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808" r:id="rId2"/>
    <p:sldId id="966" r:id="rId3"/>
    <p:sldId id="809" r:id="rId4"/>
    <p:sldId id="811" r:id="rId5"/>
    <p:sldId id="813" r:id="rId6"/>
    <p:sldId id="967" r:id="rId7"/>
    <p:sldId id="815" r:id="rId8"/>
    <p:sldId id="816" r:id="rId9"/>
    <p:sldId id="1094" r:id="rId10"/>
    <p:sldId id="957" r:id="rId11"/>
    <p:sldId id="958" r:id="rId12"/>
    <p:sldId id="959" r:id="rId13"/>
    <p:sldId id="960" r:id="rId14"/>
    <p:sldId id="817" r:id="rId15"/>
    <p:sldId id="961" r:id="rId16"/>
    <p:sldId id="925" r:id="rId17"/>
    <p:sldId id="926" r:id="rId18"/>
    <p:sldId id="927" r:id="rId19"/>
    <p:sldId id="928" r:id="rId20"/>
    <p:sldId id="822" r:id="rId21"/>
    <p:sldId id="823" r:id="rId22"/>
    <p:sldId id="824" r:id="rId23"/>
    <p:sldId id="825" r:id="rId24"/>
    <p:sldId id="969" r:id="rId25"/>
    <p:sldId id="852" r:id="rId26"/>
    <p:sldId id="974" r:id="rId27"/>
    <p:sldId id="880" r:id="rId28"/>
    <p:sldId id="929" r:id="rId29"/>
    <p:sldId id="930" r:id="rId30"/>
    <p:sldId id="964" r:id="rId31"/>
    <p:sldId id="898" r:id="rId32"/>
    <p:sldId id="906" r:id="rId33"/>
    <p:sldId id="907" r:id="rId34"/>
    <p:sldId id="908" r:id="rId35"/>
    <p:sldId id="909" r:id="rId36"/>
    <p:sldId id="910" r:id="rId37"/>
    <p:sldId id="911" r:id="rId38"/>
    <p:sldId id="912" r:id="rId39"/>
    <p:sldId id="1125" r:id="rId40"/>
    <p:sldId id="913" r:id="rId41"/>
    <p:sldId id="935" r:id="rId42"/>
    <p:sldId id="915" r:id="rId43"/>
    <p:sldId id="916" r:id="rId44"/>
    <p:sldId id="917" r:id="rId45"/>
    <p:sldId id="918" r:id="rId46"/>
    <p:sldId id="919" r:id="rId47"/>
    <p:sldId id="932" r:id="rId48"/>
    <p:sldId id="933" r:id="rId49"/>
    <p:sldId id="934" r:id="rId50"/>
    <p:sldId id="921" r:id="rId51"/>
    <p:sldId id="978" r:id="rId52"/>
    <p:sldId id="1077" r:id="rId53"/>
    <p:sldId id="1078" r:id="rId54"/>
    <p:sldId id="1079" r:id="rId55"/>
    <p:sldId id="1080" r:id="rId56"/>
    <p:sldId id="1081" r:id="rId57"/>
    <p:sldId id="1082" r:id="rId58"/>
    <p:sldId id="1083" r:id="rId59"/>
    <p:sldId id="1088" r:id="rId60"/>
    <p:sldId id="1089" r:id="rId61"/>
    <p:sldId id="1090" r:id="rId62"/>
    <p:sldId id="1117" r:id="rId63"/>
    <p:sldId id="1118" r:id="rId64"/>
    <p:sldId id="1091" r:id="rId65"/>
    <p:sldId id="1084" r:id="rId66"/>
    <p:sldId id="1085" r:id="rId67"/>
    <p:sldId id="1092" r:id="rId68"/>
    <p:sldId id="1104" r:id="rId69"/>
    <p:sldId id="1119" r:id="rId70"/>
    <p:sldId id="1124" r:id="rId71"/>
    <p:sldId id="1120" r:id="rId72"/>
    <p:sldId id="1121" r:id="rId73"/>
    <p:sldId id="1123" r:id="rId74"/>
    <p:sldId id="1122" r:id="rId75"/>
    <p:sldId id="1103" r:id="rId76"/>
    <p:sldId id="1095" r:id="rId77"/>
    <p:sldId id="1096" r:id="rId78"/>
    <p:sldId id="1097" r:id="rId79"/>
    <p:sldId id="1098" r:id="rId80"/>
    <p:sldId id="1099" r:id="rId81"/>
    <p:sldId id="1100" r:id="rId82"/>
    <p:sldId id="1101" r:id="rId83"/>
    <p:sldId id="1102" r:id="rId84"/>
    <p:sldId id="1086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79598" autoAdjust="0"/>
  </p:normalViewPr>
  <p:slideViewPr>
    <p:cSldViewPr>
      <p:cViewPr varScale="1">
        <p:scale>
          <a:sx n="53" d="100"/>
          <a:sy n="53" d="100"/>
        </p:scale>
        <p:origin x="1566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3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13" Type="http://schemas.openxmlformats.org/officeDocument/2006/relationships/slide" Target="slides/slide53.xml"/><Relationship Id="rId18" Type="http://schemas.openxmlformats.org/officeDocument/2006/relationships/slide" Target="slides/slide65.xml"/><Relationship Id="rId3" Type="http://schemas.openxmlformats.org/officeDocument/2006/relationships/slide" Target="slides/slide35.xml"/><Relationship Id="rId7" Type="http://schemas.openxmlformats.org/officeDocument/2006/relationships/slide" Target="slides/slide40.xml"/><Relationship Id="rId12" Type="http://schemas.openxmlformats.org/officeDocument/2006/relationships/slide" Target="slides/slide52.xml"/><Relationship Id="rId17" Type="http://schemas.openxmlformats.org/officeDocument/2006/relationships/slide" Target="slides/slide58.xml"/><Relationship Id="rId2" Type="http://schemas.openxmlformats.org/officeDocument/2006/relationships/slide" Target="slides/slide34.xml"/><Relationship Id="rId16" Type="http://schemas.openxmlformats.org/officeDocument/2006/relationships/slide" Target="slides/slide57.xml"/><Relationship Id="rId20" Type="http://schemas.openxmlformats.org/officeDocument/2006/relationships/slide" Target="slides/slide67.xml"/><Relationship Id="rId1" Type="http://schemas.openxmlformats.org/officeDocument/2006/relationships/slide" Target="slides/slide32.xml"/><Relationship Id="rId6" Type="http://schemas.openxmlformats.org/officeDocument/2006/relationships/slide" Target="slides/slide38.xml"/><Relationship Id="rId11" Type="http://schemas.openxmlformats.org/officeDocument/2006/relationships/slide" Target="slides/slide50.xml"/><Relationship Id="rId5" Type="http://schemas.openxmlformats.org/officeDocument/2006/relationships/slide" Target="slides/slide37.xml"/><Relationship Id="rId15" Type="http://schemas.openxmlformats.org/officeDocument/2006/relationships/slide" Target="slides/slide56.xml"/><Relationship Id="rId10" Type="http://schemas.openxmlformats.org/officeDocument/2006/relationships/slide" Target="slides/slide46.xml"/><Relationship Id="rId19" Type="http://schemas.openxmlformats.org/officeDocument/2006/relationships/slide" Target="slides/slide66.xml"/><Relationship Id="rId4" Type="http://schemas.openxmlformats.org/officeDocument/2006/relationships/slide" Target="slides/slide36.xml"/><Relationship Id="rId9" Type="http://schemas.openxmlformats.org/officeDocument/2006/relationships/slide" Target="slides/slide45.xml"/><Relationship Id="rId1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fld id="{02AE570C-53D1-0F46-BBA7-DDFB1E4C8DDA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omic Sans MS" panose="030F0702030302020204" pitchFamily="66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W 87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6F5B46-FA7C-8A41-86E6-6C0B587579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A645C2-C104-4641-B112-71BEECE80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B93EEA1-4199-7443-AC3B-97703EA623B7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277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207538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246560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304754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DEC3D7-771A-E843-9FE2-1CFF41DE5E4F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580858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4133731-2224-514F-9D75-5E6EF749CA6A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0DBE6F8-A2B9-CE48-BFFE-9589D3E87136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BF0007C-5251-DC48-A007-D11AEBBEDD27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8917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C5BFAE2-B94F-CF47-874F-7528427BD8DA}" type="slidenum">
              <a:rPr lang="zh-CN" altLang="en-US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096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F1F1693-6CDB-4C43-B024-66BF2E648A3A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B808CA2-1CD0-9445-A3E6-FAA6938CA4B6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45061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E5F214D-C638-584B-9899-D499D91588A7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955776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011110.001101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A645C2-C104-4641-B112-71BEECE80F6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21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559225B-2C7D-714D-82F4-69CF46AB355F}" type="slidenum">
              <a:rPr lang="zh-CN" altLang="en-US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36A4A89A-1919-F54F-829C-BB1035075ED1}" type="slidenum">
              <a:rPr lang="zh-CN" altLang="en-US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5D0770E-B939-5440-B0F9-2175F18ECD54}" type="slidenum">
              <a:rPr lang="zh-CN" altLang="en-US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BCA6D3F-BCB7-CF43-92F2-7FACD436E5A6}" type="slidenum">
              <a:rPr lang="zh-CN" altLang="en-US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E239450-D469-514E-9B1E-1F85097BB8F3}" type="slidenum">
              <a:rPr lang="zh-CN" altLang="en-US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（布尔代数）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54631B9-C4C9-C94F-93AF-2A6FE726B230}" type="slidenum">
              <a:rPr lang="zh-CN" altLang="en-US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3BDD4D5-C6C9-434C-B14F-DB593C9D6279}" type="slidenum">
              <a:rPr lang="zh-CN" altLang="en-US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BD54695-7479-AD49-A65A-E1013A821432}" type="slidenum">
              <a:rPr lang="zh-CN" altLang="en-US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5D0770E-B939-5440-B0F9-2175F18ECD54}" type="slidenum">
              <a:rPr lang="zh-CN" altLang="en-US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32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E5F214D-C638-584B-9899-D499D91588A7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9F39E77-E431-1C4A-902C-AED076AD7421}" type="slidenum">
              <a:rPr lang="zh-CN" altLang="en-US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9741C80-0748-6F4B-95A3-ADE87F2C1B62}" type="slidenum">
              <a:rPr lang="zh-CN" altLang="en-US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0E71585-A004-6E41-B936-FC8213822199}" type="slidenum">
              <a:rPr lang="zh-CN" altLang="en-US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911D957C-27EA-E649-A4B7-7616D59DC53F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0462F9D0-0050-334B-B537-6F4BD8A036BC}" type="slidenum">
              <a:rPr lang="zh-CN" altLang="en-US" sz="1200" b="0">
                <a:latin typeface="Times New Roman" charset="0"/>
              </a:rPr>
              <a:pPr/>
              <a:t>45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掩码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EDD4085B-C017-3448-89B4-C1757DE9D112}" type="slidenum">
              <a:rPr lang="zh-CN" altLang="en-US" sz="1200" b="0">
                <a:latin typeface="Times New Roman" charset="0"/>
              </a:rPr>
              <a:pPr/>
              <a:t>46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31EC9F09-1C3E-C344-B3E8-5831800E023B}" type="slidenum">
              <a:rPr lang="zh-CN" altLang="en-US" sz="1200" b="0">
                <a:latin typeface="Times New Roman" charset="0"/>
              </a:rPr>
              <a:pPr/>
              <a:t>50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Void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Or 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x,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y) {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bis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(x, y); }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Bic(x, y)</a:t>
            </a:r>
            <a:r>
              <a:rPr lang="zh-CN" altLang="en-US" baseline="0" dirty="0">
                <a:latin typeface="Times New Roman" charset="0"/>
                <a:ea typeface="宋体" charset="-122"/>
              </a:rPr>
              <a:t>相当于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And(x, -y)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A^B=A(~B)+(~A)B</a:t>
            </a:r>
          </a:p>
          <a:p>
            <a:r>
              <a:rPr lang="en-US" altLang="zh-CN" baseline="0" dirty="0">
                <a:latin typeface="Times New Roman" charset="0"/>
                <a:ea typeface="宋体" charset="-122"/>
              </a:rPr>
              <a:t>Void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Xor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x,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int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 y) {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bis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bic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x,y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), 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bic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(</a:t>
            </a:r>
            <a:r>
              <a:rPr lang="en-US" altLang="zh-CN" baseline="0" dirty="0" err="1">
                <a:latin typeface="Times New Roman" charset="0"/>
                <a:ea typeface="宋体" charset="-122"/>
              </a:rPr>
              <a:t>y,x</a:t>
            </a:r>
            <a:r>
              <a:rPr lang="en-US" altLang="zh-CN" baseline="0" dirty="0">
                <a:latin typeface="Times New Roman" charset="0"/>
                <a:ea typeface="宋体" charset="-122"/>
              </a:rPr>
              <a:t>)); }</a:t>
            </a:r>
          </a:p>
          <a:p>
            <a:endParaRPr lang="en-US" altLang="zh-CN" baseline="0" dirty="0">
              <a:latin typeface="Times New Roman" charset="0"/>
              <a:ea typeface="宋体" charset="-122"/>
            </a:endParaRP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FDF15B5E-3381-DE44-B537-5EF385077115}" type="slidenum">
              <a:rPr lang="zh-CN" altLang="en-US" sz="1200" b="0">
                <a:latin typeface="Times New Roman" charset="0"/>
              </a:rPr>
              <a:pPr/>
              <a:t>52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4497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9336F1BA-11A2-A445-ABB6-86ACD997F92B}" type="slidenum">
              <a:rPr lang="zh-CN" altLang="en-US" sz="1200" b="0">
                <a:latin typeface="Times New Roman" charset="0"/>
              </a:rPr>
              <a:pPr/>
              <a:t>53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699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3A7EEFB-845B-1D4F-B558-7D1150E2F802}" type="slidenum">
              <a:rPr lang="zh-CN" altLang="en-US" sz="1200" b="0">
                <a:latin typeface="Times New Roman" charset="0"/>
              </a:rPr>
              <a:pPr/>
              <a:t>54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！（</a:t>
            </a:r>
            <a:r>
              <a:rPr lang="en-US" altLang="zh-CN" dirty="0" err="1">
                <a:latin typeface="Times New Roman" charset="0"/>
                <a:ea typeface="宋体" charset="-122"/>
              </a:rPr>
              <a:t>x^y</a:t>
            </a:r>
            <a:r>
              <a:rPr lang="zh-CN" altLang="en-US" dirty="0">
                <a:latin typeface="Times New Roman" charset="0"/>
                <a:ea typeface="宋体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5668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99584FE-0605-8C4F-935C-3800DA5A259B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209C008-734C-BD48-B905-8DA06E64A399}" type="slidenum">
              <a:rPr lang="zh-CN" altLang="en-US" sz="1200" b="0">
                <a:latin typeface="Times New Roman" charset="0"/>
              </a:rPr>
              <a:pPr/>
              <a:t>56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674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ACB9BFF3-2AD7-1E43-AA4D-6944F7F59610}" type="slidenum">
              <a:rPr lang="zh-CN" altLang="en-US" sz="1200" b="0">
                <a:latin typeface="Times New Roman" charset="0"/>
              </a:rPr>
              <a:pPr/>
              <a:t>57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Times New Roman" charset="0"/>
                <a:ea typeface="宋体" charset="-122"/>
              </a:rPr>
              <a:t>练习：实现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x=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rol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x,y,z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);//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从调用函数返回后变量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循环左移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位</a:t>
            </a: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011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B8C3A55D-D3C5-9748-95BF-CE96821F8A4C}" type="slidenum">
              <a:rPr lang="zh-CN" altLang="en-US" sz="1200" b="0">
                <a:latin typeface="Times New Roman" charset="0"/>
              </a:rPr>
              <a:pPr/>
              <a:t>58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11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A645C2-C104-4641-B112-71BEECE80F6F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172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26A7DD8A-8848-6C43-A34A-37763287836F}" type="slidenum">
              <a:rPr lang="zh-CN" altLang="en-US" sz="1200" b="0">
                <a:latin typeface="Times New Roman" charset="0"/>
              </a:rPr>
              <a:pPr/>
              <a:t>65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718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73F365AD-8A7C-8E42-827C-21521BA8F8BF}" type="slidenum">
              <a:rPr lang="zh-CN" altLang="en-US" sz="1200" b="0">
                <a:latin typeface="Times New Roman" charset="0"/>
              </a:rPr>
              <a:pPr/>
              <a:t>66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m1=0000001100000011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-122"/>
              </a:rPr>
              <a:t>Mask=00000011000000110000001100000011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-122"/>
            </a:endParaRP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0903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fld id="{54CEA41D-36AD-6A4C-A663-1DF5F9BC7A6C}" type="slidenum">
              <a:rPr lang="zh-CN" altLang="en-US" sz="1200" b="0">
                <a:latin typeface="Times New Roman" charset="0"/>
              </a:rPr>
              <a:pPr/>
              <a:t>67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080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2022201341</a:t>
            </a:r>
          </a:p>
          <a:p>
            <a:r>
              <a:rPr lang="en-US" altLang="zh-CN" dirty="0"/>
              <a:t>2022201398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A645C2-C104-4641-B112-71BEECE80F6F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1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42B97CC-2BF2-1B4D-B7BF-AEEE2525C330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11BDCE3-2D38-D54D-91CB-37E934101A3C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F395B29-023E-4D42-96BD-1C5C1EFD19B7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9F6F978-B29B-D640-8B29-2EE94F70F534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66209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8D7EFA41-E6FC-3046-BFF9-B0BEE8AA7FC1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29098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CEFD3-CEDC-1548-920F-BD13E5502EB4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A9657-593A-C54E-8BEF-E8448BE2C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9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CBBEC-C864-8D44-A052-D47D79BF47EE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8C696-33A4-1A48-87D1-58C3B0734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8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6EFE0-1A19-4349-84F0-44E8A8E9629A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AECDE-BE58-9B4F-AA87-1EBAC43C6B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84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65912-4A40-3B49-9988-7EB8D093B29B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C21EE-A0F8-6942-8A09-71F3C2BFD2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86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F353-0D6B-D54C-B1F8-75546A87FA43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FA67D-B099-8F4A-B08B-B4F2D54A9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0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79A6-8B1E-2B4F-8041-C49BB2DFCC01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597FD-4D3B-8243-8E67-33AA22691F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5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89D8D-A245-7749-835C-B9CA0E386F31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04E71-2868-A444-B4F2-272A588AC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91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5DC0-23B8-EC4B-85BC-0EDFB4AB9729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0F3E8-438A-BE47-AC10-72F471BEE5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2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9F9BF-6275-014D-85FB-5C36ADAAD96B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9FEDB-ACE6-0743-A712-26CC7A1C0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2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DC142-D4BD-3A4B-BD1B-37962D6BFBAA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9292-257D-C242-8469-EF46713AAD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48416-8840-EE44-B51E-22618EAC27A9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713D-69DA-AC4D-A6A6-6F7883CC3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0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31DD-0548-1A48-B1BB-936775C001AE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CBABE-9FAB-564D-BCC6-AFC3160A5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C19F2D2-367E-644A-9E0B-AD9A3855542A}" type="datetime1">
              <a:rPr lang="zh-CN" altLang="en-US"/>
              <a:pPr>
                <a:defRPr/>
              </a:pPr>
              <a:t>2023/9/19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57B8CE-92A3-AB48-8C1F-E4E0AA0D4F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6.tmp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6.tmp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tmp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6.tmp"/><Relationship Id="rId5" Type="http://schemas.openxmlformats.org/officeDocument/2006/relationships/tags" Target="../tags/tag4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84784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9D890C-6315-06DD-237A-04A2F251F7FC}"/>
              </a:ext>
            </a:extLst>
          </p:cNvPr>
          <p:cNvSpPr/>
          <p:nvPr/>
        </p:nvSpPr>
        <p:spPr>
          <a:xfrm>
            <a:off x="2391756" y="3789040"/>
            <a:ext cx="4360489" cy="2238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王晶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jwang@ruc.edu.cn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，信息楼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224</a:t>
            </a:r>
          </a:p>
          <a:p>
            <a:pPr algn="ctr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127DA-EBCC-4641-BFB5-77B1E3AC984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 as numbers </a:t>
            </a:r>
            <a:r>
              <a:rPr lang="en-US" altLang="zh-CN">
                <a:ea typeface="宋体" charset="-122"/>
                <a:sym typeface="Symbol" charset="2"/>
              </a:rPr>
              <a:t> </a:t>
            </a:r>
            <a:r>
              <a:rPr lang="en-US" altLang="zh-CN">
                <a:ea typeface="宋体" charset="-122"/>
              </a:rPr>
              <a:t>Three encodings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b="1" dirty="0">
                <a:ea typeface="宋体" charset="-122"/>
              </a:rPr>
              <a:t>Unsigned</a:t>
            </a:r>
            <a:r>
              <a:rPr lang="en-US" altLang="zh-CN" sz="2400" dirty="0">
                <a:ea typeface="宋体" charset="-122"/>
              </a:rPr>
              <a:t> encoding</a:t>
            </a:r>
          </a:p>
          <a:p>
            <a:pPr lvl="1"/>
            <a:r>
              <a:rPr lang="zh-CN" altLang="en-US" sz="2000" dirty="0">
                <a:ea typeface="宋体" charset="-122"/>
              </a:rPr>
              <a:t>表示大于等于</a:t>
            </a:r>
            <a:r>
              <a:rPr lang="en-US" altLang="zh-CN" sz="2000" dirty="0">
                <a:ea typeface="宋体" charset="-122"/>
              </a:rPr>
              <a:t>0</a:t>
            </a:r>
            <a:r>
              <a:rPr lang="zh-CN" altLang="en-US" sz="2000" dirty="0">
                <a:ea typeface="宋体" charset="-122"/>
              </a:rPr>
              <a:t>的整数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采用传统的二进制数字表达的规则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unsigned short, unsigned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, unsigned long</a:t>
            </a:r>
          </a:p>
          <a:p>
            <a:r>
              <a:rPr lang="en-US" altLang="zh-CN" sz="2400" b="1" dirty="0">
                <a:ea typeface="宋体" charset="-122"/>
              </a:rPr>
              <a:t>Two’s-complement </a:t>
            </a:r>
            <a:r>
              <a:rPr lang="en-US" altLang="zh-CN" sz="2400" dirty="0">
                <a:ea typeface="宋体" charset="-122"/>
              </a:rPr>
              <a:t>encoding</a:t>
            </a:r>
            <a:r>
              <a:rPr lang="zh-CN" altLang="en-US" sz="2400" dirty="0">
                <a:ea typeface="宋体" charset="-122"/>
              </a:rPr>
              <a:t>（二进制补码）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可表示正、负整数（有符号数）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是最常见的一种编码（主流计算机的默认整型编码）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short,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, long</a:t>
            </a:r>
          </a:p>
          <a:p>
            <a:r>
              <a:rPr lang="en-US" altLang="zh-CN" sz="2400" b="1" dirty="0">
                <a:ea typeface="宋体" charset="-122"/>
              </a:rPr>
              <a:t>Floating point </a:t>
            </a:r>
            <a:r>
              <a:rPr lang="en-US" altLang="zh-CN" sz="2400" dirty="0">
                <a:ea typeface="宋体" charset="-122"/>
              </a:rPr>
              <a:t>encoding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近似</a:t>
            </a:r>
            <a:r>
              <a:rPr lang="zh-CN" altLang="en-US" sz="2000" dirty="0">
                <a:ea typeface="宋体" charset="-122"/>
              </a:rPr>
              <a:t>表示实数，无法表示所有实数（很大</a:t>
            </a:r>
            <a:r>
              <a:rPr lang="en-US" altLang="zh-CN" sz="2000" dirty="0">
                <a:ea typeface="宋体" charset="-122"/>
              </a:rPr>
              <a:t>/</a:t>
            </a:r>
            <a:r>
              <a:rPr lang="zh-CN" altLang="en-US" sz="2000" dirty="0">
                <a:ea typeface="宋体" charset="-122"/>
              </a:rPr>
              <a:t>很小都不行）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底为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的科学计数法方式</a:t>
            </a:r>
            <a:endParaRPr lang="en-US" altLang="zh-CN" sz="2000" dirty="0">
              <a:ea typeface="宋体" charset="-122"/>
            </a:endParaRPr>
          </a:p>
          <a:p>
            <a:pPr lvl="1"/>
            <a:r>
              <a:rPr lang="en-US" altLang="zh-CN" sz="2000" dirty="0">
                <a:ea typeface="宋体" charset="-122"/>
              </a:rPr>
              <a:t>float, double</a:t>
            </a:r>
          </a:p>
        </p:txBody>
      </p:sp>
    </p:spTree>
    <p:extLst>
      <p:ext uri="{BB962C8B-B14F-4D97-AF65-F5344CB8AC3E}">
        <p14:creationId xmlns:p14="http://schemas.microsoft.com/office/powerpoint/2010/main" val="150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8B1D5-F5CE-404F-AE52-F9AE1B57352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‘</a:t>
            </a:r>
            <a:r>
              <a:rPr lang="en-US" altLang="zh-CN">
                <a:ea typeface="宋体" charset="-122"/>
              </a:rPr>
              <a:t>int’ is not integer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Overflow</a:t>
            </a:r>
            <a:r>
              <a:rPr lang="zh-CN" altLang="en-US" dirty="0">
                <a:ea typeface="宋体" charset="-122"/>
              </a:rPr>
              <a:t>（溢出）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200*300*400*500 = -884,901,888</a:t>
            </a:r>
          </a:p>
          <a:p>
            <a:pPr lvl="1"/>
            <a:r>
              <a:rPr lang="zh-CN" altLang="en-US" dirty="0">
                <a:ea typeface="宋体" charset="-122"/>
              </a:rPr>
              <a:t>乘积超过了整数的表示范围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满足</a:t>
            </a:r>
            <a:r>
              <a:rPr lang="zh-CN" altLang="en-US" i="1" dirty="0">
                <a:ea typeface="宋体" charset="-122"/>
              </a:rPr>
              <a:t>交换律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i="1" dirty="0">
                <a:ea typeface="宋体" charset="-122"/>
              </a:rPr>
              <a:t>结合律</a:t>
            </a:r>
            <a:endParaRPr lang="en-US" altLang="zh-CN" i="1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(500 * 400) * (300 * 200)</a:t>
            </a:r>
          </a:p>
          <a:p>
            <a:pPr lvl="1"/>
            <a:r>
              <a:rPr lang="en-US" altLang="zh-CN" dirty="0">
                <a:ea typeface="宋体" charset="-122"/>
              </a:rPr>
              <a:t>((500 * 400) * 300) * 200</a:t>
            </a:r>
          </a:p>
          <a:p>
            <a:pPr lvl="1"/>
            <a:r>
              <a:rPr lang="en-US" altLang="zh-CN" dirty="0">
                <a:ea typeface="宋体" charset="-122"/>
              </a:rPr>
              <a:t>((200 * 500) * 300) * 400</a:t>
            </a:r>
          </a:p>
          <a:p>
            <a:pPr lvl="1"/>
            <a:r>
              <a:rPr lang="en-US" altLang="zh-CN" dirty="0">
                <a:ea typeface="宋体" charset="-122"/>
              </a:rPr>
              <a:t>400 * (200 * (300 * 500))</a:t>
            </a:r>
          </a:p>
        </p:txBody>
      </p:sp>
    </p:spTree>
    <p:extLst>
      <p:ext uri="{BB962C8B-B14F-4D97-AF65-F5344CB8AC3E}">
        <p14:creationId xmlns:p14="http://schemas.microsoft.com/office/powerpoint/2010/main" val="39815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A5D255-589B-004A-B812-FD4C91B1E94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‘float’ is not real number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Overflow and Underflow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结合律可能不成立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(3.14+1e20)-1e20 = 0.0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3.14+(1e20-1e20) = 3.14</a:t>
            </a:r>
          </a:p>
        </p:txBody>
      </p:sp>
    </p:spTree>
    <p:extLst>
      <p:ext uri="{BB962C8B-B14F-4D97-AF65-F5344CB8AC3E}">
        <p14:creationId xmlns:p14="http://schemas.microsoft.com/office/powerpoint/2010/main" val="73264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479550" y="1772816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688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Value of Bits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52079"/>
            <a:ext cx="8136904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ourier New" charset="0"/>
                <a:ea typeface="宋体" charset="-122"/>
              </a:rPr>
              <a:t>二进制串的值：</a:t>
            </a:r>
            <a:endParaRPr lang="en-US" altLang="zh-CN" sz="2400" dirty="0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Bits		     01010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Value        	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4</a:t>
            </a:r>
            <a:r>
              <a:rPr lang="en-US" altLang="zh-CN" sz="2400" dirty="0">
                <a:latin typeface="Courier New" charset="0"/>
                <a:ea typeface="宋体" charset="-122"/>
              </a:rPr>
              <a:t>+1*2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3</a:t>
            </a:r>
            <a:r>
              <a:rPr lang="en-US" altLang="zh-CN" sz="2400" dirty="0">
                <a:latin typeface="Courier New" charset="0"/>
                <a:ea typeface="宋体" charset="-122"/>
              </a:rPr>
              <a:t>+0*2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2</a:t>
            </a:r>
            <a:r>
              <a:rPr lang="en-US" altLang="zh-CN" sz="2400" dirty="0">
                <a:latin typeface="Courier New" charset="0"/>
                <a:ea typeface="宋体" charset="-122"/>
              </a:rPr>
              <a:t>+1*2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1</a:t>
            </a:r>
            <a:r>
              <a:rPr lang="en-US" altLang="zh-CN" sz="2400" dirty="0">
                <a:latin typeface="Courier New" charset="0"/>
                <a:ea typeface="宋体" charset="-122"/>
              </a:rPr>
              <a:t>+0*2</a:t>
            </a:r>
            <a:r>
              <a:rPr lang="en-US" altLang="zh-CN" sz="2400" baseline="30000" dirty="0">
                <a:latin typeface="Courier New" charset="0"/>
                <a:ea typeface="宋体" charset="-122"/>
              </a:rPr>
              <a:t>0 </a:t>
            </a:r>
            <a:r>
              <a:rPr lang="en-US" altLang="zh-CN" sz="2400" dirty="0">
                <a:latin typeface="Courier New" charset="0"/>
                <a:ea typeface="宋体" charset="-122"/>
              </a:rPr>
              <a:t>= 10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Courier New" charset="0"/>
              <a:ea typeface="宋体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E2BCE6-71BE-8416-7F9F-62E26102CA38}"/>
              </a:ext>
            </a:extLst>
          </p:cNvPr>
          <p:cNvSpPr/>
          <p:nvPr/>
        </p:nvSpPr>
        <p:spPr>
          <a:xfrm>
            <a:off x="1043608" y="3717032"/>
            <a:ext cx="76265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世界上有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种人，</a:t>
            </a:r>
            <a:endParaRPr lang="en-US" altLang="zh-CN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懂二进制的，</a:t>
            </a:r>
            <a:endParaRPr lang="en-US" altLang="zh-CN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和不懂而二进制的！</a:t>
            </a:r>
          </a:p>
        </p:txBody>
      </p:sp>
    </p:spTree>
    <p:extLst>
      <p:ext uri="{BB962C8B-B14F-4D97-AF65-F5344CB8AC3E}">
        <p14:creationId xmlns:p14="http://schemas.microsoft.com/office/powerpoint/2010/main" val="233429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07567" y="5979355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进制转换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700808"/>
            <a:ext cx="7182544" cy="171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zh-CN" altLang="en-US" sz="2800" dirty="0">
                <a:latin typeface="Times New Roman" charset="0"/>
                <a:ea typeface="宋体" charset="0"/>
              </a:rPr>
              <a:t>进制：进位计数制，逢</a:t>
            </a:r>
            <a:r>
              <a:rPr lang="en-US" altLang="zh-CN" sz="2800" dirty="0">
                <a:latin typeface="Times New Roman" charset="0"/>
                <a:ea typeface="宋体" charset="0"/>
              </a:rPr>
              <a:t>X</a:t>
            </a:r>
            <a:r>
              <a:rPr lang="zh-CN" altLang="en-US" sz="2800" dirty="0">
                <a:latin typeface="Times New Roman" charset="0"/>
                <a:ea typeface="宋体" charset="0"/>
              </a:rPr>
              <a:t>进一</a:t>
            </a:r>
            <a:endParaRPr lang="en-US" altLang="zh-CN" sz="28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zh-CN" altLang="en-US" dirty="0">
                <a:latin typeface="Times New Roman" charset="0"/>
                <a:ea typeface="宋体" charset="0"/>
              </a:rPr>
              <a:t>二进制转十进制：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lang="zh-CN" altLang="en-US" dirty="0">
                <a:latin typeface="Times New Roman" charset="0"/>
                <a:ea typeface="宋体" charset="0"/>
              </a:rPr>
              <a:t>二进制数</a:t>
            </a:r>
            <a:r>
              <a:rPr lang="en-US" altLang="zh-CN" dirty="0">
                <a:latin typeface="Times New Roman" charset="0"/>
                <a:ea typeface="宋体" charset="0"/>
              </a:rPr>
              <a:t>(N)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2</a:t>
            </a:r>
            <a:r>
              <a:rPr lang="zh-CN" altLang="en-US" dirty="0">
                <a:latin typeface="Times New Roman" charset="0"/>
                <a:ea typeface="宋体" charset="0"/>
              </a:rPr>
              <a:t>按权展开再相加，可计算得到该数的十进制表示。</a:t>
            </a:r>
            <a:endParaRPr lang="en-US" altLang="zh-CN" dirty="0">
              <a:latin typeface="Times New Roman" charset="0"/>
              <a:ea typeface="宋体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044" y="3832460"/>
            <a:ext cx="7848872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(1101.0101)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2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3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2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1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0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-1</a:t>
            </a:r>
            <a:r>
              <a:rPr lang="en-US" altLang="zh-CN" dirty="0">
                <a:latin typeface="Times New Roman" charset="0"/>
                <a:ea typeface="宋体" charset="0"/>
              </a:rPr>
              <a:t>  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        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-2</a:t>
            </a:r>
            <a:r>
              <a:rPr lang="en-US" altLang="zh-CN" dirty="0">
                <a:latin typeface="Times New Roman" charset="0"/>
                <a:ea typeface="宋体" charset="0"/>
              </a:rPr>
              <a:t> + 0·2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-3</a:t>
            </a:r>
            <a:r>
              <a:rPr lang="en-US" altLang="zh-CN" dirty="0">
                <a:latin typeface="Times New Roman" charset="0"/>
                <a:ea typeface="宋体" charset="0"/>
              </a:rPr>
              <a:t> + 1·2</a:t>
            </a:r>
            <a:r>
              <a:rPr lang="en-US" altLang="zh-CN" baseline="30000" dirty="0">
                <a:latin typeface="Times New Roman" charset="0"/>
                <a:ea typeface="宋体" charset="0"/>
              </a:rPr>
              <a:t>-4</a:t>
            </a:r>
            <a:r>
              <a:rPr lang="en-US" altLang="zh-CN" dirty="0">
                <a:latin typeface="Times New Roman" charset="0"/>
                <a:ea typeface="宋体" charset="0"/>
              </a:rPr>
              <a:t>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  <a:r>
              <a:rPr lang="en-US" altLang="zh-CN" dirty="0">
                <a:latin typeface="Times New Roman" charset="0"/>
                <a:ea typeface="宋体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(8+4+0+1+0+0.25+0+0.0625)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</a:p>
          <a:p>
            <a:pPr marL="0" indent="0" algn="just" eaLnBrk="1" hangingPunct="1">
              <a:lnSpc>
                <a:spcPts val="4000"/>
              </a:lnSpc>
              <a:buFont typeface="Wingdings" charset="0"/>
              <a:buNone/>
            </a:pPr>
            <a:r>
              <a:rPr lang="en-US" altLang="zh-CN" dirty="0">
                <a:latin typeface="Times New Roman" charset="0"/>
                <a:ea typeface="宋体" charset="0"/>
              </a:rPr>
              <a:t>                            </a:t>
            </a:r>
            <a:r>
              <a:rPr lang="zh-CN" altLang="en-US" dirty="0">
                <a:latin typeface="Times New Roman" charset="0"/>
                <a:ea typeface="宋体" charset="0"/>
              </a:rPr>
              <a:t>＝</a:t>
            </a:r>
            <a:r>
              <a:rPr lang="en-US" altLang="zh-CN" dirty="0">
                <a:latin typeface="Times New Roman" charset="0"/>
                <a:ea typeface="宋体" charset="0"/>
              </a:rPr>
              <a:t>(13.3125)</a:t>
            </a:r>
            <a:r>
              <a:rPr lang="en-US" altLang="zh-CN" baseline="-25000" dirty="0">
                <a:latin typeface="Times New Roman" charset="0"/>
                <a:ea typeface="宋体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8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B812F7-0E1F-3E48-A50F-A6BE54420DC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进制转换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Courier New" charset="0"/>
                <a:ea typeface="宋体" charset="-122"/>
              </a:rPr>
              <a:t>十进制转二进制</a:t>
            </a:r>
            <a:endParaRPr lang="en-US" altLang="zh-CN" sz="2400" dirty="0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Value			102(1100110)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</a:rPr>
              <a:t>Bits			102 </a:t>
            </a: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= 51*2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51  = 25*2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25  = 12*2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12  =  6*2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6  =  3*2 + 0 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3  =  1*2 + 1 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Courier New" charset="0"/>
                <a:ea typeface="宋体" charset="-122"/>
                <a:sym typeface="Symbol" charset="2"/>
              </a:rPr>
              <a:t>				 1  =  0*2 + 1 (1)</a:t>
            </a:r>
          </a:p>
        </p:txBody>
      </p:sp>
    </p:spTree>
    <p:extLst>
      <p:ext uri="{BB962C8B-B14F-4D97-AF65-F5344CB8AC3E}">
        <p14:creationId xmlns:p14="http://schemas.microsoft.com/office/powerpoint/2010/main" val="140738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7538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r>
              <a:rPr lang="en-US" altLang="zh-CN" sz="3200" dirty="0">
                <a:ea typeface="宋体" charset="-122"/>
              </a:rPr>
              <a:t>-</a:t>
            </a:r>
            <a:r>
              <a:rPr kumimoji="0" lang="zh-CN" altLang="en-US" sz="3200" b="1" dirty="0">
                <a:latin typeface="宋体" charset="0"/>
                <a:ea typeface="宋体" charset="0"/>
              </a:rPr>
              <a:t>十进制数转换成二进制数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12776"/>
            <a:ext cx="8475662" cy="5256212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Century Schoolbook" charset="0"/>
                <a:ea typeface="宋体" charset="0"/>
              </a:rPr>
              <a:t>整数部分和小数部分别转换，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各自得出结果后再合并</a:t>
            </a:r>
            <a:r>
              <a:rPr kumimoji="0" lang="zh-CN" altLang="en-US" sz="2000" dirty="0">
                <a:latin typeface="Century Schoolbook" charset="0"/>
                <a:ea typeface="宋体" charset="0"/>
              </a:rPr>
              <a:t>。</a:t>
            </a:r>
            <a:endParaRPr kumimoji="0" lang="en-US" altLang="zh-CN" sz="2000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宋体" charset="0"/>
                <a:ea typeface="宋体" charset="0"/>
              </a:rPr>
              <a:t>对整数部分，采用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除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取余数法</a:t>
            </a:r>
            <a:r>
              <a:rPr kumimoji="0" lang="zh-CN" altLang="en-US" sz="2000" b="1" dirty="0">
                <a:solidFill>
                  <a:schemeClr val="folHlink"/>
                </a:solidFill>
                <a:latin typeface="宋体" charset="0"/>
                <a:ea typeface="宋体" charset="0"/>
              </a:rPr>
              <a:t>。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其规则如下：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宋体" charset="0"/>
                <a:ea typeface="宋体" charset="0"/>
              </a:rPr>
              <a:t>将十进制数除以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2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，所得余数（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0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或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）即为对应二进制数最低位的值。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宋体" charset="0"/>
                <a:ea typeface="宋体" charset="0"/>
              </a:rPr>
              <a:t>然后对上次所得商除以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2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，所得余数即为二进制数次低位的值，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宋体" charset="0"/>
                <a:ea typeface="宋体" charset="0"/>
              </a:rPr>
              <a:t>如此进行下去，直到商等于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0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为止，最后得的余数是所求二进制数最高位的值。</a:t>
            </a:r>
          </a:p>
          <a:p>
            <a:pPr marL="0" indent="0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对小数部分，采用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乘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取整数法</a:t>
            </a:r>
            <a:r>
              <a:rPr kumimoji="0" lang="zh-CN" altLang="en-US" sz="2000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其规则如下：</a:t>
            </a:r>
            <a:endParaRPr kumimoji="0" lang="en-US" altLang="zh-CN" sz="2000" dirty="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将十进制数乘以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，所得乘积的整数部分即为对应二进制小数最高位的值，</a:t>
            </a:r>
            <a:endParaRPr kumimoji="0" lang="en-US" altLang="zh-CN" sz="2000" dirty="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然后对所余数的小数部分部分乘以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，所得乘积的整数部分为次高位的值，</a:t>
            </a:r>
            <a:endParaRPr kumimoji="0" lang="en-US" altLang="zh-CN" sz="2000" dirty="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ts val="29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如此进行下去，直到乘积的小数部分为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，或结果已满足所需精度要求为止。</a:t>
            </a:r>
            <a:endParaRPr kumimoji="0" lang="en-US" altLang="zh-CN" sz="2000" dirty="0">
              <a:latin typeface="Century Schoolbook" charset="0"/>
              <a:ea typeface="宋体" charset="0"/>
            </a:endParaRPr>
          </a:p>
        </p:txBody>
      </p:sp>
      <p:sp>
        <p:nvSpPr>
          <p:cNvPr id="39939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06603068-B139-8E4E-8FC0-DE69C15A4728}" type="slidenum">
              <a:rPr kumimoji="0" lang="en-US" altLang="zh-CN" sz="1400"/>
              <a:pPr/>
              <a:t>17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6233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17538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3316" y="1448594"/>
            <a:ext cx="8064500" cy="5256212"/>
          </a:xfrm>
        </p:spPr>
        <p:txBody>
          <a:bodyPr/>
          <a:lstStyle/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r>
              <a:rPr kumimoji="0" lang="zh-CN" altLang="en-US" sz="2400" b="1" dirty="0">
                <a:latin typeface="宋体" charset="0"/>
                <a:ea typeface="宋体" charset="0"/>
              </a:rPr>
              <a:t>十进制数转换成二进制数</a:t>
            </a:r>
            <a:endParaRPr kumimoji="0" lang="en-US" altLang="zh-CN" sz="24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例如：将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(57.625)</a:t>
            </a:r>
            <a:r>
              <a:rPr kumimoji="0" lang="en-US" altLang="zh-CN" sz="2400" baseline="-25000" dirty="0">
                <a:latin typeface="Times New Roman" charset="0"/>
                <a:ea typeface="宋体" charset="0"/>
              </a:rPr>
              <a:t>10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转换成二进制。</a:t>
            </a:r>
            <a:endParaRPr kumimoji="0" lang="en-US" altLang="zh-CN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整数部分的转换：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                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2   57                </a:t>
            </a:r>
            <a:endParaRPr kumimoji="0" lang="zh-CN" altLang="en-US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sz="2400" dirty="0">
                <a:latin typeface="Times New Roman" charset="0"/>
                <a:ea typeface="宋体" charset="0"/>
              </a:rPr>
              <a:t>                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2    28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最低位</a:t>
            </a:r>
            <a:endParaRPr kumimoji="0" lang="en-US" altLang="zh-CN" sz="24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2     14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0        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2       7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0             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2        3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2         1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en-US" altLang="zh-CN" sz="2400" dirty="0">
                <a:latin typeface="Times New Roman" charset="0"/>
                <a:ea typeface="宋体" charset="0"/>
              </a:rPr>
              <a:t>                           0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余</a:t>
            </a:r>
            <a:r>
              <a:rPr kumimoji="0" lang="en-US" altLang="zh-CN" sz="2400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sz="2400" dirty="0">
                <a:latin typeface="Times New Roman" charset="0"/>
                <a:ea typeface="宋体" charset="0"/>
              </a:rPr>
              <a:t>最高位</a:t>
            </a:r>
          </a:p>
          <a:p>
            <a:pPr marL="0" indent="0" algn="just" eaLnBrk="1" hangingPunct="1">
              <a:spcBef>
                <a:spcPts val="1800"/>
              </a:spcBef>
              <a:buFont typeface="Wingdings" charset="0"/>
              <a:buNone/>
            </a:pPr>
            <a:r>
              <a:rPr kumimoji="0" lang="zh-CN" altLang="en-US" sz="2400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    </a:t>
            </a:r>
            <a:r>
              <a:rPr kumimoji="0" lang="zh-CN" altLang="en-US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所以得出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  <a:sym typeface="Wingdings" charset="0"/>
              </a:rPr>
              <a:t>:  (57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sz="2400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= (111001)</a:t>
            </a:r>
            <a:r>
              <a:rPr kumimoji="0" lang="en-US" altLang="zh-CN" sz="2400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2</a:t>
            </a:r>
            <a:endParaRPr kumimoji="0" lang="zh-CN" altLang="en-US" sz="2400" dirty="0">
              <a:solidFill>
                <a:srgbClr val="00B0F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sz="2400" b="1" dirty="0">
              <a:latin typeface="Century Schoolbook" charset="0"/>
              <a:ea typeface="宋体" charset="0"/>
            </a:endParaRPr>
          </a:p>
        </p:txBody>
      </p:sp>
      <p:sp>
        <p:nvSpPr>
          <p:cNvPr id="40963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E9BFE40E-A2A2-9143-A297-D86A894C8992}" type="slidenum">
              <a:rPr kumimoji="0" lang="en-US" altLang="zh-CN" sz="1400"/>
              <a:pPr/>
              <a:t>18</a:t>
            </a:fld>
            <a:endParaRPr kumimoji="0" lang="en-US" altLang="zh-CN" sz="1400"/>
          </a:p>
        </p:txBody>
      </p: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2041525" y="3284984"/>
            <a:ext cx="514350" cy="360363"/>
            <a:chOff x="1392" y="3840"/>
            <a:chExt cx="240" cy="144"/>
          </a:xfrm>
        </p:grpSpPr>
        <p:sp>
          <p:nvSpPr>
            <p:cNvPr id="38937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8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5" name="Group 7"/>
          <p:cNvGrpSpPr>
            <a:grpSpLocks/>
          </p:cNvGrpSpPr>
          <p:nvPr/>
        </p:nvGrpSpPr>
        <p:grpSpPr bwMode="auto">
          <a:xfrm>
            <a:off x="2112963" y="3717701"/>
            <a:ext cx="514350" cy="360363"/>
            <a:chOff x="1392" y="3840"/>
            <a:chExt cx="240" cy="144"/>
          </a:xfrm>
        </p:grpSpPr>
        <p:sp>
          <p:nvSpPr>
            <p:cNvPr id="38935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6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2195513" y="4149501"/>
            <a:ext cx="514350" cy="360363"/>
            <a:chOff x="1392" y="3840"/>
            <a:chExt cx="240" cy="144"/>
          </a:xfrm>
        </p:grpSpPr>
        <p:sp>
          <p:nvSpPr>
            <p:cNvPr id="38933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4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2268538" y="4581301"/>
            <a:ext cx="512762" cy="360363"/>
            <a:chOff x="1392" y="3840"/>
            <a:chExt cx="240" cy="144"/>
          </a:xfrm>
        </p:grpSpPr>
        <p:sp>
          <p:nvSpPr>
            <p:cNvPr id="38931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2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68" name="Group 7"/>
          <p:cNvGrpSpPr>
            <a:grpSpLocks/>
          </p:cNvGrpSpPr>
          <p:nvPr/>
        </p:nvGrpSpPr>
        <p:grpSpPr bwMode="auto">
          <a:xfrm>
            <a:off x="2339975" y="5014689"/>
            <a:ext cx="514350" cy="358775"/>
            <a:chOff x="1392" y="3840"/>
            <a:chExt cx="240" cy="144"/>
          </a:xfrm>
        </p:grpSpPr>
        <p:sp>
          <p:nvSpPr>
            <p:cNvPr id="38929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30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0970" name="Group 7"/>
          <p:cNvGrpSpPr>
            <a:grpSpLocks/>
          </p:cNvGrpSpPr>
          <p:nvPr/>
        </p:nvGrpSpPr>
        <p:grpSpPr bwMode="auto">
          <a:xfrm>
            <a:off x="1979613" y="2852613"/>
            <a:ext cx="514350" cy="360363"/>
            <a:chOff x="1392" y="3840"/>
            <a:chExt cx="240" cy="144"/>
          </a:xfrm>
        </p:grpSpPr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>
              <a:off x="1392" y="39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926" name="Line 9"/>
            <p:cNvSpPr>
              <a:spLocks noChangeShapeType="1"/>
            </p:cNvSpPr>
            <p:nvPr/>
          </p:nvSpPr>
          <p:spPr bwMode="auto">
            <a:xfrm flipV="1">
              <a:off x="139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4608513" y="3213100"/>
            <a:ext cx="0" cy="2519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88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61" y="611642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>
                <a:ea typeface="宋体" charset="-122"/>
              </a:rPr>
              <a:t>进制转换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760"/>
            <a:ext cx="8064500" cy="5257800"/>
          </a:xfrm>
        </p:spPr>
        <p:txBody>
          <a:bodyPr>
            <a:normAutofit fontScale="77500" lnSpcReduction="20000"/>
          </a:bodyPr>
          <a:lstStyle/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en-US" altLang="zh-CN" sz="28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小数部分的转换：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0.625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                          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.250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1     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高位</a:t>
            </a:r>
            <a:endParaRPr kumimoji="0"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0.250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.500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0              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0.500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  <a:cs typeface="Times New Roman" charset="0"/>
              </a:rPr>
              <a:t>              ×    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2 </a:t>
            </a:r>
          </a:p>
          <a:p>
            <a:pPr marL="0" indent="0" algn="just" eaLnBrk="1" hangingPunct="1">
              <a:lnSpc>
                <a:spcPts val="3200"/>
              </a:lnSpc>
              <a:spcBef>
                <a:spcPct val="0"/>
              </a:spcBef>
              <a:buFont typeface="Wingdings" charset="0"/>
              <a:buNone/>
            </a:pPr>
            <a:r>
              <a:rPr kumimoji="0" lang="en-US" altLang="zh-CN" dirty="0">
                <a:latin typeface="Times New Roman" charset="0"/>
                <a:ea typeface="宋体" charset="0"/>
              </a:rPr>
              <a:t>               </a:t>
            </a:r>
            <a:r>
              <a:rPr kumimoji="0" lang="en-US" altLang="zh-CN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.000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整数</a:t>
            </a:r>
            <a:r>
              <a:rPr kumimoji="0" lang="en-US" altLang="zh-CN" dirty="0">
                <a:latin typeface="Times New Roman" charset="0"/>
                <a:ea typeface="宋体" charset="0"/>
              </a:rPr>
              <a:t>1            </a:t>
            </a:r>
            <a:r>
              <a:rPr kumimoji="0" lang="zh-CN" altLang="en-US" dirty="0">
                <a:latin typeface="Times New Roman" charset="0"/>
                <a:ea typeface="宋体" charset="0"/>
              </a:rPr>
              <a:t>低位</a:t>
            </a:r>
            <a:endParaRPr kumimoji="0" lang="en-US" altLang="zh-CN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spcBef>
                <a:spcPts val="1200"/>
              </a:spcBef>
              <a:buFont typeface="Wingdings" charset="0"/>
              <a:buNone/>
            </a:pPr>
            <a:r>
              <a:rPr kumimoji="0" lang="zh-CN" altLang="en-US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    所以得出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  <a:sym typeface="Wingdings" charset="0"/>
              </a:rPr>
              <a:t>:     (0.625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b="1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 = (0.101)</a:t>
            </a:r>
            <a:r>
              <a:rPr kumimoji="0" lang="en-US" altLang="zh-CN" b="1" baseline="-25000" dirty="0">
                <a:solidFill>
                  <a:srgbClr val="00B0F0"/>
                </a:solidFill>
                <a:latin typeface="Times New Roman" charset="0"/>
                <a:ea typeface="宋体" charset="0"/>
              </a:rPr>
              <a:t>2</a:t>
            </a:r>
          </a:p>
          <a:p>
            <a:pPr marL="0" indent="0" algn="just" eaLnBrk="1" hangingPunct="1">
              <a:buFont typeface="Wingdings" charset="0"/>
              <a:buNone/>
            </a:pPr>
            <a:r>
              <a:rPr kumimoji="0" lang="zh-CN" altLang="en-US" b="1" dirty="0">
                <a:solidFill>
                  <a:schemeClr val="folHlink"/>
                </a:solidFill>
                <a:latin typeface="Times New Roman" charset="0"/>
                <a:ea typeface="宋体" charset="0"/>
              </a:rPr>
              <a:t>     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总后得出：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  <a:sym typeface="Wingdings" charset="0"/>
              </a:rPr>
              <a:t>  (57.625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b="1" baseline="-25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10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 = (111001.101)</a:t>
            </a:r>
            <a:r>
              <a:rPr kumimoji="0" lang="en-US" altLang="zh-CN" b="1" baseline="-25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2</a:t>
            </a:r>
            <a:endParaRPr kumimoji="0" lang="en-US" altLang="zh-CN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buFont typeface="Wingdings" charset="0"/>
              <a:buNone/>
            </a:pPr>
            <a:endParaRPr kumimoji="0" lang="en-US" altLang="zh-CN" b="1" dirty="0">
              <a:solidFill>
                <a:schemeClr val="folHlink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b="1" dirty="0">
              <a:latin typeface="Century Schoolbook" charset="0"/>
              <a:ea typeface="宋体" charset="0"/>
            </a:endParaRPr>
          </a:p>
        </p:txBody>
      </p:sp>
      <p:sp>
        <p:nvSpPr>
          <p:cNvPr id="41987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9E567031-5D76-4B41-AE02-0FE003E0EE86}" type="slidenum">
              <a:rPr kumimoji="0" lang="en-US" altLang="zh-CN" sz="1400"/>
              <a:pPr/>
              <a:t>19</a:t>
            </a:fld>
            <a:endParaRPr kumimoji="0" lang="en-US" altLang="zh-CN" sz="14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139952" y="2924944"/>
            <a:ext cx="0" cy="2520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547813" y="2781300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585913" y="4005263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585913" y="5229225"/>
            <a:ext cx="79216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1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53FAE-0FB0-1043-BDE9-5A335150D95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我们有必要知道的问题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信息在机器里怎么表示？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当对其进行操作时会发生什么？会影响哪些属性？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计算结果溢出发生的临界条件？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哪些是可以操作的？如何实现这些操作？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哪些是不能做的？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7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1431A-4E72-E141-84AA-CB4690B439B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十六进制</a:t>
            </a:r>
            <a:r>
              <a:rPr lang="en-US" altLang="zh-CN" dirty="0">
                <a:ea typeface="宋体" charset="-122"/>
              </a:rPr>
              <a:t>Hexadecimal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十六进制的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中包含</a:t>
            </a:r>
            <a:r>
              <a:rPr lang="en-US" altLang="zh-CN" dirty="0">
                <a:ea typeface="宋体" charset="-122"/>
              </a:rPr>
              <a:t>16</a:t>
            </a:r>
            <a:r>
              <a:rPr lang="zh-CN" altLang="en-US" dirty="0">
                <a:ea typeface="宋体" charset="-122"/>
              </a:rPr>
              <a:t>个符号：</a:t>
            </a:r>
            <a:r>
              <a:rPr lang="en-US" altLang="zh-CN" dirty="0">
                <a:ea typeface="宋体" charset="-122"/>
              </a:rPr>
              <a:t> ‘0’ to ‘9’ and ‘A’ to ‘F’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Write FA1D37B</a:t>
            </a:r>
            <a:r>
              <a:rPr lang="en-US" altLang="zh-CN" baseline="-25000" dirty="0">
                <a:ea typeface="宋体" charset="-122"/>
              </a:rPr>
              <a:t>16</a:t>
            </a:r>
            <a:r>
              <a:rPr lang="en-US" altLang="zh-CN" dirty="0">
                <a:ea typeface="宋体" charset="-122"/>
              </a:rPr>
              <a:t> in C as 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0x</a:t>
            </a:r>
            <a:r>
              <a:rPr lang="en-US" altLang="zh-CN" dirty="0">
                <a:latin typeface="Courier New" charset="0"/>
                <a:ea typeface="宋体" charset="-122"/>
              </a:rPr>
              <a:t>FA1D37B or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0x</a:t>
            </a:r>
            <a:r>
              <a:rPr lang="en-US" altLang="zh-CN" dirty="0">
                <a:latin typeface="Courier New" charset="0"/>
                <a:ea typeface="宋体" charset="-122"/>
              </a:rPr>
              <a:t>fa1d37b</a:t>
            </a:r>
            <a:r>
              <a:rPr lang="zh-CN" altLang="en-US" dirty="0">
                <a:latin typeface="Courier New" charset="0"/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FA1D37B</a:t>
            </a: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H</a:t>
            </a:r>
            <a:r>
              <a:rPr lang="zh-CN" altLang="en-US" dirty="0">
                <a:latin typeface="Courier New" charset="0"/>
                <a:ea typeface="宋体" charset="-122"/>
              </a:rPr>
              <a:t> </a:t>
            </a:r>
            <a:r>
              <a:rPr lang="en-US" altLang="zh-CN" dirty="0">
                <a:latin typeface="Courier New" charset="0"/>
                <a:ea typeface="宋体" charset="-122"/>
              </a:rPr>
              <a:t>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fa1d37b</a:t>
            </a:r>
            <a:r>
              <a:rPr lang="en-US" altLang="zh-CN" b="1" dirty="0">
                <a:solidFill>
                  <a:srgbClr val="FF0000"/>
                </a:solidFill>
                <a:latin typeface="Courier New" charset="0"/>
                <a:ea typeface="宋体" charset="-122"/>
              </a:rPr>
              <a:t>H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CB291-4A7D-1842-9421-4E20909B8BA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Hexadecimal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67056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Byte = 8 bits</a:t>
            </a:r>
          </a:p>
          <a:p>
            <a:pPr lvl="1"/>
            <a:r>
              <a:rPr lang="en-US" altLang="zh-CN" dirty="0">
                <a:ea typeface="宋体" charset="-122"/>
              </a:rPr>
              <a:t>Binary 	00000000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	to 	11111111</a:t>
            </a:r>
            <a:r>
              <a:rPr lang="en-US" altLang="zh-CN" baseline="-25000" dirty="0">
                <a:ea typeface="宋体" charset="-122"/>
              </a:rPr>
              <a:t>2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Decimal: 	0</a:t>
            </a:r>
            <a:r>
              <a:rPr lang="en-US" altLang="zh-CN" baseline="-25000" dirty="0">
                <a:ea typeface="宋体" charset="-122"/>
              </a:rPr>
              <a:t>10</a:t>
            </a:r>
            <a:r>
              <a:rPr lang="en-US" altLang="zh-CN" dirty="0">
                <a:ea typeface="宋体" charset="-122"/>
              </a:rPr>
              <a:t>	to 	255</a:t>
            </a:r>
            <a:r>
              <a:rPr lang="en-US" altLang="zh-CN" baseline="-25000" dirty="0">
                <a:ea typeface="宋体" charset="-122"/>
              </a:rPr>
              <a:t>10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Hexadecimal 	00</a:t>
            </a:r>
            <a:r>
              <a:rPr lang="en-US" altLang="zh-CN" baseline="-25000" dirty="0">
                <a:ea typeface="宋体" charset="-122"/>
              </a:rPr>
              <a:t>16</a:t>
            </a:r>
            <a:r>
              <a:rPr lang="en-US" altLang="zh-CN" dirty="0">
                <a:ea typeface="宋体" charset="-122"/>
              </a:rPr>
              <a:t> 	to 	FF</a:t>
            </a:r>
            <a:r>
              <a:rPr lang="en-US" altLang="zh-CN" baseline="-25000" dirty="0">
                <a:ea typeface="宋体" charset="-122"/>
              </a:rPr>
              <a:t>16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6477000" y="1622425"/>
            <a:ext cx="1790700" cy="4244975"/>
            <a:chOff x="4224" y="864"/>
            <a:chExt cx="1128" cy="2674"/>
          </a:xfrm>
        </p:grpSpPr>
        <p:grpSp>
          <p:nvGrpSpPr>
            <p:cNvPr id="35846" name="Group 5"/>
            <p:cNvGrpSpPr>
              <a:grpSpLocks/>
            </p:cNvGrpSpPr>
            <p:nvPr/>
          </p:nvGrpSpPr>
          <p:grpSpPr bwMode="auto">
            <a:xfrm>
              <a:off x="4224" y="1234"/>
              <a:ext cx="1104" cy="2304"/>
              <a:chOff x="4224" y="1234"/>
              <a:chExt cx="1104" cy="2304"/>
            </a:xfrm>
          </p:grpSpPr>
          <p:sp>
            <p:nvSpPr>
              <p:cNvPr id="35850" name="Rectangle 6"/>
              <p:cNvSpPr>
                <a:spLocks noChangeArrowheads="1"/>
              </p:cNvSpPr>
              <p:nvPr/>
            </p:nvSpPr>
            <p:spPr bwMode="auto">
              <a:xfrm>
                <a:off x="4224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5851" name="Rectangle 7"/>
              <p:cNvSpPr>
                <a:spLocks noChangeArrowheads="1"/>
              </p:cNvSpPr>
              <p:nvPr/>
            </p:nvSpPr>
            <p:spPr bwMode="auto">
              <a:xfrm>
                <a:off x="4512" y="123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</a:t>
                </a:r>
              </a:p>
            </p:txBody>
          </p:sp>
          <p:sp>
            <p:nvSpPr>
              <p:cNvPr id="35852" name="Rectangle 8"/>
              <p:cNvSpPr>
                <a:spLocks noChangeArrowheads="1"/>
              </p:cNvSpPr>
              <p:nvPr/>
            </p:nvSpPr>
            <p:spPr bwMode="auto">
              <a:xfrm>
                <a:off x="4800" y="123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0000</a:t>
                </a:r>
              </a:p>
            </p:txBody>
          </p:sp>
          <p:sp>
            <p:nvSpPr>
              <p:cNvPr id="35853" name="Rectangle 9"/>
              <p:cNvSpPr>
                <a:spLocks noChangeArrowheads="1"/>
              </p:cNvSpPr>
              <p:nvPr/>
            </p:nvSpPr>
            <p:spPr bwMode="auto">
              <a:xfrm>
                <a:off x="4224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5854" name="Rectangle 10"/>
              <p:cNvSpPr>
                <a:spLocks noChangeArrowheads="1"/>
              </p:cNvSpPr>
              <p:nvPr/>
            </p:nvSpPr>
            <p:spPr bwMode="auto">
              <a:xfrm>
                <a:off x="4512" y="137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</a:t>
                </a:r>
              </a:p>
            </p:txBody>
          </p:sp>
          <p:sp>
            <p:nvSpPr>
              <p:cNvPr id="35855" name="Rectangle 11"/>
              <p:cNvSpPr>
                <a:spLocks noChangeArrowheads="1"/>
              </p:cNvSpPr>
              <p:nvPr/>
            </p:nvSpPr>
            <p:spPr bwMode="auto">
              <a:xfrm>
                <a:off x="4800" y="137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0001</a:t>
                </a:r>
              </a:p>
            </p:txBody>
          </p:sp>
          <p:sp>
            <p:nvSpPr>
              <p:cNvPr id="35856" name="Rectangle 12"/>
              <p:cNvSpPr>
                <a:spLocks noChangeArrowheads="1"/>
              </p:cNvSpPr>
              <p:nvPr/>
            </p:nvSpPr>
            <p:spPr bwMode="auto">
              <a:xfrm>
                <a:off x="4224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5857" name="Rectangle 13"/>
              <p:cNvSpPr>
                <a:spLocks noChangeArrowheads="1"/>
              </p:cNvSpPr>
              <p:nvPr/>
            </p:nvSpPr>
            <p:spPr bwMode="auto">
              <a:xfrm>
                <a:off x="4512" y="152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2</a:t>
                </a:r>
              </a:p>
            </p:txBody>
          </p:sp>
          <p:sp>
            <p:nvSpPr>
              <p:cNvPr id="35858" name="Rectangle 14"/>
              <p:cNvSpPr>
                <a:spLocks noChangeArrowheads="1"/>
              </p:cNvSpPr>
              <p:nvPr/>
            </p:nvSpPr>
            <p:spPr bwMode="auto">
              <a:xfrm>
                <a:off x="4800" y="152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0010</a:t>
                </a:r>
              </a:p>
            </p:txBody>
          </p:sp>
          <p:sp>
            <p:nvSpPr>
              <p:cNvPr id="35859" name="Rectangle 15"/>
              <p:cNvSpPr>
                <a:spLocks noChangeArrowheads="1"/>
              </p:cNvSpPr>
              <p:nvPr/>
            </p:nvSpPr>
            <p:spPr bwMode="auto">
              <a:xfrm>
                <a:off x="4224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35860" name="Rectangle 16"/>
              <p:cNvSpPr>
                <a:spLocks noChangeArrowheads="1"/>
              </p:cNvSpPr>
              <p:nvPr/>
            </p:nvSpPr>
            <p:spPr bwMode="auto">
              <a:xfrm>
                <a:off x="4512" y="166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3</a:t>
                </a:r>
              </a:p>
            </p:txBody>
          </p:sp>
          <p:sp>
            <p:nvSpPr>
              <p:cNvPr id="35861" name="Rectangle 17"/>
              <p:cNvSpPr>
                <a:spLocks noChangeArrowheads="1"/>
              </p:cNvSpPr>
              <p:nvPr/>
            </p:nvSpPr>
            <p:spPr bwMode="auto">
              <a:xfrm>
                <a:off x="4800" y="166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0011</a:t>
                </a:r>
              </a:p>
            </p:txBody>
          </p:sp>
          <p:sp>
            <p:nvSpPr>
              <p:cNvPr id="35862" name="Rectangle 18"/>
              <p:cNvSpPr>
                <a:spLocks noChangeArrowheads="1"/>
              </p:cNvSpPr>
              <p:nvPr/>
            </p:nvSpPr>
            <p:spPr bwMode="auto">
              <a:xfrm>
                <a:off x="4224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35863" name="Rectangle 19"/>
              <p:cNvSpPr>
                <a:spLocks noChangeArrowheads="1"/>
              </p:cNvSpPr>
              <p:nvPr/>
            </p:nvSpPr>
            <p:spPr bwMode="auto">
              <a:xfrm>
                <a:off x="4512" y="181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4</a:t>
                </a:r>
              </a:p>
            </p:txBody>
          </p:sp>
          <p:sp>
            <p:nvSpPr>
              <p:cNvPr id="35864" name="Rectangle 20"/>
              <p:cNvSpPr>
                <a:spLocks noChangeArrowheads="1"/>
              </p:cNvSpPr>
              <p:nvPr/>
            </p:nvSpPr>
            <p:spPr bwMode="auto">
              <a:xfrm>
                <a:off x="4800" y="181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0100</a:t>
                </a:r>
              </a:p>
            </p:txBody>
          </p:sp>
          <p:sp>
            <p:nvSpPr>
              <p:cNvPr id="35865" name="Rectangle 21"/>
              <p:cNvSpPr>
                <a:spLocks noChangeArrowheads="1"/>
              </p:cNvSpPr>
              <p:nvPr/>
            </p:nvSpPr>
            <p:spPr bwMode="auto">
              <a:xfrm>
                <a:off x="4224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5866" name="Rectangle 22"/>
              <p:cNvSpPr>
                <a:spLocks noChangeArrowheads="1"/>
              </p:cNvSpPr>
              <p:nvPr/>
            </p:nvSpPr>
            <p:spPr bwMode="auto">
              <a:xfrm>
                <a:off x="4512" y="195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5</a:t>
                </a:r>
              </a:p>
            </p:txBody>
          </p:sp>
          <p:sp>
            <p:nvSpPr>
              <p:cNvPr id="35867" name="Rectangle 23"/>
              <p:cNvSpPr>
                <a:spLocks noChangeArrowheads="1"/>
              </p:cNvSpPr>
              <p:nvPr/>
            </p:nvSpPr>
            <p:spPr bwMode="auto">
              <a:xfrm>
                <a:off x="4800" y="195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0101</a:t>
                </a:r>
              </a:p>
            </p:txBody>
          </p:sp>
          <p:sp>
            <p:nvSpPr>
              <p:cNvPr id="35868" name="Rectangle 24"/>
              <p:cNvSpPr>
                <a:spLocks noChangeArrowheads="1"/>
              </p:cNvSpPr>
              <p:nvPr/>
            </p:nvSpPr>
            <p:spPr bwMode="auto">
              <a:xfrm>
                <a:off x="4224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35869" name="Rectangle 25"/>
              <p:cNvSpPr>
                <a:spLocks noChangeArrowheads="1"/>
              </p:cNvSpPr>
              <p:nvPr/>
            </p:nvSpPr>
            <p:spPr bwMode="auto">
              <a:xfrm>
                <a:off x="4512" y="209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6</a:t>
                </a:r>
              </a:p>
            </p:txBody>
          </p:sp>
          <p:sp>
            <p:nvSpPr>
              <p:cNvPr id="35870" name="Rectangle 26"/>
              <p:cNvSpPr>
                <a:spLocks noChangeArrowheads="1"/>
              </p:cNvSpPr>
              <p:nvPr/>
            </p:nvSpPr>
            <p:spPr bwMode="auto">
              <a:xfrm>
                <a:off x="4800" y="209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0110</a:t>
                </a:r>
              </a:p>
            </p:txBody>
          </p:sp>
          <p:sp>
            <p:nvSpPr>
              <p:cNvPr id="35871" name="Rectangle 27"/>
              <p:cNvSpPr>
                <a:spLocks noChangeArrowheads="1"/>
              </p:cNvSpPr>
              <p:nvPr/>
            </p:nvSpPr>
            <p:spPr bwMode="auto">
              <a:xfrm>
                <a:off x="4224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35872" name="Rectangle 28"/>
              <p:cNvSpPr>
                <a:spLocks noChangeArrowheads="1"/>
              </p:cNvSpPr>
              <p:nvPr/>
            </p:nvSpPr>
            <p:spPr bwMode="auto">
              <a:xfrm>
                <a:off x="4512" y="224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7</a:t>
                </a:r>
              </a:p>
            </p:txBody>
          </p:sp>
          <p:sp>
            <p:nvSpPr>
              <p:cNvPr id="35873" name="Rectangle 29"/>
              <p:cNvSpPr>
                <a:spLocks noChangeArrowheads="1"/>
              </p:cNvSpPr>
              <p:nvPr/>
            </p:nvSpPr>
            <p:spPr bwMode="auto">
              <a:xfrm>
                <a:off x="4800" y="224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0111</a:t>
                </a:r>
              </a:p>
            </p:txBody>
          </p:sp>
          <p:sp>
            <p:nvSpPr>
              <p:cNvPr id="35874" name="Rectangle 30"/>
              <p:cNvSpPr>
                <a:spLocks noChangeArrowheads="1"/>
              </p:cNvSpPr>
              <p:nvPr/>
            </p:nvSpPr>
            <p:spPr bwMode="auto">
              <a:xfrm>
                <a:off x="4224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35875" name="Rectangle 31"/>
              <p:cNvSpPr>
                <a:spLocks noChangeArrowheads="1"/>
              </p:cNvSpPr>
              <p:nvPr/>
            </p:nvSpPr>
            <p:spPr bwMode="auto">
              <a:xfrm>
                <a:off x="4512" y="238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8</a:t>
                </a:r>
              </a:p>
            </p:txBody>
          </p:sp>
          <p:sp>
            <p:nvSpPr>
              <p:cNvPr id="35876" name="Rectangle 32"/>
              <p:cNvSpPr>
                <a:spLocks noChangeArrowheads="1"/>
              </p:cNvSpPr>
              <p:nvPr/>
            </p:nvSpPr>
            <p:spPr bwMode="auto">
              <a:xfrm>
                <a:off x="4800" y="238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1000</a:t>
                </a:r>
              </a:p>
            </p:txBody>
          </p:sp>
          <p:sp>
            <p:nvSpPr>
              <p:cNvPr id="35877" name="Rectangle 33"/>
              <p:cNvSpPr>
                <a:spLocks noChangeArrowheads="1"/>
              </p:cNvSpPr>
              <p:nvPr/>
            </p:nvSpPr>
            <p:spPr bwMode="auto">
              <a:xfrm>
                <a:off x="4224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35878" name="Rectangle 34"/>
              <p:cNvSpPr>
                <a:spLocks noChangeArrowheads="1"/>
              </p:cNvSpPr>
              <p:nvPr/>
            </p:nvSpPr>
            <p:spPr bwMode="auto">
              <a:xfrm>
                <a:off x="4512" y="253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9</a:t>
                </a:r>
              </a:p>
            </p:txBody>
          </p:sp>
          <p:sp>
            <p:nvSpPr>
              <p:cNvPr id="35879" name="Rectangle 35"/>
              <p:cNvSpPr>
                <a:spLocks noChangeArrowheads="1"/>
              </p:cNvSpPr>
              <p:nvPr/>
            </p:nvSpPr>
            <p:spPr bwMode="auto">
              <a:xfrm>
                <a:off x="4800" y="253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1001</a:t>
                </a:r>
              </a:p>
            </p:txBody>
          </p:sp>
          <p:sp>
            <p:nvSpPr>
              <p:cNvPr id="35880" name="Rectangle 36"/>
              <p:cNvSpPr>
                <a:spLocks noChangeArrowheads="1"/>
              </p:cNvSpPr>
              <p:nvPr/>
            </p:nvSpPr>
            <p:spPr bwMode="auto">
              <a:xfrm>
                <a:off x="4224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A</a:t>
                </a:r>
              </a:p>
            </p:txBody>
          </p:sp>
          <p:sp>
            <p:nvSpPr>
              <p:cNvPr id="35881" name="Rectangle 37"/>
              <p:cNvSpPr>
                <a:spLocks noChangeArrowheads="1"/>
              </p:cNvSpPr>
              <p:nvPr/>
            </p:nvSpPr>
            <p:spPr bwMode="auto">
              <a:xfrm>
                <a:off x="4512" y="267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</a:t>
                </a:r>
              </a:p>
            </p:txBody>
          </p:sp>
          <p:sp>
            <p:nvSpPr>
              <p:cNvPr id="35882" name="Rectangle 38"/>
              <p:cNvSpPr>
                <a:spLocks noChangeArrowheads="1"/>
              </p:cNvSpPr>
              <p:nvPr/>
            </p:nvSpPr>
            <p:spPr bwMode="auto">
              <a:xfrm>
                <a:off x="4800" y="267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1010</a:t>
                </a:r>
              </a:p>
            </p:txBody>
          </p:sp>
          <p:sp>
            <p:nvSpPr>
              <p:cNvPr id="35883" name="Rectangle 39"/>
              <p:cNvSpPr>
                <a:spLocks noChangeArrowheads="1"/>
              </p:cNvSpPr>
              <p:nvPr/>
            </p:nvSpPr>
            <p:spPr bwMode="auto">
              <a:xfrm>
                <a:off x="4224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B</a:t>
                </a:r>
              </a:p>
            </p:txBody>
          </p:sp>
          <p:sp>
            <p:nvSpPr>
              <p:cNvPr id="35884" name="Rectangle 40"/>
              <p:cNvSpPr>
                <a:spLocks noChangeArrowheads="1"/>
              </p:cNvSpPr>
              <p:nvPr/>
            </p:nvSpPr>
            <p:spPr bwMode="auto">
              <a:xfrm>
                <a:off x="4512" y="2818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</a:t>
                </a:r>
              </a:p>
            </p:txBody>
          </p:sp>
          <p:sp>
            <p:nvSpPr>
              <p:cNvPr id="35885" name="Rectangle 41"/>
              <p:cNvSpPr>
                <a:spLocks noChangeArrowheads="1"/>
              </p:cNvSpPr>
              <p:nvPr/>
            </p:nvSpPr>
            <p:spPr bwMode="auto">
              <a:xfrm>
                <a:off x="4800" y="2818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1011</a:t>
                </a:r>
              </a:p>
            </p:txBody>
          </p:sp>
          <p:sp>
            <p:nvSpPr>
              <p:cNvPr id="35886" name="Rectangle 42"/>
              <p:cNvSpPr>
                <a:spLocks noChangeArrowheads="1"/>
              </p:cNvSpPr>
              <p:nvPr/>
            </p:nvSpPr>
            <p:spPr bwMode="auto">
              <a:xfrm>
                <a:off x="4224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C</a:t>
                </a:r>
              </a:p>
            </p:txBody>
          </p:sp>
          <p:sp>
            <p:nvSpPr>
              <p:cNvPr id="35887" name="Rectangle 43"/>
              <p:cNvSpPr>
                <a:spLocks noChangeArrowheads="1"/>
              </p:cNvSpPr>
              <p:nvPr/>
            </p:nvSpPr>
            <p:spPr bwMode="auto">
              <a:xfrm>
                <a:off x="4512" y="2962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12</a:t>
                </a:r>
              </a:p>
            </p:txBody>
          </p:sp>
          <p:sp>
            <p:nvSpPr>
              <p:cNvPr id="35888" name="Rectangle 44"/>
              <p:cNvSpPr>
                <a:spLocks noChangeArrowheads="1"/>
              </p:cNvSpPr>
              <p:nvPr/>
            </p:nvSpPr>
            <p:spPr bwMode="auto">
              <a:xfrm>
                <a:off x="4800" y="296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1100</a:t>
                </a:r>
              </a:p>
            </p:txBody>
          </p:sp>
          <p:sp>
            <p:nvSpPr>
              <p:cNvPr id="35889" name="Rectangle 45"/>
              <p:cNvSpPr>
                <a:spLocks noChangeArrowheads="1"/>
              </p:cNvSpPr>
              <p:nvPr/>
            </p:nvSpPr>
            <p:spPr bwMode="auto">
              <a:xfrm>
                <a:off x="4224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D</a:t>
                </a:r>
              </a:p>
            </p:txBody>
          </p:sp>
          <p:sp>
            <p:nvSpPr>
              <p:cNvPr id="35890" name="Rectangle 46"/>
              <p:cNvSpPr>
                <a:spLocks noChangeArrowheads="1"/>
              </p:cNvSpPr>
              <p:nvPr/>
            </p:nvSpPr>
            <p:spPr bwMode="auto">
              <a:xfrm>
                <a:off x="4512" y="3106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13</a:t>
                </a:r>
              </a:p>
            </p:txBody>
          </p:sp>
          <p:sp>
            <p:nvSpPr>
              <p:cNvPr id="35891" name="Rectangle 47"/>
              <p:cNvSpPr>
                <a:spLocks noChangeArrowheads="1"/>
              </p:cNvSpPr>
              <p:nvPr/>
            </p:nvSpPr>
            <p:spPr bwMode="auto">
              <a:xfrm>
                <a:off x="4800" y="310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1101</a:t>
                </a:r>
              </a:p>
            </p:txBody>
          </p:sp>
          <p:sp>
            <p:nvSpPr>
              <p:cNvPr id="35892" name="Rectangle 48"/>
              <p:cNvSpPr>
                <a:spLocks noChangeArrowheads="1"/>
              </p:cNvSpPr>
              <p:nvPr/>
            </p:nvSpPr>
            <p:spPr bwMode="auto">
              <a:xfrm>
                <a:off x="4224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E</a:t>
                </a:r>
              </a:p>
            </p:txBody>
          </p:sp>
          <p:sp>
            <p:nvSpPr>
              <p:cNvPr id="35893" name="Rectangle 49"/>
              <p:cNvSpPr>
                <a:spLocks noChangeArrowheads="1"/>
              </p:cNvSpPr>
              <p:nvPr/>
            </p:nvSpPr>
            <p:spPr bwMode="auto">
              <a:xfrm>
                <a:off x="4512" y="3250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14</a:t>
                </a:r>
              </a:p>
            </p:txBody>
          </p:sp>
          <p:sp>
            <p:nvSpPr>
              <p:cNvPr id="35894" name="Rectangle 50"/>
              <p:cNvSpPr>
                <a:spLocks noChangeArrowheads="1"/>
              </p:cNvSpPr>
              <p:nvPr/>
            </p:nvSpPr>
            <p:spPr bwMode="auto">
              <a:xfrm>
                <a:off x="4800" y="3250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1110</a:t>
                </a:r>
              </a:p>
            </p:txBody>
          </p:sp>
          <p:sp>
            <p:nvSpPr>
              <p:cNvPr id="35895" name="Rectangle 51"/>
              <p:cNvSpPr>
                <a:spLocks noChangeArrowheads="1"/>
              </p:cNvSpPr>
              <p:nvPr/>
            </p:nvSpPr>
            <p:spPr bwMode="auto">
              <a:xfrm>
                <a:off x="4224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Courier New" charset="0"/>
                  </a:rPr>
                  <a:t>F</a:t>
                </a:r>
              </a:p>
            </p:txBody>
          </p:sp>
          <p:sp>
            <p:nvSpPr>
              <p:cNvPr id="35896" name="Rectangle 52"/>
              <p:cNvSpPr>
                <a:spLocks noChangeArrowheads="1"/>
              </p:cNvSpPr>
              <p:nvPr/>
            </p:nvSpPr>
            <p:spPr bwMode="auto">
              <a:xfrm>
                <a:off x="4512" y="339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15</a:t>
                </a:r>
              </a:p>
            </p:txBody>
          </p:sp>
          <p:sp>
            <p:nvSpPr>
              <p:cNvPr id="35897" name="Rectangle 53"/>
              <p:cNvSpPr>
                <a:spLocks noChangeArrowheads="1"/>
              </p:cNvSpPr>
              <p:nvPr/>
            </p:nvSpPr>
            <p:spPr bwMode="auto">
              <a:xfrm>
                <a:off x="4800" y="3394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Courier New" charset="0"/>
                  </a:rPr>
                  <a:t>1111</a:t>
                </a:r>
              </a:p>
            </p:txBody>
          </p:sp>
        </p:grpSp>
        <p:sp>
          <p:nvSpPr>
            <p:cNvPr id="35847" name="Text Box 54"/>
            <p:cNvSpPr txBox="1">
              <a:spLocks noChangeArrowheads="1"/>
            </p:cNvSpPr>
            <p:nvPr/>
          </p:nvSpPr>
          <p:spPr bwMode="auto">
            <a:xfrm rot="-2317468">
              <a:off x="4272" y="94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Hex</a:t>
              </a:r>
            </a:p>
          </p:txBody>
        </p:sp>
        <p:sp>
          <p:nvSpPr>
            <p:cNvPr id="35848" name="Text Box 55"/>
            <p:cNvSpPr txBox="1">
              <a:spLocks noChangeArrowheads="1"/>
            </p:cNvSpPr>
            <p:nvPr/>
          </p:nvSpPr>
          <p:spPr bwMode="auto">
            <a:xfrm rot="-2317468">
              <a:off x="4531" y="864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Decimal</a:t>
              </a:r>
            </a:p>
          </p:txBody>
        </p:sp>
        <p:sp>
          <p:nvSpPr>
            <p:cNvPr id="35849" name="Text Box 56"/>
            <p:cNvSpPr txBox="1">
              <a:spLocks noChangeArrowheads="1"/>
            </p:cNvSpPr>
            <p:nvPr/>
          </p:nvSpPr>
          <p:spPr bwMode="auto">
            <a:xfrm rot="-2317468">
              <a:off x="4831" y="899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Binary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9880D-AF0F-0041-8502-7AD5719D650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Binary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0x173A4C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1    7    3    A	4	C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Binary	  0001 0111 0011 1010 0100 1100</a:t>
            </a:r>
          </a:p>
          <a:p>
            <a:pPr>
              <a:buFontTx/>
              <a:buNone/>
            </a:pPr>
            <a:endParaRPr lang="en-US" altLang="zh-CN" sz="2400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1111001010110110110011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Binary          11 1100 1010 1101 1011 0011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  3    C    A    D    B    3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0x3CADB3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3B2ED-99CB-BA4C-8CE8-DEB83AC1E79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Decimal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    0xA7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Decimal        10*16+7 = 167</a:t>
            </a:r>
          </a:p>
          <a:p>
            <a:pPr>
              <a:buFontTx/>
              <a:buNone/>
            </a:pPr>
            <a:endParaRPr lang="en-US" altLang="zh-CN" sz="2400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Decimal        314156 = 19634*16 + 12 (C)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19634 =  1227*16 +  2 (2)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 1227 =    76*16 + 11 (B)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				    76 =     4*16 + 12 (C)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                    4 =     0*16 +  4 (4)</a:t>
            </a:r>
          </a:p>
          <a:p>
            <a:pPr>
              <a:buFontTx/>
              <a:buNone/>
            </a:pPr>
            <a:r>
              <a:rPr lang="en-US" altLang="zh-CN" sz="2400">
                <a:latin typeface="Courier New" charset="0"/>
                <a:ea typeface="宋体" charset="-122"/>
              </a:rPr>
              <a:t>Hexadecimal	0x4CB2C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28997-F6E3-0E5F-078A-18B0F9B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F758E3-87EF-501C-DF30-ED5543176B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755576" y="1916832"/>
            <a:ext cx="7315200" cy="271918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vert="horz" wrap="square" lIns="47965" tIns="47965" rIns="47965" bIns="47965" rtlCol="0" anchor="ctr" anchorCtr="0">
            <a:noAutofit/>
          </a:bodyPr>
          <a:lstStyle/>
          <a:p>
            <a:pPr defTabSz="958850">
              <a:lnSpc>
                <a:spcPct val="20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十六进制和二进制转换练习：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 defTabSz="9588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0x39A7F8  -&gt;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 defTabSz="9588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1100 1001 0111 1011  -&gt;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 defTabSz="9588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0xD5E4C  -&gt;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pPr marL="514350" indent="-514350" defTabSz="95885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 0110 1110 0111 1011 0101 -&gt;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854B27-780C-D30F-18EE-FB02CA79221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F4EF80-F07C-0A92-0134-D5EFC3B0CF0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645331A2-0D82-7FCB-1529-94422F74A00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38DC8CCB-04EB-A0F2-BE1F-61B7FD6647E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15C9F46E-2E44-F313-AC4F-BFD378F1141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AFD15E83-4BBE-8708-B03B-BD83B724561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438955" y="109220"/>
              <a:ext cx="2286000" cy="50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DA2BE2E-68D0-555C-CD33-63C8D864AC7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8396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0D07B-E956-D040-8866-5FC0F984CE1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Hexadecimal vs. Binary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283424" cy="44196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0x39A7F8  -&gt;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1011  -&gt;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0xD5E4C  -&gt;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0101 -&gt;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20491" y="1600200"/>
            <a:ext cx="61452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0011 1001 1010 0111 11111 000</a:t>
            </a:r>
            <a:endParaRPr lang="zh-CN" alt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77275" y="2623331"/>
            <a:ext cx="9842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C97B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12345" y="3606936"/>
            <a:ext cx="51117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1101 0101 1110 0100 1100</a:t>
            </a:r>
            <a:endParaRPr lang="zh-CN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32212" y="4715656"/>
            <a:ext cx="22034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2 6 E 7 B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36C42B-9679-7DC4-9095-7C2D8554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39292-257D-C242-8469-EF46713AADF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8737112-402C-2ED5-9184-9397333FADCA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C173367-79CE-B596-B35B-0EBBA927EFC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600200"/>
            <a:ext cx="83058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en-US" altLang="zh-CN" sz="2400" b="0" kern="0" dirty="0">
              <a:latin typeface="Courier New" charset="0"/>
              <a:ea typeface="宋体" charset="-122"/>
            </a:endParaRPr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3158BD5-8A82-890E-1924-7589C1767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00920"/>
              </p:ext>
            </p:extLst>
          </p:nvPr>
        </p:nvGraphicFramePr>
        <p:xfrm>
          <a:off x="683568" y="1484784"/>
          <a:ext cx="7416825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1275867169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326324159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53756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Decimal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Binary	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Hexadecimal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167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1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6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188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zh-CN" sz="2400" dirty="0"/>
                        <a:t>0011 0111</a:t>
                      </a:r>
                      <a:endParaRPr lang="en-US" altLang="zh-CN" sz="2400" dirty="0">
                        <a:ea typeface="宋体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89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zh-CN" sz="2400" dirty="0"/>
                        <a:t>1000 1000</a:t>
                      </a:r>
                      <a:endParaRPr lang="en-US" altLang="zh-CN" sz="2400" dirty="0">
                        <a:ea typeface="宋体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1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1111 0011</a:t>
                      </a:r>
                      <a:endParaRPr lang="en-US" altLang="zh-CN" sz="2400" dirty="0">
                        <a:ea typeface="宋体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370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0x52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4942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0xAC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0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0xE7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66897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087237-5AD1-7343-DA6C-992D83A3D15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DEBEDCA3-C2F9-BFCB-BAEA-CE1DE9607DF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DBBE7B6B-5AFA-51D4-C181-A9FF642FFA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7CAE5DDB-4041-8648-A1DF-9FAC19F74BD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4FDB6D00-9EA4-1736-EED3-75163A91DAA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auto">
            <a:xfrm>
              <a:off x="1438955" y="109220"/>
              <a:ext cx="2286000" cy="50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9B08E63-9B19-19A7-5DD4-A3569FB79627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986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C0E5BD-D020-3246-B330-74525305328D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Decimal, Hexadecimal, Binary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71344"/>
            <a:ext cx="9379768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Decimal	           Binary	 	Hexadecimal	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167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62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188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          0011 0111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         1000 1000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          1111 0011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0x52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0xAC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charset="-122"/>
              </a:rPr>
              <a:t>							0xE7</a:t>
            </a:r>
            <a:endParaRPr lang="en-US" altLang="zh-CN" sz="2400" dirty="0">
              <a:latin typeface="Courier New" charset="0"/>
              <a:ea typeface="宋体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67400" y="1981200"/>
            <a:ext cx="877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0xA7</a:t>
            </a:r>
            <a:endParaRPr lang="zh-CN" altLang="en-US" sz="2400" b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75563" y="2034222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1010 0111</a:t>
            </a:r>
            <a:endParaRPr lang="zh-CN" altLang="en-US" sz="2400" b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67400" y="2286000"/>
            <a:ext cx="8461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0x3E</a:t>
            </a:r>
            <a:endParaRPr lang="zh-CN" altLang="en-US" sz="2400" b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24763" y="2456497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0011 1110</a:t>
            </a:r>
            <a:endParaRPr lang="zh-CN" altLang="en-US" sz="2400" b="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62863" y="2862897"/>
            <a:ext cx="1440184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1011 1100</a:t>
            </a:r>
            <a:endParaRPr lang="zh-CN" altLang="en-US" sz="2400" b="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867400" y="2733675"/>
            <a:ext cx="8461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0xBC</a:t>
            </a:r>
            <a:endParaRPr lang="zh-CN" altLang="en-US" sz="2400" b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67400" y="3267075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0x37</a:t>
            </a:r>
            <a:endParaRPr lang="zh-CN" altLang="en-US" sz="2400" b="0"/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5864225" y="3657600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0x88</a:t>
            </a:r>
            <a:endParaRPr lang="zh-CN" altLang="en-US" sz="2400" b="0"/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5867400" y="4114800"/>
            <a:ext cx="841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0xF3</a:t>
            </a:r>
            <a:endParaRPr lang="zh-CN" altLang="en-US" sz="2400" b="0"/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304800" y="3352800"/>
            <a:ext cx="1639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3*16+7=55</a:t>
            </a:r>
            <a:endParaRPr lang="zh-CN" altLang="en-US" sz="2400" b="0"/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304800" y="3733800"/>
            <a:ext cx="1778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8*16+8=136</a:t>
            </a:r>
            <a:endParaRPr lang="zh-CN" altLang="en-US" sz="2400" b="0"/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8600" y="4191000"/>
            <a:ext cx="1965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15*16+3=243</a:t>
            </a:r>
            <a:endParaRPr lang="zh-CN" altLang="en-US" sz="2400" b="0"/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3074602" y="4701222"/>
            <a:ext cx="1539570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0101 0010</a:t>
            </a:r>
            <a:endParaRPr lang="zh-CN" altLang="en-US" sz="2400" b="0" dirty="0"/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8600" y="4648200"/>
            <a:ext cx="16398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5*16+2=82</a:t>
            </a:r>
            <a:endParaRPr lang="zh-CN" altLang="en-US" sz="2400" b="0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3174599" y="5148897"/>
            <a:ext cx="1489877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1010 1100</a:t>
            </a:r>
            <a:endParaRPr lang="zh-CN" altLang="en-US" sz="2400" b="0" dirty="0"/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152400" y="5095875"/>
            <a:ext cx="2054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10*16+12=172</a:t>
            </a:r>
            <a:endParaRPr lang="zh-CN" altLang="en-US" sz="2400" b="0"/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3150656" y="5539422"/>
            <a:ext cx="1390491" cy="46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/>
              <a:t>1110 0111</a:t>
            </a:r>
            <a:endParaRPr lang="zh-CN" altLang="en-US" sz="2400" b="0" dirty="0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152400" y="5486400"/>
            <a:ext cx="19161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7965" tIns="47965" rIns="47965" bIns="47965">
            <a:spAutoFit/>
          </a:bodyPr>
          <a:lstStyle>
            <a:lvl1pPr defTabSz="9588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 defTabSz="9588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 defTabSz="9588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14*16+7=231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17538"/>
            <a:ext cx="8188325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ea typeface="宋体" charset="-122"/>
              </a:rPr>
              <a:t>Octal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650" y="1484313"/>
            <a:ext cx="7848600" cy="5113337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Font typeface="Wingdings" charset="0"/>
              <a:buNone/>
            </a:pPr>
            <a:r>
              <a:rPr kumimoji="0" lang="zh-CN" altLang="en-US" sz="2800" b="1" dirty="0">
                <a:latin typeface="Century Schoolbook" charset="0"/>
                <a:ea typeface="宋体" charset="0"/>
              </a:rPr>
              <a:t>八进制</a:t>
            </a:r>
            <a:endParaRPr kumimoji="0" lang="en-US" altLang="zh-CN" sz="2800" b="1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kumimoji="0" lang="zh-CN" altLang="en-US" sz="2800" dirty="0">
                <a:latin typeface="Times New Roman" charset="0"/>
                <a:ea typeface="宋体" charset="0"/>
              </a:rPr>
              <a:t>八进制数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(N)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8</a:t>
            </a:r>
            <a:r>
              <a:rPr kumimoji="0" lang="zh-CN" altLang="en-US" sz="2800" dirty="0">
                <a:latin typeface="Times New Roman" charset="0"/>
                <a:ea typeface="宋体" charset="0"/>
              </a:rPr>
              <a:t>按权展开再相加，可计算得到该数的十进制表示。</a:t>
            </a:r>
            <a:endParaRPr kumimoji="0" lang="en-US" altLang="zh-CN" sz="28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25000"/>
              </a:spcBef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例如</a:t>
            </a:r>
            <a:r>
              <a:rPr kumimoji="0" lang="en-US" altLang="zh-CN" sz="2800" b="1" dirty="0">
                <a:latin typeface="Times New Roman" charset="0"/>
                <a:ea typeface="宋体" charset="0"/>
              </a:rPr>
              <a:t>: </a:t>
            </a:r>
            <a:endParaRPr kumimoji="0" lang="en-US" altLang="zh-CN" sz="2800" dirty="0">
              <a:latin typeface="Century Schoolbook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Century Schoolbook" charset="0"/>
                <a:ea typeface="宋体" charset="0"/>
              </a:rPr>
              <a:t>  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(15.24)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= (1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+ 5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0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+ 2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-1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+ 4</a:t>
            </a:r>
            <a:r>
              <a:rPr kumimoji="0" lang="en-US" altLang="zh-CN" sz="2800" dirty="0">
                <a:latin typeface="Times New Roman" charset="0"/>
                <a:ea typeface="宋体" charset="0"/>
                <a:cs typeface="Times New Roman" charset="0"/>
              </a:rPr>
              <a:t>•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8</a:t>
            </a:r>
            <a:r>
              <a:rPr kumimoji="0" lang="en-US" altLang="zh-CN" sz="2800" baseline="30000" dirty="0">
                <a:latin typeface="Times New Roman" charset="0"/>
                <a:ea typeface="宋体" charset="0"/>
              </a:rPr>
              <a:t>-2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 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Century Schoolbook" charset="0"/>
                <a:ea typeface="宋体" charset="0"/>
              </a:rPr>
              <a:t>               </a:t>
            </a:r>
            <a:r>
              <a:rPr kumimoji="0" lang="en-US" altLang="zh-CN" sz="2800" dirty="0">
                <a:latin typeface="Times New Roman" charset="0"/>
                <a:ea typeface="宋体" charset="0"/>
              </a:rPr>
              <a:t>= (8+5+0.25+0.0625 )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  <a:endParaRPr kumimoji="0" lang="en-US" altLang="zh-CN" sz="2800" dirty="0"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ct val="15000"/>
              </a:spcBef>
              <a:buFont typeface="Wingdings" charset="0"/>
              <a:buNone/>
            </a:pPr>
            <a:r>
              <a:rPr kumimoji="0" lang="en-US" altLang="zh-CN" sz="2800" dirty="0">
                <a:latin typeface="Times New Roman" charset="0"/>
                <a:ea typeface="宋体" charset="0"/>
              </a:rPr>
              <a:t>                 = (13.3125)</a:t>
            </a:r>
            <a:r>
              <a:rPr kumimoji="0" lang="en-US" altLang="zh-CN" sz="2800" baseline="-25000" dirty="0">
                <a:latin typeface="Times New Roman" charset="0"/>
                <a:ea typeface="宋体" charset="0"/>
              </a:rPr>
              <a:t>10</a:t>
            </a:r>
            <a:endParaRPr kumimoji="0" lang="en-US" altLang="zh-CN" sz="2800" dirty="0">
              <a:latin typeface="Century Schoolbook" charset="0"/>
              <a:ea typeface="宋体" charset="0"/>
            </a:endParaRPr>
          </a:p>
          <a:p>
            <a:pPr marL="0" indent="0" eaLnBrk="1" hangingPunct="1">
              <a:buFont typeface="Wingdings" charset="0"/>
              <a:buNone/>
            </a:pPr>
            <a:endParaRPr kumimoji="0" lang="zh-CN" sz="2800" dirty="0">
              <a:latin typeface="Century Schoolbook" charset="0"/>
              <a:ea typeface="宋体" charset="0"/>
            </a:endParaRPr>
          </a:p>
        </p:txBody>
      </p:sp>
      <p:sp>
        <p:nvSpPr>
          <p:cNvPr id="34819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E3EFFC65-528C-7C4B-A579-D0A173056B70}" type="slidenum">
              <a:rPr kumimoji="0" lang="en-US" altLang="zh-CN" sz="1400"/>
              <a:pPr/>
              <a:t>28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98720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475662" cy="6508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dirty="0">
                <a:ea typeface="宋体" charset="-122"/>
              </a:rPr>
              <a:t>Octal</a:t>
            </a:r>
            <a:endParaRPr kumimoji="0" lang="en-US" altLang="zh-CN" sz="2900" cap="none" dirty="0">
              <a:latin typeface="Century Schoolbook" charset="0"/>
              <a:ea typeface="华文楷体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908050"/>
            <a:ext cx="8064500" cy="54737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Font typeface="Wingdings" charset="0"/>
              <a:buNone/>
            </a:pPr>
            <a:endParaRPr kumimoji="0" lang="en-US" altLang="zh-CN" sz="2800" b="1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b="1" dirty="0">
                <a:solidFill>
                  <a:srgbClr val="0070C0"/>
                </a:solidFill>
                <a:latin typeface="宋体" charset="0"/>
                <a:ea typeface="宋体" charset="0"/>
              </a:rPr>
              <a:t>二进制数与八进制数之间的转换</a:t>
            </a:r>
            <a:endParaRPr kumimoji="0" lang="en-US" altLang="zh-CN" b="1" dirty="0">
              <a:solidFill>
                <a:srgbClr val="0070C0"/>
              </a:solidFill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1800" dirty="0">
                <a:latin typeface="宋体" charset="0"/>
                <a:ea typeface="宋体" charset="0"/>
              </a:rPr>
              <a:t>因为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2</a:t>
            </a:r>
            <a:r>
              <a:rPr kumimoji="0" lang="en-US" altLang="zh-CN" sz="1800" baseline="30000" dirty="0">
                <a:latin typeface="宋体" charset="0"/>
                <a:ea typeface="宋体" charset="0"/>
              </a:rPr>
              <a:t>3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=8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，所以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位二进制数与</a:t>
            </a:r>
            <a:r>
              <a:rPr kumimoji="0" lang="en-US" altLang="zh-CN" sz="18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1800" dirty="0">
                <a:latin typeface="宋体" charset="0"/>
                <a:ea typeface="宋体" charset="0"/>
              </a:rPr>
              <a:t>位八进制数有直接对应关系，即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位二进制数可以直接写为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1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位八进制数，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 1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位八进制数也可以直接写为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位二进制数。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将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二进制数转换为八进制数的方法是：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对于一个兼有整数和小数部分的二进制数，以小数点为界，整数部分自右至左每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位分一组，最后不足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位时左边用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补足；小数部分自左至右每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位分一组，最后不足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位时右边用</a:t>
            </a:r>
            <a:r>
              <a:rPr kumimoji="0" lang="en-US" altLang="zh-CN" sz="2000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dirty="0">
                <a:latin typeface="Times New Roman" charset="0"/>
                <a:ea typeface="宋体" charset="0"/>
              </a:rPr>
              <a:t>补足。</a:t>
            </a:r>
          </a:p>
          <a:p>
            <a:pPr marL="0" indent="0" algn="just" eaLnBrk="1" hangingPunct="1">
              <a:lnSpc>
                <a:spcPct val="120000"/>
              </a:lnSpc>
            </a:pPr>
            <a:r>
              <a:rPr kumimoji="0" lang="zh-CN" altLang="en-US" sz="2000" dirty="0">
                <a:latin typeface="Times New Roman" charset="0"/>
                <a:ea typeface="宋体" charset="0"/>
              </a:rPr>
              <a:t>将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八进制数转换为二进制数的方法：将八进制数的每一位用等值的</a:t>
            </a:r>
            <a:r>
              <a:rPr kumimoji="0" lang="en-US" altLang="zh-CN" sz="2000" dirty="0">
                <a:latin typeface="宋体" charset="0"/>
                <a:ea typeface="宋体" charset="0"/>
              </a:rPr>
              <a:t>3</a:t>
            </a:r>
            <a:r>
              <a:rPr kumimoji="0" lang="zh-CN" altLang="en-US" sz="2000" dirty="0">
                <a:latin typeface="宋体" charset="0"/>
                <a:ea typeface="宋体" charset="0"/>
              </a:rPr>
              <a:t>位二进制数代替。</a:t>
            </a:r>
            <a:endParaRPr kumimoji="0" lang="en-US" altLang="zh-CN" sz="2000" dirty="0">
              <a:latin typeface="宋体" charset="0"/>
              <a:ea typeface="宋体" charset="0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  例：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(1101.0101)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00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1 101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．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010 1</a:t>
            </a:r>
            <a:r>
              <a:rPr kumimoji="0" lang="en-US" altLang="zh-CN" sz="2000" b="1" dirty="0">
                <a:solidFill>
                  <a:srgbClr val="FF0000"/>
                </a:solidFill>
                <a:latin typeface="宋体" charset="0"/>
                <a:ea typeface="宋体" charset="0"/>
              </a:rPr>
              <a:t>00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(15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．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24)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8</a:t>
            </a:r>
            <a:endParaRPr kumimoji="0" lang="en-US" altLang="zh-CN" sz="2000" b="1" dirty="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  </a:t>
            </a:r>
            <a:r>
              <a:rPr kumimoji="0"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例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: (47.3)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8</a:t>
            </a:r>
            <a:r>
              <a:rPr lang="zh-CN" altLang="en-US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＝</a:t>
            </a:r>
            <a:r>
              <a:rPr kumimoji="0" lang="en-US" altLang="zh-CN" sz="2000" b="1" dirty="0">
                <a:solidFill>
                  <a:srgbClr val="00B0F0"/>
                </a:solidFill>
                <a:latin typeface="宋体" charset="0"/>
                <a:ea typeface="宋体" charset="0"/>
              </a:rPr>
              <a:t>(100111.011)</a:t>
            </a:r>
            <a:r>
              <a:rPr kumimoji="0" lang="en-US" altLang="zh-CN" sz="2000" b="1" baseline="-25000" dirty="0">
                <a:solidFill>
                  <a:srgbClr val="00B0F0"/>
                </a:solidFill>
                <a:latin typeface="宋体" charset="0"/>
                <a:ea typeface="宋体" charset="0"/>
              </a:rPr>
              <a:t>2</a:t>
            </a:r>
            <a:endParaRPr kumimoji="0" lang="en-US" altLang="zh-CN" b="1" dirty="0">
              <a:solidFill>
                <a:srgbClr val="00B0F0"/>
              </a:solidFill>
              <a:latin typeface="Times New Roman" charset="0"/>
              <a:ea typeface="宋体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charset="0"/>
              <a:buNone/>
            </a:pPr>
            <a:endParaRPr kumimoji="0" lang="zh-CN" b="1" dirty="0">
              <a:latin typeface="Century Schoolbook" charset="0"/>
              <a:ea typeface="宋体" charset="0"/>
            </a:endParaRPr>
          </a:p>
        </p:txBody>
      </p:sp>
      <p:sp>
        <p:nvSpPr>
          <p:cNvPr id="43011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fld id="{15BB7D60-F196-0544-B8DA-56511C79C8A1}" type="slidenum">
              <a:rPr kumimoji="0" lang="en-US" altLang="zh-CN" sz="1400"/>
              <a:pPr/>
              <a:t>29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0276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E53FAE-0FB0-1043-BDE9-5A335150D95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Outline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Byte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ea typeface="宋体" charset="-122"/>
              </a:rPr>
              <a:t>数字的机器表示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43FE2-8402-2611-01D9-16A2E8C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3BD452-E7F2-F920-B3F2-DCFBCA13C27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14400" y="1443354"/>
            <a:ext cx="7315200" cy="21431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vert="horz" wrap="square" lIns="47965" tIns="47965" rIns="47965" bIns="47965" rtlCol="0" anchor="ctr" anchorCtr="0">
            <a:noAutofit/>
          </a:bodyPr>
          <a:lstStyle/>
          <a:p>
            <a:pPr defTabSz="958850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进制转换（二进制小数位最多保留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位）</a:t>
            </a:r>
          </a:p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(157)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</a:p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(102.625)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</a:p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(36.15)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4BF985-A3B4-7924-03B6-33259A05D6E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DC891D-EA5E-CCCF-7572-1976D2DDC74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849B2AE2-5809-11C8-B03B-EC6417A5F9B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5694D79B-EC5D-5915-45A7-09724E39390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F56F3AB1-6AEF-D2E5-EF9B-769B6FC7B0D4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9E881AF9-1535-EAB3-1763-F0318F1C834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438955" y="109220"/>
              <a:ext cx="2286000" cy="50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8F15719-C9AE-0E4B-8362-266A7FD4DC0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807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4EDB2-7B6E-CC43-B860-8F0260C0105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 dirty="0">
                <a:ea typeface="宋体" charset="-122"/>
              </a:rPr>
              <a:t>Bit-level operations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FAF991-2E95-C14B-B04C-6B9D7949CB6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Boolean Algebra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4770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en-US" altLang="zh-CN" dirty="0">
                <a:ea typeface="宋体" pitchFamily="2" charset="-122"/>
              </a:rPr>
              <a:t>George Boole(1815-1864)</a:t>
            </a:r>
            <a:r>
              <a:rPr kumimoji="1" lang="zh-CN" altLang="en-US" dirty="0">
                <a:ea typeface="宋体" pitchFamily="2" charset="-122"/>
              </a:rPr>
              <a:t>发明</a:t>
            </a:r>
            <a:endParaRPr kumimoji="1" lang="en-US" altLang="zh-CN" dirty="0">
              <a:ea typeface="宋体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kumimoji="1" lang="zh-CN" altLang="en-US" dirty="0">
                <a:ea typeface="宋体" pitchFamily="2" charset="-122"/>
              </a:rPr>
              <a:t>逻辑的代数表示：</a:t>
            </a:r>
            <a:endParaRPr kumimoji="1" lang="en-US" altLang="zh-CN" dirty="0">
              <a:ea typeface="宋体" pitchFamily="2" charset="-122"/>
            </a:endParaRP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“True” as 1 </a:t>
            </a:r>
          </a:p>
          <a:p>
            <a:pPr lvl="2">
              <a:spcBef>
                <a:spcPts val="0"/>
              </a:spcBef>
              <a:defRPr/>
            </a:pPr>
            <a:r>
              <a:rPr kumimoji="1" lang="en-US" altLang="zh-CN" sz="2400" dirty="0">
                <a:ea typeface="宋体" pitchFamily="2" charset="-122"/>
              </a:rPr>
              <a:t>Encode “False” as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Claude Shannon(1916–2001)</a:t>
            </a:r>
            <a:r>
              <a:rPr lang="zh-CN" altLang="en-US" dirty="0"/>
              <a:t>建立了信息论</a:t>
            </a:r>
            <a:endParaRPr lang="en-US" altLang="zh-CN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>
                <a:ea typeface="+mn-ea"/>
                <a:cs typeface="+mn-cs"/>
              </a:rPr>
              <a:t>建立布尔代数和数字逻辑之间的关联</a:t>
            </a:r>
            <a:endParaRPr lang="en-US" altLang="zh-CN" dirty="0">
              <a:ea typeface="+mn-ea"/>
              <a:cs typeface="+mn-cs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dirty="0"/>
              <a:t>在数字电路设计和分析中起到最重要的作用</a:t>
            </a:r>
            <a:endParaRPr lang="en-US" altLang="zh-CN" dirty="0"/>
          </a:p>
        </p:txBody>
      </p:sp>
      <p:pic>
        <p:nvPicPr>
          <p:cNvPr id="86021" name="图片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33400"/>
            <a:ext cx="1952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图片 5" descr="images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81400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CC405-027D-664B-B11E-4182691C3E8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Boolean Algebra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/>
              <a:t>A&amp;B = 1 when both A=1 and B=1</a:t>
            </a:r>
          </a:p>
        </p:txBody>
      </p:sp>
      <p:graphicFrame>
        <p:nvGraphicFramePr>
          <p:cNvPr id="88069" name="Object 2"/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3"/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243320" imgH="1376680" progId="Word.Document.8">
                  <p:embed/>
                </p:oleObj>
              </mc:Choice>
              <mc:Fallback>
                <p:oleObj name="Document" r:id="rId5" imgW="6243320" imgH="13766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/>
              <a:t>~A = 1 when A=0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/>
              <a:t>Or</a:t>
            </a:r>
          </a:p>
          <a:p>
            <a:pPr lvl="1" algn="ctr">
              <a:buFontTx/>
              <a:buNone/>
            </a:pPr>
            <a:r>
              <a:rPr lang="en-US" altLang="zh-CN" sz="1600" b="0"/>
              <a:t>A|B = 1 when either A=1 or B=1</a:t>
            </a:r>
          </a:p>
        </p:txBody>
      </p:sp>
      <p:graphicFrame>
        <p:nvGraphicFramePr>
          <p:cNvPr id="88073" name="Object 4"/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243320" imgH="1376680" progId="Word.Document.8">
                  <p:embed/>
                </p:oleObj>
              </mc:Choice>
              <mc:Fallback>
                <p:oleObj name="Document" r:id="rId7" imgW="6243320" imgH="1376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5"/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243320" imgH="1376680" progId="Word.Document.8">
                  <p:embed/>
                </p:oleObj>
              </mc:Choice>
              <mc:Fallback>
                <p:oleObj name="Document" r:id="rId9" imgW="6243320" imgH="13766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0"/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Exclusive-Or (Xor)</a:t>
            </a:r>
          </a:p>
          <a:p>
            <a:pPr lvl="1" algn="ctr">
              <a:buFontTx/>
              <a:buNone/>
            </a:pPr>
            <a:r>
              <a:rPr lang="en-US" altLang="zh-CN" sz="1600" b="0"/>
              <a:t>A^B = 1 when either A=1 or B=1, but not both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368E9-80E7-AE4D-B9BA-F778ABB02EA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General Boolean Algebras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Operate on Bit Vectors</a:t>
            </a:r>
          </a:p>
          <a:p>
            <a:pPr lvl="1"/>
            <a:r>
              <a:rPr kumimoji="1" lang="en-US" altLang="zh-CN" dirty="0">
                <a:ea typeface="宋体" charset="-122"/>
              </a:rPr>
              <a:t>Operations applied bitwise</a:t>
            </a:r>
            <a:endParaRPr kumimoji="1" lang="en-US" altLang="zh-CN" sz="1600" dirty="0">
              <a:latin typeface="Times New Roman" charset="0"/>
              <a:ea typeface="宋体" charset="-122"/>
            </a:endParaRPr>
          </a:p>
        </p:txBody>
      </p:sp>
      <p:grpSp>
        <p:nvGrpSpPr>
          <p:cNvPr id="90117" name="Group 4"/>
          <p:cNvGrpSpPr>
            <a:grpSpLocks/>
          </p:cNvGrpSpPr>
          <p:nvPr/>
        </p:nvGrpSpPr>
        <p:grpSpPr bwMode="auto">
          <a:xfrm>
            <a:off x="762000" y="2819400"/>
            <a:ext cx="1549400" cy="915988"/>
            <a:chOff x="3110" y="800"/>
            <a:chExt cx="976" cy="577"/>
          </a:xfrm>
        </p:grpSpPr>
        <p:sp>
          <p:nvSpPr>
            <p:cNvPr id="90127" name="Text Box 5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&amp;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01000001</a:t>
              </a:r>
            </a:p>
          </p:txBody>
        </p:sp>
        <p:sp>
          <p:nvSpPr>
            <p:cNvPr id="90128" name="Line 6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2590800" y="2819400"/>
            <a:ext cx="1549400" cy="915988"/>
            <a:chOff x="3110" y="800"/>
            <a:chExt cx="976" cy="577"/>
          </a:xfrm>
        </p:grpSpPr>
        <p:sp>
          <p:nvSpPr>
            <p:cNvPr id="90125" name="Text Box 8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|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01111101</a:t>
              </a:r>
            </a:p>
          </p:txBody>
        </p:sp>
        <p:sp>
          <p:nvSpPr>
            <p:cNvPr id="90126" name="Line 9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4419600" y="2819400"/>
            <a:ext cx="1549400" cy="915988"/>
            <a:chOff x="3110" y="800"/>
            <a:chExt cx="976" cy="577"/>
          </a:xfrm>
        </p:grpSpPr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  <a:r>
                <a:rPr lang="en-US" altLang="zh-CN" sz="1800">
                  <a:latin typeface="Courier New" charset="0"/>
                </a:rPr>
                <a:t>01101001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^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00111100</a:t>
              </a:r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120" name="Group 13"/>
          <p:cNvGrpSpPr>
            <a:grpSpLocks/>
          </p:cNvGrpSpPr>
          <p:nvPr/>
        </p:nvGrpSpPr>
        <p:grpSpPr bwMode="auto">
          <a:xfrm>
            <a:off x="6324600" y="2819400"/>
            <a:ext cx="1549400" cy="915988"/>
            <a:chOff x="3110" y="800"/>
            <a:chExt cx="976" cy="577"/>
          </a:xfrm>
        </p:grpSpPr>
        <p:sp>
          <p:nvSpPr>
            <p:cNvPr id="90121" name="Text Box 14"/>
            <p:cNvSpPr txBox="1">
              <a:spLocks noChangeArrowheads="1"/>
            </p:cNvSpPr>
            <p:nvPr/>
          </p:nvSpPr>
          <p:spPr bwMode="auto">
            <a:xfrm>
              <a:off x="3110" y="800"/>
              <a:ext cx="97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~ 01010101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Courier New" charset="0"/>
                </a:rPr>
                <a:t>  10101010</a:t>
              </a:r>
            </a:p>
          </p:txBody>
        </p:sp>
        <p:sp>
          <p:nvSpPr>
            <p:cNvPr id="90122" name="Line 15"/>
            <p:cNvSpPr>
              <a:spLocks noChangeShapeType="1"/>
            </p:cNvSpPr>
            <p:nvPr/>
          </p:nvSpPr>
          <p:spPr bwMode="auto">
            <a:xfrm>
              <a:off x="3168" y="115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3FE20-EB81-EF48-9168-009EF6313AE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General Boolean Algebras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集合的形式表达</a:t>
            </a:r>
            <a:endParaRPr kumimoji="1" lang="en-US" altLang="zh-CN" dirty="0">
              <a:ea typeface="宋体" charset="-122"/>
            </a:endParaRPr>
          </a:p>
          <a:p>
            <a:r>
              <a:rPr kumimoji="1" lang="zh-CN" altLang="en-US" dirty="0">
                <a:ea typeface="宋体" charset="-122"/>
              </a:rPr>
              <a:t>用宽度为</a:t>
            </a:r>
            <a:r>
              <a:rPr kumimoji="1" lang="en-US" altLang="zh-CN" dirty="0">
                <a:ea typeface="宋体" charset="-122"/>
              </a:rPr>
              <a:t>w bit</a:t>
            </a:r>
            <a:r>
              <a:rPr kumimoji="1" lang="zh-CN" altLang="en-US" dirty="0">
                <a:ea typeface="宋体" charset="-122"/>
              </a:rPr>
              <a:t>的向量表示子集</a:t>
            </a:r>
            <a:r>
              <a:rPr kumimoji="1" lang="en-US" altLang="zh-CN" dirty="0">
                <a:ea typeface="宋体" charset="-122"/>
              </a:rPr>
              <a:t> {0, …, </a:t>
            </a:r>
            <a:r>
              <a:rPr kumimoji="1" lang="en-US" altLang="zh-CN" i="1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–1}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a</a:t>
            </a:r>
            <a:r>
              <a:rPr kumimoji="1" lang="en-US" altLang="zh-CN" i="1" baseline="-25000" dirty="0" err="1">
                <a:ea typeface="宋体" charset="-122"/>
              </a:rPr>
              <a:t>j</a:t>
            </a:r>
            <a:r>
              <a:rPr kumimoji="1" lang="en-US" altLang="zh-CN" dirty="0">
                <a:ea typeface="宋体" charset="-122"/>
              </a:rPr>
              <a:t> = 1 if </a:t>
            </a:r>
            <a:r>
              <a:rPr kumimoji="1" lang="en-US" altLang="zh-CN" i="1" dirty="0">
                <a:ea typeface="宋体" charset="-122"/>
              </a:rPr>
              <a:t>j</a:t>
            </a:r>
            <a:r>
              <a:rPr kumimoji="1" lang="en-US" altLang="zh-CN" dirty="0">
                <a:ea typeface="宋体" charset="-122"/>
              </a:rPr>
              <a:t>  </a:t>
            </a:r>
            <a:r>
              <a:rPr kumimoji="1" lang="en-US" altLang="zh-CN" dirty="0">
                <a:ea typeface="宋体" charset="-122"/>
                <a:sym typeface="Symbol" charset="2"/>
              </a:rPr>
              <a:t>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i="1" dirty="0">
                <a:ea typeface="宋体" charset="-122"/>
              </a:rPr>
              <a:t>A</a:t>
            </a:r>
          </a:p>
          <a:p>
            <a:pPr lvl="2"/>
            <a:r>
              <a:rPr kumimoji="1" lang="en-US" altLang="zh-CN" dirty="0">
                <a:ea typeface="宋体" charset="-122"/>
              </a:rPr>
              <a:t>01101001	{ 0, 3, 5, 6 }</a:t>
            </a:r>
          </a:p>
          <a:p>
            <a:pPr lvl="2"/>
            <a:r>
              <a:rPr kumimoji="1" lang="en-US" altLang="zh-CN" dirty="0">
                <a:ea typeface="宋体" charset="-122"/>
              </a:rPr>
              <a:t>01010101	{ 0, 2, 4,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&amp; Intersection		01000001 { 0,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|  Union			01111101  { 0, 2, 3, 4, 5, 6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~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Complement		  	10101010 { 1, 3, 5, 7 }</a:t>
            </a:r>
          </a:p>
          <a:p>
            <a:pPr lvl="1"/>
            <a:r>
              <a:rPr kumimoji="1" lang="en-US" altLang="zh-CN" dirty="0">
                <a:ea typeface="宋体" charset="-122"/>
              </a:rPr>
              <a:t>^ Symmetric difference  	00111100 { 2, 3, 4, 5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64A4B-84B9-FA46-99AD-C0BBE5D441D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RGB Color Model</a:t>
            </a: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9342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6ADE1-482B-B047-9794-FA7293BECDA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RGB Color Model</a:t>
            </a: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45757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图片 6" descr="200px-AdditiveColor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1828800" y="5867400"/>
            <a:ext cx="992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Cyan</a:t>
            </a:r>
            <a:endParaRPr lang="zh-CN" altLang="en-US" dirty="0"/>
          </a:p>
        </p:txBody>
      </p:sp>
      <p:sp>
        <p:nvSpPr>
          <p:cNvPr id="96263" name="TextBox 8"/>
          <p:cNvSpPr txBox="1">
            <a:spLocks noChangeArrowheads="1"/>
          </p:cNvSpPr>
          <p:nvPr/>
        </p:nvSpPr>
        <p:spPr bwMode="auto">
          <a:xfrm rot="5400000">
            <a:off x="4171950" y="2924175"/>
            <a:ext cx="164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/>
              <a:t>Magenta</a:t>
            </a:r>
            <a:endParaRPr lang="zh-CN" altLang="en-US" dirty="0"/>
          </a:p>
        </p:txBody>
      </p:sp>
      <p:cxnSp>
        <p:nvCxnSpPr>
          <p:cNvPr id="96264" name="直接箭头连接符 10"/>
          <p:cNvCxnSpPr>
            <a:cxnSpLocks noChangeShapeType="1"/>
            <a:stCxn id="96262" idx="0"/>
          </p:cNvCxnSpPr>
          <p:nvPr/>
        </p:nvCxnSpPr>
        <p:spPr bwMode="auto">
          <a:xfrm flipV="1">
            <a:off x="2325688" y="4572000"/>
            <a:ext cx="36512" cy="129540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265" name="直接箭头连接符 13"/>
          <p:cNvCxnSpPr>
            <a:cxnSpLocks noChangeShapeType="1"/>
            <a:stCxn id="96263" idx="2"/>
          </p:cNvCxnSpPr>
          <p:nvPr/>
        </p:nvCxnSpPr>
        <p:spPr bwMode="auto">
          <a:xfrm flipH="1" flipV="1">
            <a:off x="3048000" y="3124200"/>
            <a:ext cx="1685925" cy="61913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6F367-18B9-E24F-A6F3-5C066001368F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RGB Color Model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上面</a:t>
            </a:r>
            <a:r>
              <a:rPr lang="en-US" altLang="zh-CN" dirty="0"/>
              <a:t>8</a:t>
            </a:r>
            <a:r>
              <a:rPr lang="zh-CN" altLang="en-US" dirty="0"/>
              <a:t>种颜色各自的补色是什么？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ea typeface="+mn-ea"/>
                <a:cs typeface="+mn-cs"/>
              </a:rPr>
              <a:t>一种颜色的补色是指：</a:t>
            </a:r>
            <a:endParaRPr lang="en-US" altLang="zh-CN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altLang="en-US" sz="2400" dirty="0">
                <a:ea typeface="+mn-ea"/>
                <a:cs typeface="+mn-cs"/>
              </a:rPr>
              <a:t>关掉刚才亮的灯</a:t>
            </a:r>
            <a:endParaRPr lang="en-US" altLang="zh-CN" sz="2400" dirty="0">
              <a:ea typeface="+mn-ea"/>
              <a:cs typeface="+mn-cs"/>
            </a:endParaRPr>
          </a:p>
          <a:p>
            <a:pPr lvl="2">
              <a:defRPr/>
            </a:pPr>
            <a:r>
              <a:rPr lang="zh-CN" altLang="en-US" sz="2400" dirty="0">
                <a:ea typeface="+mn-ea"/>
                <a:cs typeface="+mn-cs"/>
              </a:rPr>
              <a:t>打开刚才灭的灯</a:t>
            </a:r>
            <a:endParaRPr lang="en-US" altLang="zh-CN" sz="2400" dirty="0">
              <a:ea typeface="+mn-ea"/>
              <a:cs typeface="+mn-cs"/>
            </a:endParaRPr>
          </a:p>
          <a:p>
            <a:pPr lvl="2">
              <a:defRPr/>
            </a:pPr>
            <a:endParaRPr lang="en-US" altLang="zh-CN" sz="2400" dirty="0">
              <a:ea typeface="+mn-ea"/>
              <a:cs typeface="+mn-cs"/>
            </a:endParaRPr>
          </a:p>
          <a:p>
            <a:pPr>
              <a:defRPr/>
            </a:pPr>
            <a:r>
              <a:rPr lang="zh-CN" altLang="en-US" dirty="0"/>
              <a:t>描述在下面颜色上应用以下布尔运算带来的效果：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Blue 	| 	Green 		=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Yellow 	&amp; 	Cyan 		=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Red 	^ 	Magenta	 =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C755501-0DBD-C5D3-2FEC-09706E6A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00200"/>
            <a:ext cx="1826096" cy="229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DCC405-027D-664B-B11E-4182691C3E8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Boolean Algebra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52400" y="18288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And</a:t>
            </a:r>
          </a:p>
          <a:p>
            <a:pPr lvl="1" algn="ctr">
              <a:buFontTx/>
              <a:buNone/>
            </a:pPr>
            <a:r>
              <a:rPr lang="en-US" altLang="zh-CN" sz="1600" b="0"/>
              <a:t>A&amp;B = 1 when both A=1 and B=1</a:t>
            </a:r>
          </a:p>
        </p:txBody>
      </p:sp>
      <p:graphicFrame>
        <p:nvGraphicFramePr>
          <p:cNvPr id="88069" name="Object 2"/>
          <p:cNvGraphicFramePr>
            <a:graphicFrameLocks noChangeAspect="1"/>
          </p:cNvGraphicFramePr>
          <p:nvPr/>
        </p:nvGraphicFramePr>
        <p:xfrm>
          <a:off x="15240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43320" imgH="1376680" progId="Word.Document.8">
                  <p:embed/>
                </p:oleObj>
              </mc:Choice>
              <mc:Fallback>
                <p:oleObj name="Document" r:id="rId3" imgW="6243320" imgH="1376680" progId="Word.Document.8">
                  <p:embed/>
                  <p:pic>
                    <p:nvPicPr>
                      <p:cNvPr id="880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3"/>
          <p:cNvGraphicFramePr>
            <a:graphicFrameLocks noChangeAspect="1"/>
          </p:cNvGraphicFramePr>
          <p:nvPr/>
        </p:nvGraphicFramePr>
        <p:xfrm>
          <a:off x="14478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243320" imgH="1376680" progId="Word.Document.8">
                  <p:embed/>
                </p:oleObj>
              </mc:Choice>
              <mc:Fallback>
                <p:oleObj name="Document" r:id="rId5" imgW="6243320" imgH="1376680" progId="Word.Document.8">
                  <p:embed/>
                  <p:pic>
                    <p:nvPicPr>
                      <p:cNvPr id="880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6"/>
          <p:cNvSpPr>
            <a:spLocks noChangeArrowheads="1"/>
          </p:cNvSpPr>
          <p:nvPr/>
        </p:nvSpPr>
        <p:spPr bwMode="auto">
          <a:xfrm>
            <a:off x="228600" y="41910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Not</a:t>
            </a:r>
          </a:p>
          <a:p>
            <a:pPr lvl="1" algn="ctr">
              <a:buFontTx/>
              <a:buNone/>
            </a:pPr>
            <a:r>
              <a:rPr lang="en-US" altLang="zh-CN" sz="1600" b="0"/>
              <a:t>~A = 1 when A=0</a:t>
            </a:r>
          </a:p>
        </p:txBody>
      </p:sp>
      <p:sp>
        <p:nvSpPr>
          <p:cNvPr id="88072" name="Rectangle 7"/>
          <p:cNvSpPr>
            <a:spLocks noChangeArrowheads="1"/>
          </p:cNvSpPr>
          <p:nvPr/>
        </p:nvSpPr>
        <p:spPr bwMode="auto">
          <a:xfrm>
            <a:off x="4267200" y="1752600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/>
              <a:t>Or</a:t>
            </a:r>
          </a:p>
          <a:p>
            <a:pPr lvl="1" algn="ctr">
              <a:buFontTx/>
              <a:buNone/>
            </a:pPr>
            <a:r>
              <a:rPr lang="en-US" altLang="zh-CN" sz="1600" b="0"/>
              <a:t>A|B = 1 when either A=1 or B=1</a:t>
            </a:r>
          </a:p>
        </p:txBody>
      </p:sp>
      <p:graphicFrame>
        <p:nvGraphicFramePr>
          <p:cNvPr id="88073" name="Object 4"/>
          <p:cNvGraphicFramePr>
            <a:graphicFrameLocks noChangeAspect="1"/>
          </p:cNvGraphicFramePr>
          <p:nvPr/>
        </p:nvGraphicFramePr>
        <p:xfrm>
          <a:off x="5638800" y="25146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243320" imgH="1376680" progId="Word.Document.8">
                  <p:embed/>
                </p:oleObj>
              </mc:Choice>
              <mc:Fallback>
                <p:oleObj name="Document" r:id="rId7" imgW="6243320" imgH="1376680" progId="Word.Document.8">
                  <p:embed/>
                  <p:pic>
                    <p:nvPicPr>
                      <p:cNvPr id="880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5"/>
          <p:cNvGraphicFramePr>
            <a:graphicFrameLocks noChangeAspect="1"/>
          </p:cNvGraphicFramePr>
          <p:nvPr/>
        </p:nvGraphicFramePr>
        <p:xfrm>
          <a:off x="5473700" y="51006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243320" imgH="1376680" progId="Word.Document.8">
                  <p:embed/>
                </p:oleObj>
              </mc:Choice>
              <mc:Fallback>
                <p:oleObj name="Document" r:id="rId9" imgW="6243320" imgH="1376680" progId="Word.Document.8">
                  <p:embed/>
                  <p:pic>
                    <p:nvPicPr>
                      <p:cNvPr id="88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473700" y="51006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0"/>
          <p:cNvSpPr>
            <a:spLocks noChangeArrowheads="1"/>
          </p:cNvSpPr>
          <p:nvPr/>
        </p:nvSpPr>
        <p:spPr bwMode="auto">
          <a:xfrm>
            <a:off x="4267200" y="4186238"/>
            <a:ext cx="443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buFontTx/>
              <a:buNone/>
            </a:pPr>
            <a:r>
              <a:rPr lang="en-US" altLang="zh-CN" sz="2000" b="0"/>
              <a:t>Exclusive-Or (Xor)</a:t>
            </a:r>
          </a:p>
          <a:p>
            <a:pPr lvl="1" algn="ctr">
              <a:buFontTx/>
              <a:buNone/>
            </a:pPr>
            <a:r>
              <a:rPr lang="en-US" altLang="zh-CN" sz="1600" b="0"/>
              <a:t>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0650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EDC070-50B5-EB41-9AAE-D146ACC7E18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Why Bit?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人类更习惯</a:t>
            </a:r>
            <a:r>
              <a:rPr lang="en-US" altLang="zh-CN" dirty="0">
                <a:ea typeface="宋体" charset="-122"/>
              </a:rPr>
              <a:t>10</a:t>
            </a:r>
            <a:r>
              <a:rPr lang="zh-CN" altLang="en-US" dirty="0">
                <a:ea typeface="宋体" charset="-122"/>
              </a:rPr>
              <a:t>进制（</a:t>
            </a:r>
            <a:r>
              <a:rPr lang="en-US" altLang="zh-CN" dirty="0">
                <a:ea typeface="宋体" charset="-122"/>
              </a:rPr>
              <a:t>Decimal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Base-10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10</a:t>
            </a:r>
            <a:r>
              <a:rPr lang="zh-CN" altLang="en-US" dirty="0">
                <a:ea typeface="宋体" charset="-122"/>
              </a:rPr>
              <a:t>根手指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已经使用超过</a:t>
            </a:r>
            <a:r>
              <a:rPr lang="en-US" altLang="zh-CN" dirty="0">
                <a:ea typeface="宋体" charset="-122"/>
              </a:rPr>
              <a:t>1000</a:t>
            </a:r>
            <a:r>
              <a:rPr lang="zh-CN" altLang="en-US" dirty="0">
                <a:ea typeface="宋体" charset="-122"/>
              </a:rPr>
              <a:t>年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印度</a:t>
            </a:r>
            <a:r>
              <a:rPr lang="en-US" altLang="zh-CN" dirty="0">
                <a:ea typeface="宋体" charset="-122"/>
              </a:rPr>
              <a:t>-&gt;</a:t>
            </a:r>
            <a:r>
              <a:rPr lang="zh-CN" altLang="en-US" dirty="0">
                <a:ea typeface="宋体" charset="-122"/>
              </a:rPr>
              <a:t>阿拉伯</a:t>
            </a:r>
            <a:r>
              <a:rPr lang="en-US" altLang="zh-CN" dirty="0">
                <a:ea typeface="宋体" charset="-122"/>
              </a:rPr>
              <a:t>-&gt;</a:t>
            </a:r>
            <a:r>
              <a:rPr lang="zh-CN" altLang="en-US" dirty="0">
                <a:ea typeface="宋体" charset="-122"/>
              </a:rPr>
              <a:t>东西方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430B9-E198-7716-81D9-1F5DBD9F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5760640" cy="324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F1B0B-D817-7C4F-9844-30BFB3A5BD3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Bit-Level Operations in C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3272" cy="3657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Operations &amp;,  |,  ~,  ^ Available in C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可以应用于任何整数数据类型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charset="-122"/>
              </a:rPr>
              <a:t>long,  </a:t>
            </a:r>
            <a:r>
              <a:rPr lang="en-US" altLang="zh-CN" sz="2400" dirty="0" err="1">
                <a:ea typeface="宋体" charset="-122"/>
              </a:rPr>
              <a:t>int</a:t>
            </a:r>
            <a:r>
              <a:rPr lang="en-US" altLang="zh-CN" sz="2400" dirty="0">
                <a:ea typeface="宋体" charset="-122"/>
              </a:rPr>
              <a:t>,  short,  char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将参数视为</a:t>
            </a:r>
            <a:r>
              <a:rPr lang="en-US" altLang="zh-CN" dirty="0">
                <a:ea typeface="宋体" charset="-122"/>
              </a:rPr>
              <a:t>bit vectors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参数中每一位对应去做位运算（并行）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Bit-Level Operations in 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Examples (Char data type)</a:t>
            </a: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&amp; 0xBE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10111110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&amp; 0xFF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11111111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&amp; 0x41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&amp; 01000001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dirty="0">
              <a:latin typeface="Monaco" charset="0"/>
              <a:sym typeface="Monaco" charset="0"/>
            </a:endParaRPr>
          </a:p>
          <a:p>
            <a:pPr marL="552450" lvl="1"/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| 0x7D</a:t>
            </a:r>
            <a:endParaRPr lang="en-US" altLang="zh-CN" sz="2000" dirty="0">
              <a:latin typeface="Monaco" charset="0"/>
              <a:sym typeface="Monaco" charset="0"/>
            </a:endParaRPr>
          </a:p>
          <a:p>
            <a:pPr marL="838200" lvl="2"/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altLang="zh-CN" sz="20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|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altLang="zh-CN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altLang="zh-CN" baseline="-6000" dirty="0">
              <a:latin typeface="Monaco" charset="0"/>
              <a:sym typeface="Monaco" charset="0"/>
            </a:endParaRPr>
          </a:p>
          <a:p>
            <a:endParaRPr kumimoji="1"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756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5CB3F-DF4A-0142-A94E-A2E36BB5D0F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Times New Roman" charset="0"/>
              <a:ea typeface="宋体" charset="-122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Cool Stuff with Xor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Bitwise </a:t>
            </a:r>
            <a:r>
              <a:rPr kumimoji="1" lang="en-US" altLang="zh-CN" dirty="0" err="1">
                <a:ea typeface="宋体" charset="-122"/>
              </a:rPr>
              <a:t>Xor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zh-CN" altLang="en-US" dirty="0">
                <a:ea typeface="宋体" charset="-122"/>
              </a:rPr>
              <a:t>可以用来做加法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0+0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1+1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0 (</a:t>
            </a:r>
            <a:r>
              <a:rPr kumimoji="1" lang="zh-CN" altLang="en-US" dirty="0">
                <a:ea typeface="宋体" charset="-122"/>
              </a:rPr>
              <a:t>有额外进位</a:t>
            </a:r>
            <a:r>
              <a:rPr kumimoji="1"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1+0=0+1=1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>
                <a:ea typeface="宋体" charset="-122"/>
              </a:rPr>
              <a:t>每个</a:t>
            </a:r>
            <a:r>
              <a:rPr kumimoji="1" lang="en-US" altLang="zh-CN" dirty="0">
                <a:ea typeface="宋体" charset="-122"/>
              </a:rPr>
              <a:t>bit</a:t>
            </a:r>
            <a:r>
              <a:rPr kumimoji="1" lang="zh-CN" altLang="en-US" dirty="0">
                <a:ea typeface="宋体" charset="-122"/>
              </a:rPr>
              <a:t>都是自己的</a:t>
            </a:r>
            <a:r>
              <a:rPr kumimoji="1" lang="en-US" altLang="zh-CN" dirty="0">
                <a:ea typeface="宋体" charset="-122"/>
              </a:rPr>
              <a:t>additive inverse</a:t>
            </a:r>
            <a:r>
              <a:rPr kumimoji="1" lang="zh-CN" altLang="en-US" dirty="0">
                <a:ea typeface="宋体" charset="-122"/>
              </a:rPr>
              <a:t>（加法逆元，相加本位得</a:t>
            </a:r>
            <a:r>
              <a:rPr kumimoji="1" lang="en-US" altLang="zh-CN" dirty="0">
                <a:ea typeface="宋体" charset="-122"/>
              </a:rPr>
              <a:t>0</a:t>
            </a:r>
            <a:r>
              <a:rPr kumimoji="1" lang="zh-CN" altLang="en-US" dirty="0">
                <a:ea typeface="宋体" charset="-122"/>
              </a:rPr>
              <a:t>）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 dirty="0">
                <a:ea typeface="宋体" charset="-122"/>
              </a:rPr>
              <a:t> A ^ A = 0</a:t>
            </a:r>
          </a:p>
          <a:p>
            <a:r>
              <a:rPr kumimoji="1" lang="en-US" altLang="zh-CN" dirty="0" err="1"/>
              <a:t>Xor</a:t>
            </a:r>
            <a:r>
              <a:rPr kumimoji="1" lang="zh-CN" altLang="en-US" dirty="0"/>
              <a:t>用于比较两个</a:t>
            </a:r>
            <a:r>
              <a:rPr kumimoji="1" lang="en-US" altLang="zh-CN" dirty="0"/>
              <a:t>bit group</a:t>
            </a:r>
            <a:r>
              <a:rPr kumimoji="1" lang="zh-CN" altLang="en-US" dirty="0"/>
              <a:t>是否相等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bit</a:t>
            </a:r>
            <a:r>
              <a:rPr kumimoji="1" lang="zh-CN" altLang="en-US" dirty="0"/>
              <a:t>都相等，则得到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zh-CN" altLang="en-US" dirty="0"/>
              <a:t>有一个</a:t>
            </a:r>
            <a:r>
              <a:rPr kumimoji="1" lang="en-US" altLang="zh-CN" dirty="0"/>
              <a:t>bit</a:t>
            </a:r>
            <a:r>
              <a:rPr kumimoji="1" lang="zh-CN" altLang="en-US" dirty="0"/>
              <a:t>不等，则得到非</a:t>
            </a:r>
            <a:r>
              <a:rPr kumimoji="1" lang="en-US" altLang="zh-CN" dirty="0"/>
              <a:t>0</a:t>
            </a:r>
          </a:p>
          <a:p>
            <a:pPr lvl="1">
              <a:lnSpc>
                <a:spcPct val="120000"/>
              </a:lnSpc>
            </a:pPr>
            <a:endParaRPr kumimoji="1" lang="en-US" altLang="zh-CN" sz="2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C9DE2-54FB-E247-8DA9-46916B2E040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Cool Stuff with Xor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1828800" y="1447800"/>
            <a:ext cx="4953000" cy="23622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inplace_swap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*x, 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*y)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*x = *x ^ *y;    /* #1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*y = *x ^ *y;    /* #2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   *x = *x ^ *y;    /* #3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</p:txBody>
      </p:sp>
      <p:graphicFrame>
        <p:nvGraphicFramePr>
          <p:cNvPr id="10650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858958"/>
              </p:ext>
            </p:extLst>
          </p:nvPr>
        </p:nvGraphicFramePr>
        <p:xfrm>
          <a:off x="634759" y="3933056"/>
          <a:ext cx="7162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250928" imgH="2460983" progId="Word.Document.8">
                  <p:embed/>
                </p:oleObj>
              </mc:Choice>
              <mc:Fallback>
                <p:oleObj name="文档" r:id="rId3" imgW="6250928" imgH="24609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59" y="3933056"/>
                        <a:ext cx="7162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 bwMode="auto">
          <a:xfrm>
            <a:off x="7448611" y="4797152"/>
            <a:ext cx="1145704" cy="712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/>
            </a:solidFill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kumimoji="1" lang="en-US" altLang="zh-CN" dirty="0"/>
              <a:t>A^0=A</a:t>
            </a:r>
          </a:p>
          <a:p>
            <a:pPr algn="r" defTabSz="958850">
              <a:buFontTx/>
              <a:buNone/>
            </a:pPr>
            <a:r>
              <a:rPr kumimoji="1" lang="en-US" altLang="zh-CN" dirty="0"/>
              <a:t>A^1=~A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68B5B-3B14-834B-B266-180EA3316C2A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Cool Stuff with </a:t>
            </a:r>
            <a:r>
              <a:rPr kumimoji="1" lang="en-US" altLang="zh-CN" dirty="0" err="1">
                <a:ea typeface="宋体" charset="-122"/>
              </a:rPr>
              <a:t>Xor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533400" y="1447800"/>
            <a:ext cx="7620000" cy="34290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1  void reverse_array(int a[], int cnt)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2 	int first,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3 	for (first = 0, last = cnt-1;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4 	       first &lt;= last;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5 	       first++,last--)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6 	    inplace_swap(&amp;a[first], &amp;a[last]);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charset="0"/>
                <a:cs typeface="Times New Roman" charset="0"/>
              </a:rPr>
              <a:t>7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8F2BC-5E91-4440-8804-D58EDA657B0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Mask Operations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pPr lvl="2"/>
            <a:r>
              <a:rPr lang="en-US" altLang="zh-CN" dirty="0">
                <a:ea typeface="宋体" charset="-122"/>
              </a:rPr>
              <a:t>Having 1s for the least significant eight bits</a:t>
            </a:r>
          </a:p>
          <a:p>
            <a:pPr lvl="2"/>
            <a:r>
              <a:rPr lang="en-US" altLang="zh-CN" dirty="0">
                <a:ea typeface="宋体" charset="-122"/>
              </a:rPr>
              <a:t>Indicates the lower-order byte of a word 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&amp; 0xFF =?</a:t>
            </a:r>
          </a:p>
          <a:p>
            <a:r>
              <a:rPr lang="zh-CN" altLang="en-US" dirty="0">
                <a:ea typeface="宋体" charset="-122"/>
              </a:rPr>
              <a:t>实现？？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                 </a:t>
            </a:r>
            <a:r>
              <a:rPr lang="zh-CN" altLang="en-US" sz="6600" b="1" dirty="0">
                <a:solidFill>
                  <a:srgbClr val="FF0000"/>
                </a:solidFill>
                <a:ea typeface="宋体" charset="-122"/>
              </a:rPr>
              <a:t>清</a:t>
            </a:r>
            <a:r>
              <a:rPr lang="en-US" altLang="zh-CN" sz="6600" b="1" dirty="0">
                <a:solidFill>
                  <a:srgbClr val="FF0000"/>
                </a:solidFill>
                <a:ea typeface="宋体" charset="-122"/>
              </a:rPr>
              <a:t>0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1F9FB-5DBC-7A4F-906E-0B3CB6D79CC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3696"/>
            <a:ext cx="85344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Write C expressions that work for any word size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w ≥ 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For  </a:t>
            </a:r>
            <a:r>
              <a:rPr lang="en-US" altLang="zh-CN" dirty="0">
                <a:latin typeface="Times New Roman" charset="0"/>
                <a:ea typeface="宋体" charset="-122"/>
              </a:rPr>
              <a:t>x = 0x87654321</a:t>
            </a:r>
            <a:r>
              <a:rPr lang="en-US" altLang="zh-CN" dirty="0">
                <a:ea typeface="宋体" charset="-122"/>
              </a:rPr>
              <a:t>, with </a:t>
            </a:r>
            <a:r>
              <a:rPr lang="en-US" altLang="zh-CN" dirty="0">
                <a:latin typeface="Times New Roman" charset="0"/>
                <a:ea typeface="宋体" charset="-122"/>
              </a:rPr>
              <a:t>w = 32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The least significant byte of x, with all other bits set to 0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charset="0"/>
                <a:ea typeface="宋体" charset="-122"/>
              </a:rPr>
              <a:t>[0x00000021].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|</a:t>
            </a:r>
            <a:r>
              <a:rPr lang="en-US" altLang="zh-CN" dirty="0">
                <a:ea typeface="宋体" charset="-122"/>
              </a:rPr>
              <a:t> 0xFF =?</a:t>
            </a:r>
          </a:p>
          <a:p>
            <a:r>
              <a:rPr lang="zh-CN" altLang="en-US" dirty="0">
                <a:ea typeface="宋体" charset="-122"/>
              </a:rPr>
              <a:t>实现？？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                 </a:t>
            </a:r>
            <a:r>
              <a:rPr lang="zh-CN" altLang="en-US" sz="7200" b="1" dirty="0">
                <a:solidFill>
                  <a:srgbClr val="FF0000"/>
                </a:solidFill>
                <a:ea typeface="宋体" charset="-122"/>
              </a:rPr>
              <a:t>置</a:t>
            </a:r>
            <a:r>
              <a:rPr lang="en-US" altLang="zh-CN" sz="7200" b="1" dirty="0">
                <a:solidFill>
                  <a:srgbClr val="FF0000"/>
                </a:solidFill>
                <a:ea typeface="宋体" charset="-122"/>
              </a:rPr>
              <a:t>1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1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Bit pattern</a:t>
            </a:r>
          </a:p>
          <a:p>
            <a:pPr lvl="1"/>
            <a:r>
              <a:rPr lang="en-US" altLang="zh-CN" dirty="0">
                <a:ea typeface="宋体" charset="-122"/>
              </a:rPr>
              <a:t>0xFF</a:t>
            </a:r>
          </a:p>
          <a:p>
            <a:r>
              <a:rPr lang="en-US" altLang="zh-CN" dirty="0">
                <a:ea typeface="宋体" charset="-122"/>
              </a:rPr>
              <a:t>Mask Operation</a:t>
            </a:r>
          </a:p>
          <a:p>
            <a:pPr lvl="1"/>
            <a:r>
              <a:rPr lang="en-US" altLang="zh-CN" dirty="0">
                <a:ea typeface="宋体" charset="-122"/>
              </a:rPr>
              <a:t>X = 0x89ABCDEF</a:t>
            </a:r>
          </a:p>
          <a:p>
            <a:pPr lvl="1"/>
            <a:r>
              <a:rPr lang="en-US" altLang="zh-CN" dirty="0">
                <a:ea typeface="宋体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^</a:t>
            </a:r>
            <a:r>
              <a:rPr lang="en-US" altLang="zh-CN" dirty="0">
                <a:ea typeface="宋体" charset="-122"/>
              </a:rPr>
              <a:t> 0xFF =?</a:t>
            </a:r>
          </a:p>
          <a:p>
            <a:r>
              <a:rPr lang="zh-CN" altLang="en-US" dirty="0">
                <a:ea typeface="宋体" charset="-122"/>
              </a:rPr>
              <a:t>实现？？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                      </a:t>
            </a:r>
            <a:r>
              <a:rPr lang="zh-CN" altLang="en-US" sz="6600" b="1" dirty="0">
                <a:solidFill>
                  <a:srgbClr val="FF0000"/>
                </a:solidFill>
                <a:ea typeface="宋体" charset="-122"/>
              </a:rPr>
              <a:t>取反</a:t>
            </a:r>
            <a:endParaRPr lang="en-US" altLang="zh-CN" sz="6600" b="1" dirty="0">
              <a:solidFill>
                <a:srgbClr val="FF0000"/>
              </a:solidFill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8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Mask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掩码操作功能总结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与操作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保留某些位，其他位设为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zh-CN" altLang="en-US" dirty="0"/>
              <a:t>或操作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某些位强制置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异或操作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某些位取反</a:t>
            </a:r>
            <a:r>
              <a:rPr kumimoji="1" lang="en-US" altLang="zh-CN" dirty="0"/>
              <a:t> (mask</a:t>
            </a:r>
            <a:r>
              <a:rPr kumimoji="1" lang="zh-CN" altLang="en-US" dirty="0"/>
              <a:t>的对应位为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40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1D10B-BD74-6741-9D5A-2275041440C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Why Bit?</a:t>
            </a:r>
          </a:p>
        </p:txBody>
      </p:sp>
      <p:pic>
        <p:nvPicPr>
          <p:cNvPr id="5" name="图片 4" descr="150px-Punched_tap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67" y="1556792"/>
            <a:ext cx="2644092" cy="199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10071" y="2308671"/>
            <a:ext cx="6264696" cy="153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在计算机中表示信息方面，二进制比十进制更优秀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对器件的要求低，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简单、低成本、可靠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提高电路密度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CF3BDA-509D-0365-0A89-28BA0E793344}"/>
              </a:ext>
            </a:extLst>
          </p:cNvPr>
          <p:cNvSpPr/>
          <p:nvPr/>
        </p:nvSpPr>
        <p:spPr>
          <a:xfrm>
            <a:off x="215995" y="1434545"/>
            <a:ext cx="6264696" cy="80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模拟信号：连续，难存储，抗干扰能力差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/>
              <a:t>数字信号：离散，易存储，便于逻辑运算</a:t>
            </a:r>
            <a:endParaRPr lang="en-US" altLang="zh-CN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D7B7B24-0925-AA1A-9859-F0782B007C88}"/>
              </a:ext>
            </a:extLst>
          </p:cNvPr>
          <p:cNvSpPr txBox="1"/>
          <p:nvPr/>
        </p:nvSpPr>
        <p:spPr>
          <a:xfrm>
            <a:off x="1493324" y="6239423"/>
            <a:ext cx="5549661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Binary is the most practical system to use!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BD8345-9F1D-1376-B22F-B586067ABCEC}"/>
              </a:ext>
            </a:extLst>
          </p:cNvPr>
          <p:cNvGrpSpPr/>
          <p:nvPr/>
        </p:nvGrpSpPr>
        <p:grpSpPr>
          <a:xfrm>
            <a:off x="539552" y="3962400"/>
            <a:ext cx="7836218" cy="2209800"/>
            <a:chOff x="533400" y="3641408"/>
            <a:chExt cx="7836218" cy="22098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81D5DE48-BF1D-36EB-FD65-55701ABA7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3641408"/>
              <a:ext cx="5450507" cy="2209800"/>
              <a:chOff x="0" y="0"/>
              <a:chExt cx="4320" cy="1392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1F5B4425-67C1-705F-30F7-25F1782AE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" y="1008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88C0DC2C-3C4C-25BC-0080-574B8BD57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" y="384"/>
                <a:ext cx="3745" cy="240"/>
              </a:xfrm>
              <a:prstGeom prst="rect">
                <a:avLst/>
              </a:prstGeom>
              <a:solidFill>
                <a:srgbClr val="00FF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685C8F6E-475F-D0E4-01B5-EB011B24E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484"/>
                <a:ext cx="3732" cy="716"/>
              </a:xfrm>
              <a:custGeom>
                <a:avLst/>
                <a:gdLst>
                  <a:gd name="T0" fmla="*/ 0 w 21600"/>
                  <a:gd name="T1" fmla="*/ 21298 h 21600"/>
                  <a:gd name="T2" fmla="*/ 948 w 21600"/>
                  <a:gd name="T3" fmla="*/ 19699 h 21600"/>
                  <a:gd name="T4" fmla="*/ 1775 w 21600"/>
                  <a:gd name="T5" fmla="*/ 19398 h 21600"/>
                  <a:gd name="T6" fmla="*/ 3302 w 21600"/>
                  <a:gd name="T7" fmla="*/ 20665 h 21600"/>
                  <a:gd name="T8" fmla="*/ 4636 w 21600"/>
                  <a:gd name="T9" fmla="*/ 19699 h 21600"/>
                  <a:gd name="T10" fmla="*/ 5397 w 21600"/>
                  <a:gd name="T11" fmla="*/ 19066 h 21600"/>
                  <a:gd name="T12" fmla="*/ 6164 w 21600"/>
                  <a:gd name="T13" fmla="*/ 20031 h 21600"/>
                  <a:gd name="T14" fmla="*/ 7111 w 21600"/>
                  <a:gd name="T15" fmla="*/ 20333 h 21600"/>
                  <a:gd name="T16" fmla="*/ 7685 w 21600"/>
                  <a:gd name="T17" fmla="*/ 20031 h 21600"/>
                  <a:gd name="T18" fmla="*/ 7878 w 21600"/>
                  <a:gd name="T19" fmla="*/ 19699 h 21600"/>
                  <a:gd name="T20" fmla="*/ 8132 w 21600"/>
                  <a:gd name="T21" fmla="*/ 17165 h 21600"/>
                  <a:gd name="T22" fmla="*/ 8832 w 21600"/>
                  <a:gd name="T23" fmla="*/ 7632 h 21600"/>
                  <a:gd name="T24" fmla="*/ 9339 w 21600"/>
                  <a:gd name="T25" fmla="*/ 3499 h 21600"/>
                  <a:gd name="T26" fmla="*/ 9913 w 21600"/>
                  <a:gd name="T27" fmla="*/ 1599 h 21600"/>
                  <a:gd name="T28" fmla="*/ 11054 w 21600"/>
                  <a:gd name="T29" fmla="*/ 634 h 21600"/>
                  <a:gd name="T30" fmla="*/ 12261 w 21600"/>
                  <a:gd name="T31" fmla="*/ 965 h 21600"/>
                  <a:gd name="T32" fmla="*/ 12514 w 21600"/>
                  <a:gd name="T33" fmla="*/ 1267 h 21600"/>
                  <a:gd name="T34" fmla="*/ 13595 w 21600"/>
                  <a:gd name="T35" fmla="*/ 332 h 21600"/>
                  <a:gd name="T36" fmla="*/ 13975 w 21600"/>
                  <a:gd name="T37" fmla="*/ 1267 h 21600"/>
                  <a:gd name="T38" fmla="*/ 14422 w 21600"/>
                  <a:gd name="T39" fmla="*/ 1599 h 21600"/>
                  <a:gd name="T40" fmla="*/ 15436 w 21600"/>
                  <a:gd name="T41" fmla="*/ 1267 h 21600"/>
                  <a:gd name="T42" fmla="*/ 15817 w 21600"/>
                  <a:gd name="T43" fmla="*/ 1931 h 21600"/>
                  <a:gd name="T44" fmla="*/ 16390 w 21600"/>
                  <a:gd name="T45" fmla="*/ 332 h 21600"/>
                  <a:gd name="T46" fmla="*/ 16710 w 21600"/>
                  <a:gd name="T47" fmla="*/ 0 h 21600"/>
                  <a:gd name="T48" fmla="*/ 18358 w 21600"/>
                  <a:gd name="T49" fmla="*/ 12399 h 21600"/>
                  <a:gd name="T50" fmla="*/ 19058 w 21600"/>
                  <a:gd name="T51" fmla="*/ 19398 h 21600"/>
                  <a:gd name="T52" fmla="*/ 20205 w 21600"/>
                  <a:gd name="T53" fmla="*/ 21600 h 21600"/>
                  <a:gd name="T54" fmla="*/ 20773 w 21600"/>
                  <a:gd name="T55" fmla="*/ 21298 h 21600"/>
                  <a:gd name="T56" fmla="*/ 20900 w 21600"/>
                  <a:gd name="T57" fmla="*/ 20333 h 21600"/>
                  <a:gd name="T58" fmla="*/ 21600 w 21600"/>
                  <a:gd name="T59" fmla="*/ 19699 h 2160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1600"/>
                  <a:gd name="T91" fmla="*/ 0 h 21600"/>
                  <a:gd name="T92" fmla="*/ 21600 w 21600"/>
                  <a:gd name="T93" fmla="*/ 21600 h 2160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1600" h="21600">
                    <a:moveTo>
                      <a:pt x="0" y="21298"/>
                    </a:moveTo>
                    <a:cubicBezTo>
                      <a:pt x="326" y="20936"/>
                      <a:pt x="610" y="19820"/>
                      <a:pt x="948" y="19699"/>
                    </a:cubicBezTo>
                    <a:cubicBezTo>
                      <a:pt x="1219" y="19579"/>
                      <a:pt x="1497" y="19488"/>
                      <a:pt x="1775" y="19398"/>
                    </a:cubicBezTo>
                    <a:cubicBezTo>
                      <a:pt x="2276" y="19850"/>
                      <a:pt x="2789" y="20212"/>
                      <a:pt x="3302" y="20665"/>
                    </a:cubicBezTo>
                    <a:cubicBezTo>
                      <a:pt x="3791" y="19760"/>
                      <a:pt x="3984" y="19911"/>
                      <a:pt x="4636" y="19699"/>
                    </a:cubicBezTo>
                    <a:cubicBezTo>
                      <a:pt x="4781" y="19549"/>
                      <a:pt x="5282" y="19066"/>
                      <a:pt x="5397" y="19066"/>
                    </a:cubicBezTo>
                    <a:cubicBezTo>
                      <a:pt x="5663" y="19066"/>
                      <a:pt x="5898" y="19880"/>
                      <a:pt x="6164" y="20031"/>
                    </a:cubicBezTo>
                    <a:cubicBezTo>
                      <a:pt x="6478" y="20182"/>
                      <a:pt x="6792" y="20212"/>
                      <a:pt x="7111" y="20333"/>
                    </a:cubicBezTo>
                    <a:cubicBezTo>
                      <a:pt x="7299" y="20212"/>
                      <a:pt x="7492" y="20182"/>
                      <a:pt x="7685" y="20031"/>
                    </a:cubicBezTo>
                    <a:cubicBezTo>
                      <a:pt x="7751" y="19971"/>
                      <a:pt x="7836" y="19941"/>
                      <a:pt x="7878" y="19699"/>
                    </a:cubicBezTo>
                    <a:cubicBezTo>
                      <a:pt x="7993" y="18945"/>
                      <a:pt x="8023" y="17950"/>
                      <a:pt x="8132" y="17165"/>
                    </a:cubicBezTo>
                    <a:cubicBezTo>
                      <a:pt x="8548" y="13937"/>
                      <a:pt x="8566" y="10921"/>
                      <a:pt x="8832" y="7632"/>
                    </a:cubicBezTo>
                    <a:cubicBezTo>
                      <a:pt x="8935" y="6305"/>
                      <a:pt x="9176" y="4616"/>
                      <a:pt x="9339" y="3499"/>
                    </a:cubicBezTo>
                    <a:cubicBezTo>
                      <a:pt x="9466" y="2594"/>
                      <a:pt x="9689" y="1810"/>
                      <a:pt x="9913" y="1599"/>
                    </a:cubicBezTo>
                    <a:cubicBezTo>
                      <a:pt x="10287" y="1207"/>
                      <a:pt x="11054" y="634"/>
                      <a:pt x="11054" y="634"/>
                    </a:cubicBezTo>
                    <a:cubicBezTo>
                      <a:pt x="11452" y="724"/>
                      <a:pt x="11856" y="784"/>
                      <a:pt x="12261" y="965"/>
                    </a:cubicBezTo>
                    <a:cubicBezTo>
                      <a:pt x="12345" y="996"/>
                      <a:pt x="12424" y="1267"/>
                      <a:pt x="12514" y="1267"/>
                    </a:cubicBezTo>
                    <a:cubicBezTo>
                      <a:pt x="12859" y="1267"/>
                      <a:pt x="13245" y="603"/>
                      <a:pt x="13595" y="332"/>
                    </a:cubicBezTo>
                    <a:cubicBezTo>
                      <a:pt x="13728" y="513"/>
                      <a:pt x="13837" y="1056"/>
                      <a:pt x="13975" y="1267"/>
                    </a:cubicBezTo>
                    <a:cubicBezTo>
                      <a:pt x="14114" y="1478"/>
                      <a:pt x="14271" y="1478"/>
                      <a:pt x="14422" y="1599"/>
                    </a:cubicBezTo>
                    <a:cubicBezTo>
                      <a:pt x="14790" y="1086"/>
                      <a:pt x="15050" y="935"/>
                      <a:pt x="15436" y="1267"/>
                    </a:cubicBezTo>
                    <a:cubicBezTo>
                      <a:pt x="15563" y="1478"/>
                      <a:pt x="15684" y="2142"/>
                      <a:pt x="15817" y="1931"/>
                    </a:cubicBezTo>
                    <a:cubicBezTo>
                      <a:pt x="16022" y="1569"/>
                      <a:pt x="16173" y="543"/>
                      <a:pt x="16390" y="332"/>
                    </a:cubicBezTo>
                    <a:cubicBezTo>
                      <a:pt x="16493" y="211"/>
                      <a:pt x="16601" y="91"/>
                      <a:pt x="16710" y="0"/>
                    </a:cubicBezTo>
                    <a:cubicBezTo>
                      <a:pt x="17682" y="4857"/>
                      <a:pt x="17851" y="5038"/>
                      <a:pt x="18358" y="12399"/>
                    </a:cubicBezTo>
                    <a:cubicBezTo>
                      <a:pt x="18539" y="15023"/>
                      <a:pt x="18527" y="18010"/>
                      <a:pt x="19058" y="19398"/>
                    </a:cubicBezTo>
                    <a:cubicBezTo>
                      <a:pt x="19855" y="18674"/>
                      <a:pt x="19445" y="17799"/>
                      <a:pt x="20205" y="21600"/>
                    </a:cubicBezTo>
                    <a:cubicBezTo>
                      <a:pt x="20393" y="21479"/>
                      <a:pt x="20592" y="21600"/>
                      <a:pt x="20773" y="21298"/>
                    </a:cubicBezTo>
                    <a:cubicBezTo>
                      <a:pt x="20839" y="21147"/>
                      <a:pt x="20839" y="20544"/>
                      <a:pt x="20900" y="20333"/>
                    </a:cubicBezTo>
                    <a:cubicBezTo>
                      <a:pt x="21063" y="19669"/>
                      <a:pt x="21401" y="19699"/>
                      <a:pt x="21600" y="19699"/>
                    </a:cubicBez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7D1C3120-8AB2-9753-1DF8-35903CBCD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124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3D265DF1-6631-DF58-3193-83CE491F8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38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D9F703DE-6ECC-0F40-4055-EC7A6CE9B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52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0.0V</a:t>
                </a: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1A960F27-3B88-3EE5-F4B1-CCEF467BC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12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0.5V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8C2E6800-21BB-2477-1804-36C124036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28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2.8V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EDB270EA-C823-7398-DB1F-C6B0C0623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8"/>
                <a:ext cx="393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0800" tIns="50800" bIns="50800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3.3V</a:t>
                </a:r>
              </a:p>
            </p:txBody>
          </p:sp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7B2D0263-C3E5-6059-F01D-B590843A6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6"/>
                <a:ext cx="1392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0673B96E-154A-69C3-2792-E1CE79F93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96"/>
                <a:ext cx="144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2F09AF8D-D146-F571-3430-C72334CE4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96"/>
                <a:ext cx="480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4B76DCF7-7FF4-F4BD-5EA8-574B3ED07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48"/>
                <a:ext cx="1" cy="10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C4410A79-AD37-858C-83A5-24BECE540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99890400-7788-71B5-2B6A-58B26C440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8"/>
                <a:ext cx="1" cy="5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Line 20">
                <a:extLst>
                  <a:ext uri="{FF2B5EF4-FFF2-40B4-BE49-F238E27FC236}">
                    <a16:creationId xmlns:a16="http://schemas.microsoft.com/office/drawing/2014/main" id="{59C75E9D-7A33-5529-EB4C-9269DFCF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48"/>
                <a:ext cx="1" cy="9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8" name="Rectangle 21">
                <a:extLst>
                  <a:ext uri="{FF2B5EF4-FFF2-40B4-BE49-F238E27FC236}">
                    <a16:creationId xmlns:a16="http://schemas.microsoft.com/office/drawing/2014/main" id="{5E53ED67-7682-14DD-210C-2B7F59EEE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DF51D059-9618-83B2-86D7-951CFF87B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0"/>
                <a:ext cx="304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1</a:t>
                </a:r>
              </a:p>
            </p:txBody>
          </p:sp>
          <p:sp>
            <p:nvSpPr>
              <p:cNvPr id="30" name="Rectangle 23">
                <a:extLst>
                  <a:ext uri="{FF2B5EF4-FFF2-40B4-BE49-F238E27FC236}">
                    <a16:creationId xmlns:a16="http://schemas.microsoft.com/office/drawing/2014/main" id="{48546FDC-6EF3-65BC-9FE1-8EDC0F88A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0"/>
                <a:ext cx="200" cy="24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50800" tIns="50800" bIns="50800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Helvetica" charset="0"/>
                    <a:ea typeface="Helvetica" charset="0"/>
                    <a:cs typeface="Helvetica" charset="0"/>
                    <a:sym typeface="Helvetica" charset="0"/>
                  </a:rPr>
                  <a:t>0</a:t>
                </a:r>
              </a:p>
            </p:txBody>
          </p:sp>
          <p:sp>
            <p:nvSpPr>
              <p:cNvPr id="31" name="Line 24">
                <a:extLst>
                  <a:ext uri="{FF2B5EF4-FFF2-40B4-BE49-F238E27FC236}">
                    <a16:creationId xmlns:a16="http://schemas.microsoft.com/office/drawing/2014/main" id="{BDF13F7F-C3AD-4D76-A70B-76F66F378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1008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2" name="Line 25">
                <a:extLst>
                  <a:ext uri="{FF2B5EF4-FFF2-40B4-BE49-F238E27FC236}">
                    <a16:creationId xmlns:a16="http://schemas.microsoft.com/office/drawing/2014/main" id="{AD788F16-FA1E-779F-9DF4-52217CD74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624"/>
                <a:ext cx="144" cy="1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E99EE777-2D7C-DF63-1A85-755592C1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092892"/>
              <a:ext cx="1664018" cy="1664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4C3D5E-A3F0-9041-A602-EBD30385CF4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: </a:t>
            </a:r>
            <a:r>
              <a:rPr lang="en-US" altLang="zh-CN" dirty="0" err="1"/>
              <a:t>Bis</a:t>
            </a:r>
            <a:r>
              <a:rPr lang="en-US" altLang="zh-CN" dirty="0"/>
              <a:t> &amp; Bic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DEC</a:t>
            </a:r>
            <a:r>
              <a:rPr lang="zh-CN" altLang="en-US" sz="2400" dirty="0"/>
              <a:t>公司的</a:t>
            </a:r>
            <a:r>
              <a:rPr lang="en-US" altLang="zh-CN" sz="2400" dirty="0"/>
              <a:t>VAX</a:t>
            </a:r>
            <a:r>
              <a:rPr lang="zh-CN" altLang="en-US" sz="2400" dirty="0"/>
              <a:t>计算机：没有</a:t>
            </a:r>
            <a:r>
              <a:rPr lang="en-US" altLang="zh-CN" sz="2400" dirty="0"/>
              <a:t>And</a:t>
            </a:r>
            <a:r>
              <a:rPr lang="zh-CN" altLang="en-US" sz="2400" dirty="0"/>
              <a:t>和</a:t>
            </a:r>
            <a:r>
              <a:rPr lang="en-US" altLang="zh-CN" sz="2400" dirty="0"/>
              <a:t>Or</a:t>
            </a:r>
            <a:r>
              <a:rPr lang="zh-CN" altLang="en-US" sz="2400" dirty="0"/>
              <a:t>指令，只有</a:t>
            </a:r>
            <a:r>
              <a:rPr lang="en-US" altLang="zh-CN" sz="2400" dirty="0" err="1"/>
              <a:t>bis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bic</a:t>
            </a:r>
            <a:r>
              <a:rPr lang="zh-CN" altLang="en-US" sz="2400" dirty="0"/>
              <a:t>指令：</a:t>
            </a:r>
            <a:r>
              <a:rPr lang="en-US" altLang="zh-CN" sz="2400" dirty="0"/>
              <a:t>Set result z to x and modify it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 = bis (int x, int m) </a:t>
            </a:r>
            <a:r>
              <a:rPr lang="en-US" altLang="zh-CN" dirty="0"/>
              <a:t>(bit set)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Set result z to 1 at each bit position where m is 1</a:t>
            </a:r>
          </a:p>
          <a:p>
            <a:pP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z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m) </a:t>
            </a:r>
            <a:r>
              <a:rPr lang="en-US" altLang="zh-CN" dirty="0"/>
              <a:t>(bit clear)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set result z to 0 at each bit position where m is 1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/>
              <a:t>Use bis and </a:t>
            </a:r>
            <a:r>
              <a:rPr lang="en-US" altLang="zh-CN" dirty="0" err="1"/>
              <a:t>bic</a:t>
            </a:r>
            <a:r>
              <a:rPr lang="en-US" altLang="zh-CN" dirty="0"/>
              <a:t> to implement</a:t>
            </a:r>
          </a:p>
          <a:p>
            <a:pPr lvl="1">
              <a:defRPr/>
            </a:pPr>
            <a:r>
              <a:rPr lang="en-US" altLang="zh-CN" dirty="0"/>
              <a:t>Or(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</a:t>
            </a:r>
          </a:p>
          <a:p>
            <a:pPr lvl="1">
              <a:defRPr/>
            </a:pPr>
            <a:r>
              <a:rPr lang="en-US" altLang="zh-CN" dirty="0" err="1">
                <a:ea typeface="+mn-ea"/>
                <a:cs typeface="+mn-cs"/>
              </a:rPr>
              <a:t>Xor</a:t>
            </a:r>
            <a:r>
              <a:rPr lang="en-US" altLang="zh-CN" dirty="0">
                <a:ea typeface="+mn-ea"/>
                <a:cs typeface="+mn-cs"/>
              </a:rPr>
              <a:t>(</a:t>
            </a:r>
            <a:r>
              <a:rPr lang="en-US" altLang="zh-CN" dirty="0" err="1">
                <a:ea typeface="+mn-ea"/>
                <a:cs typeface="+mn-cs"/>
              </a:rPr>
              <a:t>int</a:t>
            </a:r>
            <a:r>
              <a:rPr lang="en-US" altLang="zh-CN" dirty="0">
                <a:ea typeface="+mn-ea"/>
                <a:cs typeface="+mn-cs"/>
              </a:rPr>
              <a:t> x, </a:t>
            </a:r>
            <a:r>
              <a:rPr lang="en-US" altLang="zh-CN" dirty="0" err="1">
                <a:ea typeface="+mn-ea"/>
                <a:cs typeface="+mn-cs"/>
              </a:rPr>
              <a:t>int</a:t>
            </a:r>
            <a:r>
              <a:rPr lang="en-US" altLang="zh-CN" dirty="0">
                <a:ea typeface="+mn-ea"/>
                <a:cs typeface="+mn-cs"/>
              </a:rPr>
              <a:t> y)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189EE-932E-C34C-A7B0-28BA4037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BB5B7B-6A41-CA34-1845-6CA47C5DAB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465583" y="2908489"/>
            <a:ext cx="8212833" cy="21431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vert="horz" wrap="square" lIns="47965" tIns="47965" rIns="47965" bIns="47965" rtlCol="0" anchor="ctr" anchorCtr="0">
            <a:noAutofit/>
          </a:bodyPr>
          <a:lstStyle/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公司的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VAX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计算机：没有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指令，只有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Set result z to x and modify it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z = bis (int x, int m) (bit set)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--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Set result z to 1 at each bit position where m is 1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z =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(int x, int m) (bit clear)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--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set result z to 0 at each bit position where m is 1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Use bis and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bic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to implement</a:t>
            </a:r>
          </a:p>
          <a:p>
            <a:pPr defTabSz="958850">
              <a:lnSpc>
                <a:spcPct val="125000"/>
              </a:lnSpc>
            </a:pP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defTabSz="958850">
              <a:lnSpc>
                <a:spcPct val="125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Or(int x, int y)</a:t>
            </a:r>
          </a:p>
          <a:p>
            <a:pPr defTabSz="958850">
              <a:lnSpc>
                <a:spcPct val="125000"/>
              </a:lnSpc>
            </a:pP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Xor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(int x, int y)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9F4A5D-6231-49E0-CF33-77D1C00A2F7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4A4B829-1344-5C8B-703F-7BA70FFFC4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6008F3EB-CE7C-FD86-71E4-AE97D8BF68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4911CD7D-FD8F-6640-83F5-756E20923EE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B4B5DA9D-CFDA-610D-F79F-253F22D9011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55A80170-9363-63DC-DCF1-51D06272FCBF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438955" y="109220"/>
              <a:ext cx="2286000" cy="50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97A0BE1-020D-33AC-5FE6-B4B87F9D981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489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729CD-AEFB-7D4D-9882-E60A82D6E5E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Logical Operations in C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Bit level Operations &amp;,  |,  ~,  ^ </a:t>
            </a:r>
          </a:p>
          <a:p>
            <a:pPr lvl="1"/>
            <a:r>
              <a:rPr lang="zh-CN" altLang="en-US" dirty="0">
                <a:ea typeface="宋体" charset="-122"/>
              </a:rPr>
              <a:t>置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，清零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，取反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Logical Operators</a:t>
            </a:r>
          </a:p>
          <a:p>
            <a:pPr lvl="1"/>
            <a:r>
              <a:rPr lang="en-US" altLang="zh-CN" dirty="0">
                <a:latin typeface="Courier New" charset="0"/>
                <a:ea typeface="宋体" charset="-122"/>
              </a:rPr>
              <a:t>&amp;&amp;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latin typeface="Courier New" charset="0"/>
                <a:ea typeface="宋体" charset="-122"/>
              </a:rPr>
              <a:t>||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latin typeface="Courier New" charset="0"/>
                <a:ea typeface="宋体" charset="-122"/>
              </a:rPr>
              <a:t>!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sz="2400" dirty="0">
                <a:ea typeface="宋体" charset="-122"/>
              </a:rPr>
              <a:t>将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视为</a:t>
            </a:r>
            <a:r>
              <a:rPr lang="en-US" altLang="zh-CN" sz="2400" dirty="0">
                <a:ea typeface="宋体" charset="-122"/>
              </a:rPr>
              <a:t>“False”</a:t>
            </a:r>
          </a:p>
          <a:p>
            <a:pPr lvl="2"/>
            <a:r>
              <a:rPr lang="zh-CN" altLang="en-US" sz="2400" dirty="0">
                <a:ea typeface="宋体" charset="-122"/>
              </a:rPr>
              <a:t>任何非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值都被视为</a:t>
            </a:r>
            <a:r>
              <a:rPr lang="en-US" altLang="zh-CN" sz="2400" dirty="0">
                <a:ea typeface="宋体" charset="-122"/>
              </a:rPr>
              <a:t>“True”</a:t>
            </a:r>
          </a:p>
          <a:p>
            <a:pPr lvl="2"/>
            <a:r>
              <a:rPr lang="zh-CN" altLang="en-US" sz="2400" dirty="0">
                <a:ea typeface="宋体" charset="-122"/>
              </a:rPr>
              <a:t>总是</a:t>
            </a:r>
            <a:r>
              <a:rPr lang="en-US" altLang="zh-CN" sz="2400" dirty="0">
                <a:ea typeface="宋体" charset="-122"/>
              </a:rPr>
              <a:t>return 0 or 1</a:t>
            </a:r>
          </a:p>
          <a:p>
            <a:pPr lvl="2"/>
            <a:r>
              <a:rPr lang="zh-CN" altLang="en-US" sz="2400" dirty="0">
                <a:ea typeface="宋体" charset="-122"/>
              </a:rPr>
              <a:t>提前终止 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短路表达式</a:t>
            </a:r>
            <a:r>
              <a:rPr lang="en-US" altLang="zh-CN" sz="2400" dirty="0"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92710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7A964-76BF-3745-9CF2-7217EBD65F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Logical Operations in C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Examples (char data type)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!0x41  --&gt;  0x00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!0x00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!!0x41 --&gt;  0x01</a:t>
            </a:r>
            <a:endParaRPr lang="en-US" altLang="zh-CN" baseline="-25000" dirty="0">
              <a:latin typeface="Courier New" charset="0"/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0x69 &amp;&amp; 0x55  --&gt;  0x01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Courier New" charset="0"/>
                <a:ea typeface="宋体" charset="-122"/>
              </a:rPr>
              <a:t>0x69 || 0x55  --&gt;  0x01</a:t>
            </a:r>
          </a:p>
        </p:txBody>
      </p:sp>
    </p:spTree>
    <p:extLst>
      <p:ext uri="{BB962C8B-B14F-4D97-AF65-F5344CB8AC3E}">
        <p14:creationId xmlns:p14="http://schemas.microsoft.com/office/powerpoint/2010/main" val="3964061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E4A42C-9951-9746-BFAA-B9E79CAD229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Short Cut in Logical Operations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 &amp;&amp; 5/a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If a is zero, the evaluation of 5/a is stopped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avoid division by zero</a:t>
            </a:r>
          </a:p>
          <a:p>
            <a:pPr>
              <a:defRPr/>
            </a:pPr>
            <a:r>
              <a:rPr lang="zh-CN" altLang="en-US" dirty="0"/>
              <a:t>练习：</a:t>
            </a:r>
            <a:r>
              <a:rPr lang="en-US" altLang="zh-CN" dirty="0"/>
              <a:t>Using only bit-level and logical operations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Implement x == y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it returns 1 when x and y are equal, and 0 otherwise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26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DC16C-EC70-F201-F44D-8B72EAE3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0421D-8C89-F5D4-7F66-91D8692B4F37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827584" y="1916832"/>
            <a:ext cx="7315200" cy="21431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vert="horz" wrap="square" lIns="47965" tIns="47965" rIns="47965" bIns="47965" rtlCol="0" anchor="ctr" anchorCtr="0">
            <a:noAutofit/>
          </a:bodyPr>
          <a:lstStyle/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only bit-level and logical operations</a:t>
            </a:r>
          </a:p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Implement x == y</a:t>
            </a:r>
          </a:p>
          <a:p>
            <a:pPr defTabSz="958850"/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it returns 1 when x and y are equal, and 0 otherwise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929C31-C0D6-3567-98DF-166827A174D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C137C4-16B8-6864-059C-5BAAB24676D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9" name="TitleBackground">
              <a:extLst>
                <a:ext uri="{FF2B5EF4-FFF2-40B4-BE49-F238E27FC236}">
                  <a16:creationId xmlns:a16="http://schemas.microsoft.com/office/drawing/2014/main" id="{9DB33FBF-F553-8986-FDD0-7EB024582AF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0" name="ColorBlock">
              <a:extLst>
                <a:ext uri="{FF2B5EF4-FFF2-40B4-BE49-F238E27FC236}">
                  <a16:creationId xmlns:a16="http://schemas.microsoft.com/office/drawing/2014/main" id="{680A4716-EF60-B8F4-6DF7-0E27548FD6D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F5EB5C8E-7B21-3548-9B3C-F6E942E8F66D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TipText">
              <a:extLst>
                <a:ext uri="{FF2B5EF4-FFF2-40B4-BE49-F238E27FC236}">
                  <a16:creationId xmlns:a16="http://schemas.microsoft.com/office/drawing/2014/main" id="{808C0950-F1D6-E9BD-72DD-58CFCAF3579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auto">
            <a:xfrm>
              <a:off x="1438955" y="109220"/>
              <a:ext cx="2286000" cy="508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vert="horz" wrap="none" lIns="47965" tIns="47965" rIns="47965" bIns="47965" rtlCol="0" anchor="ctr" anchorCtr="0">
              <a:noAutofit/>
            </a:bodyPr>
            <a:lstStyle/>
            <a:p>
              <a:pPr defTabSz="958850"/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7CD72BA-368F-1419-64D6-A931857DC51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135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6BCA4-1453-F441-97D2-1CD71AB99E78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8674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Left Shift: 	x &lt;&lt; y</a:t>
            </a:r>
            <a:r>
              <a:rPr kumimoji="1" lang="zh-CN" altLang="en-US" dirty="0">
                <a:ea typeface="宋体" charset="-122"/>
              </a:rPr>
              <a:t> 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将</a:t>
            </a:r>
            <a:r>
              <a:rPr kumimoji="1" lang="en-US" altLang="zh-CN" dirty="0">
                <a:ea typeface="宋体" charset="-122"/>
              </a:rPr>
              <a:t>bit-vector x</a:t>
            </a:r>
            <a:r>
              <a:rPr kumimoji="1" lang="zh-CN" altLang="en-US" dirty="0">
                <a:ea typeface="宋体" charset="-122"/>
              </a:rPr>
              <a:t>左移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左边多出来的</a:t>
            </a:r>
            <a:r>
              <a:rPr kumimoji="1" lang="en-US" altLang="zh-CN" sz="2400" dirty="0">
                <a:ea typeface="宋体" charset="-122"/>
              </a:rPr>
              <a:t>bits</a:t>
            </a:r>
            <a:r>
              <a:rPr kumimoji="1" lang="zh-CN" altLang="en-US" sz="2400" dirty="0">
                <a:ea typeface="宋体" charset="-122"/>
              </a:rPr>
              <a:t>丢掉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右边补</a:t>
            </a:r>
            <a:r>
              <a:rPr kumimoji="1" lang="en-US" altLang="zh-CN" sz="2400" dirty="0">
                <a:ea typeface="宋体" charset="-122"/>
              </a:rPr>
              <a:t>0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295400" y="3505200"/>
            <a:ext cx="5562600" cy="2590800"/>
            <a:chOff x="3696" y="2016"/>
            <a:chExt cx="1728" cy="1296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4560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01100010</a:t>
              </a:r>
              <a:endParaRPr lang="en-US" altLang="zh-CN" sz="1800" b="0">
                <a:latin typeface="Courier New" charset="0"/>
              </a:endParaRP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696" y="201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Helvetica" charset="0"/>
                </a:rPr>
                <a:t>Argument </a:t>
              </a:r>
              <a:r>
                <a:rPr lang="en-US" altLang="zh-CN" b="0">
                  <a:latin typeface="Courier New" charset="0"/>
                </a:rPr>
                <a:t>x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560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00010</a:t>
              </a:r>
              <a:r>
                <a:rPr lang="en-US" altLang="zh-CN" b="0" i="1">
                  <a:latin typeface="Courier New" charset="0"/>
                </a:rPr>
                <a:t>000</a:t>
              </a:r>
              <a:endParaRPr lang="en-US" altLang="zh-CN" sz="1800" b="0">
                <a:latin typeface="Courier New" charset="0"/>
              </a:endParaRP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696" y="23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&lt;&lt; 3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10100010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3696" y="273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Helvetica" charset="0"/>
                </a:rPr>
                <a:t>Argument </a:t>
              </a:r>
              <a:r>
                <a:rPr lang="en-US" altLang="zh-CN" b="0">
                  <a:latin typeface="Courier New" charset="0"/>
                </a:rPr>
                <a:t>x</a:t>
              </a:r>
              <a:endParaRPr lang="en-US" altLang="zh-CN" b="0">
                <a:latin typeface="Helvetica" charset="0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4560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00010</a:t>
              </a:r>
              <a:r>
                <a:rPr lang="en-US" altLang="zh-CN" b="0" i="1">
                  <a:latin typeface="Courier New" charset="0"/>
                </a:rPr>
                <a:t>000</a:t>
              </a:r>
              <a:endParaRPr lang="en-US" altLang="zh-CN" b="0">
                <a:latin typeface="Courier New" charset="0"/>
              </a:endParaRP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3696" y="302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>
                  <a:latin typeface="Courier New" charset="0"/>
                </a:rPr>
                <a:t>&lt;&lt; 3</a:t>
              </a:r>
              <a:endParaRPr lang="en-US" altLang="zh-CN" b="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767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F6768-B7ED-B947-AD84-D91DC3D3D5F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6019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Right Shift: 	x &gt;&gt; y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将</a:t>
            </a:r>
            <a:r>
              <a:rPr kumimoji="1" lang="en-US" altLang="zh-CN" dirty="0">
                <a:ea typeface="宋体" charset="-122"/>
              </a:rPr>
              <a:t>bit-vector x</a:t>
            </a:r>
            <a:r>
              <a:rPr kumimoji="1" lang="zh-CN" altLang="en-US" dirty="0">
                <a:ea typeface="宋体" charset="-122"/>
              </a:rPr>
              <a:t>向右移动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丢掉右边额外的</a:t>
            </a:r>
            <a:r>
              <a:rPr kumimoji="1" lang="en-US" altLang="zh-CN" dirty="0">
                <a:ea typeface="宋体" charset="-122"/>
              </a:rPr>
              <a:t>bits</a:t>
            </a:r>
          </a:p>
          <a:p>
            <a:pPr lvl="1"/>
            <a:r>
              <a:rPr kumimoji="1" lang="zh-CN" altLang="en-US" b="1" dirty="0">
                <a:ea typeface="宋体" charset="-122"/>
              </a:rPr>
              <a:t>逻辑移位</a:t>
            </a:r>
            <a:r>
              <a:rPr kumimoji="1" lang="zh-CN" altLang="en-US" dirty="0">
                <a:ea typeface="宋体" charset="-122"/>
              </a:rPr>
              <a:t>（无符号数）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左边补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pPr lvl="1"/>
            <a:r>
              <a:rPr kumimoji="1" lang="zh-CN" altLang="en-US" b="1" dirty="0">
                <a:ea typeface="宋体" charset="-122"/>
              </a:rPr>
              <a:t>算数移位</a:t>
            </a:r>
            <a:r>
              <a:rPr kumimoji="1" lang="zh-CN" altLang="en-US" dirty="0">
                <a:ea typeface="宋体" charset="-122"/>
              </a:rPr>
              <a:t>（有符号数）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左边总是补入最左边的符号位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dirty="0">
                <a:ea typeface="宋体" charset="-122"/>
              </a:rPr>
              <a:t>在补码表示时很有用（移动后保持数字符号不变，正数</a:t>
            </a:r>
            <a:r>
              <a:rPr kumimoji="1" lang="en-US" altLang="zh-CN" dirty="0">
                <a:ea typeface="宋体" charset="-122"/>
              </a:rPr>
              <a:t>-&gt;</a:t>
            </a:r>
            <a:r>
              <a:rPr kumimoji="1" lang="zh-CN" altLang="en-US" dirty="0">
                <a:ea typeface="宋体" charset="-122"/>
              </a:rPr>
              <a:t>正数，负数</a:t>
            </a:r>
            <a:r>
              <a:rPr kumimoji="1" lang="en-US" altLang="zh-CN" dirty="0">
                <a:ea typeface="宋体" charset="-122"/>
              </a:rPr>
              <a:t>-&gt;</a:t>
            </a:r>
            <a:r>
              <a:rPr kumimoji="1" lang="zh-CN" altLang="en-US" dirty="0">
                <a:ea typeface="宋体" charset="-122"/>
              </a:rPr>
              <a:t>负数）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lang="zh-CN" altLang="en-US" dirty="0"/>
              <a:t>未定义的行为</a:t>
            </a:r>
            <a:endParaRPr lang="en-US" altLang="zh-CN" dirty="0"/>
          </a:p>
          <a:p>
            <a:pPr marL="952500" lvl="2"/>
            <a:r>
              <a:rPr lang="en-US" altLang="zh-CN" dirty="0"/>
              <a:t>Shift amount &lt; 0 or ≥ word size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6172200" y="1600200"/>
            <a:ext cx="2743200" cy="1371600"/>
            <a:chOff x="3408" y="864"/>
            <a:chExt cx="1728" cy="864"/>
          </a:xfrm>
        </p:grpSpPr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4272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charset="0"/>
                </a:rPr>
                <a:t>01100010</a:t>
              </a:r>
            </a:p>
          </p:txBody>
        </p:sp>
        <p:sp>
          <p:nvSpPr>
            <p:cNvPr id="14350" name="Rectangle 6"/>
            <p:cNvSpPr>
              <a:spLocks noChangeArrowheads="1"/>
            </p:cNvSpPr>
            <p:nvPr/>
          </p:nvSpPr>
          <p:spPr bwMode="auto">
            <a:xfrm>
              <a:off x="3408" y="86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Argument </a:t>
              </a:r>
              <a:r>
                <a:rPr lang="en-US" altLang="zh-CN" sz="1800" b="0">
                  <a:latin typeface="Courier New" charset="0"/>
                </a:rPr>
                <a:t>x</a:t>
              </a:r>
              <a:endParaRPr lang="en-US" altLang="zh-CN" sz="1800" b="0">
                <a:latin typeface="Helvetica" charset="0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4272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011000</a:t>
              </a:r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3408" y="115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Log.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  <p:sp>
          <p:nvSpPr>
            <p:cNvPr id="14353" name="Rectangle 9"/>
            <p:cNvSpPr>
              <a:spLocks noChangeArrowheads="1"/>
            </p:cNvSpPr>
            <p:nvPr/>
          </p:nvSpPr>
          <p:spPr bwMode="auto">
            <a:xfrm>
              <a:off x="4272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011000</a:t>
              </a:r>
            </a:p>
          </p:txBody>
        </p:sp>
        <p:sp>
          <p:nvSpPr>
            <p:cNvPr id="14354" name="Rectangle 10"/>
            <p:cNvSpPr>
              <a:spLocks noChangeArrowheads="1"/>
            </p:cNvSpPr>
            <p:nvPr/>
          </p:nvSpPr>
          <p:spPr bwMode="auto">
            <a:xfrm>
              <a:off x="3408" y="1440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Arith.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</p:grp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6172200" y="3581400"/>
            <a:ext cx="2743200" cy="1371600"/>
            <a:chOff x="3408" y="2256"/>
            <a:chExt cx="1728" cy="864"/>
          </a:xfrm>
        </p:grpSpPr>
        <p:sp>
          <p:nvSpPr>
            <p:cNvPr id="14343" name="Rectangle 12"/>
            <p:cNvSpPr>
              <a:spLocks noChangeArrowheads="1"/>
            </p:cNvSpPr>
            <p:nvPr/>
          </p:nvSpPr>
          <p:spPr bwMode="auto">
            <a:xfrm>
              <a:off x="4272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Courier New" charset="0"/>
                </a:rPr>
                <a:t>10100010</a:t>
              </a:r>
            </a:p>
          </p:txBody>
        </p:sp>
        <p:sp>
          <p:nvSpPr>
            <p:cNvPr id="14344" name="Rectangle 13"/>
            <p:cNvSpPr>
              <a:spLocks noChangeArrowheads="1"/>
            </p:cNvSpPr>
            <p:nvPr/>
          </p:nvSpPr>
          <p:spPr bwMode="auto">
            <a:xfrm>
              <a:off x="3408" y="2256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Argument </a:t>
              </a:r>
              <a:r>
                <a:rPr lang="en-US" altLang="zh-CN" sz="1800" b="0">
                  <a:latin typeface="Courier New" charset="0"/>
                </a:rPr>
                <a:t>x</a:t>
              </a:r>
              <a:endParaRPr lang="en-US" altLang="zh-CN" sz="1800" b="0">
                <a:latin typeface="Helvetica" charset="0"/>
              </a:endParaRPr>
            </a:p>
          </p:txBody>
        </p:sp>
        <p:sp>
          <p:nvSpPr>
            <p:cNvPr id="14345" name="Rectangle 14"/>
            <p:cNvSpPr>
              <a:spLocks noChangeArrowheads="1"/>
            </p:cNvSpPr>
            <p:nvPr/>
          </p:nvSpPr>
          <p:spPr bwMode="auto">
            <a:xfrm>
              <a:off x="4272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00</a:t>
              </a:r>
              <a:r>
                <a:rPr lang="en-US" altLang="zh-CN" sz="1800" b="0">
                  <a:latin typeface="Courier New" charset="0"/>
                </a:rPr>
                <a:t>101000</a:t>
              </a:r>
            </a:p>
          </p:txBody>
        </p:sp>
        <p:sp>
          <p:nvSpPr>
            <p:cNvPr id="14346" name="Rectangle 15"/>
            <p:cNvSpPr>
              <a:spLocks noChangeArrowheads="1"/>
            </p:cNvSpPr>
            <p:nvPr/>
          </p:nvSpPr>
          <p:spPr bwMode="auto">
            <a:xfrm>
              <a:off x="3408" y="254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Log.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  <p:sp>
          <p:nvSpPr>
            <p:cNvPr id="14347" name="Rectangle 16"/>
            <p:cNvSpPr>
              <a:spLocks noChangeArrowheads="1"/>
            </p:cNvSpPr>
            <p:nvPr/>
          </p:nvSpPr>
          <p:spPr bwMode="auto">
            <a:xfrm>
              <a:off x="4272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Courier New" charset="0"/>
                </a:rPr>
                <a:t>11</a:t>
              </a:r>
              <a:r>
                <a:rPr lang="en-US" altLang="zh-CN" sz="1800" b="0">
                  <a:latin typeface="Courier New" charset="0"/>
                </a:rPr>
                <a:t>101000</a:t>
              </a:r>
            </a:p>
          </p:txBody>
        </p:sp>
        <p:sp>
          <p:nvSpPr>
            <p:cNvPr id="14348" name="Rectangle 17"/>
            <p:cNvSpPr>
              <a:spLocks noChangeArrowheads="1"/>
            </p:cNvSpPr>
            <p:nvPr/>
          </p:nvSpPr>
          <p:spPr bwMode="auto">
            <a:xfrm>
              <a:off x="3408" y="2832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Helvetica" charset="0"/>
                </a:rPr>
                <a:t>Arith. </a:t>
              </a:r>
              <a:r>
                <a:rPr lang="en-US" altLang="zh-CN" sz="1800" b="0">
                  <a:latin typeface="Courier New" charset="0"/>
                </a:rPr>
                <a:t>&gt;&gt;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7148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83F22-73C0-EB46-8D9D-DC0FCCBF266F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Shift Operations in C</a:t>
            </a:r>
            <a:endParaRPr lang="en-US" altLang="zh-CN">
              <a:ea typeface="宋体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What happens ?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 &lt;&lt; 32;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 &gt;&gt; 36;</a:t>
            </a:r>
          </a:p>
          <a:p>
            <a:pPr lvl="1"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unsigned </a:t>
            </a: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= 0xFEDCBA98u &gt;&gt; 40;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It may be 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lval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0xFEDCBA98     (0)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aval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0xFFEDCBA9     (4)</a:t>
            </a:r>
          </a:p>
          <a:p>
            <a:pPr lvl="1">
              <a:defRPr/>
            </a:pPr>
            <a:r>
              <a:rPr lang="en-US" altLang="zh-CN" dirty="0" err="1">
                <a:latin typeface="Times New Roman" pitchFamily="18" charset="0"/>
                <a:ea typeface="+mn-ea"/>
                <a:cs typeface="Times New Roman" pitchFamily="18" charset="0"/>
              </a:rPr>
              <a:t>uval</a:t>
            </a: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 	0x00FEDCBA     (8)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Be careful about</a:t>
            </a:r>
          </a:p>
          <a:p>
            <a:pPr lvl="1">
              <a:defRPr/>
            </a:pPr>
            <a:r>
              <a:rPr lang="en-US" altLang="zh-CN" dirty="0">
                <a:latin typeface="Times New Roman" pitchFamily="18" charset="0"/>
                <a:ea typeface="+mn-ea"/>
                <a:cs typeface="Times New Roman" pitchFamily="18" charset="0"/>
              </a:rPr>
              <a:t>1&lt;&lt;2 + 3&lt;&lt;4  means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1&lt;&lt;(2 + 3)&lt;&lt;4 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56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写出代码实现如下函数：</a:t>
            </a:r>
            <a:endParaRPr lang="en-US" altLang="zh-CN" dirty="0"/>
          </a:p>
          <a:p>
            <a:pPr lvl="1"/>
            <a:r>
              <a:rPr lang="zh-CN" altLang="zh-CN" dirty="0"/>
              <a:t>/</a:t>
            </a:r>
            <a:r>
              <a:rPr lang="zh-CN" altLang="en-US" dirty="0"/>
              <a:t>*</a:t>
            </a:r>
            <a:r>
              <a:rPr lang="zh-CN" altLang="zh-CN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even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1s;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otherwise</a:t>
            </a:r>
            <a:r>
              <a:rPr lang="zh-CN" altLang="en-US" dirty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w=32</a:t>
            </a:r>
            <a:r>
              <a:rPr lang="zh-CN" altLang="en-US" dirty="0"/>
              <a:t> *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even_ones</a:t>
            </a:r>
            <a:r>
              <a:rPr lang="zh-CN" altLang="en-US" dirty="0"/>
              <a:t> </a:t>
            </a:r>
            <a:r>
              <a:rPr lang="en-US" altLang="zh-CN" dirty="0"/>
              <a:t>(unsigned</a:t>
            </a:r>
            <a:r>
              <a:rPr lang="zh-CN" altLang="en-US" dirty="0"/>
              <a:t> </a:t>
            </a:r>
            <a:r>
              <a:rPr lang="en-US" altLang="zh-CN" dirty="0"/>
              <a:t>x);</a:t>
            </a:r>
          </a:p>
          <a:p>
            <a:pPr lvl="1"/>
            <a:r>
              <a:rPr lang="zh-CN" altLang="en-US" dirty="0"/>
              <a:t>你的代码最多只能包括</a:t>
            </a:r>
            <a:r>
              <a:rPr lang="en-US" altLang="zh-CN" dirty="0"/>
              <a:t>12</a:t>
            </a:r>
            <a:r>
              <a:rPr lang="zh-CN" altLang="en-US" dirty="0"/>
              <a:t>个算术运算、位运算和逻辑运算。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语言中的位运算：</a:t>
            </a:r>
            <a:r>
              <a:rPr lang="en-US" altLang="zh-CN" dirty="0"/>
              <a:t>&amp;,</a:t>
            </a:r>
            <a:r>
              <a:rPr lang="zh-CN" altLang="en-US" dirty="0"/>
              <a:t> </a:t>
            </a:r>
            <a:r>
              <a:rPr lang="en-US" altLang="zh-CN" dirty="0"/>
              <a:t>|,</a:t>
            </a:r>
            <a:r>
              <a:rPr lang="zh-CN" altLang="en-US" dirty="0"/>
              <a:t> </a:t>
            </a:r>
            <a:r>
              <a:rPr lang="zh-CN" altLang="zh-CN" dirty="0"/>
              <a:t>~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^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与、或、非、异或</a:t>
            </a:r>
            <a:r>
              <a:rPr lang="en-US" altLang="zh-CN" dirty="0"/>
              <a:t>)</a:t>
            </a:r>
            <a:r>
              <a:rPr lang="zh-CN" altLang="en-US" dirty="0"/>
              <a:t>；移位运算</a:t>
            </a:r>
            <a:r>
              <a:rPr lang="en-US" altLang="zh-CN" dirty="0"/>
              <a:t>&lt;&lt;</a:t>
            </a:r>
            <a:r>
              <a:rPr lang="zh-CN" altLang="en-US" dirty="0"/>
              <a:t>，</a:t>
            </a:r>
            <a:r>
              <a:rPr lang="en-US" altLang="zh-CN" dirty="0"/>
              <a:t>&gt;&gt;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77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07A57-E390-9864-6223-6FFE74D0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计算机使用二进制表示信息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binary digit</a:t>
            </a:r>
          </a:p>
          <a:p>
            <a:pPr lvl="1"/>
            <a:r>
              <a:rPr lang="en-US" altLang="zh-CN" dirty="0">
                <a:ea typeface="宋体" charset="-122"/>
              </a:rPr>
              <a:t>binary values work better when building machines</a:t>
            </a:r>
          </a:p>
          <a:p>
            <a:pPr lvl="1"/>
            <a:r>
              <a:rPr lang="en-US" altLang="zh-CN" dirty="0">
                <a:ea typeface="宋体" charset="-122"/>
              </a:rPr>
              <a:t>store and process information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Modern computers store and process 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Information represented as two-valued signals</a:t>
            </a: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These binary digits are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bits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charset="-122"/>
              </a:rPr>
              <a:t>Bits form the basis of the digital revolution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A0686-CDA0-C1FB-05A1-3BB58F0C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B4E01F-31AF-F6F1-A434-A6BE6481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6672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altLang="zh-CN" kern="0" dirty="0">
                <a:ea typeface="宋体" charset="-122"/>
              </a:rPr>
              <a:t>Why Bit?</a:t>
            </a:r>
          </a:p>
        </p:txBody>
      </p:sp>
    </p:spTree>
    <p:extLst>
      <p:ext uri="{BB962C8B-B14F-4D97-AF65-F5344CB8AC3E}">
        <p14:creationId xmlns:p14="http://schemas.microsoft.com/office/powerpoint/2010/main" val="1241350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课堂练习（答案）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even_ones</a:t>
            </a:r>
            <a:r>
              <a:rPr lang="zh-CN" altLang="en-US" dirty="0"/>
              <a:t> </a:t>
            </a:r>
            <a:r>
              <a:rPr lang="en-US" altLang="zh-CN" dirty="0"/>
              <a:t>(unsigned</a:t>
            </a:r>
            <a:r>
              <a:rPr lang="zh-CN" altLang="en-US" dirty="0"/>
              <a:t> </a:t>
            </a:r>
            <a:r>
              <a:rPr lang="en-US" altLang="zh-CN" dirty="0"/>
              <a:t>x)</a:t>
            </a:r>
            <a:r>
              <a:rPr lang="zh-CN" altLang="en-US" dirty="0"/>
              <a:t> </a:t>
            </a:r>
            <a:r>
              <a:rPr lang="zh-CN" altLang="zh-CN" dirty="0"/>
              <a:t>{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	x=x^(x&gt;&gt;16);</a:t>
            </a:r>
          </a:p>
          <a:p>
            <a:pPr marL="0" indent="0">
              <a:buNone/>
            </a:pPr>
            <a:r>
              <a:rPr lang="en-US" altLang="zh-CN" dirty="0"/>
              <a:t>	x=x^(x&gt;&gt;8);</a:t>
            </a:r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zh-CN" altLang="en-US" dirty="0"/>
              <a:t>=</a:t>
            </a:r>
            <a:r>
              <a:rPr lang="en-US" altLang="zh-CN" dirty="0"/>
              <a:t>x^(x&gt;&gt;4);</a:t>
            </a:r>
          </a:p>
          <a:p>
            <a:pPr marL="0" indent="0">
              <a:buNone/>
            </a:pPr>
            <a:r>
              <a:rPr lang="en-US" altLang="zh-CN" dirty="0"/>
              <a:t>	x=x^(x&gt;&gt;2);</a:t>
            </a:r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zh-CN" altLang="en-US" dirty="0"/>
              <a:t>=</a:t>
            </a:r>
            <a:r>
              <a:rPr lang="en-US" altLang="zh-CN" dirty="0"/>
              <a:t>x^(x&gt;&gt;1);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	return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!(x&amp;1)</a:t>
            </a:r>
            <a:r>
              <a:rPr lang="zh-CN" altLang="en-US" dirty="0">
                <a:solidFill>
                  <a:srgbClr val="FF0000"/>
                </a:solidFill>
              </a:rPr>
              <a:t>（答案反了）</a:t>
            </a:r>
            <a:r>
              <a:rPr lang="en-US" altLang="zh-CN" dirty="0"/>
              <a:t>;</a:t>
            </a:r>
          </a:p>
          <a:p>
            <a:pPr marL="0" indent="0">
              <a:buFont typeface="Wingdings" charset="2"/>
              <a:buNone/>
            </a:pPr>
            <a:r>
              <a:rPr lang="zh-CN" altLang="zh-CN" dirty="0"/>
              <a:t>}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764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zh-CN" altLang="en-US" dirty="0"/>
              <a:t>写出代码实现以下函数：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/* * Generate mask indicating leftmost 1 in x. Assume w=32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* For example, 0xFF00 -&gt; 0x8000, and 0x6000 -&gt; 0x4000.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/>
              <a:t>* If x = 0, then return 0 */ </a:t>
            </a:r>
          </a:p>
          <a:p>
            <a:pPr marL="0" indent="0">
              <a:buFont typeface="Wingdings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leftmost_one</a:t>
            </a:r>
            <a:r>
              <a:rPr lang="en-US" altLang="zh-CN" dirty="0"/>
              <a:t>(unsigned x);</a:t>
            </a:r>
          </a:p>
          <a:p>
            <a:pPr marL="0" indent="0">
              <a:buFont typeface="Wingdings" charset="2"/>
              <a:buNone/>
            </a:pPr>
            <a:r>
              <a:rPr lang="zh-CN" altLang="en-US" dirty="0"/>
              <a:t>可以假设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 err="1"/>
              <a:t>int</a:t>
            </a:r>
            <a:r>
              <a:rPr lang="zh-CN" altLang="en-US" dirty="0"/>
              <a:t>类型，代码最多包含</a:t>
            </a:r>
            <a:r>
              <a:rPr lang="en-US" altLang="zh-CN" dirty="0"/>
              <a:t>15</a:t>
            </a:r>
            <a:r>
              <a:rPr lang="zh-CN" altLang="en-US" dirty="0"/>
              <a:t>个算数运算、位运算或逻辑运算。</a:t>
            </a:r>
            <a:endParaRPr lang="en-US" altLang="zh-CN" dirty="0"/>
          </a:p>
          <a:p>
            <a:pPr marL="0" indent="0">
              <a:buFont typeface="Wingdings" charset="2"/>
              <a:buNone/>
            </a:pPr>
            <a:r>
              <a:rPr lang="zh-CN" altLang="en-US" dirty="0"/>
              <a:t>提示：现将</a:t>
            </a:r>
            <a:r>
              <a:rPr lang="en-US" altLang="zh-CN" dirty="0"/>
              <a:t>x</a:t>
            </a:r>
            <a:r>
              <a:rPr lang="zh-CN" altLang="en-US" dirty="0"/>
              <a:t>转为</a:t>
            </a:r>
            <a:r>
              <a:rPr lang="en-US" altLang="zh-CN" dirty="0"/>
              <a:t>[0</a:t>
            </a:r>
            <a:r>
              <a:rPr lang="mr-IN" altLang="zh-CN" dirty="0"/>
              <a:t>…</a:t>
            </a:r>
            <a:r>
              <a:rPr lang="en-US" altLang="zh-CN" dirty="0"/>
              <a:t>01</a:t>
            </a:r>
            <a:r>
              <a:rPr lang="mr-IN" altLang="zh-CN" dirty="0"/>
              <a:t>…</a:t>
            </a:r>
            <a:r>
              <a:rPr lang="en-US" altLang="zh-CN" dirty="0"/>
              <a:t>1]</a:t>
            </a:r>
            <a:r>
              <a:rPr lang="zh-CN" altLang="en-US" dirty="0"/>
              <a:t>的位向量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29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0798E85-2F11-4A6C-E6C0-F8F91834FB84}"/>
              </a:ext>
            </a:extLst>
          </p:cNvPr>
          <p:cNvSpPr/>
          <p:nvPr/>
        </p:nvSpPr>
        <p:spPr bwMode="auto">
          <a:xfrm>
            <a:off x="135607" y="999931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467544" y="826191"/>
            <a:ext cx="792088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01xxxxxxxxxxxxxxxxxxxxxxxxxxxxx</a:t>
            </a:r>
            <a:endParaRPr lang="zh-CN" altLang="en-US" sz="2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3FD7E7-4A5C-F6D7-AFCA-7D63310C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| x&gt;&gt;1;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8BF318-A802-2709-E96E-F05FDF9EF6FA}"/>
              </a:ext>
            </a:extLst>
          </p:cNvPr>
          <p:cNvCxnSpPr>
            <a:cxnSpLocks/>
          </p:cNvCxnSpPr>
          <p:nvPr/>
        </p:nvCxnSpPr>
        <p:spPr bwMode="auto">
          <a:xfrm flipH="1">
            <a:off x="348509" y="1684791"/>
            <a:ext cx="8255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615B8B1-1E50-246E-7D88-342CEEA86EFA}"/>
              </a:ext>
            </a:extLst>
          </p:cNvPr>
          <p:cNvSpPr txBox="1"/>
          <p:nvPr/>
        </p:nvSpPr>
        <p:spPr bwMode="auto">
          <a:xfrm>
            <a:off x="467544" y="1628800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011xxxxxxxxxxxxxxxxxxxxxxxxxxxx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B9CE10-E7BA-152A-3364-D9A5192F6F56}"/>
              </a:ext>
            </a:extLst>
          </p:cNvPr>
          <p:cNvSpPr txBox="1"/>
          <p:nvPr/>
        </p:nvSpPr>
        <p:spPr bwMode="auto">
          <a:xfrm>
            <a:off x="683568" y="1227496"/>
            <a:ext cx="792088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01xxxxxxxxxxxxxxxxxxxxxxxxxxxxx</a:t>
            </a:r>
            <a:endParaRPr lang="zh-CN" altLang="en-US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7B877B6-ABEE-695F-E36C-5E7196A2C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9" y="2155579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| x&gt;&gt;2;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A91ADCC-8EF6-1E30-1FDF-90A4BF707941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71" y="3651730"/>
            <a:ext cx="9081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65F9C3A-BC55-CCA3-3341-36A16B8A46BE}"/>
              </a:ext>
            </a:extLst>
          </p:cNvPr>
          <p:cNvSpPr txBox="1"/>
          <p:nvPr/>
        </p:nvSpPr>
        <p:spPr bwMode="auto">
          <a:xfrm>
            <a:off x="408909" y="3595739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01111xxxxxxxxxxxxxxxxxxxxxxxxxx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091B44-85E0-E0F4-D38B-D06FC67D0CDE}"/>
              </a:ext>
            </a:extLst>
          </p:cNvPr>
          <p:cNvSpPr txBox="1"/>
          <p:nvPr/>
        </p:nvSpPr>
        <p:spPr bwMode="auto">
          <a:xfrm>
            <a:off x="467544" y="2738687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011xxxxxxxxxxxxxxxxxxxxxxxxxxxx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E1452D6-B526-82AD-08A2-45543C02A1CF}"/>
              </a:ext>
            </a:extLst>
          </p:cNvPr>
          <p:cNvSpPr txBox="1"/>
          <p:nvPr/>
        </p:nvSpPr>
        <p:spPr bwMode="auto">
          <a:xfrm>
            <a:off x="1013668" y="3124352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011xxxxxxxxxxxxxxxxxxxxxxxxxxxx</a:t>
            </a:r>
            <a:endParaRPr lang="zh-CN" altLang="en-US" sz="24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8F9BDB0-35A0-57CB-A5D7-301E0AF8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10" y="4090605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| x&gt;&gt;4;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B436441-3A23-381B-EA9B-64180E956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73" y="5613915"/>
            <a:ext cx="90815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89727C-4B21-D858-1930-30A9834C81AE}"/>
              </a:ext>
            </a:extLst>
          </p:cNvPr>
          <p:cNvSpPr txBox="1"/>
          <p:nvPr/>
        </p:nvSpPr>
        <p:spPr bwMode="auto">
          <a:xfrm>
            <a:off x="504750" y="5530765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011111111xxxxxxxxxxxxxxxxxxxxxx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77D651-F87B-EB26-B7A1-3D9AC1C10AA7}"/>
              </a:ext>
            </a:extLst>
          </p:cNvPr>
          <p:cNvSpPr txBox="1"/>
          <p:nvPr/>
        </p:nvSpPr>
        <p:spPr bwMode="auto">
          <a:xfrm>
            <a:off x="563385" y="4673713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01111xxxxxxxxxxxxxxxxxxxxxxxxxx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751AF6-162F-481A-FC53-9B9CF44C886F}"/>
              </a:ext>
            </a:extLst>
          </p:cNvPr>
          <p:cNvSpPr txBox="1"/>
          <p:nvPr/>
        </p:nvSpPr>
        <p:spPr bwMode="auto">
          <a:xfrm>
            <a:off x="1535261" y="5164305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01111xxxxxxxxxxxxxxxxxxxxxxxxxx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FBFC58-9432-DC5F-862E-98DB5E33045D}"/>
              </a:ext>
            </a:extLst>
          </p:cNvPr>
          <p:cNvSpPr txBox="1"/>
          <p:nvPr/>
        </p:nvSpPr>
        <p:spPr bwMode="auto">
          <a:xfrm>
            <a:off x="290642" y="1229277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3E8D5-9843-12D2-18DC-A14676F3FD36}"/>
              </a:ext>
            </a:extLst>
          </p:cNvPr>
          <p:cNvSpPr txBox="1"/>
          <p:nvPr/>
        </p:nvSpPr>
        <p:spPr bwMode="auto">
          <a:xfrm>
            <a:off x="246537" y="3298315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F9BD15-7401-C791-8034-02BDE50D91A1}"/>
              </a:ext>
            </a:extLst>
          </p:cNvPr>
          <p:cNvSpPr txBox="1"/>
          <p:nvPr/>
        </p:nvSpPr>
        <p:spPr bwMode="auto">
          <a:xfrm>
            <a:off x="235239" y="5267263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3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/>
      <p:bldP spid="17" grpId="0"/>
      <p:bldP spid="18" grpId="0" animBg="1"/>
      <p:bldP spid="20" grpId="0"/>
      <p:bldP spid="22" grpId="0"/>
      <p:bldP spid="23" grpId="0"/>
      <p:bldP spid="4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8D45A5F-468F-058C-9256-87400490B5A7}"/>
              </a:ext>
            </a:extLst>
          </p:cNvPr>
          <p:cNvSpPr/>
          <p:nvPr/>
        </p:nvSpPr>
        <p:spPr bwMode="auto">
          <a:xfrm>
            <a:off x="135607" y="999931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7ECCC-780F-DD36-CC98-9ECA3F77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8753" y="6369952"/>
            <a:ext cx="1295400" cy="457200"/>
          </a:xfrm>
        </p:spPr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B8ED20-D8C9-E8C8-62EF-9C7E9F17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859" y="43442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| x&gt;&gt;8;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280728-32F2-73AE-6070-0D34B21E4725}"/>
              </a:ext>
            </a:extLst>
          </p:cNvPr>
          <p:cNvCxnSpPr>
            <a:cxnSpLocks/>
          </p:cNvCxnSpPr>
          <p:nvPr/>
        </p:nvCxnSpPr>
        <p:spPr bwMode="auto">
          <a:xfrm flipH="1">
            <a:off x="283546" y="1539593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F742D78-4C0A-6AB6-24CA-1533792A62A7}"/>
              </a:ext>
            </a:extLst>
          </p:cNvPr>
          <p:cNvSpPr txBox="1"/>
          <p:nvPr/>
        </p:nvSpPr>
        <p:spPr bwMode="auto">
          <a:xfrm>
            <a:off x="201910" y="1537708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01111111111111111xxxxxxxxxxxxxx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9D9217-8348-287F-B335-CB845E6C4FE4}"/>
              </a:ext>
            </a:extLst>
          </p:cNvPr>
          <p:cNvSpPr txBox="1"/>
          <p:nvPr/>
        </p:nvSpPr>
        <p:spPr bwMode="auto">
          <a:xfrm>
            <a:off x="400816" y="626550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011111111xxxxxxxxxxxxxxxxxxxxxx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9EAB92-D1DF-B991-8FBE-919774EDCFCC}"/>
              </a:ext>
            </a:extLst>
          </p:cNvPr>
          <p:cNvSpPr txBox="1"/>
          <p:nvPr/>
        </p:nvSpPr>
        <p:spPr bwMode="auto">
          <a:xfrm>
            <a:off x="2339752" y="1126802"/>
            <a:ext cx="7662788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011111111xxxxxxxxxxxxxxxxxxxxxx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C6B1BC-CF44-7523-5323-E0B2FEF778D7}"/>
              </a:ext>
            </a:extLst>
          </p:cNvPr>
          <p:cNvSpPr/>
          <p:nvPr/>
        </p:nvSpPr>
        <p:spPr bwMode="auto">
          <a:xfrm>
            <a:off x="174051" y="2990305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1B29D9A-5F44-9C6C-6AC7-9DE3FC45D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" y="2033816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| x&gt;&gt;16;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7AE4D21-CCF5-8163-AF7F-0D8CF7BDEF3B}"/>
              </a:ext>
            </a:extLst>
          </p:cNvPr>
          <p:cNvCxnSpPr>
            <a:cxnSpLocks/>
          </p:cNvCxnSpPr>
          <p:nvPr/>
        </p:nvCxnSpPr>
        <p:spPr bwMode="auto">
          <a:xfrm flipH="1">
            <a:off x="321990" y="3529967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6A1431C-9227-CD10-82E9-32F394A8E8BE}"/>
              </a:ext>
            </a:extLst>
          </p:cNvPr>
          <p:cNvSpPr txBox="1"/>
          <p:nvPr/>
        </p:nvSpPr>
        <p:spPr bwMode="auto">
          <a:xfrm>
            <a:off x="240354" y="3528082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01111111111111111111111111111111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7563CF-C0C2-A4B4-D478-0D7C6C99B084}"/>
              </a:ext>
            </a:extLst>
          </p:cNvPr>
          <p:cNvSpPr txBox="1"/>
          <p:nvPr/>
        </p:nvSpPr>
        <p:spPr bwMode="auto">
          <a:xfrm>
            <a:off x="218365" y="2632773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01111111111111111xxxxxxxxxxxxxxx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3D6B6-741C-ED4A-2CE0-B5386E8D529A}"/>
              </a:ext>
            </a:extLst>
          </p:cNvPr>
          <p:cNvSpPr txBox="1"/>
          <p:nvPr/>
        </p:nvSpPr>
        <p:spPr bwMode="auto">
          <a:xfrm>
            <a:off x="4295017" y="3088913"/>
            <a:ext cx="7505399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011111111111111xxxxxxxxxxxxxx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9E9E3D-E948-F546-517D-FDFB8EB25E21}"/>
              </a:ext>
            </a:extLst>
          </p:cNvPr>
          <p:cNvSpPr txBox="1"/>
          <p:nvPr/>
        </p:nvSpPr>
        <p:spPr bwMode="auto">
          <a:xfrm>
            <a:off x="281172" y="5530988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01111111111111111111111111111111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048E8C-9F90-A808-5579-73CEBFB20D11}"/>
              </a:ext>
            </a:extLst>
          </p:cNvPr>
          <p:cNvSpPr txBox="1"/>
          <p:nvPr/>
        </p:nvSpPr>
        <p:spPr bwMode="auto">
          <a:xfrm>
            <a:off x="248794" y="4738287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100000000000000000000000000000000</a:t>
            </a:r>
            <a:endParaRPr lang="zh-CN" altLang="en-US" sz="2400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CDADACD-95FA-96DB-5A34-57F33D51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5" y="4159701"/>
            <a:ext cx="2988921" cy="52737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= x &amp;(~x&gt;&gt;1);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46BC3D-7BC9-2B5A-74D5-760464C02965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66" y="5921326"/>
            <a:ext cx="82559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F6B3FA3-ECE9-9FA7-E9A7-84D1CA7289E0}"/>
              </a:ext>
            </a:extLst>
          </p:cNvPr>
          <p:cNvSpPr txBox="1"/>
          <p:nvPr/>
        </p:nvSpPr>
        <p:spPr bwMode="auto">
          <a:xfrm>
            <a:off x="288763" y="5876061"/>
            <a:ext cx="802769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010000000000000000000000000000000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E80BC-E045-A82E-8F17-7801D09DB1C0}"/>
              </a:ext>
            </a:extLst>
          </p:cNvPr>
          <p:cNvSpPr txBox="1"/>
          <p:nvPr/>
        </p:nvSpPr>
        <p:spPr bwMode="auto">
          <a:xfrm>
            <a:off x="70314" y="1170537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60F0D8-72F0-7156-B7E3-FD0B99B0EF4F}"/>
              </a:ext>
            </a:extLst>
          </p:cNvPr>
          <p:cNvSpPr txBox="1"/>
          <p:nvPr/>
        </p:nvSpPr>
        <p:spPr bwMode="auto">
          <a:xfrm>
            <a:off x="70314" y="3158126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7E4C13-AB2A-A0BF-BE15-20A6A5BF5C15}"/>
              </a:ext>
            </a:extLst>
          </p:cNvPr>
          <p:cNvSpPr txBox="1"/>
          <p:nvPr/>
        </p:nvSpPr>
        <p:spPr bwMode="auto">
          <a:xfrm>
            <a:off x="25557" y="5534168"/>
            <a:ext cx="20747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48 1.48148E-6 L 0.03385 0.06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1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/>
      <p:bldP spid="17" grpId="0"/>
      <p:bldP spid="18" grpId="0"/>
      <p:bldP spid="19" grpId="0"/>
      <p:bldP spid="20" grpId="0"/>
      <p:bldP spid="20" grpId="1"/>
      <p:bldP spid="21" grpId="0" animBg="1"/>
      <p:bldP spid="24" grpId="0"/>
      <p:bldP spid="15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-27384"/>
            <a:ext cx="6811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78846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761F8-75D0-3742-999E-ACB9ED3D9E5B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课堂练习：</a:t>
            </a:r>
            <a:r>
              <a:rPr kumimoji="1" lang="en-US" altLang="zh-CN" dirty="0" err="1"/>
              <a:t>bitCount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Returns number of 1's a in word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Examples: bitCount(5) = 2, bitCount(7) = 3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Legal ops: ! ~ &amp; ^ | + &lt;&lt; &gt;&gt;</a:t>
            </a:r>
            <a:endParaRPr lang="zh-CN" altLang="en-US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Max ops: 40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364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4FC07-B62E-A746-834B-62F9BEEBC49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Sum 8 groups of 4 bits each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int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bitCount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(int x) {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int m1 = 0x11 | (0x11 &lt;&lt; 8);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int mask = m1 | (m1 &lt;&lt; 16);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int s = x &amp; mask;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 += x&gt;&gt;1 &amp; mask;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 += x&gt;&gt;2 &amp; mask;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 += x&gt;&gt;3 &amp; mask;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97876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268107-E7DC-8247-808F-31D5E29FA8A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charset="-122"/>
              </a:rPr>
              <a:t>Combine the sums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  /* Now combine high and low order sums */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 = s + (s &gt;&gt; 16);</a:t>
            </a:r>
          </a:p>
          <a:p>
            <a:pPr>
              <a:buFontTx/>
              <a:buNone/>
            </a:pP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/* Low order 16 bits now consists of 4 sums.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Split into two groups and sum */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mask = 0xF | (0xF &lt;&lt; 8);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s = (s &amp; mask) + ((s &gt;&gt; 4) &amp; mask);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return (s + (s&gt;&gt;8)) &amp; 0x3F;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lang="zh-CN" altLang="en-US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66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17D6C3E-68EE-5E48-B7CF-8A6B94FE8A51}"/>
              </a:ext>
            </a:extLst>
          </p:cNvPr>
          <p:cNvSpPr/>
          <p:nvPr/>
        </p:nvSpPr>
        <p:spPr bwMode="auto">
          <a:xfrm>
            <a:off x="11435" y="1216489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191624" y="14236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0101101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1111010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0111100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43075-2E16-9A5B-D51C-FDB80E868364}"/>
              </a:ext>
            </a:extLst>
          </p:cNvPr>
          <p:cNvSpPr txBox="1"/>
          <p:nvPr/>
        </p:nvSpPr>
        <p:spPr bwMode="auto">
          <a:xfrm>
            <a:off x="178823" y="587206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00010001000100010001000100010001</a:t>
            </a:r>
            <a:endParaRPr lang="zh-CN" altLang="en-US" sz="2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C2770F-98C8-A39D-ED9A-D422293B76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03048" y="1053405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4154E-D672-43E9-747A-03B3D651AC97}"/>
              </a:ext>
            </a:extLst>
          </p:cNvPr>
          <p:cNvSpPr txBox="1"/>
          <p:nvPr/>
        </p:nvSpPr>
        <p:spPr bwMode="auto">
          <a:xfrm>
            <a:off x="161683" y="997414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00000000000100010001000000010000</a:t>
            </a:r>
            <a:endParaRPr lang="zh-CN" altLang="en-US" sz="2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A43637C-9F86-4E69-F29F-B8D63615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91" y="1733214"/>
            <a:ext cx="4339208" cy="15841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int m1 = 0x11 | (0x11 &lt;&lt; 8);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int mask = m1 | (m1 &lt;&lt; 16);</a:t>
            </a:r>
          </a:p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 = x 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430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17D6C3E-68EE-5E48-B7CF-8A6B94FE8A51}"/>
              </a:ext>
            </a:extLst>
          </p:cNvPr>
          <p:cNvSpPr/>
          <p:nvPr/>
        </p:nvSpPr>
        <p:spPr bwMode="auto">
          <a:xfrm>
            <a:off x="-18571" y="1147307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367410" y="467283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001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010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101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111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010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011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100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43075-2E16-9A5B-D51C-FDB80E868364}"/>
              </a:ext>
            </a:extLst>
          </p:cNvPr>
          <p:cNvSpPr txBox="1"/>
          <p:nvPr/>
        </p:nvSpPr>
        <p:spPr bwMode="auto">
          <a:xfrm>
            <a:off x="354609" y="91212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00010001000100010001000100010001</a:t>
            </a:r>
            <a:endParaRPr lang="zh-CN" altLang="en-US" sz="2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C2770F-98C8-A39D-ED9A-D422293B76C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8834" y="1378319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4154E-D672-43E9-747A-03B3D651AC97}"/>
              </a:ext>
            </a:extLst>
          </p:cNvPr>
          <p:cNvSpPr txBox="1"/>
          <p:nvPr/>
        </p:nvSpPr>
        <p:spPr bwMode="auto">
          <a:xfrm>
            <a:off x="337469" y="1322328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00000000000100010001000000010000</a:t>
            </a:r>
            <a:endParaRPr lang="zh-CN" altLang="en-US" sz="2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A43637C-9F86-4E69-F29F-B8D63615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-2123"/>
            <a:ext cx="2988921" cy="43565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256ED-16B5-B782-1B2A-F0C0441AEC47}"/>
              </a:ext>
            </a:extLst>
          </p:cNvPr>
          <p:cNvSpPr txBox="1"/>
          <p:nvPr/>
        </p:nvSpPr>
        <p:spPr bwMode="auto">
          <a:xfrm>
            <a:off x="608649" y="2237656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9C0732-3513-BA6B-C4EB-5F36BBB5364D}"/>
              </a:ext>
            </a:extLst>
          </p:cNvPr>
          <p:cNvSpPr txBox="1"/>
          <p:nvPr/>
        </p:nvSpPr>
        <p:spPr bwMode="auto">
          <a:xfrm>
            <a:off x="396806" y="2578541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00010001000100010001000100010001</a:t>
            </a:r>
            <a:endParaRPr lang="zh-CN" altLang="en-US" sz="2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970AE0-D3A2-8C79-AC36-D11229D16D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171" y="2982076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3A1BB92-2E98-27A6-6CA2-5F3BEE1995EE}"/>
              </a:ext>
            </a:extLst>
          </p:cNvPr>
          <p:cNvSpPr txBox="1"/>
          <p:nvPr/>
        </p:nvSpPr>
        <p:spPr bwMode="auto">
          <a:xfrm>
            <a:off x="382458" y="30183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00000001000000010001000000010000</a:t>
            </a:r>
            <a:endParaRPr lang="zh-CN" alt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0E41E-081C-A277-1E5D-6C913888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1705168"/>
            <a:ext cx="2932772" cy="43603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&gt;&gt;1&amp; mask;</a:t>
            </a:r>
            <a:endParaRPr lang="zh-CN" altLang="en-US" sz="2400" dirty="0">
              <a:solidFill>
                <a:srgbClr val="0070C0"/>
              </a:solidFill>
              <a:latin typeface="Comic Sans MS" charset="0"/>
              <a:ea typeface="宋体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84EEFA-4795-B28C-071E-6E87FA3F1BBC}"/>
              </a:ext>
            </a:extLst>
          </p:cNvPr>
          <p:cNvSpPr txBox="1"/>
          <p:nvPr/>
        </p:nvSpPr>
        <p:spPr bwMode="auto">
          <a:xfrm>
            <a:off x="413946" y="4314616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00010001000100010001000100010001</a:t>
            </a:r>
            <a:endParaRPr lang="zh-CN" altLang="en-US" sz="24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8237DD-C492-9D64-65B8-606B13EECB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171" y="4780815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40B5F-F1A2-55A8-3DEA-FEDC01B29448}"/>
              </a:ext>
            </a:extLst>
          </p:cNvPr>
          <p:cNvSpPr txBox="1"/>
          <p:nvPr/>
        </p:nvSpPr>
        <p:spPr bwMode="auto">
          <a:xfrm>
            <a:off x="396806" y="4724824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00010000000100000001000100010000</a:t>
            </a:r>
            <a:endParaRPr lang="zh-CN" alt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5FCEF2C-E4CC-E6A0-DDD2-CFA89C7F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571" y="3400961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&gt;&gt;2&amp;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BFE88E-2BFB-8DE3-7959-5D92BA47C502}"/>
              </a:ext>
            </a:extLst>
          </p:cNvPr>
          <p:cNvSpPr txBox="1"/>
          <p:nvPr/>
        </p:nvSpPr>
        <p:spPr bwMode="auto">
          <a:xfrm>
            <a:off x="437741" y="6054922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00010001000100010001000100010001</a:t>
            </a:r>
            <a:endParaRPr lang="zh-CN" altLang="en-US" sz="24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44577E-3EFA-B075-A4FB-88D81654397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1966" y="6521121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D83D84F-7A93-1D30-E92D-719CD9C02CA3}"/>
              </a:ext>
            </a:extLst>
          </p:cNvPr>
          <p:cNvSpPr txBox="1"/>
          <p:nvPr/>
        </p:nvSpPr>
        <p:spPr bwMode="auto">
          <a:xfrm>
            <a:off x="420601" y="64651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00010000000000010001000000000001</a:t>
            </a:r>
            <a:endParaRPr lang="zh-CN" altLang="en-US" sz="240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B462378-3DF7-C8DF-40EF-ACAA3E8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" y="5139238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&gt;&gt;3&amp;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graphicFrame>
        <p:nvGraphicFramePr>
          <p:cNvPr id="25" name="表格 27">
            <a:extLst>
              <a:ext uri="{FF2B5EF4-FFF2-40B4-BE49-F238E27FC236}">
                <a16:creationId xmlns:a16="http://schemas.microsoft.com/office/drawing/2014/main" id="{203C743B-25E7-36AD-12D0-F78549DA79A3}"/>
              </a:ext>
            </a:extLst>
          </p:cNvPr>
          <p:cNvGraphicFramePr>
            <a:graphicFrameLocks noGrp="1"/>
          </p:cNvGraphicFramePr>
          <p:nvPr/>
        </p:nvGraphicFramePr>
        <p:xfrm>
          <a:off x="382457" y="502754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38E9F2C-FBC1-A0BF-149F-FB705D62C4F0}"/>
              </a:ext>
            </a:extLst>
          </p:cNvPr>
          <p:cNvGraphicFramePr>
            <a:graphicFrameLocks noGrp="1"/>
          </p:cNvGraphicFramePr>
          <p:nvPr/>
        </p:nvGraphicFramePr>
        <p:xfrm>
          <a:off x="657112" y="2270640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4683E52D-6803-D7A3-7EA2-F94DE653D3E6}"/>
              </a:ext>
            </a:extLst>
          </p:cNvPr>
          <p:cNvGraphicFramePr>
            <a:graphicFrameLocks noGrp="1"/>
          </p:cNvGraphicFramePr>
          <p:nvPr/>
        </p:nvGraphicFramePr>
        <p:xfrm>
          <a:off x="904091" y="3942024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AA34D87-100F-5631-AFC0-589A96190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83726"/>
              </p:ext>
            </p:extLst>
          </p:nvPr>
        </p:nvGraphicFramePr>
        <p:xfrm>
          <a:off x="1141601" y="5662627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10B154-69C9-5C44-D8E3-6DFA60342C08}"/>
              </a:ext>
            </a:extLst>
          </p:cNvPr>
          <p:cNvSpPr txBox="1"/>
          <p:nvPr/>
        </p:nvSpPr>
        <p:spPr bwMode="auto">
          <a:xfrm>
            <a:off x="63716" y="1050878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F32541-1610-77FC-CCB4-BB13CA12CF00}"/>
              </a:ext>
            </a:extLst>
          </p:cNvPr>
          <p:cNvSpPr txBox="1"/>
          <p:nvPr/>
        </p:nvSpPr>
        <p:spPr bwMode="auto">
          <a:xfrm>
            <a:off x="900267" y="391942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1DE6DE-5869-E301-8FA1-07B47AC9FE43}"/>
              </a:ext>
            </a:extLst>
          </p:cNvPr>
          <p:cNvSpPr txBox="1"/>
          <p:nvPr/>
        </p:nvSpPr>
        <p:spPr bwMode="auto">
          <a:xfrm>
            <a:off x="1130571" y="5611577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61FF5-B140-D267-B0E0-FD2B6F0697C3}"/>
              </a:ext>
            </a:extLst>
          </p:cNvPr>
          <p:cNvSpPr txBox="1"/>
          <p:nvPr/>
        </p:nvSpPr>
        <p:spPr bwMode="auto">
          <a:xfrm>
            <a:off x="104656" y="2608206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B520CF-08D3-D007-FF56-C7431EE522D2}"/>
              </a:ext>
            </a:extLst>
          </p:cNvPr>
          <p:cNvSpPr txBox="1"/>
          <p:nvPr/>
        </p:nvSpPr>
        <p:spPr bwMode="auto">
          <a:xfrm>
            <a:off x="81050" y="4407831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DED272-195E-E0B6-A6DE-C43A3216CE0D}"/>
              </a:ext>
            </a:extLst>
          </p:cNvPr>
          <p:cNvSpPr txBox="1"/>
          <p:nvPr/>
        </p:nvSpPr>
        <p:spPr bwMode="auto">
          <a:xfrm>
            <a:off x="172558" y="6110914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 animBg="1"/>
      <p:bldP spid="13" grpId="0"/>
      <p:bldP spid="15" grpId="0"/>
      <p:bldP spid="16" grpId="0" animBg="1"/>
      <p:bldP spid="19" grpId="0"/>
      <p:bldP spid="22" grpId="0"/>
      <p:bldP spid="23" grpId="0" animBg="1"/>
      <p:bldP spid="31" grpId="0"/>
      <p:bldP spid="32" grpId="0"/>
      <p:bldP spid="11" grpId="0"/>
      <p:bldP spid="1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6A505-9920-9246-B013-F8CACBB9C75A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单个的</a:t>
            </a: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没太大用（</a:t>
            </a:r>
            <a:r>
              <a:rPr lang="en-US" altLang="zh-CN" dirty="0">
                <a:ea typeface="宋体" charset="-122"/>
              </a:rPr>
              <a:t>bitmap, </a:t>
            </a:r>
            <a:r>
              <a:rPr lang="en-US" altLang="zh-CN" dirty="0" err="1">
                <a:ea typeface="宋体" charset="-122"/>
              </a:rPr>
              <a:t>bloomfilter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因为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太小（只有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两个符号）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" name="Picture 7" descr="bf">
            <a:extLst>
              <a:ext uri="{FF2B5EF4-FFF2-40B4-BE49-F238E27FC236}">
                <a16:creationId xmlns:a16="http://schemas.microsoft.com/office/drawing/2014/main" id="{536023E7-3EA7-5D1B-61B0-A7B961DE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3456"/>
            <a:ext cx="62483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17D6C3E-68EE-5E48-B7CF-8A6B94FE8A51}"/>
              </a:ext>
            </a:extLst>
          </p:cNvPr>
          <p:cNvSpPr/>
          <p:nvPr/>
        </p:nvSpPr>
        <p:spPr bwMode="auto">
          <a:xfrm>
            <a:off x="-18571" y="1147307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367410" y="467283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/>
              <a:t>001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010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101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111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010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011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100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C2770F-98C8-A39D-ED9A-D422293B76C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8834" y="1378319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4154E-D672-43E9-747A-03B3D651AC97}"/>
              </a:ext>
            </a:extLst>
          </p:cNvPr>
          <p:cNvSpPr txBox="1"/>
          <p:nvPr/>
        </p:nvSpPr>
        <p:spPr bwMode="auto">
          <a:xfrm>
            <a:off x="337469" y="1322328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00000000000100010001000000010000</a:t>
            </a:r>
            <a:endParaRPr lang="zh-CN" altLang="en-US" sz="2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A43637C-9F86-4E69-F29F-B8D63615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-2123"/>
            <a:ext cx="2988921" cy="43565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256ED-16B5-B782-1B2A-F0C0441AEC47}"/>
              </a:ext>
            </a:extLst>
          </p:cNvPr>
          <p:cNvSpPr txBox="1"/>
          <p:nvPr/>
        </p:nvSpPr>
        <p:spPr bwMode="auto">
          <a:xfrm>
            <a:off x="608649" y="2237656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9970AE0-D3A2-8C79-AC36-D11229D16D4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171" y="2982076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3A1BB92-2E98-27A6-6CA2-5F3BEE1995EE}"/>
              </a:ext>
            </a:extLst>
          </p:cNvPr>
          <p:cNvSpPr txBox="1"/>
          <p:nvPr/>
        </p:nvSpPr>
        <p:spPr bwMode="auto">
          <a:xfrm>
            <a:off x="382458" y="30183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00000001000000010001000000010000</a:t>
            </a:r>
            <a:endParaRPr lang="zh-CN" alt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0E41E-081C-A277-1E5D-6C913888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1705168"/>
            <a:ext cx="2932772" cy="43603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&gt;&gt;1&amp; mask;</a:t>
            </a:r>
            <a:endParaRPr lang="zh-CN" altLang="en-US" sz="2400" dirty="0">
              <a:solidFill>
                <a:srgbClr val="0070C0"/>
              </a:solidFill>
              <a:latin typeface="Comic Sans MS" charset="0"/>
              <a:ea typeface="宋体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78237DD-C492-9D64-65B8-606B13EECB58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171" y="4780815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40B5F-F1A2-55A8-3DEA-FEDC01B29448}"/>
              </a:ext>
            </a:extLst>
          </p:cNvPr>
          <p:cNvSpPr txBox="1"/>
          <p:nvPr/>
        </p:nvSpPr>
        <p:spPr bwMode="auto">
          <a:xfrm>
            <a:off x="396806" y="4724824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00010000000100000001000100010000</a:t>
            </a:r>
            <a:endParaRPr lang="zh-CN" alt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5FCEF2C-E4CC-E6A0-DDD2-CFA89C7F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571" y="3400961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&gt;&gt;2&amp;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644577E-3EFA-B075-A4FB-88D81654397E}"/>
              </a:ext>
            </a:extLst>
          </p:cNvPr>
          <p:cNvCxnSpPr>
            <a:cxnSpLocks/>
          </p:cNvCxnSpPr>
          <p:nvPr/>
        </p:nvCxnSpPr>
        <p:spPr bwMode="auto">
          <a:xfrm flipH="1">
            <a:off x="361966" y="6521121"/>
            <a:ext cx="75053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D83D84F-7A93-1D30-E92D-719CD9C02CA3}"/>
              </a:ext>
            </a:extLst>
          </p:cNvPr>
          <p:cNvSpPr txBox="1"/>
          <p:nvPr/>
        </p:nvSpPr>
        <p:spPr bwMode="auto">
          <a:xfrm>
            <a:off x="420601" y="64651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00010000000000010001000000000001</a:t>
            </a:r>
            <a:endParaRPr lang="zh-CN" altLang="en-US" sz="240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B462378-3DF7-C8DF-40EF-ACAA3E8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" y="5139238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&gt;&gt;3&amp;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graphicFrame>
        <p:nvGraphicFramePr>
          <p:cNvPr id="25" name="表格 27">
            <a:extLst>
              <a:ext uri="{FF2B5EF4-FFF2-40B4-BE49-F238E27FC236}">
                <a16:creationId xmlns:a16="http://schemas.microsoft.com/office/drawing/2014/main" id="{203C743B-25E7-36AD-12D0-F78549DA79A3}"/>
              </a:ext>
            </a:extLst>
          </p:cNvPr>
          <p:cNvGraphicFramePr>
            <a:graphicFrameLocks noGrp="1"/>
          </p:cNvGraphicFramePr>
          <p:nvPr/>
        </p:nvGraphicFramePr>
        <p:xfrm>
          <a:off x="382457" y="502754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638E9F2C-FBC1-A0BF-149F-FB705D62C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07125"/>
              </p:ext>
            </p:extLst>
          </p:nvPr>
        </p:nvGraphicFramePr>
        <p:xfrm>
          <a:off x="608649" y="2238012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4683E52D-6803-D7A3-7EA2-F94DE653D3E6}"/>
              </a:ext>
            </a:extLst>
          </p:cNvPr>
          <p:cNvGraphicFramePr>
            <a:graphicFrameLocks noGrp="1"/>
          </p:cNvGraphicFramePr>
          <p:nvPr/>
        </p:nvGraphicFramePr>
        <p:xfrm>
          <a:off x="904091" y="3942024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AA34D87-100F-5631-AFC0-589A96190144}"/>
              </a:ext>
            </a:extLst>
          </p:cNvPr>
          <p:cNvGraphicFramePr>
            <a:graphicFrameLocks noGrp="1"/>
          </p:cNvGraphicFramePr>
          <p:nvPr/>
        </p:nvGraphicFramePr>
        <p:xfrm>
          <a:off x="1141601" y="5662627"/>
          <a:ext cx="7416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10B154-69C9-5C44-D8E3-6DFA60342C08}"/>
              </a:ext>
            </a:extLst>
          </p:cNvPr>
          <p:cNvSpPr txBox="1"/>
          <p:nvPr/>
        </p:nvSpPr>
        <p:spPr bwMode="auto">
          <a:xfrm>
            <a:off x="63716" y="1050878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F32541-1610-77FC-CCB4-BB13CA12CF00}"/>
              </a:ext>
            </a:extLst>
          </p:cNvPr>
          <p:cNvSpPr txBox="1"/>
          <p:nvPr/>
        </p:nvSpPr>
        <p:spPr bwMode="auto">
          <a:xfrm>
            <a:off x="900267" y="391942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1DE6DE-5869-E301-8FA1-07B47AC9FE43}"/>
              </a:ext>
            </a:extLst>
          </p:cNvPr>
          <p:cNvSpPr txBox="1"/>
          <p:nvPr/>
        </p:nvSpPr>
        <p:spPr bwMode="auto">
          <a:xfrm>
            <a:off x="1130571" y="5611577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561FF5-B140-D267-B0E0-FD2B6F0697C3}"/>
              </a:ext>
            </a:extLst>
          </p:cNvPr>
          <p:cNvSpPr txBox="1"/>
          <p:nvPr/>
        </p:nvSpPr>
        <p:spPr bwMode="auto">
          <a:xfrm>
            <a:off x="104656" y="2608206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B520CF-08D3-D007-FF56-C7431EE522D2}"/>
              </a:ext>
            </a:extLst>
          </p:cNvPr>
          <p:cNvSpPr txBox="1"/>
          <p:nvPr/>
        </p:nvSpPr>
        <p:spPr bwMode="auto">
          <a:xfrm>
            <a:off x="81050" y="4407831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DED272-195E-E0B6-A6DE-C43A3216CE0D}"/>
              </a:ext>
            </a:extLst>
          </p:cNvPr>
          <p:cNvSpPr txBox="1"/>
          <p:nvPr/>
        </p:nvSpPr>
        <p:spPr bwMode="auto">
          <a:xfrm>
            <a:off x="172558" y="6110914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1656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17D6C3E-68EE-5E48-B7CF-8A6B94FE8A51}"/>
              </a:ext>
            </a:extLst>
          </p:cNvPr>
          <p:cNvSpPr/>
          <p:nvPr/>
        </p:nvSpPr>
        <p:spPr bwMode="auto">
          <a:xfrm>
            <a:off x="-18571" y="1147307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4154E-D672-43E9-747A-03B3D651AC97}"/>
              </a:ext>
            </a:extLst>
          </p:cNvPr>
          <p:cNvSpPr txBox="1"/>
          <p:nvPr/>
        </p:nvSpPr>
        <p:spPr bwMode="auto">
          <a:xfrm>
            <a:off x="337469" y="1322328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00000000000100010001000000010000</a:t>
            </a:r>
            <a:endParaRPr lang="zh-CN" altLang="en-US" sz="2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A43637C-9F86-4E69-F29F-B8D63615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-2123"/>
            <a:ext cx="2988921" cy="43565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D6C2B0-6E05-D348-00AA-E4B9E3FF698C}"/>
              </a:ext>
            </a:extLst>
          </p:cNvPr>
          <p:cNvSpPr/>
          <p:nvPr/>
        </p:nvSpPr>
        <p:spPr bwMode="auto">
          <a:xfrm>
            <a:off x="7747" y="2717776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A1BB92-2E98-27A6-6CA2-5F3BEE1995EE}"/>
              </a:ext>
            </a:extLst>
          </p:cNvPr>
          <p:cNvSpPr txBox="1"/>
          <p:nvPr/>
        </p:nvSpPr>
        <p:spPr bwMode="auto">
          <a:xfrm>
            <a:off x="382458" y="30183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00000001000000010001000000010000</a:t>
            </a:r>
            <a:endParaRPr lang="zh-CN" alt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0E41E-081C-A277-1E5D-6C913888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1705168"/>
            <a:ext cx="2932772" cy="43603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&gt;&gt;1&amp; mask;</a:t>
            </a:r>
            <a:endParaRPr lang="zh-CN" altLang="en-US" sz="2400" dirty="0">
              <a:solidFill>
                <a:srgbClr val="0070C0"/>
              </a:solidFill>
              <a:latin typeface="Comic Sans MS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40B5F-F1A2-55A8-3DEA-FEDC01B29448}"/>
              </a:ext>
            </a:extLst>
          </p:cNvPr>
          <p:cNvSpPr txBox="1"/>
          <p:nvPr/>
        </p:nvSpPr>
        <p:spPr bwMode="auto">
          <a:xfrm>
            <a:off x="396806" y="4724824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00010000000100000001000100010000</a:t>
            </a:r>
            <a:endParaRPr lang="zh-CN" alt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5FCEF2C-E4CC-E6A0-DDD2-CFA89C7F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571" y="3400961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&gt;&gt;2&amp;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B462378-3DF7-C8DF-40EF-ACAA3E8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" y="5139238"/>
            <a:ext cx="2932772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x &gt;&gt;3&amp;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AAFA8B-5BAF-F64D-E951-BB4839658D51}"/>
              </a:ext>
            </a:extLst>
          </p:cNvPr>
          <p:cNvSpPr txBox="1"/>
          <p:nvPr/>
        </p:nvSpPr>
        <p:spPr bwMode="auto">
          <a:xfrm>
            <a:off x="420601" y="6465130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00010000000000010001000000000001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9120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17D6C3E-68EE-5E48-B7CF-8A6B94FE8A51}"/>
              </a:ext>
            </a:extLst>
          </p:cNvPr>
          <p:cNvSpPr/>
          <p:nvPr/>
        </p:nvSpPr>
        <p:spPr bwMode="auto">
          <a:xfrm>
            <a:off x="-18571" y="1147307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84154E-D672-43E9-747A-03B3D651AC97}"/>
              </a:ext>
            </a:extLst>
          </p:cNvPr>
          <p:cNvSpPr txBox="1"/>
          <p:nvPr/>
        </p:nvSpPr>
        <p:spPr bwMode="auto">
          <a:xfrm>
            <a:off x="927209" y="3775993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00000000000100010001000000010000</a:t>
            </a:r>
            <a:endParaRPr lang="zh-CN" altLang="en-US" sz="2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A43637C-9F86-4E69-F29F-B8D63615E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-2123"/>
            <a:ext cx="2988921" cy="43565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S+=x 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A1BB92-2E98-27A6-6CA2-5F3BEE1995EE}"/>
              </a:ext>
            </a:extLst>
          </p:cNvPr>
          <p:cNvSpPr txBox="1"/>
          <p:nvPr/>
        </p:nvSpPr>
        <p:spPr bwMode="auto">
          <a:xfrm>
            <a:off x="921151" y="4318053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00000001000000010001000000010000</a:t>
            </a:r>
            <a:endParaRPr lang="zh-CN" alt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0E41E-081C-A277-1E5D-6C913888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" y="663899"/>
            <a:ext cx="2988921" cy="58866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S+=x &gt;&gt;1&amp; mask;</a:t>
            </a:r>
            <a:endParaRPr lang="zh-CN" altLang="en-US" sz="2400" dirty="0">
              <a:solidFill>
                <a:srgbClr val="0070C0"/>
              </a:solidFill>
              <a:latin typeface="Comic Sans MS" charset="0"/>
              <a:ea typeface="宋体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40B5F-F1A2-55A8-3DEA-FEDC01B29448}"/>
              </a:ext>
            </a:extLst>
          </p:cNvPr>
          <p:cNvSpPr txBox="1"/>
          <p:nvPr/>
        </p:nvSpPr>
        <p:spPr bwMode="auto">
          <a:xfrm>
            <a:off x="921151" y="4856865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00010000000100000001000100010000</a:t>
            </a:r>
            <a:endParaRPr lang="zh-CN" alt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5FCEF2C-E4CC-E6A0-DDD2-CFA89C7F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571" y="1415671"/>
            <a:ext cx="3015238" cy="550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S+=x &gt;&gt;2&amp;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B462378-3DF7-C8DF-40EF-ACAA3E86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" y="2073749"/>
            <a:ext cx="2988920" cy="46619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b="0" kern="0" dirty="0" err="1">
                <a:latin typeface="Times New Roman" charset="0"/>
                <a:ea typeface="宋体" charset="-122"/>
                <a:cs typeface="Times New Roman" charset="0"/>
              </a:rPr>
              <a:t>S+x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 &gt;&gt;3&amp; mask;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3CA37B4-DFAE-264C-5760-FCBFD877F40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5518" y="5886374"/>
            <a:ext cx="8136904" cy="5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0C44A3E-673A-0B19-9DF5-26EBF98A4EC4}"/>
              </a:ext>
            </a:extLst>
          </p:cNvPr>
          <p:cNvSpPr txBox="1"/>
          <p:nvPr/>
        </p:nvSpPr>
        <p:spPr bwMode="auto">
          <a:xfrm>
            <a:off x="343538" y="5481731"/>
            <a:ext cx="26518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&amp;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F721E-823B-722E-FAE4-D7FD1E51FE06}"/>
              </a:ext>
            </a:extLst>
          </p:cNvPr>
          <p:cNvSpPr txBox="1"/>
          <p:nvPr/>
        </p:nvSpPr>
        <p:spPr bwMode="auto">
          <a:xfrm>
            <a:off x="936540" y="5893687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00100001001000110100000100110001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77E35A-0098-89CE-3742-A8903E876822}"/>
              </a:ext>
            </a:extLst>
          </p:cNvPr>
          <p:cNvSpPr txBox="1"/>
          <p:nvPr/>
        </p:nvSpPr>
        <p:spPr bwMode="auto">
          <a:xfrm>
            <a:off x="927209" y="5312762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00010000000000010001000000000001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85F99-C681-F209-FFEF-4C9F40EB8698}"/>
              </a:ext>
            </a:extLst>
          </p:cNvPr>
          <p:cNvSpPr txBox="1"/>
          <p:nvPr/>
        </p:nvSpPr>
        <p:spPr bwMode="auto">
          <a:xfrm>
            <a:off x="911240" y="249288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0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952D99-B237-ACA3-ABE7-AF75D68F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7793"/>
              </p:ext>
            </p:extLst>
          </p:nvPr>
        </p:nvGraphicFramePr>
        <p:xfrm>
          <a:off x="911239" y="2539947"/>
          <a:ext cx="7416824" cy="3759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3">
                  <a:extLst>
                    <a:ext uri="{9D8B030D-6E8A-4147-A177-3AD203B41FA5}">
                      <a16:colId xmlns:a16="http://schemas.microsoft.com/office/drawing/2014/main" val="2418830437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405830618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0927758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412100994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3370133796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7386000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978438945"/>
                    </a:ext>
                  </a:extLst>
                </a:gridCol>
                <a:gridCol w="927103">
                  <a:extLst>
                    <a:ext uri="{9D8B030D-6E8A-4147-A177-3AD203B41FA5}">
                      <a16:colId xmlns:a16="http://schemas.microsoft.com/office/drawing/2014/main" val="1823277031"/>
                    </a:ext>
                  </a:extLst>
                </a:gridCol>
              </a:tblGrid>
              <a:tr h="37596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3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58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CC9069-95E2-4A0F-9BFA-5E0E3C774012}"/>
              </a:ext>
            </a:extLst>
          </p:cNvPr>
          <p:cNvSpPr/>
          <p:nvPr/>
        </p:nvSpPr>
        <p:spPr bwMode="auto">
          <a:xfrm>
            <a:off x="-18571" y="1147307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F721E-823B-722E-FAE4-D7FD1E51FE06}"/>
              </a:ext>
            </a:extLst>
          </p:cNvPr>
          <p:cNvSpPr txBox="1"/>
          <p:nvPr/>
        </p:nvSpPr>
        <p:spPr bwMode="auto">
          <a:xfrm>
            <a:off x="936540" y="5893687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00100001001000110100000100110001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16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00799 -0.79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3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80D8F-FDD8-AAB0-2F7E-589B693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A3E2B-4CB2-DC33-CB14-11E4C334B98C}"/>
              </a:ext>
            </a:extLst>
          </p:cNvPr>
          <p:cNvSpPr txBox="1"/>
          <p:nvPr/>
        </p:nvSpPr>
        <p:spPr bwMode="auto">
          <a:xfrm>
            <a:off x="4592035" y="456638"/>
            <a:ext cx="4292969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0100000100110001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202280-F9D8-74DC-269E-2D9835CFC543}"/>
              </a:ext>
            </a:extLst>
          </p:cNvPr>
          <p:cNvSpPr/>
          <p:nvPr/>
        </p:nvSpPr>
        <p:spPr bwMode="auto">
          <a:xfrm>
            <a:off x="8069" y="1148384"/>
            <a:ext cx="916793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375DC-CF51-42D9-F5BC-61581A04D31C}"/>
              </a:ext>
            </a:extLst>
          </p:cNvPr>
          <p:cNvSpPr txBox="1"/>
          <p:nvPr/>
        </p:nvSpPr>
        <p:spPr bwMode="auto">
          <a:xfrm>
            <a:off x="279031" y="476671"/>
            <a:ext cx="4292969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0010000100100011</a:t>
            </a:r>
            <a:endParaRPr lang="zh-CN" altLang="en-US" sz="24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2FD92EB-C14A-9B27-B8C6-661F8092A46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3568" y="1772816"/>
            <a:ext cx="8136904" cy="5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F21BBB8-245C-C1E3-9558-CDC8A83D5A1C}"/>
              </a:ext>
            </a:extLst>
          </p:cNvPr>
          <p:cNvSpPr txBox="1"/>
          <p:nvPr/>
        </p:nvSpPr>
        <p:spPr bwMode="auto">
          <a:xfrm>
            <a:off x="442810" y="1368173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26606F-F9C6-A850-F4AF-42E80838B3EA}"/>
              </a:ext>
            </a:extLst>
          </p:cNvPr>
          <p:cNvSpPr txBox="1"/>
          <p:nvPr/>
        </p:nvSpPr>
        <p:spPr bwMode="auto">
          <a:xfrm>
            <a:off x="7524328" y="4839519"/>
            <a:ext cx="1295400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57335F-2A42-AE98-6299-1C2498C71E9C}"/>
              </a:ext>
            </a:extLst>
          </p:cNvPr>
          <p:cNvSpPr txBox="1"/>
          <p:nvPr/>
        </p:nvSpPr>
        <p:spPr bwMode="auto">
          <a:xfrm>
            <a:off x="4833608" y="3503737"/>
            <a:ext cx="19438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00001000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304FA0-DA81-716F-5D38-BFBFC7EB04E4}"/>
              </a:ext>
            </a:extLst>
          </p:cNvPr>
          <p:cNvSpPr txBox="1"/>
          <p:nvPr/>
        </p:nvSpPr>
        <p:spPr bwMode="auto">
          <a:xfrm>
            <a:off x="7855278" y="1859779"/>
            <a:ext cx="100591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0100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07C0F2-9BF8-C77D-749E-D2CD726F910C}"/>
              </a:ext>
            </a:extLst>
          </p:cNvPr>
          <p:cNvSpPr txBox="1"/>
          <p:nvPr/>
        </p:nvSpPr>
        <p:spPr bwMode="auto">
          <a:xfrm>
            <a:off x="5798059" y="1856174"/>
            <a:ext cx="1005917" cy="46619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</a:t>
            </a:r>
            <a:endParaRPr lang="zh-CN" altLang="en-US" sz="240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3B0308-8D70-6EFC-F779-51DC6737D283}"/>
              </a:ext>
            </a:extLst>
          </p:cNvPr>
          <p:cNvCxnSpPr>
            <a:cxnSpLocks/>
          </p:cNvCxnSpPr>
          <p:nvPr/>
        </p:nvCxnSpPr>
        <p:spPr bwMode="auto">
          <a:xfrm flipH="1">
            <a:off x="696771" y="3210341"/>
            <a:ext cx="8136904" cy="5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BFD9351-DBDD-A3A3-075D-7B196F34A165}"/>
              </a:ext>
            </a:extLst>
          </p:cNvPr>
          <p:cNvSpPr txBox="1"/>
          <p:nvPr/>
        </p:nvSpPr>
        <p:spPr bwMode="auto">
          <a:xfrm>
            <a:off x="456013" y="2805698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763EDE-CD45-27B7-9818-431472AA129A}"/>
              </a:ext>
            </a:extLst>
          </p:cNvPr>
          <p:cNvSpPr txBox="1"/>
          <p:nvPr/>
        </p:nvSpPr>
        <p:spPr bwMode="auto">
          <a:xfrm>
            <a:off x="6777462" y="3490134"/>
            <a:ext cx="2083299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00001001</a:t>
            </a:r>
            <a:endParaRPr lang="zh-CN" altLang="en-US" sz="24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CA86ACC-D764-C8E7-EDA6-55AF789CDF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974" y="4662412"/>
            <a:ext cx="8136904" cy="5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CF3A4B-026B-54D2-79AC-CC7B0EEC5C48}"/>
              </a:ext>
            </a:extLst>
          </p:cNvPr>
          <p:cNvSpPr txBox="1"/>
          <p:nvPr/>
        </p:nvSpPr>
        <p:spPr bwMode="auto">
          <a:xfrm>
            <a:off x="469216" y="4257769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ACEF1FAF-7B66-92C5-897F-02A205D6162F}"/>
              </a:ext>
            </a:extLst>
          </p:cNvPr>
          <p:cNvSpPr/>
          <p:nvPr/>
        </p:nvSpPr>
        <p:spPr bwMode="auto">
          <a:xfrm rot="5400000">
            <a:off x="7941054" y="4899895"/>
            <a:ext cx="550539" cy="122582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65508F-21E0-F0F4-144E-6FD212A656C4}"/>
              </a:ext>
            </a:extLst>
          </p:cNvPr>
          <p:cNvSpPr txBox="1"/>
          <p:nvPr/>
        </p:nvSpPr>
        <p:spPr bwMode="auto">
          <a:xfrm>
            <a:off x="7872936" y="5658352"/>
            <a:ext cx="686773" cy="6508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17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7E2F8F4-A447-87AB-C039-A122D709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4768" y="848774"/>
            <a:ext cx="853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   /* Now combine high and low order sums */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b="0" kern="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/* Low order 16 bits now consists of 4 sums.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b="0" kern="0" dirty="0">
                <a:latin typeface="Times New Roman" charset="0"/>
                <a:ea typeface="宋体" charset="-122"/>
                <a:cs typeface="Times New Roman" charset="0"/>
              </a:rPr>
              <a:t>       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Split into two groups and sum */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b="0" kern="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mask = 0xF | (0xF &lt;&lt; 8);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b="0" kern="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s = (s &amp; mask) + ((s &gt;&gt; 4) &amp; mask);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zh-CN" altLang="en-US" b="0" kern="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return (s + (s&gt;&gt;8)) &amp; 0x3F;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b="0" kern="0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lang="zh-CN" altLang="en-US" b="0" kern="0" dirty="0">
              <a:latin typeface="Times New Roman" charset="0"/>
              <a:ea typeface="宋体" charset="-122"/>
              <a:cs typeface="Times New Roman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092ACF-0067-D486-6479-F82AFA42792F}"/>
              </a:ext>
            </a:extLst>
          </p:cNvPr>
          <p:cNvSpPr txBox="1"/>
          <p:nvPr/>
        </p:nvSpPr>
        <p:spPr bwMode="auto">
          <a:xfrm>
            <a:off x="99739" y="906001"/>
            <a:ext cx="2808312" cy="49024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None/>
              <a:defRPr sz="2800" b="0" kern="0">
                <a:latin typeface="Times New Roman" charset="0"/>
                <a:cs typeface="Times New Roman" charset="0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400"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r>
              <a:rPr lang="zh-CN" altLang="en-US" dirty="0"/>
              <a:t> </a:t>
            </a:r>
            <a:r>
              <a:rPr lang="en-US" altLang="zh-CN" dirty="0"/>
              <a:t>s = s + (s &gt;&gt; 16);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A504D6-6188-29BC-37DB-FA1C8D554ACD}"/>
              </a:ext>
            </a:extLst>
          </p:cNvPr>
          <p:cNvSpPr txBox="1"/>
          <p:nvPr/>
        </p:nvSpPr>
        <p:spPr bwMode="auto">
          <a:xfrm>
            <a:off x="12636896" y="-2043096"/>
            <a:ext cx="208603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01010100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408EE2-862B-7FBB-4F78-D540C22FDD5B}"/>
              </a:ext>
            </a:extLst>
          </p:cNvPr>
          <p:cNvSpPr txBox="1"/>
          <p:nvPr/>
        </p:nvSpPr>
        <p:spPr bwMode="auto">
          <a:xfrm>
            <a:off x="10188623" y="-2043095"/>
            <a:ext cx="208603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01100010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A693A5-A6B2-F21F-D1E5-27F734239525}"/>
              </a:ext>
            </a:extLst>
          </p:cNvPr>
          <p:cNvSpPr txBox="1"/>
          <p:nvPr/>
        </p:nvSpPr>
        <p:spPr bwMode="auto">
          <a:xfrm>
            <a:off x="4792142" y="1853058"/>
            <a:ext cx="100591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0110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8AE9D1-4F44-B77F-6D78-E8F2101C3A75}"/>
              </a:ext>
            </a:extLst>
          </p:cNvPr>
          <p:cNvSpPr txBox="1"/>
          <p:nvPr/>
        </p:nvSpPr>
        <p:spPr bwMode="auto">
          <a:xfrm>
            <a:off x="6803976" y="1859778"/>
            <a:ext cx="105413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0101</a:t>
            </a:r>
            <a:endParaRPr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AFBC87-82F8-C6C2-378A-59F9E432E620}"/>
              </a:ext>
            </a:extLst>
          </p:cNvPr>
          <p:cNvSpPr txBox="1"/>
          <p:nvPr/>
        </p:nvSpPr>
        <p:spPr bwMode="auto">
          <a:xfrm>
            <a:off x="142201" y="1938586"/>
            <a:ext cx="4649941" cy="82674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None/>
              <a:defRPr sz="2800" b="0" kern="0">
                <a:latin typeface="Times New Roman" charset="0"/>
                <a:cs typeface="Times New Roman" charset="0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400"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r>
              <a:rPr lang="zh-CN" altLang="en-US" sz="2400" dirty="0"/>
              <a:t> </a:t>
            </a:r>
            <a:r>
              <a:rPr lang="en-US" altLang="zh-CN" sz="2400" dirty="0"/>
              <a:t>mask = 0xF | (0xF &lt;&lt; 8);</a:t>
            </a: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s = (s &amp; mask) + ((s &gt;&gt; 4) &amp; mask);</a:t>
            </a:r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490C65-1DE7-27C7-BCA8-E6297200AFD0}"/>
              </a:ext>
            </a:extLst>
          </p:cNvPr>
          <p:cNvSpPr txBox="1"/>
          <p:nvPr/>
        </p:nvSpPr>
        <p:spPr bwMode="auto">
          <a:xfrm>
            <a:off x="240723" y="4798142"/>
            <a:ext cx="3323165" cy="5505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eaLnBrk="1" hangingPunct="1">
              <a:spcBef>
                <a:spcPct val="20000"/>
              </a:spcBef>
              <a:buNone/>
              <a:defRPr sz="2400" b="0" kern="0">
                <a:latin typeface="Times New Roman" charset="0"/>
                <a:cs typeface="Times New Roman" charset="0"/>
              </a:defRPr>
            </a:lvl1pPr>
            <a:lvl2pPr marL="742950" indent="-285750" eaLnBrk="1" hangingPunct="1">
              <a:spcBef>
                <a:spcPct val="20000"/>
              </a:spcBef>
              <a:buChar char="–"/>
              <a:defRPr sz="2400">
                <a:latin typeface="+mn-lt"/>
              </a:defRPr>
            </a:lvl2pPr>
            <a:lvl3pPr marL="1143000" indent="-228600" eaLnBrk="1" hangingPunct="1">
              <a:spcBef>
                <a:spcPct val="20000"/>
              </a:spcBef>
              <a:buChar char="•"/>
              <a:defRPr>
                <a:latin typeface="+mn-lt"/>
              </a:defRPr>
            </a:lvl3pPr>
            <a:lvl4pPr marL="1600200" indent="-228600" eaLnBrk="1" hangingPunct="1">
              <a:spcBef>
                <a:spcPct val="20000"/>
              </a:spcBef>
              <a:buChar char="–"/>
              <a:defRPr>
                <a:latin typeface="+mn-lt"/>
              </a:defRPr>
            </a:lvl4pPr>
            <a:lvl5pPr marL="2057400" indent="-228600" eaLnBrk="1" hangingPunct="1">
              <a:spcBef>
                <a:spcPct val="20000"/>
              </a:spcBef>
              <a:buChar char="»"/>
              <a:defRPr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</a:defRPr>
            </a:lvl9pPr>
          </a:lstStyle>
          <a:p>
            <a:r>
              <a:rPr lang="en-US" altLang="zh-CN" dirty="0"/>
              <a:t>(s + (s&gt;&gt;8)) &amp; 0x3F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3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0.46944 0.1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2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1.11111E-6 L 0.23906 0.079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398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11007 0.093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467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33333E-6 L 0.10591 0.113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2125 0.1092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  <p:bldP spid="13" grpId="1"/>
      <p:bldP spid="14" grpId="0"/>
      <p:bldP spid="15" grpId="0"/>
      <p:bldP spid="17" grpId="0"/>
      <p:bldP spid="18" grpId="0"/>
      <p:bldP spid="20" grpId="0"/>
      <p:bldP spid="22" grpId="0" animBg="1"/>
      <p:bldP spid="23" grpId="0"/>
      <p:bldP spid="26" grpId="0" animBg="1"/>
      <p:bldP spid="27" grpId="0"/>
      <p:bldP spid="28" grpId="0"/>
      <p:bldP spid="28" grpId="1"/>
      <p:bldP spid="29" grpId="0"/>
      <p:bldP spid="29" grpId="1"/>
      <p:bldP spid="30" grpId="0"/>
      <p:bldP spid="30" grpId="1"/>
      <p:bldP spid="32" grpId="0" animBg="1"/>
      <p:bldP spid="3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2C054-A1BD-303D-9F02-334FBEA2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077200" cy="914400"/>
          </a:xfrm>
        </p:spPr>
        <p:txBody>
          <a:bodyPr/>
          <a:lstStyle/>
          <a:p>
            <a:r>
              <a:rPr lang="zh-CN" altLang="en-US" dirty="0"/>
              <a:t>方法二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C42E9-01A2-26A9-67E0-EFDBFE0A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B3BC7-A28E-56A0-4312-9E105D7A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AC3C79-51E2-9251-1238-596472BE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0893"/>
            <a:ext cx="8763000" cy="55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7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8DA4911-7DAA-86FB-68DA-124EACCBAF98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191624" y="14236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165724" y="602142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06554" y="595715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289826" y="591369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03654" y="93984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47607" y="1393969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6629" y="986697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54232" y="148649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191624" y="1484784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7F9ACC18-4880-4314-0C61-EE911899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9317"/>
              </p:ext>
            </p:extLst>
          </p:nvPr>
        </p:nvGraphicFramePr>
        <p:xfrm>
          <a:off x="256735" y="647875"/>
          <a:ext cx="7351712" cy="130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2">
                  <a:extLst>
                    <a:ext uri="{9D8B030D-6E8A-4147-A177-3AD203B41FA5}">
                      <a16:colId xmlns:a16="http://schemas.microsoft.com/office/drawing/2014/main" val="275790483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185953150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151641289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1798220251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323284921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216457836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1966767479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3224078982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446450472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388910029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3406932334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268291024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728672512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3705509756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2208404953"/>
                    </a:ext>
                  </a:extLst>
                </a:gridCol>
                <a:gridCol w="459482">
                  <a:extLst>
                    <a:ext uri="{9D8B030D-6E8A-4147-A177-3AD203B41FA5}">
                      <a16:colId xmlns:a16="http://schemas.microsoft.com/office/drawing/2014/main" val="3245111059"/>
                    </a:ext>
                  </a:extLst>
                </a:gridCol>
              </a:tblGrid>
              <a:tr h="13088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6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2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2778 0.05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9B59E94-99AD-0070-5581-7427B061B362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08256" y="14236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23186" y="986697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23186" y="595715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06458" y="591369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20286" y="93984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64239" y="1393969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23261" y="986697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70864" y="148649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208256" y="1484784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87110-1331-7383-DFFA-9D16ADBDC841}"/>
              </a:ext>
            </a:extLst>
          </p:cNvPr>
          <p:cNvSpPr txBox="1"/>
          <p:nvPr/>
        </p:nvSpPr>
        <p:spPr bwMode="auto">
          <a:xfrm>
            <a:off x="8274349" y="1520809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B7CF2-9DF8-FB6A-7D43-DA63534EE65E}"/>
              </a:ext>
            </a:extLst>
          </p:cNvPr>
          <p:cNvSpPr txBox="1"/>
          <p:nvPr/>
        </p:nvSpPr>
        <p:spPr bwMode="auto">
          <a:xfrm>
            <a:off x="7888178" y="186928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05121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A480DF5-AC1F-B3E9-8758-0164FBBE4C63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36045" y="89168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50975" y="933496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50975" y="542514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34247" y="538168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823041" y="886647"/>
            <a:ext cx="1337591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92028" y="1340768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51050" y="933496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98653" y="1433297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700846" y="1853472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302138" y="1467608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790932" y="1816087"/>
            <a:ext cx="133759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92028" y="2322300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51050" y="1915028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72148" y="2431976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246958" y="2420942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  <p:graphicFrame>
        <p:nvGraphicFramePr>
          <p:cNvPr id="19" name="表格 2">
            <a:extLst>
              <a:ext uri="{FF2B5EF4-FFF2-40B4-BE49-F238E27FC236}">
                <a16:creationId xmlns:a16="http://schemas.microsoft.com/office/drawing/2014/main" id="{CE1A5DBF-B84A-3B96-4CE1-C89824E0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37822"/>
              </p:ext>
            </p:extLst>
          </p:nvPr>
        </p:nvGraphicFramePr>
        <p:xfrm>
          <a:off x="246957" y="1484784"/>
          <a:ext cx="7436472" cy="130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559">
                  <a:extLst>
                    <a:ext uri="{9D8B030D-6E8A-4147-A177-3AD203B41FA5}">
                      <a16:colId xmlns:a16="http://schemas.microsoft.com/office/drawing/2014/main" val="275790483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2185953150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51641289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798220251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2323284921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2216457836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1966767479"/>
                    </a:ext>
                  </a:extLst>
                </a:gridCol>
                <a:gridCol w="929559">
                  <a:extLst>
                    <a:ext uri="{9D8B030D-6E8A-4147-A177-3AD203B41FA5}">
                      <a16:colId xmlns:a16="http://schemas.microsoft.com/office/drawing/2014/main" val="3224078982"/>
                    </a:ext>
                  </a:extLst>
                </a:gridCol>
              </a:tblGrid>
              <a:tr h="13088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6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1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A6F714-DD2A-B061-FCAF-6865503578FF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191485" y="101488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06415" y="945816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06415" y="554834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289687" y="550488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778481" y="898967"/>
            <a:ext cx="1337591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47468" y="1353088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6490" y="945816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54093" y="1445617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654093" y="1828407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257578" y="1479928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746372" y="1828407"/>
            <a:ext cx="133759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47468" y="2334620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6490" y="1927348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27588" y="2444296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202398" y="2433262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30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09722 0.0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4AC4F8-1631-4E42-9927-FDD361A42C8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Group Bits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5263"/>
            <a:ext cx="8534400" cy="441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英文还是有大量的词汇（符号组合）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英文的</a:t>
            </a:r>
            <a:r>
              <a:rPr lang="en-US" altLang="zh-CN" dirty="0">
                <a:ea typeface="宋体" charset="-122"/>
              </a:rPr>
              <a:t>alphabet</a:t>
            </a:r>
            <a:r>
              <a:rPr lang="zh-CN" altLang="en-US" dirty="0">
                <a:ea typeface="宋体" charset="-122"/>
              </a:rPr>
              <a:t>包括</a:t>
            </a:r>
            <a:r>
              <a:rPr lang="en-US" altLang="zh-CN" dirty="0">
                <a:ea typeface="宋体" charset="-122"/>
              </a:rPr>
              <a:t>26</a:t>
            </a:r>
            <a:r>
              <a:rPr lang="zh-CN" altLang="en-US" dirty="0">
                <a:ea typeface="宋体" charset="-122"/>
              </a:rPr>
              <a:t>个符号，单个符号的表达力更强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因此，我们也可以用</a:t>
            </a:r>
            <a:r>
              <a:rPr lang="en-US" altLang="zh-CN" dirty="0">
                <a:ea typeface="宋体" charset="-122"/>
              </a:rPr>
              <a:t>bits(</a:t>
            </a:r>
            <a:r>
              <a:rPr lang="zh-CN" altLang="en-US" dirty="0">
                <a:ea typeface="宋体" charset="-122"/>
              </a:rPr>
              <a:t>而不是</a:t>
            </a:r>
            <a:r>
              <a:rPr lang="en-US" altLang="zh-CN" dirty="0">
                <a:ea typeface="宋体" charset="-122"/>
              </a:rPr>
              <a:t>bit)</a:t>
            </a:r>
            <a:r>
              <a:rPr lang="zh-CN" altLang="en-US" dirty="0">
                <a:ea typeface="宋体" charset="-122"/>
              </a:rPr>
              <a:t>来表示信息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首先把</a:t>
            </a:r>
            <a:r>
              <a:rPr lang="en-US" altLang="zh-CN" dirty="0">
                <a:ea typeface="宋体" charset="-122"/>
              </a:rPr>
              <a:t>bits</a:t>
            </a:r>
            <a:r>
              <a:rPr lang="zh-CN" altLang="en-US" dirty="0">
                <a:ea typeface="宋体" charset="-122"/>
              </a:rPr>
              <a:t>分成组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然后给可能的</a:t>
            </a:r>
            <a:r>
              <a:rPr lang="en-US" altLang="zh-CN" dirty="0">
                <a:ea typeface="宋体" charset="-122"/>
              </a:rPr>
              <a:t>bit</a:t>
            </a:r>
            <a:r>
              <a:rPr lang="zh-CN" altLang="en-US" dirty="0">
                <a:ea typeface="宋体" charset="-122"/>
              </a:rPr>
              <a:t>组合不同的解释，赋予其一定含义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8-bit</a:t>
            </a:r>
            <a:r>
              <a:rPr lang="zh-CN" altLang="en-US" dirty="0">
                <a:ea typeface="宋体" charset="-122"/>
              </a:rPr>
              <a:t>组成</a:t>
            </a:r>
            <a:r>
              <a:rPr lang="en-US" altLang="zh-CN" dirty="0">
                <a:ea typeface="宋体" charset="-122"/>
              </a:rPr>
              <a:t>a byte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Dr. Werner Buchholz in July 1956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IBM Stretch</a:t>
            </a:r>
            <a:r>
              <a:rPr lang="zh-CN" altLang="en-US" dirty="0">
                <a:ea typeface="宋体" charset="-122"/>
              </a:rPr>
              <a:t>计算设计的早期阶段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1509" name="图片 5" descr="1245494444XXSBzXO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12" y="3811513"/>
            <a:ext cx="2250976" cy="312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45ACDB8-BC67-8FF4-CA68-97E27FE11FBF}"/>
              </a:ext>
            </a:extLst>
          </p:cNvPr>
          <p:cNvSpPr txBox="1"/>
          <p:nvPr/>
        </p:nvSpPr>
        <p:spPr>
          <a:xfrm>
            <a:off x="885785" y="5904863"/>
            <a:ext cx="1552926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Why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bit?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65B4BF1-BF44-0503-59BE-A7CA143A64FF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04199" y="87626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19129" y="931954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19129" y="540972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02401" y="536626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16229" y="885105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60182" y="1339226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19204" y="931954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66807" y="1431755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666807" y="1814545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270292" y="1466066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884121" y="1814545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60182" y="2320758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19204" y="1913486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40302" y="2430434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1140302" y="2879485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F6F2E40-81C6-2203-664C-C59F8AB89F3B}"/>
              </a:ext>
            </a:extLst>
          </p:cNvPr>
          <p:cNvCxnSpPr/>
          <p:nvPr/>
        </p:nvCxnSpPr>
        <p:spPr bwMode="auto">
          <a:xfrm>
            <a:off x="187499" y="3358080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9FF15-3751-B7C3-4ABA-B116F597C0DA}"/>
              </a:ext>
            </a:extLst>
          </p:cNvPr>
          <p:cNvSpPr txBox="1"/>
          <p:nvPr/>
        </p:nvSpPr>
        <p:spPr bwMode="auto">
          <a:xfrm>
            <a:off x="146521" y="2950808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96EDF6-7218-A262-0169-3768F73AD0C9}"/>
              </a:ext>
            </a:extLst>
          </p:cNvPr>
          <p:cNvSpPr txBox="1"/>
          <p:nvPr/>
        </p:nvSpPr>
        <p:spPr bwMode="auto">
          <a:xfrm>
            <a:off x="2223582" y="3358942"/>
            <a:ext cx="553550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01011011          00000100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9BCB7-B912-25D7-0699-54474D5CEF97}"/>
              </a:ext>
            </a:extLst>
          </p:cNvPr>
          <p:cNvSpPr txBox="1"/>
          <p:nvPr/>
        </p:nvSpPr>
        <p:spPr bwMode="auto">
          <a:xfrm>
            <a:off x="400482" y="3355451"/>
            <a:ext cx="557573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11000010         00000101</a:t>
            </a:r>
            <a:endParaRPr lang="zh-CN" altLang="en-US" dirty="0"/>
          </a:p>
        </p:txBody>
      </p:sp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E92B7098-C562-85D7-E1A9-9115600D1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67281"/>
              </p:ext>
            </p:extLst>
          </p:nvPr>
        </p:nvGraphicFramePr>
        <p:xfrm>
          <a:off x="220960" y="2434141"/>
          <a:ext cx="7591400" cy="130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850">
                  <a:extLst>
                    <a:ext uri="{9D8B030D-6E8A-4147-A177-3AD203B41FA5}">
                      <a16:colId xmlns:a16="http://schemas.microsoft.com/office/drawing/2014/main" val="275790483"/>
                    </a:ext>
                  </a:extLst>
                </a:gridCol>
                <a:gridCol w="1897850">
                  <a:extLst>
                    <a:ext uri="{9D8B030D-6E8A-4147-A177-3AD203B41FA5}">
                      <a16:colId xmlns:a16="http://schemas.microsoft.com/office/drawing/2014/main" val="2185953150"/>
                    </a:ext>
                  </a:extLst>
                </a:gridCol>
                <a:gridCol w="1897850">
                  <a:extLst>
                    <a:ext uri="{9D8B030D-6E8A-4147-A177-3AD203B41FA5}">
                      <a16:colId xmlns:a16="http://schemas.microsoft.com/office/drawing/2014/main" val="151641289"/>
                    </a:ext>
                  </a:extLst>
                </a:gridCol>
                <a:gridCol w="1897850">
                  <a:extLst>
                    <a:ext uri="{9D8B030D-6E8A-4147-A177-3AD203B41FA5}">
                      <a16:colId xmlns:a16="http://schemas.microsoft.com/office/drawing/2014/main" val="1798220251"/>
                    </a:ext>
                  </a:extLst>
                </a:gridCol>
              </a:tblGrid>
              <a:tr h="13088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56454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058D1BF0-572C-2FA9-F0BE-985A40123DD0}"/>
              </a:ext>
            </a:extLst>
          </p:cNvPr>
          <p:cNvSpPr txBox="1"/>
          <p:nvPr/>
        </p:nvSpPr>
        <p:spPr bwMode="auto">
          <a:xfrm>
            <a:off x="8302400" y="2602329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410E9A-138D-480C-2180-C8B25082511B}"/>
              </a:ext>
            </a:extLst>
          </p:cNvPr>
          <p:cNvSpPr txBox="1"/>
          <p:nvPr/>
        </p:nvSpPr>
        <p:spPr bwMode="auto">
          <a:xfrm>
            <a:off x="7916229" y="295080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(X&gt;&gt;4)&amp;M2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1941 0.0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5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F3194FA-3D3D-F201-6093-8161A842760A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03794" y="8405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18724" y="928387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18724" y="537405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01996" y="533059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15824" y="88153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59777" y="1335659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18799" y="928387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66402" y="142818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666402" y="181097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269887" y="1462499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883716" y="181097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59777" y="2317191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18799" y="1909919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39897" y="2426867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1139897" y="2875918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F6F2E40-81C6-2203-664C-C59F8AB89F3B}"/>
              </a:ext>
            </a:extLst>
          </p:cNvPr>
          <p:cNvCxnSpPr/>
          <p:nvPr/>
        </p:nvCxnSpPr>
        <p:spPr bwMode="auto">
          <a:xfrm>
            <a:off x="187094" y="3354513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9FF15-3751-B7C3-4ABA-B116F597C0DA}"/>
              </a:ext>
            </a:extLst>
          </p:cNvPr>
          <p:cNvSpPr txBox="1"/>
          <p:nvPr/>
        </p:nvSpPr>
        <p:spPr bwMode="auto">
          <a:xfrm>
            <a:off x="146116" y="2947241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96EDF6-7218-A262-0169-3768F73AD0C9}"/>
              </a:ext>
            </a:extLst>
          </p:cNvPr>
          <p:cNvSpPr txBox="1"/>
          <p:nvPr/>
        </p:nvSpPr>
        <p:spPr bwMode="auto">
          <a:xfrm>
            <a:off x="2076002" y="3423892"/>
            <a:ext cx="553550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01011011        00000100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9BCB7-B912-25D7-0699-54474D5CEF97}"/>
              </a:ext>
            </a:extLst>
          </p:cNvPr>
          <p:cNvSpPr txBox="1"/>
          <p:nvPr/>
        </p:nvSpPr>
        <p:spPr bwMode="auto">
          <a:xfrm>
            <a:off x="2098783" y="3828535"/>
            <a:ext cx="557573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11000010        00000101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44C8CD-DA23-00BA-B1E8-D6DF6577EF85}"/>
              </a:ext>
            </a:extLst>
          </p:cNvPr>
          <p:cNvCxnSpPr/>
          <p:nvPr/>
        </p:nvCxnSpPr>
        <p:spPr bwMode="auto">
          <a:xfrm>
            <a:off x="301688" y="4389205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1FA3BC-DCCC-5430-806D-C6B84B81D54F}"/>
              </a:ext>
            </a:extLst>
          </p:cNvPr>
          <p:cNvSpPr txBox="1"/>
          <p:nvPr/>
        </p:nvSpPr>
        <p:spPr bwMode="auto">
          <a:xfrm>
            <a:off x="260710" y="3981933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30A59-3491-29EE-3E49-AB1D1319CBD2}"/>
              </a:ext>
            </a:extLst>
          </p:cNvPr>
          <p:cNvSpPr txBox="1"/>
          <p:nvPr/>
        </p:nvSpPr>
        <p:spPr bwMode="auto">
          <a:xfrm>
            <a:off x="885014" y="4528313"/>
            <a:ext cx="6879619" cy="44510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00000000000010000000000000001001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0FAFC-F621-630E-0D69-902EBD37D17D}"/>
              </a:ext>
            </a:extLst>
          </p:cNvPr>
          <p:cNvSpPr txBox="1"/>
          <p:nvPr/>
        </p:nvSpPr>
        <p:spPr bwMode="auto">
          <a:xfrm>
            <a:off x="8301995" y="2598762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F6C690-63D3-12D0-63C7-F55503953A81}"/>
              </a:ext>
            </a:extLst>
          </p:cNvPr>
          <p:cNvSpPr txBox="1"/>
          <p:nvPr/>
        </p:nvSpPr>
        <p:spPr bwMode="auto">
          <a:xfrm>
            <a:off x="7915824" y="2947241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(X&gt;&gt;4)&amp;M2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6338F1-5841-5636-A4A0-D9F600606096}"/>
              </a:ext>
            </a:extLst>
          </p:cNvPr>
          <p:cNvSpPr txBox="1"/>
          <p:nvPr/>
        </p:nvSpPr>
        <p:spPr bwMode="auto">
          <a:xfrm>
            <a:off x="8235799" y="3447703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C2B67C-E510-55CD-565C-BA6BB79B4418}"/>
              </a:ext>
            </a:extLst>
          </p:cNvPr>
          <p:cNvSpPr txBox="1"/>
          <p:nvPr/>
        </p:nvSpPr>
        <p:spPr bwMode="auto">
          <a:xfrm>
            <a:off x="7849628" y="3796182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(X&gt;&gt;8)&amp;M3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276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F3194FA-3D3D-F201-6093-8161A842760A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03794" y="8405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18724" y="928387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18724" y="537405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01996" y="533059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15824" y="88153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59777" y="1335659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18799" y="928387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66402" y="142818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666402" y="181097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269887" y="1462499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883716" y="181097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59777" y="2317191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18799" y="1909919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39897" y="2426867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1139897" y="2875918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F6F2E40-81C6-2203-664C-C59F8AB89F3B}"/>
              </a:ext>
            </a:extLst>
          </p:cNvPr>
          <p:cNvCxnSpPr/>
          <p:nvPr/>
        </p:nvCxnSpPr>
        <p:spPr bwMode="auto">
          <a:xfrm>
            <a:off x="187094" y="3354513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9FF15-3751-B7C3-4ABA-B116F597C0DA}"/>
              </a:ext>
            </a:extLst>
          </p:cNvPr>
          <p:cNvSpPr txBox="1"/>
          <p:nvPr/>
        </p:nvSpPr>
        <p:spPr bwMode="auto">
          <a:xfrm>
            <a:off x="146116" y="2947241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96EDF6-7218-A262-0169-3768F73AD0C9}"/>
              </a:ext>
            </a:extLst>
          </p:cNvPr>
          <p:cNvSpPr txBox="1"/>
          <p:nvPr/>
        </p:nvSpPr>
        <p:spPr bwMode="auto">
          <a:xfrm>
            <a:off x="2098782" y="3423893"/>
            <a:ext cx="551272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01011011        00000100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9BCB7-B912-25D7-0699-54474D5CEF97}"/>
              </a:ext>
            </a:extLst>
          </p:cNvPr>
          <p:cNvSpPr txBox="1"/>
          <p:nvPr/>
        </p:nvSpPr>
        <p:spPr bwMode="auto">
          <a:xfrm>
            <a:off x="2098783" y="3828535"/>
            <a:ext cx="557573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11000010        00000101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44C8CD-DA23-00BA-B1E8-D6DF6577EF85}"/>
              </a:ext>
            </a:extLst>
          </p:cNvPr>
          <p:cNvCxnSpPr/>
          <p:nvPr/>
        </p:nvCxnSpPr>
        <p:spPr bwMode="auto">
          <a:xfrm>
            <a:off x="301688" y="4389205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1FA3BC-DCCC-5430-806D-C6B84B81D54F}"/>
              </a:ext>
            </a:extLst>
          </p:cNvPr>
          <p:cNvSpPr txBox="1"/>
          <p:nvPr/>
        </p:nvSpPr>
        <p:spPr bwMode="auto">
          <a:xfrm>
            <a:off x="260710" y="3981933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30A59-3491-29EE-3E49-AB1D1319CBD2}"/>
              </a:ext>
            </a:extLst>
          </p:cNvPr>
          <p:cNvSpPr txBox="1"/>
          <p:nvPr/>
        </p:nvSpPr>
        <p:spPr bwMode="auto">
          <a:xfrm>
            <a:off x="3995935" y="4377165"/>
            <a:ext cx="3768697" cy="41668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0000000000001001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0FAFC-F621-630E-0D69-902EBD37D17D}"/>
              </a:ext>
            </a:extLst>
          </p:cNvPr>
          <p:cNvSpPr txBox="1"/>
          <p:nvPr/>
        </p:nvSpPr>
        <p:spPr bwMode="auto">
          <a:xfrm>
            <a:off x="8301995" y="2598762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F6C690-63D3-12D0-63C7-F55503953A81}"/>
              </a:ext>
            </a:extLst>
          </p:cNvPr>
          <p:cNvSpPr txBox="1"/>
          <p:nvPr/>
        </p:nvSpPr>
        <p:spPr bwMode="auto">
          <a:xfrm>
            <a:off x="7915824" y="2947241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(X&gt;&gt;4)&amp;M2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6338F1-5841-5636-A4A0-D9F600606096}"/>
              </a:ext>
            </a:extLst>
          </p:cNvPr>
          <p:cNvSpPr txBox="1"/>
          <p:nvPr/>
        </p:nvSpPr>
        <p:spPr bwMode="auto">
          <a:xfrm>
            <a:off x="8235799" y="3447703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C2B67C-E510-55CD-565C-BA6BB79B4418}"/>
              </a:ext>
            </a:extLst>
          </p:cNvPr>
          <p:cNvSpPr txBox="1"/>
          <p:nvPr/>
        </p:nvSpPr>
        <p:spPr bwMode="auto">
          <a:xfrm>
            <a:off x="7849628" y="3796182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(X&gt;&gt;8)&amp;M3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C46BD7-7408-C5B6-5D75-A919E4EE7325}"/>
              </a:ext>
            </a:extLst>
          </p:cNvPr>
          <p:cNvSpPr txBox="1"/>
          <p:nvPr/>
        </p:nvSpPr>
        <p:spPr bwMode="auto">
          <a:xfrm>
            <a:off x="3995936" y="4793848"/>
            <a:ext cx="3768696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0000000000001000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54661D-A7FC-7279-6F1B-DE99458EB013}"/>
              </a:ext>
            </a:extLst>
          </p:cNvPr>
          <p:cNvSpPr txBox="1"/>
          <p:nvPr/>
        </p:nvSpPr>
        <p:spPr bwMode="auto">
          <a:xfrm>
            <a:off x="8317614" y="4344251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6E32E1-1FF5-1564-543B-E12BCC41DC45}"/>
              </a:ext>
            </a:extLst>
          </p:cNvPr>
          <p:cNvSpPr txBox="1"/>
          <p:nvPr/>
        </p:nvSpPr>
        <p:spPr bwMode="auto">
          <a:xfrm>
            <a:off x="7806408" y="4692730"/>
            <a:ext cx="133759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(X&gt;&gt;16)&amp;M4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29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F3194FA-3D3D-F201-6093-8161A842760A}"/>
              </a:ext>
            </a:extLst>
          </p:cNvPr>
          <p:cNvSpPr/>
          <p:nvPr/>
        </p:nvSpPr>
        <p:spPr bwMode="auto">
          <a:xfrm>
            <a:off x="-1116632" y="934457"/>
            <a:ext cx="13609512" cy="130881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C4064-C921-852F-2CB1-81993821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0" y="1484784"/>
            <a:ext cx="9144000" cy="5075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82BA16-72D6-C8AC-8D94-57E5F537AEB4}"/>
              </a:ext>
            </a:extLst>
          </p:cNvPr>
          <p:cNvSpPr txBox="1"/>
          <p:nvPr/>
        </p:nvSpPr>
        <p:spPr bwMode="auto">
          <a:xfrm>
            <a:off x="203794" y="84059"/>
            <a:ext cx="7416823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11000010010110111111010001111000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0BA719-C679-A7AC-C792-92C5B5F3F7A3}"/>
              </a:ext>
            </a:extLst>
          </p:cNvPr>
          <p:cNvSpPr txBox="1"/>
          <p:nvPr/>
        </p:nvSpPr>
        <p:spPr bwMode="auto">
          <a:xfrm>
            <a:off x="418724" y="928387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1001001111000110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F54BC7-0BCB-2311-45EA-122269E5F309}"/>
              </a:ext>
            </a:extLst>
          </p:cNvPr>
          <p:cNvSpPr txBox="1"/>
          <p:nvPr/>
        </p:nvSpPr>
        <p:spPr bwMode="auto">
          <a:xfrm>
            <a:off x="418724" y="537405"/>
            <a:ext cx="7232454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1000110111101100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72A338-5449-34EE-1FC4-9203AF894149}"/>
              </a:ext>
            </a:extLst>
          </p:cNvPr>
          <p:cNvSpPr txBox="1"/>
          <p:nvPr/>
        </p:nvSpPr>
        <p:spPr bwMode="auto">
          <a:xfrm>
            <a:off x="8301996" y="533059"/>
            <a:ext cx="68677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CE9E62-76DA-63CB-DEB2-FC2419537FCE}"/>
              </a:ext>
            </a:extLst>
          </p:cNvPr>
          <p:cNvSpPr txBox="1"/>
          <p:nvPr/>
        </p:nvSpPr>
        <p:spPr bwMode="auto">
          <a:xfrm>
            <a:off x="7915824" y="88153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(X&gt;&gt;1)&amp;M0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17170D-231A-8869-07BF-61443C3291F4}"/>
              </a:ext>
            </a:extLst>
          </p:cNvPr>
          <p:cNvCxnSpPr/>
          <p:nvPr/>
        </p:nvCxnSpPr>
        <p:spPr bwMode="auto">
          <a:xfrm>
            <a:off x="59777" y="1335659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352714-B229-B0AC-4659-D017DFEAC7E1}"/>
              </a:ext>
            </a:extLst>
          </p:cNvPr>
          <p:cNvSpPr txBox="1"/>
          <p:nvPr/>
        </p:nvSpPr>
        <p:spPr bwMode="auto">
          <a:xfrm>
            <a:off x="18799" y="928387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1260F8-9F34-FD93-7502-50875B350559}"/>
              </a:ext>
            </a:extLst>
          </p:cNvPr>
          <p:cNvSpPr txBox="1"/>
          <p:nvPr/>
        </p:nvSpPr>
        <p:spPr bwMode="auto">
          <a:xfrm>
            <a:off x="666402" y="142818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00  01  01  10  10  00  10  00 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5D0A1-DB8B-BF6D-7D44-8FFB0246D826}"/>
              </a:ext>
            </a:extLst>
          </p:cNvPr>
          <p:cNvSpPr txBox="1"/>
          <p:nvPr/>
        </p:nvSpPr>
        <p:spPr bwMode="auto">
          <a:xfrm>
            <a:off x="666402" y="1810978"/>
            <a:ext cx="6984776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10  00  01  01  10  01  01  01  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A8133-06DA-B723-DDE8-05ECF78957ED}"/>
              </a:ext>
            </a:extLst>
          </p:cNvPr>
          <p:cNvSpPr txBox="1"/>
          <p:nvPr/>
        </p:nvSpPr>
        <p:spPr bwMode="auto">
          <a:xfrm>
            <a:off x="8269887" y="1462499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9657C3-5FA4-AF66-99A9-FE3E0A2D0A02}"/>
              </a:ext>
            </a:extLst>
          </p:cNvPr>
          <p:cNvSpPr txBox="1"/>
          <p:nvPr/>
        </p:nvSpPr>
        <p:spPr bwMode="auto">
          <a:xfrm>
            <a:off x="7883716" y="1810978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(X&gt;&gt;2)&amp;M1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D32A6E-4B17-B91D-12FD-A68DD5FCB0D0}"/>
              </a:ext>
            </a:extLst>
          </p:cNvPr>
          <p:cNvCxnSpPr/>
          <p:nvPr/>
        </p:nvCxnSpPr>
        <p:spPr bwMode="auto">
          <a:xfrm>
            <a:off x="59777" y="2317191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49343A8-8DE8-16EE-71E3-8C0881C0E1B8}"/>
              </a:ext>
            </a:extLst>
          </p:cNvPr>
          <p:cNvSpPr txBox="1"/>
          <p:nvPr/>
        </p:nvSpPr>
        <p:spPr bwMode="auto">
          <a:xfrm>
            <a:off x="18799" y="1909919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70BB0F-ADCD-2C47-7F28-210DD6BACF04}"/>
              </a:ext>
            </a:extLst>
          </p:cNvPr>
          <p:cNvSpPr txBox="1"/>
          <p:nvPr/>
        </p:nvSpPr>
        <p:spPr bwMode="auto">
          <a:xfrm>
            <a:off x="1139897" y="2426867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0001    0011    0001    0001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EAFF6A-D2FD-3ECC-A6A1-E090E000232D}"/>
              </a:ext>
            </a:extLst>
          </p:cNvPr>
          <p:cNvSpPr txBox="1"/>
          <p:nvPr/>
        </p:nvSpPr>
        <p:spPr bwMode="auto">
          <a:xfrm>
            <a:off x="1139897" y="2875918"/>
            <a:ext cx="6552727" cy="4661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sz="2400" dirty="0"/>
              <a:t>0010    0010    0100    0011</a:t>
            </a:r>
            <a:endParaRPr lang="zh-CN" altLang="en-US" sz="2400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F6F2E40-81C6-2203-664C-C59F8AB89F3B}"/>
              </a:ext>
            </a:extLst>
          </p:cNvPr>
          <p:cNvCxnSpPr/>
          <p:nvPr/>
        </p:nvCxnSpPr>
        <p:spPr bwMode="auto">
          <a:xfrm>
            <a:off x="187094" y="3354513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9FF15-3751-B7C3-4ABA-B116F597C0DA}"/>
              </a:ext>
            </a:extLst>
          </p:cNvPr>
          <p:cNvSpPr txBox="1"/>
          <p:nvPr/>
        </p:nvSpPr>
        <p:spPr bwMode="auto">
          <a:xfrm>
            <a:off x="146116" y="2947241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96EDF6-7218-A262-0169-3768F73AD0C9}"/>
              </a:ext>
            </a:extLst>
          </p:cNvPr>
          <p:cNvSpPr txBox="1"/>
          <p:nvPr/>
        </p:nvSpPr>
        <p:spPr bwMode="auto">
          <a:xfrm>
            <a:off x="2076002" y="3423892"/>
            <a:ext cx="5535504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01011011        00000100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9BCB7-B912-25D7-0699-54474D5CEF97}"/>
              </a:ext>
            </a:extLst>
          </p:cNvPr>
          <p:cNvSpPr txBox="1"/>
          <p:nvPr/>
        </p:nvSpPr>
        <p:spPr bwMode="auto">
          <a:xfrm>
            <a:off x="2098783" y="3828535"/>
            <a:ext cx="557573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11000010        00000101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A44C8CD-DA23-00BA-B1E8-D6DF6577EF85}"/>
              </a:ext>
            </a:extLst>
          </p:cNvPr>
          <p:cNvCxnSpPr/>
          <p:nvPr/>
        </p:nvCxnSpPr>
        <p:spPr bwMode="auto">
          <a:xfrm>
            <a:off x="301688" y="4389205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31FA3BC-DCCC-5430-806D-C6B84B81D54F}"/>
              </a:ext>
            </a:extLst>
          </p:cNvPr>
          <p:cNvSpPr txBox="1"/>
          <p:nvPr/>
        </p:nvSpPr>
        <p:spPr bwMode="auto">
          <a:xfrm>
            <a:off x="260710" y="3981933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530A59-3491-29EE-3E49-AB1D1319CBD2}"/>
              </a:ext>
            </a:extLst>
          </p:cNvPr>
          <p:cNvSpPr txBox="1"/>
          <p:nvPr/>
        </p:nvSpPr>
        <p:spPr bwMode="auto">
          <a:xfrm>
            <a:off x="1835695" y="4377164"/>
            <a:ext cx="5928937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                0000000000001001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80FAFC-F621-630E-0D69-902EBD37D17D}"/>
              </a:ext>
            </a:extLst>
          </p:cNvPr>
          <p:cNvSpPr txBox="1"/>
          <p:nvPr/>
        </p:nvSpPr>
        <p:spPr bwMode="auto">
          <a:xfrm>
            <a:off x="8301995" y="2598762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F6C690-63D3-12D0-63C7-F55503953A81}"/>
              </a:ext>
            </a:extLst>
          </p:cNvPr>
          <p:cNvSpPr txBox="1"/>
          <p:nvPr/>
        </p:nvSpPr>
        <p:spPr bwMode="auto">
          <a:xfrm>
            <a:off x="7915824" y="2947241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(X&gt;&gt;4)&amp;M2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6338F1-5841-5636-A4A0-D9F600606096}"/>
              </a:ext>
            </a:extLst>
          </p:cNvPr>
          <p:cNvSpPr txBox="1"/>
          <p:nvPr/>
        </p:nvSpPr>
        <p:spPr bwMode="auto">
          <a:xfrm>
            <a:off x="8235799" y="3447703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C2B67C-E510-55CD-565C-BA6BB79B4418}"/>
              </a:ext>
            </a:extLst>
          </p:cNvPr>
          <p:cNvSpPr txBox="1"/>
          <p:nvPr/>
        </p:nvSpPr>
        <p:spPr bwMode="auto">
          <a:xfrm>
            <a:off x="7849628" y="3796182"/>
            <a:ext cx="1212557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(X&gt;&gt;8)&amp;M3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C46BD7-7408-C5B6-5D75-A919E4EE7325}"/>
              </a:ext>
            </a:extLst>
          </p:cNvPr>
          <p:cNvSpPr txBox="1"/>
          <p:nvPr/>
        </p:nvSpPr>
        <p:spPr bwMode="auto">
          <a:xfrm>
            <a:off x="3563888" y="4796749"/>
            <a:ext cx="4200743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0000000000001000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F6A3CE4-113E-CA01-F7E2-33602C311EE8}"/>
              </a:ext>
            </a:extLst>
          </p:cNvPr>
          <p:cNvCxnSpPr/>
          <p:nvPr/>
        </p:nvCxnSpPr>
        <p:spPr bwMode="auto">
          <a:xfrm>
            <a:off x="272760" y="5204424"/>
            <a:ext cx="773101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70D7A28-83C1-B9A5-E02D-09574A5C9707}"/>
              </a:ext>
            </a:extLst>
          </p:cNvPr>
          <p:cNvSpPr txBox="1"/>
          <p:nvPr/>
        </p:nvSpPr>
        <p:spPr bwMode="auto">
          <a:xfrm>
            <a:off x="231782" y="4797152"/>
            <a:ext cx="253961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914D35-8C59-CFB9-726D-4E29F8C8D028}"/>
              </a:ext>
            </a:extLst>
          </p:cNvPr>
          <p:cNvSpPr txBox="1"/>
          <p:nvPr/>
        </p:nvSpPr>
        <p:spPr bwMode="auto">
          <a:xfrm>
            <a:off x="8317614" y="4344251"/>
            <a:ext cx="686773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X&amp;M4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35584B-8EE3-6E4E-0381-6FF98A1FD563}"/>
              </a:ext>
            </a:extLst>
          </p:cNvPr>
          <p:cNvSpPr txBox="1"/>
          <p:nvPr/>
        </p:nvSpPr>
        <p:spPr bwMode="auto">
          <a:xfrm>
            <a:off x="7806408" y="4692730"/>
            <a:ext cx="1337592" cy="3430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(X&gt;&gt;16)&amp;M4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F4439DD-B0EC-848F-380B-0C32C74859AF}"/>
              </a:ext>
            </a:extLst>
          </p:cNvPr>
          <p:cNvSpPr txBox="1"/>
          <p:nvPr/>
        </p:nvSpPr>
        <p:spPr bwMode="auto">
          <a:xfrm>
            <a:off x="59778" y="5429814"/>
            <a:ext cx="7731012" cy="40464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dist" defTabSz="958850">
              <a:buFontTx/>
              <a:buNone/>
            </a:pPr>
            <a:r>
              <a:rPr lang="en-US" altLang="zh-CN" dirty="0"/>
              <a:t>0000000000000000000000000010001</a:t>
            </a:r>
            <a:endParaRPr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4287DB2A-EDD3-EEE0-46CC-F4C5220539F6}"/>
              </a:ext>
            </a:extLst>
          </p:cNvPr>
          <p:cNvSpPr/>
          <p:nvPr/>
        </p:nvSpPr>
        <p:spPr bwMode="auto">
          <a:xfrm rot="5400000">
            <a:off x="6876448" y="5478855"/>
            <a:ext cx="550539" cy="1225826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526951-25DA-523F-0621-3B139E80BC55}"/>
              </a:ext>
            </a:extLst>
          </p:cNvPr>
          <p:cNvSpPr txBox="1"/>
          <p:nvPr/>
        </p:nvSpPr>
        <p:spPr bwMode="auto">
          <a:xfrm>
            <a:off x="6808330" y="6237312"/>
            <a:ext cx="686773" cy="6508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square" lIns="47965" tIns="47965" rIns="47965" bIns="47965" rtlCol="0">
            <a:spAutoFit/>
          </a:bodyPr>
          <a:lstStyle/>
          <a:p>
            <a:pPr algn="r" defTabSz="958850"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17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200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作业及实验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r>
              <a:rPr kumimoji="1" lang="zh-CN" altLang="en-US" dirty="0"/>
              <a:t>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时间：</a:t>
            </a:r>
            <a:r>
              <a:rPr kumimoji="1" lang="en-US" altLang="zh-CN" dirty="0"/>
              <a:t>9.27</a:t>
            </a:r>
          </a:p>
          <a:p>
            <a:pPr lvl="1"/>
            <a:r>
              <a:rPr kumimoji="1" lang="zh-CN" altLang="en-US" dirty="0"/>
              <a:t>形式：</a:t>
            </a:r>
            <a:r>
              <a:rPr kumimoji="1" lang="en-US" altLang="zh-CN" dirty="0"/>
              <a:t>pdf</a:t>
            </a:r>
            <a:r>
              <a:rPr kumimoji="1" lang="zh-CN" altLang="en-US" dirty="0"/>
              <a:t>文件，上传</a:t>
            </a:r>
            <a:r>
              <a:rPr kumimoji="1" lang="en-US" altLang="zh-CN" dirty="0"/>
              <a:t>obe.ruc.edu.cn</a:t>
            </a:r>
          </a:p>
          <a:p>
            <a:r>
              <a:rPr lang="zh-CN" altLang="en-US" b="1" dirty="0">
                <a:ea typeface="楷体" charset="-122"/>
                <a:cs typeface="Arial" charset="0"/>
              </a:rPr>
              <a:t>内容：</a:t>
            </a:r>
            <a:r>
              <a:rPr kumimoji="1" lang="en-US" altLang="zh-CN" dirty="0"/>
              <a:t>Lab1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DataLab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语言的位运算、移位运算实现一些操作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运算符数量有严格的限制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充分利用</a:t>
            </a:r>
            <a:r>
              <a:rPr kumimoji="1" lang="en-US" altLang="zh-CN" dirty="0"/>
              <a:t>bit</a:t>
            </a:r>
            <a:r>
              <a:rPr kumimoji="1" lang="zh-CN" altLang="en-US" dirty="0"/>
              <a:t>的“并发性”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Rating: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1~4</a:t>
            </a:r>
          </a:p>
          <a:p>
            <a:pPr lvl="1"/>
            <a:r>
              <a:rPr kumimoji="1" lang="en-US" altLang="zh-CN" dirty="0"/>
              <a:t>21</a:t>
            </a:r>
            <a:r>
              <a:rPr kumimoji="1" lang="zh-CN" altLang="en-US" dirty="0"/>
              <a:t>道题目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45AAB-CBD7-748F-A6CD-43E3460B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9EADA4-5A9E-D5DF-8192-767466E0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119063" indent="-119063"/>
            <a:r>
              <a:rPr lang="en-US" kern="0"/>
              <a:t>Encoding Byte Values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098498-F123-F5F7-8D58-7DDAB519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" y="1624566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Byte = 8 bits</a:t>
            </a:r>
          </a:p>
          <a:p>
            <a:pPr marL="552450" lvl="1"/>
            <a:r>
              <a:rPr lang="en-US" b="0" kern="0" dirty="0"/>
              <a:t>Binary 00000000</a:t>
            </a:r>
            <a:r>
              <a:rPr lang="en-US" b="0" kern="0" baseline="-6000" dirty="0"/>
              <a:t>2</a:t>
            </a:r>
            <a:r>
              <a:rPr lang="en-US" b="0" kern="0" dirty="0"/>
              <a:t> to 11111111</a:t>
            </a:r>
            <a:r>
              <a:rPr lang="en-US" b="0" kern="0" baseline="-6000" dirty="0"/>
              <a:t>2</a:t>
            </a:r>
            <a:endParaRPr lang="en-US" b="0" kern="0" dirty="0"/>
          </a:p>
          <a:p>
            <a:pPr marL="552450" lvl="1"/>
            <a:r>
              <a:rPr lang="en-US" b="0" kern="0" dirty="0"/>
              <a:t>Decimal: 0</a:t>
            </a:r>
            <a:r>
              <a:rPr lang="en-US" b="0" kern="0" baseline="-6000" dirty="0"/>
              <a:t>10</a:t>
            </a:r>
            <a:r>
              <a:rPr lang="en-US" b="0" kern="0" dirty="0"/>
              <a:t> to 255</a:t>
            </a:r>
            <a:r>
              <a:rPr lang="en-US" b="0" kern="0" baseline="-6000" dirty="0"/>
              <a:t>10</a:t>
            </a:r>
            <a:endParaRPr lang="en-US" b="0" kern="0" dirty="0"/>
          </a:p>
          <a:p>
            <a:pPr marL="552450" lvl="1"/>
            <a:r>
              <a:rPr lang="en-US" b="0" kern="0" dirty="0"/>
              <a:t>Hexadecimal 00</a:t>
            </a:r>
            <a:r>
              <a:rPr lang="en-US" b="0" kern="0" baseline="-6000" dirty="0"/>
              <a:t>16</a:t>
            </a:r>
            <a:r>
              <a:rPr lang="en-US" b="0" kern="0" dirty="0"/>
              <a:t> to FF</a:t>
            </a:r>
            <a:r>
              <a:rPr lang="en-US" b="0" kern="0" baseline="-6000" dirty="0"/>
              <a:t>16</a:t>
            </a:r>
            <a:endParaRPr lang="en-US" b="0" kern="0" dirty="0"/>
          </a:p>
          <a:p>
            <a:pPr marL="838200" lvl="2"/>
            <a:r>
              <a:rPr lang="en-US" b="0" kern="0" dirty="0"/>
              <a:t>Base 16 number representation</a:t>
            </a:r>
          </a:p>
          <a:p>
            <a:pPr marL="838200" lvl="2"/>
            <a:r>
              <a:rPr lang="en-US" b="0" kern="0" dirty="0"/>
              <a:t>Use characters ‘0’ to ‘9’ and ‘A’ to ‘F’</a:t>
            </a:r>
          </a:p>
          <a:p>
            <a:pPr marL="838200" lvl="2"/>
            <a:r>
              <a:rPr lang="en-US" b="0" kern="0" dirty="0"/>
              <a:t>Write FA1D37B</a:t>
            </a:r>
            <a:r>
              <a:rPr lang="en-US" b="0" kern="0" baseline="-6000" dirty="0"/>
              <a:t>16</a:t>
            </a:r>
            <a:r>
              <a:rPr lang="en-US" b="0" kern="0" dirty="0"/>
              <a:t> in C as</a:t>
            </a:r>
          </a:p>
          <a:p>
            <a:pPr marL="1295400" lvl="3"/>
            <a:r>
              <a:rPr lang="en-US" b="0" kern="0" dirty="0"/>
              <a:t>0xFA1D37B</a:t>
            </a:r>
          </a:p>
          <a:p>
            <a:pPr marL="1295400" lvl="3"/>
            <a:r>
              <a:rPr lang="en-US" b="0" kern="0" dirty="0"/>
              <a:t>0xfa1d37b </a:t>
            </a:r>
          </a:p>
          <a:p>
            <a:pPr marL="1181100" lvl="3">
              <a:buFontTx/>
              <a:buNone/>
            </a:pPr>
            <a:endParaRPr lang="en-US" b="0" kern="0" dirty="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124C1BC7-F7F7-FE72-B83E-841245A990D8}"/>
              </a:ext>
            </a:extLst>
          </p:cNvPr>
          <p:cNvGrpSpPr>
            <a:grpSpLocks/>
          </p:cNvGrpSpPr>
          <p:nvPr/>
        </p:nvGrpSpPr>
        <p:grpSpPr bwMode="auto">
          <a:xfrm>
            <a:off x="6516216" y="1612423"/>
            <a:ext cx="1851025" cy="4591050"/>
            <a:chOff x="0" y="0"/>
            <a:chExt cx="1166" cy="2891"/>
          </a:xfrm>
        </p:grpSpPr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BF4E821-7A81-28BD-093D-56AF3EED9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2" name="Group 7">
                <a:extLst>
                  <a:ext uri="{FF2B5EF4-FFF2-40B4-BE49-F238E27FC236}">
                    <a16:creationId xmlns:a16="http://schemas.microsoft.com/office/drawing/2014/main" id="{23FFA30A-5BDE-A244-C8E0-18788F124D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4" name="Rectangle 8">
                  <a:extLst>
                    <a:ext uri="{FF2B5EF4-FFF2-40B4-BE49-F238E27FC236}">
                      <a16:creationId xmlns:a16="http://schemas.microsoft.com/office/drawing/2014/main" id="{8E4645A5-E708-9F1F-F1D8-AD0B2C445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">
                  <a:extLst>
                    <a:ext uri="{FF2B5EF4-FFF2-40B4-BE49-F238E27FC236}">
                      <a16:creationId xmlns:a16="http://schemas.microsoft.com/office/drawing/2014/main" id="{BC7042A9-E244-1792-C865-2D3ED9F10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3" name="Group 10">
                <a:extLst>
                  <a:ext uri="{FF2B5EF4-FFF2-40B4-BE49-F238E27FC236}">
                    <a16:creationId xmlns:a16="http://schemas.microsoft.com/office/drawing/2014/main" id="{C46E9845-49A3-E9B7-6956-58077C3D73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11">
                  <a:extLst>
                    <a:ext uri="{FF2B5EF4-FFF2-40B4-BE49-F238E27FC236}">
                      <a16:creationId xmlns:a16="http://schemas.microsoft.com/office/drawing/2014/main" id="{A59D489D-541C-E1AF-F2BB-C4773A9BC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2">
                  <a:extLst>
                    <a:ext uri="{FF2B5EF4-FFF2-40B4-BE49-F238E27FC236}">
                      <a16:creationId xmlns:a16="http://schemas.microsoft.com/office/drawing/2014/main" id="{601086ED-9FC9-89DB-EA72-D22D5B04B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415A889-B06C-5BA8-3E57-12FFFFF2FC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50" name="Rectangle 14">
                  <a:extLst>
                    <a:ext uri="{FF2B5EF4-FFF2-40B4-BE49-F238E27FC236}">
                      <a16:creationId xmlns:a16="http://schemas.microsoft.com/office/drawing/2014/main" id="{BB856B86-5F82-56A4-7CBA-370F9C527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5">
                  <a:extLst>
                    <a:ext uri="{FF2B5EF4-FFF2-40B4-BE49-F238E27FC236}">
                      <a16:creationId xmlns:a16="http://schemas.microsoft.com/office/drawing/2014/main" id="{5D944F08-99D9-23A9-D35D-3F2155B9C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5" name="Group 16">
                <a:extLst>
                  <a:ext uri="{FF2B5EF4-FFF2-40B4-BE49-F238E27FC236}">
                    <a16:creationId xmlns:a16="http://schemas.microsoft.com/office/drawing/2014/main" id="{5ADB1B6F-BC58-825C-2DCF-1E4221B1E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8" name="Rectangle 17">
                  <a:extLst>
                    <a:ext uri="{FF2B5EF4-FFF2-40B4-BE49-F238E27FC236}">
                      <a16:creationId xmlns:a16="http://schemas.microsoft.com/office/drawing/2014/main" id="{42D1C3E7-F064-B41E-3C84-AFE774530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8">
                  <a:extLst>
                    <a:ext uri="{FF2B5EF4-FFF2-40B4-BE49-F238E27FC236}">
                      <a16:creationId xmlns:a16="http://schemas.microsoft.com/office/drawing/2014/main" id="{9C43275D-81D2-D1A5-0557-F13A105AA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6" name="Group 19">
                <a:extLst>
                  <a:ext uri="{FF2B5EF4-FFF2-40B4-BE49-F238E27FC236}">
                    <a16:creationId xmlns:a16="http://schemas.microsoft.com/office/drawing/2014/main" id="{2BC343F1-A13E-9D48-F2DB-18D3F0760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20">
                  <a:extLst>
                    <a:ext uri="{FF2B5EF4-FFF2-40B4-BE49-F238E27FC236}">
                      <a16:creationId xmlns:a16="http://schemas.microsoft.com/office/drawing/2014/main" id="{40070DB5-0763-3202-3773-77DE64F5A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21">
                  <a:extLst>
                    <a:ext uri="{FF2B5EF4-FFF2-40B4-BE49-F238E27FC236}">
                      <a16:creationId xmlns:a16="http://schemas.microsoft.com/office/drawing/2014/main" id="{B6BA74A9-161C-966B-D4D3-949C0D686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22">
                <a:extLst>
                  <a:ext uri="{FF2B5EF4-FFF2-40B4-BE49-F238E27FC236}">
                    <a16:creationId xmlns:a16="http://schemas.microsoft.com/office/drawing/2014/main" id="{BB261BB9-0B27-6984-1680-9E6BD4401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4" name="Rectangle 23">
                  <a:extLst>
                    <a:ext uri="{FF2B5EF4-FFF2-40B4-BE49-F238E27FC236}">
                      <a16:creationId xmlns:a16="http://schemas.microsoft.com/office/drawing/2014/main" id="{E3840FDD-9120-6A3F-5D38-FCB3E19DF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4">
                  <a:extLst>
                    <a:ext uri="{FF2B5EF4-FFF2-40B4-BE49-F238E27FC236}">
                      <a16:creationId xmlns:a16="http://schemas.microsoft.com/office/drawing/2014/main" id="{6522ED42-7BE7-8B34-78DC-955039F91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8" name="Group 25">
                <a:extLst>
                  <a:ext uri="{FF2B5EF4-FFF2-40B4-BE49-F238E27FC236}">
                    <a16:creationId xmlns:a16="http://schemas.microsoft.com/office/drawing/2014/main" id="{7E590DAF-0EAB-8251-60ED-CB57443885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2" name="Rectangle 26">
                  <a:extLst>
                    <a:ext uri="{FF2B5EF4-FFF2-40B4-BE49-F238E27FC236}">
                      <a16:creationId xmlns:a16="http://schemas.microsoft.com/office/drawing/2014/main" id="{89621379-D91A-9F07-F023-CD46188B9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7">
                  <a:extLst>
                    <a:ext uri="{FF2B5EF4-FFF2-40B4-BE49-F238E27FC236}">
                      <a16:creationId xmlns:a16="http://schemas.microsoft.com/office/drawing/2014/main" id="{9FC05A97-6497-99F9-8694-240013C28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28">
                <a:extLst>
                  <a:ext uri="{FF2B5EF4-FFF2-40B4-BE49-F238E27FC236}">
                    <a16:creationId xmlns:a16="http://schemas.microsoft.com/office/drawing/2014/main" id="{EC5FD4F5-5006-91B5-8CAF-898798787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9">
                  <a:extLst>
                    <a:ext uri="{FF2B5EF4-FFF2-40B4-BE49-F238E27FC236}">
                      <a16:creationId xmlns:a16="http://schemas.microsoft.com/office/drawing/2014/main" id="{85B38F3C-AA5C-DA5D-BA70-454A69C52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30">
                  <a:extLst>
                    <a:ext uri="{FF2B5EF4-FFF2-40B4-BE49-F238E27FC236}">
                      <a16:creationId xmlns:a16="http://schemas.microsoft.com/office/drawing/2014/main" id="{50075443-1C82-2773-C33C-6C99E5F7D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20" name="Group 31">
                <a:extLst>
                  <a:ext uri="{FF2B5EF4-FFF2-40B4-BE49-F238E27FC236}">
                    <a16:creationId xmlns:a16="http://schemas.microsoft.com/office/drawing/2014/main" id="{4AF4787B-37BB-B3A0-F3B6-0109C857B3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8" name="Rectangle 32">
                  <a:extLst>
                    <a:ext uri="{FF2B5EF4-FFF2-40B4-BE49-F238E27FC236}">
                      <a16:creationId xmlns:a16="http://schemas.microsoft.com/office/drawing/2014/main" id="{68A4A9B5-C328-0CB9-7386-04B191089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3">
                  <a:extLst>
                    <a:ext uri="{FF2B5EF4-FFF2-40B4-BE49-F238E27FC236}">
                      <a16:creationId xmlns:a16="http://schemas.microsoft.com/office/drawing/2014/main" id="{7DD00B4E-2FAD-8207-FD90-678C8F51A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21" name="Group 34">
                <a:extLst>
                  <a:ext uri="{FF2B5EF4-FFF2-40B4-BE49-F238E27FC236}">
                    <a16:creationId xmlns:a16="http://schemas.microsoft.com/office/drawing/2014/main" id="{06F24F5F-116A-5A1B-6546-77130617D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6" name="Rectangle 35">
                  <a:extLst>
                    <a:ext uri="{FF2B5EF4-FFF2-40B4-BE49-F238E27FC236}">
                      <a16:creationId xmlns:a16="http://schemas.microsoft.com/office/drawing/2014/main" id="{3F722F7B-0402-DFE9-A738-B118E78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6">
                  <a:extLst>
                    <a:ext uri="{FF2B5EF4-FFF2-40B4-BE49-F238E27FC236}">
                      <a16:creationId xmlns:a16="http://schemas.microsoft.com/office/drawing/2014/main" id="{D8051CF4-26A9-5AA9-A9E4-EB1945300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2" name="Group 37">
                <a:extLst>
                  <a:ext uri="{FF2B5EF4-FFF2-40B4-BE49-F238E27FC236}">
                    <a16:creationId xmlns:a16="http://schemas.microsoft.com/office/drawing/2014/main" id="{DB493DE2-393F-C40A-5E81-ABDC9B35B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8">
                  <a:extLst>
                    <a:ext uri="{FF2B5EF4-FFF2-40B4-BE49-F238E27FC236}">
                      <a16:creationId xmlns:a16="http://schemas.microsoft.com/office/drawing/2014/main" id="{3DA01014-1296-7174-A513-777263655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9">
                  <a:extLst>
                    <a:ext uri="{FF2B5EF4-FFF2-40B4-BE49-F238E27FC236}">
                      <a16:creationId xmlns:a16="http://schemas.microsoft.com/office/drawing/2014/main" id="{1E4477C2-C850-4E57-8D3F-4C84BDB4C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3" name="Group 40">
                <a:extLst>
                  <a:ext uri="{FF2B5EF4-FFF2-40B4-BE49-F238E27FC236}">
                    <a16:creationId xmlns:a16="http://schemas.microsoft.com/office/drawing/2014/main" id="{96945D2F-2370-F195-D26C-613ACF099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2" name="Rectangle 41">
                  <a:extLst>
                    <a:ext uri="{FF2B5EF4-FFF2-40B4-BE49-F238E27FC236}">
                      <a16:creationId xmlns:a16="http://schemas.microsoft.com/office/drawing/2014/main" id="{20DDF41C-D93A-D953-F4C7-75382CB5A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42">
                  <a:extLst>
                    <a:ext uri="{FF2B5EF4-FFF2-40B4-BE49-F238E27FC236}">
                      <a16:creationId xmlns:a16="http://schemas.microsoft.com/office/drawing/2014/main" id="{1DD39B7B-EE9F-AEB0-3467-730CDFC14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4" name="Group 43">
                <a:extLst>
                  <a:ext uri="{FF2B5EF4-FFF2-40B4-BE49-F238E27FC236}">
                    <a16:creationId xmlns:a16="http://schemas.microsoft.com/office/drawing/2014/main" id="{FC38FB08-CEE2-E943-BBBD-3F1986AB5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30" name="Rectangle 44">
                  <a:extLst>
                    <a:ext uri="{FF2B5EF4-FFF2-40B4-BE49-F238E27FC236}">
                      <a16:creationId xmlns:a16="http://schemas.microsoft.com/office/drawing/2014/main" id="{4A8A9B98-D790-9DE0-CD03-A0675CA94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5">
                  <a:extLst>
                    <a:ext uri="{FF2B5EF4-FFF2-40B4-BE49-F238E27FC236}">
                      <a16:creationId xmlns:a16="http://schemas.microsoft.com/office/drawing/2014/main" id="{06ECDC95-6556-FB2C-1B1B-CC111C85D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46">
                <a:extLst>
                  <a:ext uri="{FF2B5EF4-FFF2-40B4-BE49-F238E27FC236}">
                    <a16:creationId xmlns:a16="http://schemas.microsoft.com/office/drawing/2014/main" id="{2587CE68-137C-E0FC-C94B-CD828EC1A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7">
                  <a:extLst>
                    <a:ext uri="{FF2B5EF4-FFF2-40B4-BE49-F238E27FC236}">
                      <a16:creationId xmlns:a16="http://schemas.microsoft.com/office/drawing/2014/main" id="{A7BE4747-E88D-580C-A491-00B247345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8">
                  <a:extLst>
                    <a:ext uri="{FF2B5EF4-FFF2-40B4-BE49-F238E27FC236}">
                      <a16:creationId xmlns:a16="http://schemas.microsoft.com/office/drawing/2014/main" id="{C1D9304E-EF77-DF22-BEB2-A51135DE3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6" name="Group 49">
                <a:extLst>
                  <a:ext uri="{FF2B5EF4-FFF2-40B4-BE49-F238E27FC236}">
                    <a16:creationId xmlns:a16="http://schemas.microsoft.com/office/drawing/2014/main" id="{003D5B85-E859-CE6B-CA34-3BF1DF9579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6" name="Rectangle 50">
                  <a:extLst>
                    <a:ext uri="{FF2B5EF4-FFF2-40B4-BE49-F238E27FC236}">
                      <a16:creationId xmlns:a16="http://schemas.microsoft.com/office/drawing/2014/main" id="{3550B5CC-2CEA-041F-AFA1-62AC04B8A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51">
                  <a:extLst>
                    <a:ext uri="{FF2B5EF4-FFF2-40B4-BE49-F238E27FC236}">
                      <a16:creationId xmlns:a16="http://schemas.microsoft.com/office/drawing/2014/main" id="{95EE08E3-63D6-838E-2627-2DC672A50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7" name="Group 52">
                <a:extLst>
                  <a:ext uri="{FF2B5EF4-FFF2-40B4-BE49-F238E27FC236}">
                    <a16:creationId xmlns:a16="http://schemas.microsoft.com/office/drawing/2014/main" id="{48600975-3C4E-F3FB-A9C6-AA3C9597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4" name="Rectangle 53">
                  <a:extLst>
                    <a:ext uri="{FF2B5EF4-FFF2-40B4-BE49-F238E27FC236}">
                      <a16:creationId xmlns:a16="http://schemas.microsoft.com/office/drawing/2014/main" id="{B3F4454B-E647-C93B-FF6A-F0DD3ED28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4">
                  <a:extLst>
                    <a:ext uri="{FF2B5EF4-FFF2-40B4-BE49-F238E27FC236}">
                      <a16:creationId xmlns:a16="http://schemas.microsoft.com/office/drawing/2014/main" id="{DFB8122D-9897-2A80-B13B-122164303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8" name="Group 55">
                <a:extLst>
                  <a:ext uri="{FF2B5EF4-FFF2-40B4-BE49-F238E27FC236}">
                    <a16:creationId xmlns:a16="http://schemas.microsoft.com/office/drawing/2014/main" id="{0F155318-A02C-E682-A09B-CC78C9372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59B68F1B-24A0-A7C0-C64E-E658F08DD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7">
                  <a:extLst>
                    <a:ext uri="{FF2B5EF4-FFF2-40B4-BE49-F238E27FC236}">
                      <a16:creationId xmlns:a16="http://schemas.microsoft.com/office/drawing/2014/main" id="{7E9B7ED1-6070-FEDD-3D6F-57B0101B1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9" name="Group 58">
                <a:extLst>
                  <a:ext uri="{FF2B5EF4-FFF2-40B4-BE49-F238E27FC236}">
                    <a16:creationId xmlns:a16="http://schemas.microsoft.com/office/drawing/2014/main" id="{45F4B947-9E4E-E9D8-5D61-3A366EAB8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20" name="Rectangle 59">
                  <a:extLst>
                    <a:ext uri="{FF2B5EF4-FFF2-40B4-BE49-F238E27FC236}">
                      <a16:creationId xmlns:a16="http://schemas.microsoft.com/office/drawing/2014/main" id="{08E24FEA-1DC6-E577-8FA9-BEB9CAC4B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60">
                  <a:extLst>
                    <a:ext uri="{FF2B5EF4-FFF2-40B4-BE49-F238E27FC236}">
                      <a16:creationId xmlns:a16="http://schemas.microsoft.com/office/drawing/2014/main" id="{D25B10EF-BA93-EE4D-7187-BF7E79A34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30" name="Group 61">
                <a:extLst>
                  <a:ext uri="{FF2B5EF4-FFF2-40B4-BE49-F238E27FC236}">
                    <a16:creationId xmlns:a16="http://schemas.microsoft.com/office/drawing/2014/main" id="{5E8BB852-191A-3C1B-B40C-F41DD45C6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8" name="Rectangle 62">
                  <a:extLst>
                    <a:ext uri="{FF2B5EF4-FFF2-40B4-BE49-F238E27FC236}">
                      <a16:creationId xmlns:a16="http://schemas.microsoft.com/office/drawing/2014/main" id="{B7FF3683-93E1-1C72-CD27-29781C069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3">
                  <a:extLst>
                    <a:ext uri="{FF2B5EF4-FFF2-40B4-BE49-F238E27FC236}">
                      <a16:creationId xmlns:a16="http://schemas.microsoft.com/office/drawing/2014/main" id="{95C79922-9ABD-3378-CD89-A95428C1C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1" name="Group 64">
                <a:extLst>
                  <a:ext uri="{FF2B5EF4-FFF2-40B4-BE49-F238E27FC236}">
                    <a16:creationId xmlns:a16="http://schemas.microsoft.com/office/drawing/2014/main" id="{F3482A48-946A-014B-7B95-943433344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5">
                  <a:extLst>
                    <a:ext uri="{FF2B5EF4-FFF2-40B4-BE49-F238E27FC236}">
                      <a16:creationId xmlns:a16="http://schemas.microsoft.com/office/drawing/2014/main" id="{29405A20-9D83-6320-94AA-DEFF7CEB0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6">
                  <a:extLst>
                    <a:ext uri="{FF2B5EF4-FFF2-40B4-BE49-F238E27FC236}">
                      <a16:creationId xmlns:a16="http://schemas.microsoft.com/office/drawing/2014/main" id="{98E85052-FD36-DF67-DB22-5D6F04163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2" name="Group 67">
                <a:extLst>
                  <a:ext uri="{FF2B5EF4-FFF2-40B4-BE49-F238E27FC236}">
                    <a16:creationId xmlns:a16="http://schemas.microsoft.com/office/drawing/2014/main" id="{75F2FE10-D240-414C-6F02-065965972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4" name="Rectangle 68">
                  <a:extLst>
                    <a:ext uri="{FF2B5EF4-FFF2-40B4-BE49-F238E27FC236}">
                      <a16:creationId xmlns:a16="http://schemas.microsoft.com/office/drawing/2014/main" id="{4491F1CC-F65A-194D-C4E0-F2A0E6954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9">
                  <a:extLst>
                    <a:ext uri="{FF2B5EF4-FFF2-40B4-BE49-F238E27FC236}">
                      <a16:creationId xmlns:a16="http://schemas.microsoft.com/office/drawing/2014/main" id="{3A421825-7121-8311-AE68-CC7E9B52F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3" name="Group 70">
                <a:extLst>
                  <a:ext uri="{FF2B5EF4-FFF2-40B4-BE49-F238E27FC236}">
                    <a16:creationId xmlns:a16="http://schemas.microsoft.com/office/drawing/2014/main" id="{B021C281-4A1B-9155-D447-56C6D93B5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2" name="Rectangle 71">
                  <a:extLst>
                    <a:ext uri="{FF2B5EF4-FFF2-40B4-BE49-F238E27FC236}">
                      <a16:creationId xmlns:a16="http://schemas.microsoft.com/office/drawing/2014/main" id="{E386276F-FD0F-F7A1-3812-C0EDA527D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72">
                  <a:extLst>
                    <a:ext uri="{FF2B5EF4-FFF2-40B4-BE49-F238E27FC236}">
                      <a16:creationId xmlns:a16="http://schemas.microsoft.com/office/drawing/2014/main" id="{0638BF39-5DAD-C4C3-7D5F-0E470E87B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4" name="Group 73">
                <a:extLst>
                  <a:ext uri="{FF2B5EF4-FFF2-40B4-BE49-F238E27FC236}">
                    <a16:creationId xmlns:a16="http://schemas.microsoft.com/office/drawing/2014/main" id="{B2A0BCB1-E5A3-DD2F-E22B-646500AA5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4">
                  <a:extLst>
                    <a:ext uri="{FF2B5EF4-FFF2-40B4-BE49-F238E27FC236}">
                      <a16:creationId xmlns:a16="http://schemas.microsoft.com/office/drawing/2014/main" id="{B5AC4295-74F8-A512-5440-B66BF1739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5">
                  <a:extLst>
                    <a:ext uri="{FF2B5EF4-FFF2-40B4-BE49-F238E27FC236}">
                      <a16:creationId xmlns:a16="http://schemas.microsoft.com/office/drawing/2014/main" id="{3A0A6251-AB66-1DAC-F713-ECCC922C5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5" name="Group 76">
                <a:extLst>
                  <a:ext uri="{FF2B5EF4-FFF2-40B4-BE49-F238E27FC236}">
                    <a16:creationId xmlns:a16="http://schemas.microsoft.com/office/drawing/2014/main" id="{59BF1359-D9E1-AFE8-8859-5089CB5D3E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8" name="Rectangle 77">
                  <a:extLst>
                    <a:ext uri="{FF2B5EF4-FFF2-40B4-BE49-F238E27FC236}">
                      <a16:creationId xmlns:a16="http://schemas.microsoft.com/office/drawing/2014/main" id="{B2E71D4B-1E0C-2845-75B9-1C2B6941F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8">
                  <a:extLst>
                    <a:ext uri="{FF2B5EF4-FFF2-40B4-BE49-F238E27FC236}">
                      <a16:creationId xmlns:a16="http://schemas.microsoft.com/office/drawing/2014/main" id="{7347B18F-4D47-A9B9-9E38-66A523CEA3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6" name="Group 79">
                <a:extLst>
                  <a:ext uri="{FF2B5EF4-FFF2-40B4-BE49-F238E27FC236}">
                    <a16:creationId xmlns:a16="http://schemas.microsoft.com/office/drawing/2014/main" id="{A9B4CDC3-D068-9514-612D-880BC1DFFA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6" name="Rectangle 80">
                  <a:extLst>
                    <a:ext uri="{FF2B5EF4-FFF2-40B4-BE49-F238E27FC236}">
                      <a16:creationId xmlns:a16="http://schemas.microsoft.com/office/drawing/2014/main" id="{37CAF577-47F9-082B-10AB-25E8F452E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81">
                  <a:extLst>
                    <a:ext uri="{FF2B5EF4-FFF2-40B4-BE49-F238E27FC236}">
                      <a16:creationId xmlns:a16="http://schemas.microsoft.com/office/drawing/2014/main" id="{C8E2ADAC-8F20-EA62-DFBD-17ADF2CA7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7" name="Group 82">
                <a:extLst>
                  <a:ext uri="{FF2B5EF4-FFF2-40B4-BE49-F238E27FC236}">
                    <a16:creationId xmlns:a16="http://schemas.microsoft.com/office/drawing/2014/main" id="{A5A4A3F8-94D8-6A48-DB00-41BFE0A5A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3">
                  <a:extLst>
                    <a:ext uri="{FF2B5EF4-FFF2-40B4-BE49-F238E27FC236}">
                      <a16:creationId xmlns:a16="http://schemas.microsoft.com/office/drawing/2014/main" id="{11A2BCD6-60AB-B4AA-1521-2A315AB39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4">
                  <a:extLst>
                    <a:ext uri="{FF2B5EF4-FFF2-40B4-BE49-F238E27FC236}">
                      <a16:creationId xmlns:a16="http://schemas.microsoft.com/office/drawing/2014/main" id="{3327DFCD-D0CA-DDB5-2C70-F5FF5795E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8" name="Group 85">
                <a:extLst>
                  <a:ext uri="{FF2B5EF4-FFF2-40B4-BE49-F238E27FC236}">
                    <a16:creationId xmlns:a16="http://schemas.microsoft.com/office/drawing/2014/main" id="{2B64AE7D-467A-5348-4451-A4FE1BE18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2" name="Rectangle 86">
                  <a:extLst>
                    <a:ext uri="{FF2B5EF4-FFF2-40B4-BE49-F238E27FC236}">
                      <a16:creationId xmlns:a16="http://schemas.microsoft.com/office/drawing/2014/main" id="{9954D35E-8E5F-0B15-2B4B-E32E1BAC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7">
                  <a:extLst>
                    <a:ext uri="{FF2B5EF4-FFF2-40B4-BE49-F238E27FC236}">
                      <a16:creationId xmlns:a16="http://schemas.microsoft.com/office/drawing/2014/main" id="{C5D44182-E9DC-4CDF-F85F-C1AF737B9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9" name="Group 88">
                <a:extLst>
                  <a:ext uri="{FF2B5EF4-FFF2-40B4-BE49-F238E27FC236}">
                    <a16:creationId xmlns:a16="http://schemas.microsoft.com/office/drawing/2014/main" id="{BB2DE4D0-FB63-8E4B-C2FF-A8AA279BE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100" name="Rectangle 89">
                  <a:extLst>
                    <a:ext uri="{FF2B5EF4-FFF2-40B4-BE49-F238E27FC236}">
                      <a16:creationId xmlns:a16="http://schemas.microsoft.com/office/drawing/2014/main" id="{DDA24F66-458B-6A01-207F-7150E5553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90">
                  <a:extLst>
                    <a:ext uri="{FF2B5EF4-FFF2-40B4-BE49-F238E27FC236}">
                      <a16:creationId xmlns:a16="http://schemas.microsoft.com/office/drawing/2014/main" id="{470487A6-DEB3-849E-0B86-0EA7627D0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0" name="Group 91">
                <a:extLst>
                  <a:ext uri="{FF2B5EF4-FFF2-40B4-BE49-F238E27FC236}">
                    <a16:creationId xmlns:a16="http://schemas.microsoft.com/office/drawing/2014/main" id="{5EE26DD7-7C60-78E2-A827-7C6A7267F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92">
                  <a:extLst>
                    <a:ext uri="{FF2B5EF4-FFF2-40B4-BE49-F238E27FC236}">
                      <a16:creationId xmlns:a16="http://schemas.microsoft.com/office/drawing/2014/main" id="{1C10CF8F-2A6D-456B-08DF-58BE6256E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3">
                  <a:extLst>
                    <a:ext uri="{FF2B5EF4-FFF2-40B4-BE49-F238E27FC236}">
                      <a16:creationId xmlns:a16="http://schemas.microsoft.com/office/drawing/2014/main" id="{FDAD0E6D-D042-60AD-DE0D-8A34D9722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1" name="Group 94">
                <a:extLst>
                  <a:ext uri="{FF2B5EF4-FFF2-40B4-BE49-F238E27FC236}">
                    <a16:creationId xmlns:a16="http://schemas.microsoft.com/office/drawing/2014/main" id="{82B88BE7-E9FF-3D91-EB0A-6844A11E85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CF4DC2E-8DBE-067A-40EE-FFE660D21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91F71AA-B480-6AFE-C85E-9A08EB42F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2" name="Group 97">
                <a:extLst>
                  <a:ext uri="{FF2B5EF4-FFF2-40B4-BE49-F238E27FC236}">
                    <a16:creationId xmlns:a16="http://schemas.microsoft.com/office/drawing/2014/main" id="{4F99F31A-0FFB-CD85-87D2-E94D2FE31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4" name="Rectangle 98">
                  <a:extLst>
                    <a:ext uri="{FF2B5EF4-FFF2-40B4-BE49-F238E27FC236}">
                      <a16:creationId xmlns:a16="http://schemas.microsoft.com/office/drawing/2014/main" id="{D43A4F9C-B9E9-212A-5228-C87751530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9">
                  <a:extLst>
                    <a:ext uri="{FF2B5EF4-FFF2-40B4-BE49-F238E27FC236}">
                      <a16:creationId xmlns:a16="http://schemas.microsoft.com/office/drawing/2014/main" id="{4947E863-8EF0-F407-10DE-BC55538A9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" name="Group 100">
                <a:extLst>
                  <a:ext uri="{FF2B5EF4-FFF2-40B4-BE49-F238E27FC236}">
                    <a16:creationId xmlns:a16="http://schemas.microsoft.com/office/drawing/2014/main" id="{BFD0360A-28DF-6974-05B1-9D8AE707BB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101">
                  <a:extLst>
                    <a:ext uri="{FF2B5EF4-FFF2-40B4-BE49-F238E27FC236}">
                      <a16:creationId xmlns:a16="http://schemas.microsoft.com/office/drawing/2014/main" id="{CBCCD9B1-3E51-D15D-6ED8-91BFD81C6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102">
                  <a:extLst>
                    <a:ext uri="{FF2B5EF4-FFF2-40B4-BE49-F238E27FC236}">
                      <a16:creationId xmlns:a16="http://schemas.microsoft.com/office/drawing/2014/main" id="{96EF5B74-7FBC-D756-F92C-6E29D2A5D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4" name="Group 103">
                <a:extLst>
                  <a:ext uri="{FF2B5EF4-FFF2-40B4-BE49-F238E27FC236}">
                    <a16:creationId xmlns:a16="http://schemas.microsoft.com/office/drawing/2014/main" id="{ED5F5FB6-71FF-543D-5443-A930071B5B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90" name="Rectangle 104">
                  <a:extLst>
                    <a:ext uri="{FF2B5EF4-FFF2-40B4-BE49-F238E27FC236}">
                      <a16:creationId xmlns:a16="http://schemas.microsoft.com/office/drawing/2014/main" id="{2AC1A636-9582-1A24-D818-FA5C675D5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5">
                  <a:extLst>
                    <a:ext uri="{FF2B5EF4-FFF2-40B4-BE49-F238E27FC236}">
                      <a16:creationId xmlns:a16="http://schemas.microsoft.com/office/drawing/2014/main" id="{F15B3466-F5E0-3FE1-15B3-4347DEA1D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5" name="Group 106">
                <a:extLst>
                  <a:ext uri="{FF2B5EF4-FFF2-40B4-BE49-F238E27FC236}">
                    <a16:creationId xmlns:a16="http://schemas.microsoft.com/office/drawing/2014/main" id="{4C0A0676-29C5-8C48-3726-4A8077A85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8" name="Rectangle 107">
                  <a:extLst>
                    <a:ext uri="{FF2B5EF4-FFF2-40B4-BE49-F238E27FC236}">
                      <a16:creationId xmlns:a16="http://schemas.microsoft.com/office/drawing/2014/main" id="{C8FE4726-DFFA-8A0F-B9E9-5FBDB0E2D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8">
                  <a:extLst>
                    <a:ext uri="{FF2B5EF4-FFF2-40B4-BE49-F238E27FC236}">
                      <a16:creationId xmlns:a16="http://schemas.microsoft.com/office/drawing/2014/main" id="{D74A0657-19CE-9EE4-DCD0-3BD2CD3FF4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6" name="Group 109">
                <a:extLst>
                  <a:ext uri="{FF2B5EF4-FFF2-40B4-BE49-F238E27FC236}">
                    <a16:creationId xmlns:a16="http://schemas.microsoft.com/office/drawing/2014/main" id="{E6383DE0-3C62-1CBE-F57F-754B880AA9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10">
                  <a:extLst>
                    <a:ext uri="{FF2B5EF4-FFF2-40B4-BE49-F238E27FC236}">
                      <a16:creationId xmlns:a16="http://schemas.microsoft.com/office/drawing/2014/main" id="{94B87EA4-34A7-5329-6E9D-7ED3CDC98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11">
                  <a:extLst>
                    <a:ext uri="{FF2B5EF4-FFF2-40B4-BE49-F238E27FC236}">
                      <a16:creationId xmlns:a16="http://schemas.microsoft.com/office/drawing/2014/main" id="{ABA1EAF2-BFD1-8B11-BBFD-BF80845CF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7" name="Group 112">
                <a:extLst>
                  <a:ext uri="{FF2B5EF4-FFF2-40B4-BE49-F238E27FC236}">
                    <a16:creationId xmlns:a16="http://schemas.microsoft.com/office/drawing/2014/main" id="{3EA397A0-5E5A-841C-9613-22A830FBC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4" name="Rectangle 113">
                  <a:extLst>
                    <a:ext uri="{FF2B5EF4-FFF2-40B4-BE49-F238E27FC236}">
                      <a16:creationId xmlns:a16="http://schemas.microsoft.com/office/drawing/2014/main" id="{F65B71FE-5E55-3016-E692-20BB2AA15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4">
                  <a:extLst>
                    <a:ext uri="{FF2B5EF4-FFF2-40B4-BE49-F238E27FC236}">
                      <a16:creationId xmlns:a16="http://schemas.microsoft.com/office/drawing/2014/main" id="{C487B053-3F65-497B-6E30-6D6CFF4D0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8" name="Group 115">
                <a:extLst>
                  <a:ext uri="{FF2B5EF4-FFF2-40B4-BE49-F238E27FC236}">
                    <a16:creationId xmlns:a16="http://schemas.microsoft.com/office/drawing/2014/main" id="{92E16D74-AAAA-ADE5-FE66-7009D831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2" name="Rectangle 116">
                  <a:extLst>
                    <a:ext uri="{FF2B5EF4-FFF2-40B4-BE49-F238E27FC236}">
                      <a16:creationId xmlns:a16="http://schemas.microsoft.com/office/drawing/2014/main" id="{28B00B1E-23F6-3C2C-B618-FBC2195B2D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7">
                  <a:extLst>
                    <a:ext uri="{FF2B5EF4-FFF2-40B4-BE49-F238E27FC236}">
                      <a16:creationId xmlns:a16="http://schemas.microsoft.com/office/drawing/2014/main" id="{DC9E1CA4-730B-EC0D-5E00-B73171ABD8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9" name="Group 118">
                <a:extLst>
                  <a:ext uri="{FF2B5EF4-FFF2-40B4-BE49-F238E27FC236}">
                    <a16:creationId xmlns:a16="http://schemas.microsoft.com/office/drawing/2014/main" id="{2D37C21E-6DE0-A698-D6FE-5C97E595DB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9">
                  <a:extLst>
                    <a:ext uri="{FF2B5EF4-FFF2-40B4-BE49-F238E27FC236}">
                      <a16:creationId xmlns:a16="http://schemas.microsoft.com/office/drawing/2014/main" id="{2917DBC5-9ED4-A0DF-EAC4-16385BE80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20">
                  <a:extLst>
                    <a:ext uri="{FF2B5EF4-FFF2-40B4-BE49-F238E27FC236}">
                      <a16:creationId xmlns:a16="http://schemas.microsoft.com/office/drawing/2014/main" id="{B71AB95C-049A-5223-D16C-3B51554CF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50" name="Group 121">
                <a:extLst>
                  <a:ext uri="{FF2B5EF4-FFF2-40B4-BE49-F238E27FC236}">
                    <a16:creationId xmlns:a16="http://schemas.microsoft.com/office/drawing/2014/main" id="{B6A0E2C0-6803-06F2-CB6A-5F8AB9DDBD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8" name="Rectangle 122">
                  <a:extLst>
                    <a:ext uri="{FF2B5EF4-FFF2-40B4-BE49-F238E27FC236}">
                      <a16:creationId xmlns:a16="http://schemas.microsoft.com/office/drawing/2014/main" id="{5095BB4F-6BB9-8192-A824-8061203CB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3">
                  <a:extLst>
                    <a:ext uri="{FF2B5EF4-FFF2-40B4-BE49-F238E27FC236}">
                      <a16:creationId xmlns:a16="http://schemas.microsoft.com/office/drawing/2014/main" id="{43711BF9-C593-DEAA-0768-43181F25F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51" name="Group 124">
                <a:extLst>
                  <a:ext uri="{FF2B5EF4-FFF2-40B4-BE49-F238E27FC236}">
                    <a16:creationId xmlns:a16="http://schemas.microsoft.com/office/drawing/2014/main" id="{466F89E6-60EA-2570-F8DA-4907798C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6" name="Rectangle 125">
                  <a:extLst>
                    <a:ext uri="{FF2B5EF4-FFF2-40B4-BE49-F238E27FC236}">
                      <a16:creationId xmlns:a16="http://schemas.microsoft.com/office/drawing/2014/main" id="{80876365-1617-79AE-0158-73AEE088B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6">
                  <a:extLst>
                    <a:ext uri="{FF2B5EF4-FFF2-40B4-BE49-F238E27FC236}">
                      <a16:creationId xmlns:a16="http://schemas.microsoft.com/office/drawing/2014/main" id="{1D8C812E-6177-10C6-A9BF-A978DA091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2" name="Group 127">
                <a:extLst>
                  <a:ext uri="{FF2B5EF4-FFF2-40B4-BE49-F238E27FC236}">
                    <a16:creationId xmlns:a16="http://schemas.microsoft.com/office/drawing/2014/main" id="{8FC4BA23-5322-FF5B-8354-412DA45F6D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8">
                  <a:extLst>
                    <a:ext uri="{FF2B5EF4-FFF2-40B4-BE49-F238E27FC236}">
                      <a16:creationId xmlns:a16="http://schemas.microsoft.com/office/drawing/2014/main" id="{C7240F82-F7F8-FB5D-A48A-D486B094A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9">
                  <a:extLst>
                    <a:ext uri="{FF2B5EF4-FFF2-40B4-BE49-F238E27FC236}">
                      <a16:creationId xmlns:a16="http://schemas.microsoft.com/office/drawing/2014/main" id="{21AEFDD4-8B43-9B2C-24E4-7A92ABA48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3" name="Group 130">
                <a:extLst>
                  <a:ext uri="{FF2B5EF4-FFF2-40B4-BE49-F238E27FC236}">
                    <a16:creationId xmlns:a16="http://schemas.microsoft.com/office/drawing/2014/main" id="{606F46E0-419D-A1AF-DF0D-E8ABDCE1A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2" name="Rectangle 131">
                  <a:extLst>
                    <a:ext uri="{FF2B5EF4-FFF2-40B4-BE49-F238E27FC236}">
                      <a16:creationId xmlns:a16="http://schemas.microsoft.com/office/drawing/2014/main" id="{A73B3D48-15A3-554D-E6A8-EA21A2271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32">
                  <a:extLst>
                    <a:ext uri="{FF2B5EF4-FFF2-40B4-BE49-F238E27FC236}">
                      <a16:creationId xmlns:a16="http://schemas.microsoft.com/office/drawing/2014/main" id="{022BDB6A-71B1-F3DF-D21B-4DE1C902AE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4" name="Group 133">
                <a:extLst>
                  <a:ext uri="{FF2B5EF4-FFF2-40B4-BE49-F238E27FC236}">
                    <a16:creationId xmlns:a16="http://schemas.microsoft.com/office/drawing/2014/main" id="{84779CCE-8297-D561-35D7-1A7A8B9C8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70" name="Rectangle 134">
                  <a:extLst>
                    <a:ext uri="{FF2B5EF4-FFF2-40B4-BE49-F238E27FC236}">
                      <a16:creationId xmlns:a16="http://schemas.microsoft.com/office/drawing/2014/main" id="{AB718730-AE3E-460E-9433-8F12A02E71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5">
                  <a:extLst>
                    <a:ext uri="{FF2B5EF4-FFF2-40B4-BE49-F238E27FC236}">
                      <a16:creationId xmlns:a16="http://schemas.microsoft.com/office/drawing/2014/main" id="{4C11900D-CD6B-D916-889B-FC95C973F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5" name="Group 136">
                <a:extLst>
                  <a:ext uri="{FF2B5EF4-FFF2-40B4-BE49-F238E27FC236}">
                    <a16:creationId xmlns:a16="http://schemas.microsoft.com/office/drawing/2014/main" id="{EDCA28D6-2374-7ED1-1296-B12BF981B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7">
                  <a:extLst>
                    <a:ext uri="{FF2B5EF4-FFF2-40B4-BE49-F238E27FC236}">
                      <a16:creationId xmlns:a16="http://schemas.microsoft.com/office/drawing/2014/main" id="{FD9A3C3B-5FCD-223B-267F-162129ACC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8">
                  <a:extLst>
                    <a:ext uri="{FF2B5EF4-FFF2-40B4-BE49-F238E27FC236}">
                      <a16:creationId xmlns:a16="http://schemas.microsoft.com/office/drawing/2014/main" id="{1C18E621-3B7E-DE03-3A2E-542645014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6" name="Group 139">
                <a:extLst>
                  <a:ext uri="{FF2B5EF4-FFF2-40B4-BE49-F238E27FC236}">
                    <a16:creationId xmlns:a16="http://schemas.microsoft.com/office/drawing/2014/main" id="{C4E88FDE-45C3-554E-DBA6-845F3B339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6" name="Rectangle 140">
                  <a:extLst>
                    <a:ext uri="{FF2B5EF4-FFF2-40B4-BE49-F238E27FC236}">
                      <a16:creationId xmlns:a16="http://schemas.microsoft.com/office/drawing/2014/main" id="{41E78177-D49F-966D-4085-61D0E2553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41">
                  <a:extLst>
                    <a:ext uri="{FF2B5EF4-FFF2-40B4-BE49-F238E27FC236}">
                      <a16:creationId xmlns:a16="http://schemas.microsoft.com/office/drawing/2014/main" id="{A3AC118E-EF92-362D-E364-70068F901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7" name="Group 142">
                <a:extLst>
                  <a:ext uri="{FF2B5EF4-FFF2-40B4-BE49-F238E27FC236}">
                    <a16:creationId xmlns:a16="http://schemas.microsoft.com/office/drawing/2014/main" id="{AEDA14E3-70C0-2960-A25D-612A8B6582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4" name="Rectangle 143">
                  <a:extLst>
                    <a:ext uri="{FF2B5EF4-FFF2-40B4-BE49-F238E27FC236}">
                      <a16:creationId xmlns:a16="http://schemas.microsoft.com/office/drawing/2014/main" id="{5760D19A-C6B2-F639-761A-A3E636876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4">
                  <a:extLst>
                    <a:ext uri="{FF2B5EF4-FFF2-40B4-BE49-F238E27FC236}">
                      <a16:creationId xmlns:a16="http://schemas.microsoft.com/office/drawing/2014/main" id="{9ACDB3C3-D0D1-F403-2C04-71E7D89AF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8" name="Group 145">
                <a:extLst>
                  <a:ext uri="{FF2B5EF4-FFF2-40B4-BE49-F238E27FC236}">
                    <a16:creationId xmlns:a16="http://schemas.microsoft.com/office/drawing/2014/main" id="{C87A6239-576F-5D92-FDFE-C85FE9CD1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6">
                  <a:extLst>
                    <a:ext uri="{FF2B5EF4-FFF2-40B4-BE49-F238E27FC236}">
                      <a16:creationId xmlns:a16="http://schemas.microsoft.com/office/drawing/2014/main" id="{9456D014-7FF2-CDC0-74FC-0C551F23B4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7">
                  <a:extLst>
                    <a:ext uri="{FF2B5EF4-FFF2-40B4-BE49-F238E27FC236}">
                      <a16:creationId xmlns:a16="http://schemas.microsoft.com/office/drawing/2014/main" id="{10BEE799-79AB-B2C3-D937-7A87490E7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9" name="Group 148">
                <a:extLst>
                  <a:ext uri="{FF2B5EF4-FFF2-40B4-BE49-F238E27FC236}">
                    <a16:creationId xmlns:a16="http://schemas.microsoft.com/office/drawing/2014/main" id="{B26B575B-81C1-15EC-AF28-064978F799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60" name="Rectangle 149">
                  <a:extLst>
                    <a:ext uri="{FF2B5EF4-FFF2-40B4-BE49-F238E27FC236}">
                      <a16:creationId xmlns:a16="http://schemas.microsoft.com/office/drawing/2014/main" id="{8315C4FC-FF55-1C16-B7B7-4E4AAEBAB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50">
                  <a:extLst>
                    <a:ext uri="{FF2B5EF4-FFF2-40B4-BE49-F238E27FC236}">
                      <a16:creationId xmlns:a16="http://schemas.microsoft.com/office/drawing/2014/main" id="{A18069FF-001C-6E76-6D76-644428F15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9" name="Rectangle 151">
              <a:extLst>
                <a:ext uri="{FF2B5EF4-FFF2-40B4-BE49-F238E27FC236}">
                  <a16:creationId xmlns:a16="http://schemas.microsoft.com/office/drawing/2014/main" id="{88FEEE1C-5DC7-CA7D-51AB-7A947E411720}"/>
                </a:ext>
              </a:extLst>
            </p:cNvPr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10" name="Rectangle 152">
              <a:extLst>
                <a:ext uri="{FF2B5EF4-FFF2-40B4-BE49-F238E27FC236}">
                  <a16:creationId xmlns:a16="http://schemas.microsoft.com/office/drawing/2014/main" id="{CAF95D20-69E6-A7C9-1C57-07F1860A8151}"/>
                </a:ext>
              </a:extLst>
            </p:cNvPr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11" name="Rectangle 153">
              <a:extLst>
                <a:ext uri="{FF2B5EF4-FFF2-40B4-BE49-F238E27FC236}">
                  <a16:creationId xmlns:a16="http://schemas.microsoft.com/office/drawing/2014/main" id="{59640BB3-8A1C-BFFA-667B-DA7FCF5630C7}"/>
                </a:ext>
              </a:extLst>
            </p:cNvPr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156" name="TextBox 2">
            <a:extLst>
              <a:ext uri="{FF2B5EF4-FFF2-40B4-BE49-F238E27FC236}">
                <a16:creationId xmlns:a16="http://schemas.microsoft.com/office/drawing/2014/main" id="{A2EA6CA5-B224-DB36-56BD-1B5B12799CB4}"/>
              </a:ext>
            </a:extLst>
          </p:cNvPr>
          <p:cNvSpPr txBox="1"/>
          <p:nvPr/>
        </p:nvSpPr>
        <p:spPr>
          <a:xfrm>
            <a:off x="914400" y="5341815"/>
            <a:ext cx="1552926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Why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</a:rPr>
              <a:t>bit?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001110011010011111111000&quot;]},{&quot;num&quot;:2,&quot;caseSensitive&quot;:false,&quot;fuzzyMatch&quot;:false,&quot;Score&quot;:1.0,&quot;answers&quot;:[&quot;C97B&quot;]},{&quot;num&quot;:3,&quot;caseSensitive&quot;:false,&quot;fuzzyMatch&quot;:false,&quot;Score&quot;:1.0,&quot;answers&quot;:[&quot;11010101111001001100&quot;]},{&quot;num&quot;:4,&quot;caseSensitive&quot;:false,&quot;fuzzyMatch&quot;:false,&quot;Score&quot;:1.0,&quot;answers&quot;:[&quot;26E7B5&quot;]}]"/>
  <p:tag name="PROBLEMSCORE" val="4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10011101&quot;]},{&quot;num&quot;:2,&quot;caseSensitive&quot;:false,&quot;fuzzyMatch&quot;:false,&quot;Score&quot;:1.0,&quot;answers&quot;:[&quot;1100110.101&quot;]},{&quot;num&quot;:3,&quot;caseSensitive&quot;:false,&quot;fuzzyMatch&quot;:false,&quot;Score&quot;:1.0,&quot;answers&quot;:[&quot;1E.34&quot;]}]"/>
  <p:tag name="PROBLEMSCORE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  <a:txDef>
      <a:spPr bwMode="auto">
        <a:noFill/>
        <a:ln w="19050">
          <a:noFill/>
          <a:miter lim="800000"/>
          <a:headEnd/>
          <a:tailEnd type="none" w="sm" len="sm"/>
        </a:ln>
      </a:spPr>
      <a:bodyPr wrap="none" lIns="47965" tIns="47965" rIns="47965" bIns="47965">
        <a:spAutoFit/>
      </a:bodyPr>
      <a:lstStyle>
        <a:defPPr algn="r" defTabSz="958850">
          <a:buFontTx/>
          <a:buNone/>
          <a:defRPr dirty="0"/>
        </a:defPPr>
      </a:lstStyle>
    </a:tx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2-bits" id="{81389914-356F-7644-A318-D05262B2A51D}" vid="{002A92C8-42FF-8A47-B7D7-10F20D836AC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1-2-bits</Template>
  <TotalTime>2723</TotalTime>
  <Words>4865</Words>
  <Application>Microsoft Office PowerPoint</Application>
  <PresentationFormat>全屏显示(4:3)</PresentationFormat>
  <Paragraphs>1122</Paragraphs>
  <Slides>84</Slides>
  <Notes>47</Notes>
  <HiddenSlides>3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104" baseType="lpstr">
      <vt:lpstr>Gill Sans</vt:lpstr>
      <vt:lpstr>Monaco</vt:lpstr>
      <vt:lpstr>SimHei</vt:lpstr>
      <vt:lpstr>宋体</vt:lpstr>
      <vt:lpstr>Microsoft Yahei</vt:lpstr>
      <vt:lpstr>Microsoft Yahei</vt:lpstr>
      <vt:lpstr>Arial</vt:lpstr>
      <vt:lpstr>Calibri</vt:lpstr>
      <vt:lpstr>Century Schoolbook</vt:lpstr>
      <vt:lpstr>Comic Sans MS</vt:lpstr>
      <vt:lpstr>Courier New</vt:lpstr>
      <vt:lpstr>Courier New Bold</vt:lpstr>
      <vt:lpstr>Helvetica</vt:lpstr>
      <vt:lpstr>Tahoma</vt:lpstr>
      <vt:lpstr>Times New Roman</vt:lpstr>
      <vt:lpstr>Wingdings</vt:lpstr>
      <vt:lpstr>Wingdings 2</vt:lpstr>
      <vt:lpstr>icfp99</vt:lpstr>
      <vt:lpstr>Document</vt:lpstr>
      <vt:lpstr>文档</vt:lpstr>
      <vt:lpstr>信息的表示和处理(1)</vt:lpstr>
      <vt:lpstr>我们有必要知道的问题</vt:lpstr>
      <vt:lpstr>Outline</vt:lpstr>
      <vt:lpstr>Why Bit?</vt:lpstr>
      <vt:lpstr>Why Bit?</vt:lpstr>
      <vt:lpstr>PowerPoint 演示文稿</vt:lpstr>
      <vt:lpstr>Group Bits</vt:lpstr>
      <vt:lpstr>Group Bits</vt:lpstr>
      <vt:lpstr>PowerPoint 演示文稿</vt:lpstr>
      <vt:lpstr>Group bits as numbers  Three encodings</vt:lpstr>
      <vt:lpstr>‘int’ is not integer</vt:lpstr>
      <vt:lpstr>‘float’ is not real number</vt:lpstr>
      <vt:lpstr>Example Data Representations</vt:lpstr>
      <vt:lpstr>Value of Bits</vt:lpstr>
      <vt:lpstr>进制转换</vt:lpstr>
      <vt:lpstr>进制转换</vt:lpstr>
      <vt:lpstr>进制转换-十进制数转换成二进制数</vt:lpstr>
      <vt:lpstr>进制转换</vt:lpstr>
      <vt:lpstr>进制转换</vt:lpstr>
      <vt:lpstr>十六进制Hexadecimal</vt:lpstr>
      <vt:lpstr>Hexadecimal</vt:lpstr>
      <vt:lpstr>Hexadecimal vs. Binary</vt:lpstr>
      <vt:lpstr>Hexadecimal vs. Decimal</vt:lpstr>
      <vt:lpstr>PowerPoint 演示文稿</vt:lpstr>
      <vt:lpstr>Hexadecimal vs. Binary</vt:lpstr>
      <vt:lpstr>PowerPoint 演示文稿</vt:lpstr>
      <vt:lpstr>Decimal, Hexadecimal, Binary</vt:lpstr>
      <vt:lpstr>Octal</vt:lpstr>
      <vt:lpstr>Octal</vt:lpstr>
      <vt:lpstr>PowerPoint 演示文稿</vt:lpstr>
      <vt:lpstr>Bit-level operations</vt:lpstr>
      <vt:lpstr>Boolean Algebra</vt:lpstr>
      <vt:lpstr>Boolean Algebra</vt:lpstr>
      <vt:lpstr>General Boolean Algebras</vt:lpstr>
      <vt:lpstr>General Boolean Algebras</vt:lpstr>
      <vt:lpstr>RGB Color Model</vt:lpstr>
      <vt:lpstr>RGB Color Model</vt:lpstr>
      <vt:lpstr>RGB Color Model</vt:lpstr>
      <vt:lpstr>Boolean Algebra</vt:lpstr>
      <vt:lpstr>Bit-Level Operations in C</vt:lpstr>
      <vt:lpstr>Bit-Level Operations in C</vt:lpstr>
      <vt:lpstr>Cool Stuff with Xor</vt:lpstr>
      <vt:lpstr>Cool Stuff with Xor</vt:lpstr>
      <vt:lpstr>Cool Stuff with Xor</vt:lpstr>
      <vt:lpstr>Mask Operations</vt:lpstr>
      <vt:lpstr>Mask Operations</vt:lpstr>
      <vt:lpstr>Mask Operations</vt:lpstr>
      <vt:lpstr>Mask Operations</vt:lpstr>
      <vt:lpstr>Mask Operations</vt:lpstr>
      <vt:lpstr>课堂练习: Bis &amp; Bic</vt:lpstr>
      <vt:lpstr>PowerPoint 演示文稿</vt:lpstr>
      <vt:lpstr>Logical Operations in C</vt:lpstr>
      <vt:lpstr>Logical Operations in C</vt:lpstr>
      <vt:lpstr>Short Cut in Logical Operations </vt:lpstr>
      <vt:lpstr>PowerPoint 演示文稿</vt:lpstr>
      <vt:lpstr>Shift Operations in C</vt:lpstr>
      <vt:lpstr>Shift Operations in C</vt:lpstr>
      <vt:lpstr>Shift Operations in C</vt:lpstr>
      <vt:lpstr>课堂练习</vt:lpstr>
      <vt:lpstr>课堂练习（答案）</vt:lpstr>
      <vt:lpstr>课堂练习</vt:lpstr>
      <vt:lpstr>PowerPoint 演示文稿</vt:lpstr>
      <vt:lpstr>PowerPoint 演示文稿</vt:lpstr>
      <vt:lpstr>PowerPoint 演示文稿</vt:lpstr>
      <vt:lpstr>课堂练习：bitCount</vt:lpstr>
      <vt:lpstr>Sum 8 groups of 4 bits each</vt:lpstr>
      <vt:lpstr>Combine the sums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作业及实验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信息的表示和处理</dc:title>
  <dc:creator>Microsoft Office 用户</dc:creator>
  <cp:lastModifiedBy>晶 王</cp:lastModifiedBy>
  <cp:revision>237</cp:revision>
  <dcterms:created xsi:type="dcterms:W3CDTF">2018-09-03T08:52:42Z</dcterms:created>
  <dcterms:modified xsi:type="dcterms:W3CDTF">2023-09-19T08:27:10Z</dcterms:modified>
</cp:coreProperties>
</file>