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  <p:sldMasterId id="2147483688" r:id="rId2"/>
    <p:sldMasterId id="2147483704" r:id="rId3"/>
  </p:sldMasterIdLst>
  <p:notesMasterIdLst>
    <p:notesMasterId r:id="rId83"/>
  </p:notesMasterIdLst>
  <p:handoutMasterIdLst>
    <p:handoutMasterId r:id="rId84"/>
  </p:handoutMasterIdLst>
  <p:sldIdLst>
    <p:sldId id="1298" r:id="rId4"/>
    <p:sldId id="1309" r:id="rId5"/>
    <p:sldId id="969" r:id="rId6"/>
    <p:sldId id="915" r:id="rId7"/>
    <p:sldId id="918" r:id="rId8"/>
    <p:sldId id="1285" r:id="rId9"/>
    <p:sldId id="1286" r:id="rId10"/>
    <p:sldId id="1287" r:id="rId11"/>
    <p:sldId id="1288" r:id="rId12"/>
    <p:sldId id="1289" r:id="rId13"/>
    <p:sldId id="1290" r:id="rId14"/>
    <p:sldId id="970" r:id="rId15"/>
    <p:sldId id="1297" r:id="rId16"/>
    <p:sldId id="1310" r:id="rId17"/>
    <p:sldId id="1083" r:id="rId18"/>
    <p:sldId id="1084" r:id="rId19"/>
    <p:sldId id="1085" r:id="rId20"/>
    <p:sldId id="1086" r:id="rId21"/>
    <p:sldId id="1087" r:id="rId22"/>
    <p:sldId id="1088" r:id="rId23"/>
    <p:sldId id="1089" r:id="rId24"/>
    <p:sldId id="1090" r:id="rId25"/>
    <p:sldId id="1091" r:id="rId26"/>
    <p:sldId id="1052" r:id="rId27"/>
    <p:sldId id="945" r:id="rId28"/>
    <p:sldId id="946" r:id="rId29"/>
    <p:sldId id="948" r:id="rId30"/>
    <p:sldId id="1106" r:id="rId31"/>
    <p:sldId id="1063" r:id="rId32"/>
    <p:sldId id="1098" r:id="rId33"/>
    <p:sldId id="1099" r:id="rId34"/>
    <p:sldId id="977" r:id="rId35"/>
    <p:sldId id="954" r:id="rId36"/>
    <p:sldId id="1100" r:id="rId37"/>
    <p:sldId id="957" r:id="rId38"/>
    <p:sldId id="1071" r:id="rId39"/>
    <p:sldId id="958" r:id="rId40"/>
    <p:sldId id="1072" r:id="rId41"/>
    <p:sldId id="1073" r:id="rId42"/>
    <p:sldId id="1103" r:id="rId43"/>
    <p:sldId id="1104" r:id="rId44"/>
    <p:sldId id="1105" r:id="rId45"/>
    <p:sldId id="1092" r:id="rId46"/>
    <p:sldId id="1077" r:id="rId47"/>
    <p:sldId id="1102" r:id="rId48"/>
    <p:sldId id="966" r:id="rId49"/>
    <p:sldId id="1067" r:id="rId50"/>
    <p:sldId id="1042" r:id="rId51"/>
    <p:sldId id="1057" r:id="rId52"/>
    <p:sldId id="953" r:id="rId53"/>
    <p:sldId id="968" r:id="rId54"/>
    <p:sldId id="980" r:id="rId55"/>
    <p:sldId id="1068" r:id="rId56"/>
    <p:sldId id="972" r:id="rId57"/>
    <p:sldId id="973" r:id="rId58"/>
    <p:sldId id="1076" r:id="rId59"/>
    <p:sldId id="1078" r:id="rId60"/>
    <p:sldId id="1079" r:id="rId61"/>
    <p:sldId id="1081" r:id="rId62"/>
    <p:sldId id="1093" r:id="rId63"/>
    <p:sldId id="1101" r:id="rId64"/>
    <p:sldId id="1108" r:id="rId65"/>
    <p:sldId id="1109" r:id="rId66"/>
    <p:sldId id="1043" r:id="rId67"/>
    <p:sldId id="1107" r:id="rId68"/>
    <p:sldId id="1045" r:id="rId69"/>
    <p:sldId id="1046" r:id="rId70"/>
    <p:sldId id="920" r:id="rId71"/>
    <p:sldId id="921" r:id="rId72"/>
    <p:sldId id="922" r:id="rId73"/>
    <p:sldId id="923" r:id="rId74"/>
    <p:sldId id="924" r:id="rId75"/>
    <p:sldId id="971" r:id="rId76"/>
    <p:sldId id="1296" r:id="rId77"/>
    <p:sldId id="1294" r:id="rId78"/>
    <p:sldId id="1295" r:id="rId79"/>
    <p:sldId id="1311" r:id="rId80"/>
    <p:sldId id="1110" r:id="rId81"/>
    <p:sldId id="1301" r:id="rId82"/>
  </p:sldIdLst>
  <p:sldSz cx="9144000" cy="6858000" type="screen4x3"/>
  <p:notesSz cx="7302500" cy="9586913"/>
  <p:custDataLst>
    <p:tags r:id="rId8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5BD"/>
    <a:srgbClr val="FF9999"/>
    <a:srgbClr val="D5F1CF"/>
    <a:srgbClr val="FFFFCC"/>
    <a:srgbClr val="CDF1C5"/>
    <a:srgbClr val="990000"/>
    <a:srgbClr val="F1C7C7"/>
    <a:srgbClr val="EDEA77"/>
    <a:srgbClr val="A8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7268" autoAdjust="0"/>
    <p:restoredTop sz="84623" autoAdjust="0"/>
  </p:normalViewPr>
  <p:slideViewPr>
    <p:cSldViewPr snapToObjects="1">
      <p:cViewPr varScale="1">
        <p:scale>
          <a:sx n="56" d="100"/>
          <a:sy n="56" d="100"/>
        </p:scale>
        <p:origin x="1896" y="39"/>
      </p:cViewPr>
      <p:guideLst>
        <p:guide orient="horz" pos="15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520"/>
    </p:cViewPr>
  </p:sorterViewPr>
  <p:notesViewPr>
    <p:cSldViewPr snapToObjects="1">
      <p:cViewPr varScale="1">
        <p:scale>
          <a:sx n="43" d="100"/>
          <a:sy n="43" d="100"/>
        </p:scale>
        <p:origin x="-1936" y="-104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viewProps" Target="view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4067047-E766-4254-821F-B27F8CFA1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64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D8AD92D-85DC-42ED-A1F9-C1217E42E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3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FB8D727D-C838-2A41-2538-CC832A6FA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3C826E-2193-44BB-9FE3-51AD3A3C25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Gill Sans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Gill Sans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043D263-B207-2E0F-F010-A398C5DA5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AE76F8C-0808-0060-32CE-A8BBC2EAE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91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99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55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29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0698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83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19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34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21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8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9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>
            <a:extLst>
              <a:ext uri="{FF2B5EF4-FFF2-40B4-BE49-F238E27FC236}">
                <a16:creationId xmlns:a16="http://schemas.microsoft.com/office/drawing/2014/main" id="{2A9FD5EC-4533-924B-8FCF-E3CCFF31EC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4B5ED0-0F28-9941-AF01-2F844536CCC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BFC7A5C3-AC60-B94D-9F12-588AAA33DF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759CCB60-F206-6C46-8B7D-A06FCF491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75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77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80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Jump from text to stack</a:t>
            </a:r>
          </a:p>
          <a:p>
            <a:r>
              <a:rPr lang="en-US" dirty="0"/>
              <a:t>Show</a:t>
            </a:r>
            <a:r>
              <a:rPr lang="en-US" baseline="0" dirty="0"/>
              <a:t> string and code on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24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29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904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66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30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845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1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>
            <a:extLst>
              <a:ext uri="{FF2B5EF4-FFF2-40B4-BE49-F238E27FC236}">
                <a16:creationId xmlns:a16="http://schemas.microsoft.com/office/drawing/2014/main" id="{4E735138-6B25-9F4F-9397-F6171F2E2D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0CF86-2A7F-4C47-BBB1-6DEB6015FF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E3AE63F3-324C-DF4B-ABEB-BAC9A790F0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42C48F72-C1B9-ED49-BCB0-11AA7F60A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3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9B4D7139-FE94-A240-A769-4A1CE7D66D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DAFD8A3A-3002-4241-903C-0DBDDD3F1E91}" type="slidenum">
              <a:rPr kumimoji="0" lang="zh-CN" altLang="en-US" sz="1200" b="0">
                <a:solidFill>
                  <a:schemeClr val="tx1"/>
                </a:solidFill>
              </a:rPr>
              <a:pPr/>
              <a:t>48</a:t>
            </a:fld>
            <a:endParaRPr kumimoji="0" lang="en-US" altLang="zh-CN" sz="1200" b="0">
              <a:solidFill>
                <a:schemeClr val="tx1"/>
              </a:solidFill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056A391B-6950-B743-B6CD-DFE13140FC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71CC4E6-A728-A648-9110-8D8FBEA6E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7409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759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695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359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681F1-9ECF-43CC-A1A6-D7853C0864C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319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996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154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813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6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>
            <a:extLst>
              <a:ext uri="{FF2B5EF4-FFF2-40B4-BE49-F238E27FC236}">
                <a16:creationId xmlns:a16="http://schemas.microsoft.com/office/drawing/2014/main" id="{8F9E571B-B0E7-D64E-B093-7BEB183AC5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2" name="Notes Placeholder 2">
            <a:extLst>
              <a:ext uri="{FF2B5EF4-FFF2-40B4-BE49-F238E27FC236}">
                <a16:creationId xmlns:a16="http://schemas.microsoft.com/office/drawing/2014/main" id="{B343541F-F389-4042-B6E7-8DAFA44BB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43" name="Slide Number Placeholder 3">
            <a:extLst>
              <a:ext uri="{FF2B5EF4-FFF2-40B4-BE49-F238E27FC236}">
                <a16:creationId xmlns:a16="http://schemas.microsoft.com/office/drawing/2014/main" id="{F3D27A03-9E4E-EA44-8F63-6FA13B8C41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E5E618-B829-F344-8CDE-5859C46D333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https://en.wikipedia.org/wiki/Return-oriented_programming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285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548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659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802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871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274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879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858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6329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434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>
            <a:extLst>
              <a:ext uri="{FF2B5EF4-FFF2-40B4-BE49-F238E27FC236}">
                <a16:creationId xmlns:a16="http://schemas.microsoft.com/office/drawing/2014/main" id="{2EBE19A7-D263-2244-BC87-9526A8DF4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929760-4916-AD4B-86C9-9867B7C6C9B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78A5A834-E16D-D549-937F-82671A7399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3F984250-C86E-8A4E-A266-185C1C4921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幻灯片图像占位符 1">
            <a:extLst>
              <a:ext uri="{FF2B5EF4-FFF2-40B4-BE49-F238E27FC236}">
                <a16:creationId xmlns:a16="http://schemas.microsoft.com/office/drawing/2014/main" id="{252A09C0-A342-6C4D-ACF6-578B5B0F6A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2" name="备注占位符 2">
            <a:extLst>
              <a:ext uri="{FF2B5EF4-FFF2-40B4-BE49-F238E27FC236}">
                <a16:creationId xmlns:a16="http://schemas.microsoft.com/office/drawing/2014/main" id="{C0C6FC74-0E1B-AD4E-8F4A-CA33904CF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 dirty="0"/>
              <a:t>Long ret = 0;</a:t>
            </a:r>
          </a:p>
          <a:p>
            <a:r>
              <a:rPr kumimoji="1" lang="en-US" altLang="zh-CN" dirty="0"/>
              <a:t>While (</a:t>
            </a:r>
            <a:r>
              <a:rPr kumimoji="1" lang="en-US" altLang="zh-CN" dirty="0" err="1"/>
              <a:t>tp</a:t>
            </a:r>
            <a:r>
              <a:rPr kumimoji="1" lang="en-US" altLang="zh-CN" dirty="0"/>
              <a:t>) {</a:t>
            </a:r>
          </a:p>
          <a:p>
            <a:r>
              <a:rPr kumimoji="1" lang="en-US" altLang="zh-CN" dirty="0"/>
              <a:t>	ret = </a:t>
            </a:r>
            <a:r>
              <a:rPr kumimoji="1" lang="en-US" altLang="zh-CN" dirty="0" err="1"/>
              <a:t>tp</a:t>
            </a:r>
            <a:r>
              <a:rPr kumimoji="1" lang="en-US" altLang="zh-CN" dirty="0"/>
              <a:t>-&gt;</a:t>
            </a:r>
            <a:r>
              <a:rPr kumimoji="1" lang="en-US" altLang="zh-CN" dirty="0" err="1"/>
              <a:t>val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tp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tp</a:t>
            </a:r>
            <a:r>
              <a:rPr kumimoji="1" lang="en-US" altLang="zh-CN" dirty="0"/>
              <a:t>-&gt;left;</a:t>
            </a:r>
          </a:p>
          <a:p>
            <a:r>
              <a:rPr kumimoji="1" lang="en-US" altLang="zh-CN" dirty="0"/>
              <a:t>}</a:t>
            </a:r>
          </a:p>
          <a:p>
            <a:r>
              <a:rPr kumimoji="1" lang="en-US" altLang="zh-CN" dirty="0"/>
              <a:t>Return ret;</a:t>
            </a:r>
          </a:p>
          <a:p>
            <a:r>
              <a:rPr kumimoji="1" lang="zh-CN" altLang="en-US" dirty="0"/>
              <a:t>求二叉树最左子节点的</a:t>
            </a:r>
            <a:r>
              <a:rPr kumimoji="1" lang="en-US" altLang="zh-CN" dirty="0" err="1"/>
              <a:t>val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33123" name="幻灯片编号占位符 3">
            <a:extLst>
              <a:ext uri="{FF2B5EF4-FFF2-40B4-BE49-F238E27FC236}">
                <a16:creationId xmlns:a16="http://schemas.microsoft.com/office/drawing/2014/main" id="{37FABEFF-03CF-F243-8D01-D3954F09D1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154031-CA7E-4A45-8A09-7E06CAFA41D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7108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幻灯片图像占位符 1">
            <a:extLst>
              <a:ext uri="{FF2B5EF4-FFF2-40B4-BE49-F238E27FC236}">
                <a16:creationId xmlns:a16="http://schemas.microsoft.com/office/drawing/2014/main" id="{89F49C1D-7997-7445-9F1A-4DF2D91032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8" name="备注占位符 2">
            <a:extLst>
              <a:ext uri="{FF2B5EF4-FFF2-40B4-BE49-F238E27FC236}">
                <a16:creationId xmlns:a16="http://schemas.microsoft.com/office/drawing/2014/main" id="{919CCF00-F7A0-164B-946C-E24246106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/>
              <a:t>1</a:t>
            </a:r>
            <a:r>
              <a:rPr kumimoji="1" lang="zh-CN" altLang="en-US"/>
              <a:t>）</a:t>
            </a:r>
            <a:r>
              <a:rPr kumimoji="1" lang="en-US" altLang="zh-CN"/>
              <a:t>int, movl 4(%eax), %eax	movl %eax, (%edx) </a:t>
            </a:r>
          </a:p>
          <a:p>
            <a:r>
              <a:rPr kumimoji="1" lang="en-US" altLang="zh-CN"/>
              <a:t>2</a:t>
            </a:r>
            <a:r>
              <a:rPr kumimoji="1" lang="zh-CN" altLang="en-US"/>
              <a:t>）</a:t>
            </a:r>
            <a:r>
              <a:rPr kumimoji="1" lang="en-US" altLang="zh-CN"/>
              <a:t>short, movw (%eax),%ax	movw %ax, (%edx)</a:t>
            </a:r>
          </a:p>
          <a:p>
            <a:r>
              <a:rPr kumimoji="1" lang="en-US" altLang="zh-CN"/>
              <a:t>3</a:t>
            </a:r>
            <a:r>
              <a:rPr kumimoji="1" lang="zh-CN" altLang="en-US"/>
              <a:t>）</a:t>
            </a:r>
            <a:r>
              <a:rPr kumimoji="1" lang="en-US" altLang="zh-CN"/>
              <a:t>short *, leal 2(%eax), %eax	movl %eax, (%edx)</a:t>
            </a:r>
          </a:p>
          <a:p>
            <a:r>
              <a:rPr kumimoji="1" lang="en-US" altLang="zh-CN"/>
              <a:t>4</a:t>
            </a:r>
            <a:r>
              <a:rPr kumimoji="1" lang="zh-CN" altLang="en-US"/>
              <a:t>）</a:t>
            </a:r>
            <a:r>
              <a:rPr kumimoji="1" lang="en-US" altLang="zh-CN"/>
              <a:t>int *, movl %eax, (%edx)</a:t>
            </a:r>
          </a:p>
          <a:p>
            <a:r>
              <a:rPr kumimoji="1" lang="en-US" altLang="zh-CN"/>
              <a:t>5</a:t>
            </a:r>
            <a:r>
              <a:rPr kumimoji="1" lang="zh-CN" altLang="en-US"/>
              <a:t>）</a:t>
            </a:r>
            <a:r>
              <a:rPr kumimoji="1" lang="en-US" altLang="zh-CN"/>
              <a:t>int, movl 4(%eax), %ecx	movl (%eax, %ecx, 4), %eax	movl %eax, (%edx)</a:t>
            </a:r>
          </a:p>
          <a:p>
            <a:r>
              <a:rPr kumimoji="1" lang="en-US" altLang="zh-CN"/>
              <a:t>6</a:t>
            </a:r>
            <a:r>
              <a:rPr kumimoji="1" lang="zh-CN" altLang="en-US"/>
              <a:t>）</a:t>
            </a:r>
            <a:r>
              <a:rPr kumimoji="1" lang="en-US" altLang="zh-CN"/>
              <a:t>char, movb 8(%eax), %al	movb al, (%edx)</a:t>
            </a:r>
            <a:endParaRPr kumimoji="1" lang="zh-CN" altLang="en-US"/>
          </a:p>
        </p:txBody>
      </p:sp>
      <p:sp>
        <p:nvSpPr>
          <p:cNvPr id="137219" name="幻灯片编号占位符 3">
            <a:extLst>
              <a:ext uri="{FF2B5EF4-FFF2-40B4-BE49-F238E27FC236}">
                <a16:creationId xmlns:a16="http://schemas.microsoft.com/office/drawing/2014/main" id="{2C354083-FACC-5B45-8E0E-9B3A931CBB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979166-DE50-A54D-8AC5-A08AB76DE03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0640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幻灯片图像占位符 1">
            <a:extLst>
              <a:ext uri="{FF2B5EF4-FFF2-40B4-BE49-F238E27FC236}">
                <a16:creationId xmlns:a16="http://schemas.microsoft.com/office/drawing/2014/main" id="{9C748BA0-946E-EB4A-B79A-57C30BA7CE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0" name="备注占位符 2">
            <a:extLst>
              <a:ext uri="{FF2B5EF4-FFF2-40B4-BE49-F238E27FC236}">
                <a16:creationId xmlns:a16="http://schemas.microsoft.com/office/drawing/2014/main" id="{F08CD282-9958-9A4F-91B9-8E4FC3D88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/>
              <a:t>CNT=7</a:t>
            </a:r>
          </a:p>
          <a:p>
            <a:r>
              <a:rPr kumimoji="1" lang="en-US" altLang="zh-CN"/>
              <a:t>typedef struct {</a:t>
            </a:r>
          </a:p>
          <a:p>
            <a:r>
              <a:rPr kumimoji="1" lang="en-US" altLang="zh-CN"/>
              <a:t>   long idx;</a:t>
            </a:r>
          </a:p>
          <a:p>
            <a:r>
              <a:rPr kumimoji="1" lang="en-US" altLang="zh-CN"/>
              <a:t>   long x[4];</a:t>
            </a:r>
          </a:p>
          <a:p>
            <a:r>
              <a:rPr kumimoji="1" lang="en-US" altLang="zh-CN"/>
              <a:t>}a_struct;</a:t>
            </a:r>
            <a:endParaRPr kumimoji="1" lang="zh-CN" altLang="en-US"/>
          </a:p>
        </p:txBody>
      </p:sp>
      <p:sp>
        <p:nvSpPr>
          <p:cNvPr id="135171" name="幻灯片编号占位符 3">
            <a:extLst>
              <a:ext uri="{FF2B5EF4-FFF2-40B4-BE49-F238E27FC236}">
                <a16:creationId xmlns:a16="http://schemas.microsoft.com/office/drawing/2014/main" id="{4E637B3C-A7D3-1D4E-8199-345AAFF3F9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C7F9F-F9CF-644E-8EB1-3CF62653253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1577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>
            <a:extLst>
              <a:ext uri="{FF2B5EF4-FFF2-40B4-BE49-F238E27FC236}">
                <a16:creationId xmlns:a16="http://schemas.microsoft.com/office/drawing/2014/main" id="{6F756F53-CF35-7B4A-BEE2-306A477C15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备注占位符 2">
            <a:extLst>
              <a:ext uri="{FF2B5EF4-FFF2-40B4-BE49-F238E27FC236}">
                <a16:creationId xmlns:a16="http://schemas.microsoft.com/office/drawing/2014/main" id="{B808C0E1-DA98-144B-8F68-69420B60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 0x8048600 </a:t>
            </a:r>
            <a:r>
              <a:rPr lang="zh-CN" altLang="en-US"/>
              <a:t>（输入字符串结束的</a:t>
            </a:r>
            <a:r>
              <a:rPr lang="en-US" altLang="zh-CN"/>
              <a:t>\0</a:t>
            </a:r>
            <a:r>
              <a:rPr lang="zh-CN" altLang="en-US"/>
              <a:t>覆盖返回地址的最低一个字节）</a:t>
            </a:r>
          </a:p>
          <a:p>
            <a:r>
              <a:rPr lang="en-US" altLang="zh-CN"/>
              <a:t>4</a:t>
            </a:r>
            <a:r>
              <a:rPr lang="zh-CN" altLang="en-US"/>
              <a:t>）应该保存的</a:t>
            </a:r>
            <a:r>
              <a:rPr lang="en-US" altLang="zh-CN"/>
              <a:t>ebp,</a:t>
            </a:r>
            <a:r>
              <a:rPr lang="zh-CN" altLang="en-US"/>
              <a:t> </a:t>
            </a:r>
            <a:r>
              <a:rPr lang="en-US" altLang="zh-CN"/>
              <a:t>edi,</a:t>
            </a:r>
            <a:r>
              <a:rPr lang="zh-CN" altLang="en-US"/>
              <a:t> </a:t>
            </a:r>
            <a:r>
              <a:rPr lang="en-US" altLang="zh-CN"/>
              <a:t>esi,</a:t>
            </a:r>
            <a:r>
              <a:rPr lang="zh-CN" altLang="en-US"/>
              <a:t> </a:t>
            </a:r>
            <a:r>
              <a:rPr lang="en-US" altLang="zh-CN"/>
              <a:t>ebx</a:t>
            </a:r>
            <a:r>
              <a:rPr lang="zh-CN" altLang="en-US"/>
              <a:t>都被破坏了</a:t>
            </a:r>
            <a:endParaRPr lang="en-US" altLang="zh-CN"/>
          </a:p>
          <a:p>
            <a:r>
              <a:rPr lang="zh-CN" altLang="zh-CN"/>
              <a:t>5</a:t>
            </a:r>
            <a:r>
              <a:rPr lang="zh-CN" altLang="en-US"/>
              <a:t>）没有检测</a:t>
            </a:r>
            <a:r>
              <a:rPr lang="en-US" altLang="zh-CN"/>
              <a:t>strlen</a:t>
            </a:r>
            <a:r>
              <a:rPr lang="zh-CN" altLang="en-US"/>
              <a:t>就</a:t>
            </a:r>
            <a:r>
              <a:rPr lang="en-US" altLang="zh-CN"/>
              <a:t>malloc</a:t>
            </a:r>
            <a:r>
              <a:rPr lang="zh-CN" altLang="en-US"/>
              <a:t>？没有判定是否</a:t>
            </a:r>
            <a:r>
              <a:rPr lang="en-US" altLang="zh-CN"/>
              <a:t>malloc</a:t>
            </a:r>
            <a:r>
              <a:rPr lang="zh-CN" altLang="en-US"/>
              <a:t>成功就</a:t>
            </a:r>
            <a:r>
              <a:rPr lang="en-US" altLang="zh-CN"/>
              <a:t>strcpy</a:t>
            </a:r>
            <a:r>
              <a:rPr lang="zh-CN" altLang="en-US"/>
              <a:t>？</a:t>
            </a:r>
            <a:endParaRPr lang="en-US" altLang="zh-CN"/>
          </a:p>
        </p:txBody>
      </p:sp>
      <p:sp>
        <p:nvSpPr>
          <p:cNvPr id="61443" name="幻灯片编号占位符 3">
            <a:extLst>
              <a:ext uri="{FF2B5EF4-FFF2-40B4-BE49-F238E27FC236}">
                <a16:creationId xmlns:a16="http://schemas.microsoft.com/office/drawing/2014/main" id="{6B2DAC1A-6F2C-4441-85DB-2F86C49B56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fld id="{07A1E4ED-DE8D-254B-86C7-96A8323F1154}" type="slidenum">
              <a:rPr kumimoji="0" lang="zh-CN" altLang="en-US" sz="1200" b="0">
                <a:solidFill>
                  <a:schemeClr val="tx1"/>
                </a:solidFill>
                <a:latin typeface="Arial" panose="020B0604020202020204" pitchFamily="34" charset="0"/>
              </a:rPr>
              <a:pPr/>
              <a:t>78</a:t>
            </a:fld>
            <a:endParaRPr kumimoji="0" lang="zh-CN" altLang="en-US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589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>
            <a:extLst>
              <a:ext uri="{FF2B5EF4-FFF2-40B4-BE49-F238E27FC236}">
                <a16:creationId xmlns:a16="http://schemas.microsoft.com/office/drawing/2014/main" id="{EBEA9EB2-7C79-DA44-9B8C-F97B4245C2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873B01-050E-6B4C-8707-1C71585264F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D56C4260-C7A1-9C4C-B3B0-3D5402B326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F2025906-48FA-2844-927D-02DD86D3D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>
            <a:extLst>
              <a:ext uri="{FF2B5EF4-FFF2-40B4-BE49-F238E27FC236}">
                <a16:creationId xmlns:a16="http://schemas.microsoft.com/office/drawing/2014/main" id="{BC68AD31-FB15-4A4A-9226-9C4825165F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FEFA8A-51E1-6F43-A923-C95FF75A463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29DBE98C-EDD6-344B-89AB-D4F02AA61B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109CCD41-9F69-6447-A8D4-8E701DE82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24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5378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8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0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、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02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3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5">
            <a:extLst>
              <a:ext uri="{FF2B5EF4-FFF2-40B4-BE49-F238E27FC236}">
                <a16:creationId xmlns:a16="http://schemas.microsoft.com/office/drawing/2014/main" id="{27B66317-33E5-EA1F-A049-5CC53C607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823913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kumimoji="1" lang="zh-CN" altLang="en-US" sz="6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计算机系统基础</a:t>
            </a:r>
            <a:endParaRPr kumimoji="1" lang="zh-CN" altLang="nl-BE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Line 1029">
            <a:extLst>
              <a:ext uri="{FF2B5EF4-FFF2-40B4-BE49-F238E27FC236}">
                <a16:creationId xmlns:a16="http://schemas.microsoft.com/office/drawing/2014/main" id="{6B445031-6BF8-14D1-B059-FFB6AF3C2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205038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Line 1030">
            <a:extLst>
              <a:ext uri="{FF2B5EF4-FFF2-40B4-BE49-F238E27FC236}">
                <a16:creationId xmlns:a16="http://schemas.microsoft.com/office/drawing/2014/main" id="{FC1EF7AD-E751-7DB1-738E-E658FA9DF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276475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nl-B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65625"/>
            <a:ext cx="6400800" cy="1273175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nl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7E930-C85E-DC3D-8E38-CFECA03E72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172200"/>
            <a:ext cx="6934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131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"/>
            <a:ext cx="8713092" cy="9807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 sz="3200"/>
            </a:lvl1pPr>
            <a:lvl2pPr>
              <a:buFont typeface="Wingdings" pitchFamily="2" charset="2"/>
              <a:buChar char="ü"/>
              <a:defRPr sz="2800" baseline="0">
                <a:solidFill>
                  <a:schemeClr val="tx1"/>
                </a:solidFill>
              </a:defRPr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645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5416C3-D423-F626-5A22-588DB1B3B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274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908050"/>
            <a:ext cx="4114800" cy="5340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14800" cy="5340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73282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F0E60D3-8895-5E5D-37B8-175A58BB8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84585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2852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23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846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DC86CA6-81E1-C9B7-EE8F-E8E2ABB51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2527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E54F295-1897-5219-3AEE-F1D256C07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00803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D85726-F3F9-742F-9B76-EEB1F0830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806772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9E41BB-B26A-28BA-0A93-D822F8400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8288" y="0"/>
            <a:ext cx="2144712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28650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151390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8458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908050"/>
            <a:ext cx="8382000" cy="53403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1835108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3B102A7-F5F7-CBAE-73DE-EB83B1B35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8458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908050"/>
            <a:ext cx="4114800" cy="5340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14800" cy="5340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85009350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DF3C79E-79B0-421C-915C-DC1C70671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5" y="6656388"/>
            <a:ext cx="3133725" cy="20161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z="18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4EBC761-F037-6B60-D9C5-CB12BDF50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6669088"/>
            <a:ext cx="3232150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zh-CN" altLang="en-US" sz="1100">
                <a:ea typeface="宋体" charset="-122"/>
              </a:rPr>
              <a:t>                                  首都师范大学信息工程学院      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8458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表格占位符 2"/>
          <p:cNvSpPr>
            <a:spLocks noGrp="1"/>
          </p:cNvSpPr>
          <p:nvPr>
            <p:ph type="tbl" idx="1"/>
          </p:nvPr>
        </p:nvSpPr>
        <p:spPr>
          <a:xfrm>
            <a:off x="381000" y="908050"/>
            <a:ext cx="8382000" cy="53403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426171103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68313" y="214313"/>
            <a:ext cx="8475662" cy="591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2CF658D1-831E-135C-27FC-86689F5563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836328C-5A41-6611-73B5-30773E485E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5795774-FDA5-63B2-85A3-D923FF4646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4CDF4-AAB4-4273-8E4F-AE8ABE95E9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61198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563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93188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70343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92216817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54718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48822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3053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327640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51487104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79990070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17845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803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00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、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32919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0537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8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6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559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818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486400" y="-26988"/>
            <a:ext cx="37211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to Computer Systems</a:t>
            </a:r>
          </a:p>
        </p:txBody>
      </p:sp>
      <p:sp>
        <p:nvSpPr>
          <p:cNvPr id="6" name="Rectangle 2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F5551B27-49BC-4291-80C6-707CDCF1D651}" type="slidenum">
              <a:rPr lang="en-US" sz="1000" smtClean="0">
                <a:solidFill>
                  <a:srgbClr val="000000"/>
                </a:solidFill>
                <a:latin typeface="Arial Narrow" pitchFamily="-96" charset="0"/>
                <a:ea typeface="ＭＳ Ｐゴシック" pitchFamily="-96" charset="-128"/>
                <a:cs typeface="ＭＳ Ｐゴシック" pitchFamily="-96" charset="-128"/>
                <a:sym typeface="Gill Sans" charset="0"/>
              </a:rPr>
              <a:pPr algn="ctr"/>
              <a:t>‹#›</a:t>
            </a:fld>
            <a:endParaRPr lang="en-US" sz="1000" b="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9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8F7A5C1F-A175-B5D4-2364-88E88F7975A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6613"/>
            <a:ext cx="9144000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7AB13B3C-CCBB-1B26-2E50-FCA6D9FE9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8713787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nl-NL"/>
              <a:t>单击此处编辑母版标题样式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91FA3FC3-213C-4167-F099-39D3954D1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52513"/>
            <a:ext cx="83820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nl-NL"/>
              <a:t>单击此处编辑母版文本样式</a:t>
            </a:r>
          </a:p>
          <a:p>
            <a:pPr lvl="1"/>
            <a:r>
              <a:rPr lang="zh-CN" altLang="nl-NL"/>
              <a:t>第二级</a:t>
            </a:r>
          </a:p>
          <a:p>
            <a:pPr lvl="2"/>
            <a:r>
              <a:rPr lang="zh-CN" altLang="nl-NL"/>
              <a:t>第三级</a:t>
            </a:r>
          </a:p>
          <a:p>
            <a:pPr lvl="3"/>
            <a:r>
              <a:rPr lang="zh-CN" altLang="nl-NL"/>
              <a:t>第四级</a:t>
            </a:r>
          </a:p>
          <a:p>
            <a:pPr lvl="4"/>
            <a:r>
              <a:rPr lang="zh-CN" altLang="nl-NL"/>
              <a:t>第五级</a:t>
            </a:r>
          </a:p>
        </p:txBody>
      </p:sp>
      <p:sp>
        <p:nvSpPr>
          <p:cNvPr id="6150" name="Rectangle 8">
            <a:extLst>
              <a:ext uri="{FF2B5EF4-FFF2-40B4-BE49-F238E27FC236}">
                <a16:creationId xmlns:a16="http://schemas.microsoft.com/office/drawing/2014/main" id="{C95F3E74-CCBB-484E-32E8-C00C6291D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8" y="6699250"/>
            <a:ext cx="309562" cy="1587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9C92243-6926-4874-BBD1-5D32036426D8}" type="slidenum">
              <a:rPr kumimoji="1" lang="en-GB" altLang="zh-CN" sz="1000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GB" altLang="zh-CN" sz="1000">
              <a:solidFill>
                <a:srgbClr val="000000"/>
              </a:solidFill>
            </a:endParaRPr>
          </a:p>
        </p:txBody>
      </p:sp>
      <p:grpSp>
        <p:nvGrpSpPr>
          <p:cNvPr id="1030" name="Group 9">
            <a:extLst>
              <a:ext uri="{FF2B5EF4-FFF2-40B4-BE49-F238E27FC236}">
                <a16:creationId xmlns:a16="http://schemas.microsoft.com/office/drawing/2014/main" id="{7D3E6D1D-BCA0-4235-E6D4-3207C29DF3E0}"/>
              </a:ext>
            </a:extLst>
          </p:cNvPr>
          <p:cNvGrpSpPr>
            <a:grpSpLocks/>
          </p:cNvGrpSpPr>
          <p:nvPr/>
        </p:nvGrpSpPr>
        <p:grpSpPr bwMode="auto">
          <a:xfrm>
            <a:off x="-838200" y="-6350"/>
            <a:ext cx="10526713" cy="6864350"/>
            <a:chOff x="0" y="0"/>
            <a:chExt cx="6631" cy="4324"/>
          </a:xfrm>
        </p:grpSpPr>
        <p:sp>
          <p:nvSpPr>
            <p:cNvPr id="1032" name="Freeform 10">
              <a:extLst>
                <a:ext uri="{FF2B5EF4-FFF2-40B4-BE49-F238E27FC236}">
                  <a16:creationId xmlns:a16="http://schemas.microsoft.com/office/drawing/2014/main" id="{0A55CD47-3DEF-9C1E-DA11-91BBDFCE47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9" y="176"/>
              <a:ext cx="1710" cy="176"/>
            </a:xfrm>
            <a:custGeom>
              <a:avLst/>
              <a:gdLst>
                <a:gd name="T0" fmla="*/ 0 w 1710"/>
                <a:gd name="T1" fmla="*/ 0 h 216"/>
                <a:gd name="T2" fmla="*/ 1710 w 1710"/>
                <a:gd name="T3" fmla="*/ 0 h 216"/>
                <a:gd name="T4" fmla="*/ 1710 w 1710"/>
                <a:gd name="T5" fmla="*/ 6 h 216"/>
                <a:gd name="T6" fmla="*/ 0 w 1710"/>
                <a:gd name="T7" fmla="*/ 6 h 2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10" h="216">
                  <a:moveTo>
                    <a:pt x="0" y="0"/>
                  </a:moveTo>
                  <a:lnTo>
                    <a:pt x="1710" y="0"/>
                  </a:lnTo>
                  <a:lnTo>
                    <a:pt x="1710" y="216"/>
                  </a:lnTo>
                  <a:lnTo>
                    <a:pt x="0" y="2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33" name="Group 11">
              <a:extLst>
                <a:ext uri="{FF2B5EF4-FFF2-40B4-BE49-F238E27FC236}">
                  <a16:creationId xmlns:a16="http://schemas.microsoft.com/office/drawing/2014/main" id="{E07DB1F1-3F66-CCB8-415A-9F366DB6617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6631" cy="4324"/>
              <a:chOff x="0" y="0"/>
              <a:chExt cx="6631" cy="4324"/>
            </a:xfrm>
          </p:grpSpPr>
          <p:sp>
            <p:nvSpPr>
              <p:cNvPr id="1034" name="Line 12">
                <a:extLst>
                  <a:ext uri="{FF2B5EF4-FFF2-40B4-BE49-F238E27FC236}">
                    <a16:creationId xmlns:a16="http://schemas.microsoft.com/office/drawing/2014/main" id="{C7155715-6D67-234A-A520-0481963728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471" y="0"/>
                <a:ext cx="0" cy="432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5" name="Line 13">
                <a:extLst>
                  <a:ext uri="{FF2B5EF4-FFF2-40B4-BE49-F238E27FC236}">
                    <a16:creationId xmlns:a16="http://schemas.microsoft.com/office/drawing/2014/main" id="{7F7D2931-D06B-3AD7-299C-F70F7603B2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>
                <a:off x="0" y="4298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6" name="Line 14">
                <a:extLst>
                  <a:ext uri="{FF2B5EF4-FFF2-40B4-BE49-F238E27FC236}">
                    <a16:creationId xmlns:a16="http://schemas.microsoft.com/office/drawing/2014/main" id="{A2A8AC42-0A5C-55D5-BB6F-B033C86597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659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7" name="Line 15">
                <a:extLst>
                  <a:ext uri="{FF2B5EF4-FFF2-40B4-BE49-F238E27FC236}">
                    <a16:creationId xmlns:a16="http://schemas.microsoft.com/office/drawing/2014/main" id="{1CFD247A-C7C0-E064-5B55-5BEBA1B305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248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8" name="Line 16">
                <a:extLst>
                  <a:ext uri="{FF2B5EF4-FFF2-40B4-BE49-F238E27FC236}">
                    <a16:creationId xmlns:a16="http://schemas.microsoft.com/office/drawing/2014/main" id="{253D0ECB-403B-1E67-630A-3301952D2C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4041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9" name="Line 17">
                <a:extLst>
                  <a:ext uri="{FF2B5EF4-FFF2-40B4-BE49-F238E27FC236}">
                    <a16:creationId xmlns:a16="http://schemas.microsoft.com/office/drawing/2014/main" id="{70BD5049-C0B7-C36A-ACE1-9BA843C2A5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840" y="4"/>
                <a:ext cx="0" cy="432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0" name="Line 18">
                <a:extLst>
                  <a:ext uri="{FF2B5EF4-FFF2-40B4-BE49-F238E27FC236}">
                    <a16:creationId xmlns:a16="http://schemas.microsoft.com/office/drawing/2014/main" id="{6D0E6309-1068-9E42-568D-72AE83BD1B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4888" y="4"/>
                <a:ext cx="0" cy="47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1" name="Line 19">
                <a:extLst>
                  <a:ext uri="{FF2B5EF4-FFF2-40B4-BE49-F238E27FC236}">
                    <a16:creationId xmlns:a16="http://schemas.microsoft.com/office/drawing/2014/main" id="{8D283B82-66E8-FD3E-BC2A-E466D8A725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>
                <a:off x="0" y="176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2" name="Line 20">
                <a:extLst>
                  <a:ext uri="{FF2B5EF4-FFF2-40B4-BE49-F238E27FC236}">
                    <a16:creationId xmlns:a16="http://schemas.microsoft.com/office/drawing/2014/main" id="{CCFAD6E2-1E75-BD4A-5651-7A94F00177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>
                <a:off x="0" y="348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3" name="Line 21">
                <a:extLst>
                  <a:ext uri="{FF2B5EF4-FFF2-40B4-BE49-F238E27FC236}">
                    <a16:creationId xmlns:a16="http://schemas.microsoft.com/office/drawing/2014/main" id="{F5A55285-C94C-E4E6-C6F5-0C6DEE6D9B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132" y="4"/>
                <a:ext cx="0" cy="47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6" name="Rectangle 22">
                <a:extLst>
                  <a:ext uri="{FF2B5EF4-FFF2-40B4-BE49-F238E27FC236}">
                    <a16:creationId xmlns:a16="http://schemas.microsoft.com/office/drawing/2014/main" id="{A56349B7-DA0F-21E3-171C-0BCA6C4A2E4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82" y="0"/>
                <a:ext cx="249" cy="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45" name="Line 23">
                <a:extLst>
                  <a:ext uri="{FF2B5EF4-FFF2-40B4-BE49-F238E27FC236}">
                    <a16:creationId xmlns:a16="http://schemas.microsoft.com/office/drawing/2014/main" id="{4FF94670-58E3-5355-5E8B-7C65EBAAD7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849" y="0"/>
                <a:ext cx="0" cy="478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031" name="Line 25">
            <a:extLst>
              <a:ext uri="{FF2B5EF4-FFF2-40B4-BE49-F238E27FC236}">
                <a16:creationId xmlns:a16="http://schemas.microsoft.com/office/drawing/2014/main" id="{5E208730-07A7-B9B4-1213-E82CADFA2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1213" y="6699250"/>
            <a:ext cx="0" cy="123825"/>
          </a:xfrm>
          <a:prstGeom prst="line">
            <a:avLst/>
          </a:prstGeom>
          <a:noFill/>
          <a:ln w="9525">
            <a:solidFill>
              <a:srgbClr val="172F3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0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 pitchFamily="34" charset="0"/>
          <a:ea typeface="黑体" pitchFamily="49" charset="-122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64088" y="-26988"/>
            <a:ext cx="37211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to Computer Systems </a:t>
            </a:r>
          </a:p>
        </p:txBody>
      </p:sp>
      <p:sp>
        <p:nvSpPr>
          <p:cNvPr id="6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140C09-F68E-D3E7-8381-FE76BBC5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  <a:sym typeface="Gill Sans" charset="0"/>
              </a:rPr>
              <a:t>程序的机器级表示</a:t>
            </a:r>
            <a: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Gill Sans" charset="0"/>
              </a:rPr>
              <a:t>(6)</a:t>
            </a:r>
          </a:p>
        </p:txBody>
      </p:sp>
      <p:sp>
        <p:nvSpPr>
          <p:cNvPr id="19459" name="矩形 1">
            <a:extLst>
              <a:ext uri="{FF2B5EF4-FFF2-40B4-BE49-F238E27FC236}">
                <a16:creationId xmlns:a16="http://schemas.microsoft.com/office/drawing/2014/main" id="{8F81ED26-52EA-E540-B92C-13B391EC0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756" y="3789363"/>
            <a:ext cx="4360489" cy="223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Gill Sans" charset="0"/>
              </a:rPr>
              <a:t>王晶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Gill Sans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Gill Sans" charset="0"/>
              </a:rPr>
              <a:t>jwang@ruc.edu.cn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Gill Sans" charset="0"/>
              </a:rPr>
              <a:t>，信息楼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124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Gill Sans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Gill Sans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Gill Sans" charset="0"/>
              </a:rPr>
              <a:t>2023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Gill Sans" charset="0"/>
              </a:rPr>
              <a:t>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Gill Sans" charset="0"/>
              </a:rPr>
              <a:t>11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Gill Sans" charset="0"/>
              </a:rPr>
              <a:t>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灯片编号占位符 5">
            <a:extLst>
              <a:ext uri="{FF2B5EF4-FFF2-40B4-BE49-F238E27FC236}">
                <a16:creationId xmlns:a16="http://schemas.microsoft.com/office/drawing/2014/main" id="{5D1102A6-D217-CD4D-AA84-5BF28432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75800C-68DD-FE40-929D-06DA7E75CFE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C46AE232-8824-474E-BDC3-C0C627790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Array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F791776-3E2E-D744-A80A-7D59E27243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0480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struct ccc {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char c1;</a:t>
            </a:r>
          </a:p>
          <a:p>
            <a:pPr>
              <a:buFontTx/>
              <a:buNone/>
            </a:pPr>
            <a:r>
              <a:rPr lang="en-US" altLang="zh-CN" sz="2000" b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short a[3];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char c2;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  <a:p>
            <a:pPr>
              <a:buFontTx/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struct sss s[2];</a:t>
            </a:r>
          </a:p>
        </p:txBody>
      </p:sp>
      <p:sp>
        <p:nvSpPr>
          <p:cNvPr id="115716" name="Rectangle 7">
            <a:extLst>
              <a:ext uri="{FF2B5EF4-FFF2-40B4-BE49-F238E27FC236}">
                <a16:creationId xmlns:a16="http://schemas.microsoft.com/office/drawing/2014/main" id="{B570CCC5-770B-2C4F-B9CB-29A00BD05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7526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17" name="Rectangle 8">
            <a:extLst>
              <a:ext uri="{FF2B5EF4-FFF2-40B4-BE49-F238E27FC236}">
                <a16:creationId xmlns:a16="http://schemas.microsoft.com/office/drawing/2014/main" id="{E9B48A36-1877-1D47-ACA6-46EF31A00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9050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18" name="Rectangle 9">
            <a:extLst>
              <a:ext uri="{FF2B5EF4-FFF2-40B4-BE49-F238E27FC236}">
                <a16:creationId xmlns:a16="http://schemas.microsoft.com/office/drawing/2014/main" id="{8FE3EABE-E57C-C54A-B6CA-20BE843F2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0574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19" name="Rectangle 10">
            <a:extLst>
              <a:ext uri="{FF2B5EF4-FFF2-40B4-BE49-F238E27FC236}">
                <a16:creationId xmlns:a16="http://schemas.microsoft.com/office/drawing/2014/main" id="{4F37F53A-B2FD-5D4A-BA07-88D524156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098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20" name="Rectangle 11">
            <a:extLst>
              <a:ext uri="{FF2B5EF4-FFF2-40B4-BE49-F238E27FC236}">
                <a16:creationId xmlns:a16="http://schemas.microsoft.com/office/drawing/2014/main" id="{B0E5B22F-A94C-5544-8195-8AB0B9C67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3622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21" name="Rectangle 12">
            <a:extLst>
              <a:ext uri="{FF2B5EF4-FFF2-40B4-BE49-F238E27FC236}">
                <a16:creationId xmlns:a16="http://schemas.microsoft.com/office/drawing/2014/main" id="{27DBD14F-1937-5143-B550-C23BB76DB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22" name="Rectangle 13">
            <a:extLst>
              <a:ext uri="{FF2B5EF4-FFF2-40B4-BE49-F238E27FC236}">
                <a16:creationId xmlns:a16="http://schemas.microsoft.com/office/drawing/2014/main" id="{FD3B9AFF-9862-AE48-8BB9-92EAE52D9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6670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23" name="Rectangle 14">
            <a:extLst>
              <a:ext uri="{FF2B5EF4-FFF2-40B4-BE49-F238E27FC236}">
                <a16:creationId xmlns:a16="http://schemas.microsoft.com/office/drawing/2014/main" id="{E629E32E-4D59-D748-8C4D-B0CDD6439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8194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E08323-B546-5641-9B41-DB03944365CF}"/>
              </a:ext>
            </a:extLst>
          </p:cNvPr>
          <p:cNvSpPr txBox="1"/>
          <p:nvPr/>
        </p:nvSpPr>
        <p:spPr bwMode="auto">
          <a:xfrm>
            <a:off x="4800600" y="1581150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0x00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49AE4A-D4CD-C744-9AF9-8789BDD9E943}"/>
              </a:ext>
            </a:extLst>
          </p:cNvPr>
          <p:cNvSpPr txBox="1"/>
          <p:nvPr/>
        </p:nvSpPr>
        <p:spPr bwMode="auto">
          <a:xfrm>
            <a:off x="4800600" y="2190750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0x04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115726" name="Rectangle 17">
            <a:extLst>
              <a:ext uri="{FF2B5EF4-FFF2-40B4-BE49-F238E27FC236}">
                <a16:creationId xmlns:a16="http://schemas.microsoft.com/office/drawing/2014/main" id="{D364779E-C470-354E-A1E8-E38A7871B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9718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27" name="Rectangle 18">
            <a:extLst>
              <a:ext uri="{FF2B5EF4-FFF2-40B4-BE49-F238E27FC236}">
                <a16:creationId xmlns:a16="http://schemas.microsoft.com/office/drawing/2014/main" id="{6D792AA2-A261-9B46-91C7-A249EDBD4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1242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FCDA11-7E5F-C443-ACD8-5F6C3836123E}"/>
              </a:ext>
            </a:extLst>
          </p:cNvPr>
          <p:cNvSpPr txBox="1"/>
          <p:nvPr/>
        </p:nvSpPr>
        <p:spPr bwMode="auto">
          <a:xfrm>
            <a:off x="4800600" y="2800350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0x08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115729" name="Rectangle 22">
            <a:extLst>
              <a:ext uri="{FF2B5EF4-FFF2-40B4-BE49-F238E27FC236}">
                <a16:creationId xmlns:a16="http://schemas.microsoft.com/office/drawing/2014/main" id="{115B0EDC-F813-B24D-A3F3-A29750E01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766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30" name="Rectangle 23">
            <a:extLst>
              <a:ext uri="{FF2B5EF4-FFF2-40B4-BE49-F238E27FC236}">
                <a16:creationId xmlns:a16="http://schemas.microsoft.com/office/drawing/2014/main" id="{46935D7C-BCFD-D541-BE08-83D72B8F8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4290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31" name="Rectangle 24">
            <a:extLst>
              <a:ext uri="{FF2B5EF4-FFF2-40B4-BE49-F238E27FC236}">
                <a16:creationId xmlns:a16="http://schemas.microsoft.com/office/drawing/2014/main" id="{05CF1BB6-440C-F54C-B62C-D3C7D7654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814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32" name="Rectangle 25">
            <a:extLst>
              <a:ext uri="{FF2B5EF4-FFF2-40B4-BE49-F238E27FC236}">
                <a16:creationId xmlns:a16="http://schemas.microsoft.com/office/drawing/2014/main" id="{4A00EFB6-1F9D-1240-8C6F-0EA1C58CC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338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3FFAC9-836B-484F-9CF5-C3AD9C6059F3}"/>
              </a:ext>
            </a:extLst>
          </p:cNvPr>
          <p:cNvSpPr txBox="1"/>
          <p:nvPr/>
        </p:nvSpPr>
        <p:spPr bwMode="auto">
          <a:xfrm>
            <a:off x="4800600" y="3398838"/>
            <a:ext cx="7620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0x0C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115734" name="Rectangle 27">
            <a:extLst>
              <a:ext uri="{FF2B5EF4-FFF2-40B4-BE49-F238E27FC236}">
                <a16:creationId xmlns:a16="http://schemas.microsoft.com/office/drawing/2014/main" id="{0E0309DB-8A84-DC4C-B9FC-6234BFA5B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8862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35" name="Rectangle 28">
            <a:extLst>
              <a:ext uri="{FF2B5EF4-FFF2-40B4-BE49-F238E27FC236}">
                <a16:creationId xmlns:a16="http://schemas.microsoft.com/office/drawing/2014/main" id="{60B00CEE-C2D0-EF4B-88A8-C2F03340B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0386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36" name="Rectangle 29">
            <a:extLst>
              <a:ext uri="{FF2B5EF4-FFF2-40B4-BE49-F238E27FC236}">
                <a16:creationId xmlns:a16="http://schemas.microsoft.com/office/drawing/2014/main" id="{752CB250-909C-6D42-B3DA-9CF8BAA84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37" name="Rectangle 30">
            <a:extLst>
              <a:ext uri="{FF2B5EF4-FFF2-40B4-BE49-F238E27FC236}">
                <a16:creationId xmlns:a16="http://schemas.microsoft.com/office/drawing/2014/main" id="{89AD9FBF-0BE5-EB46-8112-99424699C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3434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751D23-CEB4-DE44-9AD0-75A45805B76C}"/>
              </a:ext>
            </a:extLst>
          </p:cNvPr>
          <p:cNvSpPr txBox="1"/>
          <p:nvPr/>
        </p:nvSpPr>
        <p:spPr bwMode="auto">
          <a:xfrm>
            <a:off x="4800600" y="4008438"/>
            <a:ext cx="7620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0x10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115739" name="Rectangle 32">
            <a:extLst>
              <a:ext uri="{FF2B5EF4-FFF2-40B4-BE49-F238E27FC236}">
                <a16:creationId xmlns:a16="http://schemas.microsoft.com/office/drawing/2014/main" id="{1649E845-20EF-714E-8936-B1AF688C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4958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40" name="Rectangle 33">
            <a:extLst>
              <a:ext uri="{FF2B5EF4-FFF2-40B4-BE49-F238E27FC236}">
                <a16:creationId xmlns:a16="http://schemas.microsoft.com/office/drawing/2014/main" id="{A9FE87C0-EDB9-CB40-B2B7-BC8205347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6482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41" name="Rectangle 34">
            <a:extLst>
              <a:ext uri="{FF2B5EF4-FFF2-40B4-BE49-F238E27FC236}">
                <a16:creationId xmlns:a16="http://schemas.microsoft.com/office/drawing/2014/main" id="{8C0AFE6F-5CE4-E448-8B87-84A26895B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8006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42" name="Rectangle 35">
            <a:extLst>
              <a:ext uri="{FF2B5EF4-FFF2-40B4-BE49-F238E27FC236}">
                <a16:creationId xmlns:a16="http://schemas.microsoft.com/office/drawing/2014/main" id="{4F0B467A-7B5B-8B47-8787-B6DAD4845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9530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599337-F2F3-9247-B4ED-E9AF4620DBC6}"/>
              </a:ext>
            </a:extLst>
          </p:cNvPr>
          <p:cNvSpPr txBox="1"/>
          <p:nvPr/>
        </p:nvSpPr>
        <p:spPr bwMode="auto">
          <a:xfrm>
            <a:off x="4800600" y="4629150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0x14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30632E-AB12-2A46-9905-527477E9AA5B}"/>
              </a:ext>
            </a:extLst>
          </p:cNvPr>
          <p:cNvSpPr txBox="1"/>
          <p:nvPr/>
        </p:nvSpPr>
        <p:spPr>
          <a:xfrm>
            <a:off x="5943600" y="1554163"/>
            <a:ext cx="1371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&amp;s[0].c1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436891-3153-5246-8200-805C9ED52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752600"/>
            <a:ext cx="381000" cy="152400"/>
          </a:xfrm>
          <a:prstGeom prst="rect">
            <a:avLst/>
          </a:prstGeom>
          <a:solidFill>
            <a:srgbClr val="FF9797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B6C3A8-2AFE-7240-A789-24658A3EBD26}"/>
              </a:ext>
            </a:extLst>
          </p:cNvPr>
          <p:cNvSpPr txBox="1"/>
          <p:nvPr/>
        </p:nvSpPr>
        <p:spPr>
          <a:xfrm>
            <a:off x="5943600" y="2789238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&amp;s[0].c2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C8ECE9-8CB0-F24C-9A85-12C5179F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971800"/>
            <a:ext cx="381000" cy="152400"/>
          </a:xfrm>
          <a:prstGeom prst="rect">
            <a:avLst/>
          </a:prstGeom>
          <a:solidFill>
            <a:srgbClr val="FF9797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E2D8FB-A6F4-514A-A936-57B12EE96E84}"/>
              </a:ext>
            </a:extLst>
          </p:cNvPr>
          <p:cNvSpPr txBox="1"/>
          <p:nvPr/>
        </p:nvSpPr>
        <p:spPr>
          <a:xfrm>
            <a:off x="5943600" y="1858963"/>
            <a:ext cx="1752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&amp;s[0].a[0]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grpSp>
        <p:nvGrpSpPr>
          <p:cNvPr id="2" name="Group 79">
            <a:extLst>
              <a:ext uri="{FF2B5EF4-FFF2-40B4-BE49-F238E27FC236}">
                <a16:creationId xmlns:a16="http://schemas.microsoft.com/office/drawing/2014/main" id="{1DB0E2F6-3FEF-474D-8989-D88C0E7569CA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057400"/>
            <a:ext cx="381000" cy="914400"/>
            <a:chOff x="5562600" y="1905000"/>
            <a:chExt cx="381000" cy="914400"/>
          </a:xfrm>
        </p:grpSpPr>
        <p:grpSp>
          <p:nvGrpSpPr>
            <p:cNvPr id="115767" name="Group 56">
              <a:extLst>
                <a:ext uri="{FF2B5EF4-FFF2-40B4-BE49-F238E27FC236}">
                  <a16:creationId xmlns:a16="http://schemas.microsoft.com/office/drawing/2014/main" id="{9D860686-AFF1-A046-A840-D2CB3EC1EB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1905000"/>
              <a:ext cx="381000" cy="304800"/>
              <a:chOff x="5562600" y="1524000"/>
              <a:chExt cx="381000" cy="304800"/>
            </a:xfrm>
          </p:grpSpPr>
          <p:sp>
            <p:nvSpPr>
              <p:cNvPr id="115774" name="Rectangle 57">
                <a:extLst>
                  <a:ext uri="{FF2B5EF4-FFF2-40B4-BE49-F238E27FC236}">
                    <a16:creationId xmlns:a16="http://schemas.microsoft.com/office/drawing/2014/main" id="{1C3923D5-4481-F340-98D0-15BBBD94B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5240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75" name="Rectangle 58">
                <a:extLst>
                  <a:ext uri="{FF2B5EF4-FFF2-40B4-BE49-F238E27FC236}">
                    <a16:creationId xmlns:a16="http://schemas.microsoft.com/office/drawing/2014/main" id="{8DC8E5BC-3D62-D24D-AE25-B10CE3E58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6764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5768" name="Group 62">
              <a:extLst>
                <a:ext uri="{FF2B5EF4-FFF2-40B4-BE49-F238E27FC236}">
                  <a16:creationId xmlns:a16="http://schemas.microsoft.com/office/drawing/2014/main" id="{C689FDD4-AE7F-D34B-868A-831C32CF86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2209800"/>
              <a:ext cx="381000" cy="304800"/>
              <a:chOff x="5562600" y="1524000"/>
              <a:chExt cx="381000" cy="304800"/>
            </a:xfrm>
          </p:grpSpPr>
          <p:sp>
            <p:nvSpPr>
              <p:cNvPr id="115772" name="Rectangle 68">
                <a:extLst>
                  <a:ext uri="{FF2B5EF4-FFF2-40B4-BE49-F238E27FC236}">
                    <a16:creationId xmlns:a16="http://schemas.microsoft.com/office/drawing/2014/main" id="{71A1F53D-52BA-F946-B1D8-E5481F963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5240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73" name="Rectangle 75">
                <a:extLst>
                  <a:ext uri="{FF2B5EF4-FFF2-40B4-BE49-F238E27FC236}">
                    <a16:creationId xmlns:a16="http://schemas.microsoft.com/office/drawing/2014/main" id="{470C6431-DFC3-134F-BF02-B053AC75F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6764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5769" name="Group 76">
              <a:extLst>
                <a:ext uri="{FF2B5EF4-FFF2-40B4-BE49-F238E27FC236}">
                  <a16:creationId xmlns:a16="http://schemas.microsoft.com/office/drawing/2014/main" id="{174CE49F-96C3-E341-95C9-7B146D3D3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2514600"/>
              <a:ext cx="381000" cy="304800"/>
              <a:chOff x="5562600" y="1524000"/>
              <a:chExt cx="381000" cy="304800"/>
            </a:xfrm>
          </p:grpSpPr>
          <p:sp>
            <p:nvSpPr>
              <p:cNvPr id="115770" name="Rectangle 77">
                <a:extLst>
                  <a:ext uri="{FF2B5EF4-FFF2-40B4-BE49-F238E27FC236}">
                    <a16:creationId xmlns:a16="http://schemas.microsoft.com/office/drawing/2014/main" id="{DFA724E6-2326-E343-BBE5-DC9A1D88D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5240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71" name="Rectangle 78">
                <a:extLst>
                  <a:ext uri="{FF2B5EF4-FFF2-40B4-BE49-F238E27FC236}">
                    <a16:creationId xmlns:a16="http://schemas.microsoft.com/office/drawing/2014/main" id="{E7C4EC55-43C7-994F-817D-7017FDD41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6764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624EDEA-E1EA-8546-A68A-49F77D3014D1}"/>
              </a:ext>
            </a:extLst>
          </p:cNvPr>
          <p:cNvSpPr txBox="1"/>
          <p:nvPr/>
        </p:nvSpPr>
        <p:spPr>
          <a:xfrm>
            <a:off x="5943600" y="3074988"/>
            <a:ext cx="1371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&amp;s[1].c1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9869A68-A5D7-234B-9A25-2E34F370F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76600"/>
            <a:ext cx="381000" cy="152400"/>
          </a:xfrm>
          <a:prstGeom prst="rect">
            <a:avLst/>
          </a:prstGeom>
          <a:solidFill>
            <a:srgbClr val="FF9797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9020D1F-6D79-7B48-9901-B8E059CB9407}"/>
              </a:ext>
            </a:extLst>
          </p:cNvPr>
          <p:cNvSpPr txBox="1"/>
          <p:nvPr/>
        </p:nvSpPr>
        <p:spPr>
          <a:xfrm>
            <a:off x="5943600" y="4310063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&amp;s[1].c2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D8449F-A55E-984A-9686-D95926C9D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495800"/>
            <a:ext cx="381000" cy="152400"/>
          </a:xfrm>
          <a:prstGeom prst="rect">
            <a:avLst/>
          </a:prstGeom>
          <a:solidFill>
            <a:srgbClr val="FF9797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1659FE4-91F1-5945-A092-6F8C362691B1}"/>
              </a:ext>
            </a:extLst>
          </p:cNvPr>
          <p:cNvSpPr txBox="1"/>
          <p:nvPr/>
        </p:nvSpPr>
        <p:spPr>
          <a:xfrm>
            <a:off x="5943600" y="3379788"/>
            <a:ext cx="1752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&amp;s[1].a[0]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grpSp>
        <p:nvGrpSpPr>
          <p:cNvPr id="6" name="Group 85">
            <a:extLst>
              <a:ext uri="{FF2B5EF4-FFF2-40B4-BE49-F238E27FC236}">
                <a16:creationId xmlns:a16="http://schemas.microsoft.com/office/drawing/2014/main" id="{0CEB5E02-1C02-3741-9274-7834FBB6604F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581400"/>
            <a:ext cx="381000" cy="914400"/>
            <a:chOff x="5562600" y="1905000"/>
            <a:chExt cx="381000" cy="914400"/>
          </a:xfrm>
        </p:grpSpPr>
        <p:grpSp>
          <p:nvGrpSpPr>
            <p:cNvPr id="115758" name="Group 56">
              <a:extLst>
                <a:ext uri="{FF2B5EF4-FFF2-40B4-BE49-F238E27FC236}">
                  <a16:creationId xmlns:a16="http://schemas.microsoft.com/office/drawing/2014/main" id="{3861B521-3025-5E4F-A58A-BECBD62066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1905000"/>
              <a:ext cx="381000" cy="304800"/>
              <a:chOff x="5562600" y="1524000"/>
              <a:chExt cx="381000" cy="304800"/>
            </a:xfrm>
          </p:grpSpPr>
          <p:sp>
            <p:nvSpPr>
              <p:cNvPr id="115765" name="Rectangle 93">
                <a:extLst>
                  <a:ext uri="{FF2B5EF4-FFF2-40B4-BE49-F238E27FC236}">
                    <a16:creationId xmlns:a16="http://schemas.microsoft.com/office/drawing/2014/main" id="{DE0B5252-CD12-244E-8EBB-C2A4C298FD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5240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66" name="Rectangle 94">
                <a:extLst>
                  <a:ext uri="{FF2B5EF4-FFF2-40B4-BE49-F238E27FC236}">
                    <a16:creationId xmlns:a16="http://schemas.microsoft.com/office/drawing/2014/main" id="{AA716DFC-57B5-454C-AD1E-0AF119868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6764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5759" name="Group 62">
              <a:extLst>
                <a:ext uri="{FF2B5EF4-FFF2-40B4-BE49-F238E27FC236}">
                  <a16:creationId xmlns:a16="http://schemas.microsoft.com/office/drawing/2014/main" id="{5C3528D6-C8D0-4B4A-9FAB-A69E0A44F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2209800"/>
              <a:ext cx="381000" cy="304800"/>
              <a:chOff x="5562600" y="1524000"/>
              <a:chExt cx="381000" cy="304800"/>
            </a:xfrm>
          </p:grpSpPr>
          <p:sp>
            <p:nvSpPr>
              <p:cNvPr id="115763" name="Rectangle 91">
                <a:extLst>
                  <a:ext uri="{FF2B5EF4-FFF2-40B4-BE49-F238E27FC236}">
                    <a16:creationId xmlns:a16="http://schemas.microsoft.com/office/drawing/2014/main" id="{7FECEEA5-363F-A241-8D98-6AA6F15F1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5240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64" name="Rectangle 92">
                <a:extLst>
                  <a:ext uri="{FF2B5EF4-FFF2-40B4-BE49-F238E27FC236}">
                    <a16:creationId xmlns:a16="http://schemas.microsoft.com/office/drawing/2014/main" id="{2CE8DE8F-2999-E940-A146-551B36F23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6764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5760" name="Group 76">
              <a:extLst>
                <a:ext uri="{FF2B5EF4-FFF2-40B4-BE49-F238E27FC236}">
                  <a16:creationId xmlns:a16="http://schemas.microsoft.com/office/drawing/2014/main" id="{F1874799-2A3C-3D43-AB64-6CCF896ED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2514600"/>
              <a:ext cx="381000" cy="304800"/>
              <a:chOff x="5562600" y="1524000"/>
              <a:chExt cx="381000" cy="304800"/>
            </a:xfrm>
          </p:grpSpPr>
          <p:sp>
            <p:nvSpPr>
              <p:cNvPr id="115761" name="Rectangle 89">
                <a:extLst>
                  <a:ext uri="{FF2B5EF4-FFF2-40B4-BE49-F238E27FC236}">
                    <a16:creationId xmlns:a16="http://schemas.microsoft.com/office/drawing/2014/main" id="{16F15BF7-CA44-FA4E-B46F-697DE59C8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5240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62" name="Rectangle 90">
                <a:extLst>
                  <a:ext uri="{FF2B5EF4-FFF2-40B4-BE49-F238E27FC236}">
                    <a16:creationId xmlns:a16="http://schemas.microsoft.com/office/drawing/2014/main" id="{1CC5F19A-2725-E74D-9289-100A2E881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1676400"/>
                <a:ext cx="381000" cy="152400"/>
              </a:xfrm>
              <a:prstGeom prst="rect">
                <a:avLst/>
              </a:prstGeom>
              <a:solidFill>
                <a:srgbClr val="9900CC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F91D289A-E889-E04C-B899-41BDA00A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752600"/>
            <a:ext cx="533400" cy="15240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12F51BD-C816-2B47-B212-56A44A3EF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76600"/>
            <a:ext cx="533400" cy="15240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65" grpId="0"/>
      <p:bldP spid="66" grpId="0" animBg="1"/>
      <p:bldP spid="56" grpId="0"/>
      <p:bldP spid="81" grpId="0"/>
      <p:bldP spid="82" grpId="0" animBg="1"/>
      <p:bldP spid="83" grpId="0"/>
      <p:bldP spid="84" grpId="0" animBg="1"/>
      <p:bldP spid="85" grpId="0"/>
      <p:bldP spid="96" grpId="0" animBg="1"/>
      <p:bldP spid="9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灯片编号占位符 5">
            <a:extLst>
              <a:ext uri="{FF2B5EF4-FFF2-40B4-BE49-F238E27FC236}">
                <a16:creationId xmlns:a16="http://schemas.microsoft.com/office/drawing/2014/main" id="{45BB3D06-8004-F14E-A053-EB8AF4BA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75800C-68DD-FE40-929D-06DA7E75CFE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D25B1622-9D2E-DB4C-BE5F-5D9EDAD48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Array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10E9E185-7C5F-3247-AD70-99CB04972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0480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struct iii {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char c1;</a:t>
            </a:r>
          </a:p>
          <a:p>
            <a:pPr>
              <a:buFontTx/>
              <a:buNone/>
            </a:pP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int a[3];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char c2;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  <a:p>
            <a:pPr>
              <a:buFontTx/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struct iii i[2];</a:t>
            </a:r>
          </a:p>
        </p:txBody>
      </p:sp>
      <p:grpSp>
        <p:nvGrpSpPr>
          <p:cNvPr id="117764" name="Group 6">
            <a:extLst>
              <a:ext uri="{FF2B5EF4-FFF2-40B4-BE49-F238E27FC236}">
                <a16:creationId xmlns:a16="http://schemas.microsoft.com/office/drawing/2014/main" id="{90775B82-CC0E-824E-B930-0DAB7C0978E0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581150"/>
            <a:ext cx="1143000" cy="3829050"/>
            <a:chOff x="4800600" y="1352788"/>
            <a:chExt cx="1143000" cy="3828812"/>
          </a:xfrm>
        </p:grpSpPr>
        <p:sp>
          <p:nvSpPr>
            <p:cNvPr id="117789" name="Rectangle 7">
              <a:extLst>
                <a:ext uri="{FF2B5EF4-FFF2-40B4-BE49-F238E27FC236}">
                  <a16:creationId xmlns:a16="http://schemas.microsoft.com/office/drawing/2014/main" id="{E62F5300-4CFA-D040-8847-75DCA0A4B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524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90" name="Rectangle 8">
              <a:extLst>
                <a:ext uri="{FF2B5EF4-FFF2-40B4-BE49-F238E27FC236}">
                  <a16:creationId xmlns:a16="http://schemas.microsoft.com/office/drawing/2014/main" id="{A319B5A7-A32A-8744-A057-9674B47A7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676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91" name="Rectangle 9">
              <a:extLst>
                <a:ext uri="{FF2B5EF4-FFF2-40B4-BE49-F238E27FC236}">
                  <a16:creationId xmlns:a16="http://schemas.microsoft.com/office/drawing/2014/main" id="{B17963D3-6480-C445-9905-F3809E859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8288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92" name="Rectangle 10">
              <a:extLst>
                <a:ext uri="{FF2B5EF4-FFF2-40B4-BE49-F238E27FC236}">
                  <a16:creationId xmlns:a16="http://schemas.microsoft.com/office/drawing/2014/main" id="{30A430EB-78F8-6344-836D-BB69E8617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9812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93" name="Rectangle 11">
              <a:extLst>
                <a:ext uri="{FF2B5EF4-FFF2-40B4-BE49-F238E27FC236}">
                  <a16:creationId xmlns:a16="http://schemas.microsoft.com/office/drawing/2014/main" id="{31D2AAA2-6782-A543-BF69-976C3B065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1336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94" name="Rectangle 12">
              <a:extLst>
                <a:ext uri="{FF2B5EF4-FFF2-40B4-BE49-F238E27FC236}">
                  <a16:creationId xmlns:a16="http://schemas.microsoft.com/office/drawing/2014/main" id="{50A8856C-DE15-574A-8EFF-0F9F7A08F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86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95" name="Rectangle 13">
              <a:extLst>
                <a:ext uri="{FF2B5EF4-FFF2-40B4-BE49-F238E27FC236}">
                  <a16:creationId xmlns:a16="http://schemas.microsoft.com/office/drawing/2014/main" id="{00CBE207-F0E6-894D-9E3C-7A550F18E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438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96" name="Rectangle 14">
              <a:extLst>
                <a:ext uri="{FF2B5EF4-FFF2-40B4-BE49-F238E27FC236}">
                  <a16:creationId xmlns:a16="http://schemas.microsoft.com/office/drawing/2014/main" id="{77D5955D-F796-FF48-95F3-D52FEA8FC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5908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2F3496-9675-324F-81B7-1A06E88FE570}"/>
                </a:ext>
              </a:extLst>
            </p:cNvPr>
            <p:cNvSpPr txBox="1"/>
            <p:nvPr/>
          </p:nvSpPr>
          <p:spPr>
            <a:xfrm>
              <a:off x="4800600" y="1352788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Courier New" charset="0"/>
                  <a:ea typeface="宋体" charset="0"/>
                  <a:cs typeface="Courier New" charset="0"/>
                </a:rPr>
                <a:t>0x00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34229C-807D-004C-8848-0B5ED649B039}"/>
                </a:ext>
              </a:extLst>
            </p:cNvPr>
            <p:cNvSpPr txBox="1"/>
            <p:nvPr/>
          </p:nvSpPr>
          <p:spPr>
            <a:xfrm>
              <a:off x="4800600" y="1962350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Courier New" charset="0"/>
                  <a:ea typeface="宋体" charset="0"/>
                  <a:cs typeface="Courier New" charset="0"/>
                </a:rPr>
                <a:t>0x04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endParaRPr>
            </a:p>
          </p:txBody>
        </p:sp>
        <p:sp>
          <p:nvSpPr>
            <p:cNvPr id="117799" name="Rectangle 17">
              <a:extLst>
                <a:ext uri="{FF2B5EF4-FFF2-40B4-BE49-F238E27FC236}">
                  <a16:creationId xmlns:a16="http://schemas.microsoft.com/office/drawing/2014/main" id="{0042154C-A373-2A46-9B40-963A3A39A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7432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00" name="Rectangle 18">
              <a:extLst>
                <a:ext uri="{FF2B5EF4-FFF2-40B4-BE49-F238E27FC236}">
                  <a16:creationId xmlns:a16="http://schemas.microsoft.com/office/drawing/2014/main" id="{A3A043E5-4A7B-6140-8ECF-579501062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8956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01" name="Rectangle 19">
              <a:extLst>
                <a:ext uri="{FF2B5EF4-FFF2-40B4-BE49-F238E27FC236}">
                  <a16:creationId xmlns:a16="http://schemas.microsoft.com/office/drawing/2014/main" id="{A19A99B3-9B6F-EB47-AA94-FD6CEA21F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048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02" name="Rectangle 20">
              <a:extLst>
                <a:ext uri="{FF2B5EF4-FFF2-40B4-BE49-F238E27FC236}">
                  <a16:creationId xmlns:a16="http://schemas.microsoft.com/office/drawing/2014/main" id="{8AF4A03C-67E8-AA4A-80CD-88616369B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200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C161D0-628F-DF44-BAA6-6574660F2787}"/>
                </a:ext>
              </a:extLst>
            </p:cNvPr>
            <p:cNvSpPr txBox="1"/>
            <p:nvPr/>
          </p:nvSpPr>
          <p:spPr>
            <a:xfrm>
              <a:off x="4800600" y="2571912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Courier New" charset="0"/>
                  <a:ea typeface="宋体" charset="0"/>
                  <a:cs typeface="Courier New" charset="0"/>
                </a:rPr>
                <a:t>0x08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endParaRPr>
            </a:p>
          </p:txBody>
        </p:sp>
        <p:sp>
          <p:nvSpPr>
            <p:cNvPr id="117804" name="Rectangle 22">
              <a:extLst>
                <a:ext uri="{FF2B5EF4-FFF2-40B4-BE49-F238E27FC236}">
                  <a16:creationId xmlns:a16="http://schemas.microsoft.com/office/drawing/2014/main" id="{E1A235C9-C0C4-3A41-8B74-E18D35729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3528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05" name="Rectangle 23">
              <a:extLst>
                <a:ext uri="{FF2B5EF4-FFF2-40B4-BE49-F238E27FC236}">
                  <a16:creationId xmlns:a16="http://schemas.microsoft.com/office/drawing/2014/main" id="{300E79D5-1003-094A-82CB-ED27CC5F0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5052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06" name="Rectangle 24">
              <a:extLst>
                <a:ext uri="{FF2B5EF4-FFF2-40B4-BE49-F238E27FC236}">
                  <a16:creationId xmlns:a16="http://schemas.microsoft.com/office/drawing/2014/main" id="{6AA15BBE-6F06-6645-AD09-6D56C812D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6576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07" name="Rectangle 25">
              <a:extLst>
                <a:ext uri="{FF2B5EF4-FFF2-40B4-BE49-F238E27FC236}">
                  <a16:creationId xmlns:a16="http://schemas.microsoft.com/office/drawing/2014/main" id="{9A8EA023-B9C8-E944-A685-198D44B6F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810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33A2B9-42FC-F245-B478-58990C95EA1E}"/>
                </a:ext>
              </a:extLst>
            </p:cNvPr>
            <p:cNvSpPr txBox="1"/>
            <p:nvPr/>
          </p:nvSpPr>
          <p:spPr>
            <a:xfrm>
              <a:off x="4800600" y="3170363"/>
              <a:ext cx="762000" cy="3682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Courier New" charset="0"/>
                  <a:ea typeface="宋体" charset="0"/>
                  <a:cs typeface="Courier New" charset="0"/>
                </a:rPr>
                <a:t>0x0C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endParaRPr>
            </a:p>
          </p:txBody>
        </p:sp>
        <p:sp>
          <p:nvSpPr>
            <p:cNvPr id="117809" name="Rectangle 27">
              <a:extLst>
                <a:ext uri="{FF2B5EF4-FFF2-40B4-BE49-F238E27FC236}">
                  <a16:creationId xmlns:a16="http://schemas.microsoft.com/office/drawing/2014/main" id="{5E4D1F5A-9C8D-4349-B670-86553A94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962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10" name="Rectangle 28">
              <a:extLst>
                <a:ext uri="{FF2B5EF4-FFF2-40B4-BE49-F238E27FC236}">
                  <a16:creationId xmlns:a16="http://schemas.microsoft.com/office/drawing/2014/main" id="{81606C46-421E-C943-9396-C9ACECD24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1148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11" name="Rectangle 29">
              <a:extLst>
                <a:ext uri="{FF2B5EF4-FFF2-40B4-BE49-F238E27FC236}">
                  <a16:creationId xmlns:a16="http://schemas.microsoft.com/office/drawing/2014/main" id="{05A218A2-5DB1-C249-B9A5-B8B2631B5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2672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12" name="Rectangle 30">
              <a:extLst>
                <a:ext uri="{FF2B5EF4-FFF2-40B4-BE49-F238E27FC236}">
                  <a16:creationId xmlns:a16="http://schemas.microsoft.com/office/drawing/2014/main" id="{F9925299-8B14-5544-AA17-9434831CA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4196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293E9D-57D3-F048-A961-1DC49A1EEC95}"/>
                </a:ext>
              </a:extLst>
            </p:cNvPr>
            <p:cNvSpPr txBox="1"/>
            <p:nvPr/>
          </p:nvSpPr>
          <p:spPr>
            <a:xfrm>
              <a:off x="4800600" y="3779925"/>
              <a:ext cx="762000" cy="3682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Courier New" charset="0"/>
                  <a:ea typeface="宋体" charset="0"/>
                  <a:cs typeface="Courier New" charset="0"/>
                </a:rPr>
                <a:t>0x10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endParaRPr>
            </a:p>
          </p:txBody>
        </p:sp>
        <p:sp>
          <p:nvSpPr>
            <p:cNvPr id="117814" name="Rectangle 32">
              <a:extLst>
                <a:ext uri="{FF2B5EF4-FFF2-40B4-BE49-F238E27FC236}">
                  <a16:creationId xmlns:a16="http://schemas.microsoft.com/office/drawing/2014/main" id="{883E5014-0D26-3742-8E69-52B683517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572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15" name="Rectangle 33">
              <a:extLst>
                <a:ext uri="{FF2B5EF4-FFF2-40B4-BE49-F238E27FC236}">
                  <a16:creationId xmlns:a16="http://schemas.microsoft.com/office/drawing/2014/main" id="{6FC34EA5-9798-A24B-B406-D488CEB4D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724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16" name="Rectangle 34">
              <a:extLst>
                <a:ext uri="{FF2B5EF4-FFF2-40B4-BE49-F238E27FC236}">
                  <a16:creationId xmlns:a16="http://schemas.microsoft.com/office/drawing/2014/main" id="{12A9222C-3F42-0F41-8176-6FB394EBE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8768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17" name="Rectangle 35">
              <a:extLst>
                <a:ext uri="{FF2B5EF4-FFF2-40B4-BE49-F238E27FC236}">
                  <a16:creationId xmlns:a16="http://schemas.microsoft.com/office/drawing/2014/main" id="{3D6686F2-0370-0042-A9C9-C4DC195B7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0292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BD9EE1-3387-A947-A4CC-B2CCD14A7F1B}"/>
                </a:ext>
              </a:extLst>
            </p:cNvPr>
            <p:cNvSpPr txBox="1"/>
            <p:nvPr/>
          </p:nvSpPr>
          <p:spPr>
            <a:xfrm>
              <a:off x="4800600" y="4400599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Courier New" charset="0"/>
                  <a:ea typeface="宋体" charset="0"/>
                  <a:cs typeface="Courier New" charset="0"/>
                </a:rPr>
                <a:t>0x14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33E4A6A-6D09-164A-9833-A48FC2F01388}"/>
              </a:ext>
            </a:extLst>
          </p:cNvPr>
          <p:cNvSpPr txBox="1"/>
          <p:nvPr/>
        </p:nvSpPr>
        <p:spPr>
          <a:xfrm>
            <a:off x="5943600" y="1554163"/>
            <a:ext cx="1371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&amp;s[0].c1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CC964B8-14C2-1942-85B6-1EFA4DC8F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752600"/>
            <a:ext cx="381000" cy="152400"/>
          </a:xfrm>
          <a:prstGeom prst="rect">
            <a:avLst/>
          </a:prstGeom>
          <a:solidFill>
            <a:srgbClr val="FF9797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A406C3-E8FE-A74C-AF6C-5B4956757025}"/>
              </a:ext>
            </a:extLst>
          </p:cNvPr>
          <p:cNvSpPr txBox="1"/>
          <p:nvPr/>
        </p:nvSpPr>
        <p:spPr>
          <a:xfrm>
            <a:off x="5943600" y="4022725"/>
            <a:ext cx="13716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&amp;s[0].c2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4931801-48D0-C441-9EBB-1450A7857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381000" cy="152400"/>
          </a:xfrm>
          <a:prstGeom prst="rect">
            <a:avLst/>
          </a:prstGeom>
          <a:solidFill>
            <a:srgbClr val="FF9797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101722-577A-5B46-B33C-8658DFDF45CF}"/>
              </a:ext>
            </a:extLst>
          </p:cNvPr>
          <p:cNvSpPr txBox="1"/>
          <p:nvPr/>
        </p:nvSpPr>
        <p:spPr>
          <a:xfrm>
            <a:off x="5943600" y="2176463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&amp;x[0].i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grpSp>
        <p:nvGrpSpPr>
          <p:cNvPr id="3" name="Group 97">
            <a:extLst>
              <a:ext uri="{FF2B5EF4-FFF2-40B4-BE49-F238E27FC236}">
                <a16:creationId xmlns:a16="http://schemas.microsoft.com/office/drawing/2014/main" id="{31DEF8AB-F320-BB42-9793-2E79E864BD60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362200"/>
            <a:ext cx="381000" cy="1828800"/>
            <a:chOff x="5562600" y="2362200"/>
            <a:chExt cx="381000" cy="1828800"/>
          </a:xfrm>
        </p:grpSpPr>
        <p:grpSp>
          <p:nvGrpSpPr>
            <p:cNvPr id="117774" name="Group 67">
              <a:extLst>
                <a:ext uri="{FF2B5EF4-FFF2-40B4-BE49-F238E27FC236}">
                  <a16:creationId xmlns:a16="http://schemas.microsoft.com/office/drawing/2014/main" id="{FDE0109B-AC67-6C45-BBFA-5EAA034CC9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2362200"/>
              <a:ext cx="381000" cy="609600"/>
              <a:chOff x="5562600" y="2133600"/>
              <a:chExt cx="381000" cy="609600"/>
            </a:xfrm>
          </p:grpSpPr>
          <p:sp>
            <p:nvSpPr>
              <p:cNvPr id="117785" name="Rectangle 69">
                <a:extLst>
                  <a:ext uri="{FF2B5EF4-FFF2-40B4-BE49-F238E27FC236}">
                    <a16:creationId xmlns:a16="http://schemas.microsoft.com/office/drawing/2014/main" id="{DF32D3D6-C879-BE4B-8933-29FC51B51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1336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786" name="Rectangle 70">
                <a:extLst>
                  <a:ext uri="{FF2B5EF4-FFF2-40B4-BE49-F238E27FC236}">
                    <a16:creationId xmlns:a16="http://schemas.microsoft.com/office/drawing/2014/main" id="{1D193C9D-70B5-1F43-BF02-19599F695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2860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787" name="Rectangle 71">
                <a:extLst>
                  <a:ext uri="{FF2B5EF4-FFF2-40B4-BE49-F238E27FC236}">
                    <a16:creationId xmlns:a16="http://schemas.microsoft.com/office/drawing/2014/main" id="{671F0C9C-F8F8-884B-8A67-A13F81BBA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4384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788" name="Rectangle 72">
                <a:extLst>
                  <a:ext uri="{FF2B5EF4-FFF2-40B4-BE49-F238E27FC236}">
                    <a16:creationId xmlns:a16="http://schemas.microsoft.com/office/drawing/2014/main" id="{F9A40429-0060-384F-A94A-1518078DE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5908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7775" name="Group 73">
              <a:extLst>
                <a:ext uri="{FF2B5EF4-FFF2-40B4-BE49-F238E27FC236}">
                  <a16:creationId xmlns:a16="http://schemas.microsoft.com/office/drawing/2014/main" id="{58A1C639-FA31-E745-894B-65E41ADADD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2971800"/>
              <a:ext cx="381000" cy="609600"/>
              <a:chOff x="5562600" y="2133600"/>
              <a:chExt cx="381000" cy="609600"/>
            </a:xfrm>
          </p:grpSpPr>
          <p:sp>
            <p:nvSpPr>
              <p:cNvPr id="117781" name="Rectangle 74">
                <a:extLst>
                  <a:ext uri="{FF2B5EF4-FFF2-40B4-BE49-F238E27FC236}">
                    <a16:creationId xmlns:a16="http://schemas.microsoft.com/office/drawing/2014/main" id="{C7257A6D-5855-B249-B695-41AD9D3B6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1336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782" name="Rectangle 76">
                <a:extLst>
                  <a:ext uri="{FF2B5EF4-FFF2-40B4-BE49-F238E27FC236}">
                    <a16:creationId xmlns:a16="http://schemas.microsoft.com/office/drawing/2014/main" id="{7D7BE8C7-1FD7-EF43-8924-A7079DB94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2860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783" name="Rectangle 79">
                <a:extLst>
                  <a:ext uri="{FF2B5EF4-FFF2-40B4-BE49-F238E27FC236}">
                    <a16:creationId xmlns:a16="http://schemas.microsoft.com/office/drawing/2014/main" id="{DCD0ED5E-9584-9241-A1CF-405519A83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4384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784" name="Rectangle 85">
                <a:extLst>
                  <a:ext uri="{FF2B5EF4-FFF2-40B4-BE49-F238E27FC236}">
                    <a16:creationId xmlns:a16="http://schemas.microsoft.com/office/drawing/2014/main" id="{F29850F9-495C-9142-86C0-3A73A52A2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5908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7776" name="Group 86">
              <a:extLst>
                <a:ext uri="{FF2B5EF4-FFF2-40B4-BE49-F238E27FC236}">
                  <a16:creationId xmlns:a16="http://schemas.microsoft.com/office/drawing/2014/main" id="{E3492777-F1D5-004B-AAD7-127CA0288E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3581400"/>
              <a:ext cx="381000" cy="609600"/>
              <a:chOff x="5562600" y="2133600"/>
              <a:chExt cx="381000" cy="609600"/>
            </a:xfrm>
          </p:grpSpPr>
          <p:sp>
            <p:nvSpPr>
              <p:cNvPr id="117777" name="Rectangle 87">
                <a:extLst>
                  <a:ext uri="{FF2B5EF4-FFF2-40B4-BE49-F238E27FC236}">
                    <a16:creationId xmlns:a16="http://schemas.microsoft.com/office/drawing/2014/main" id="{CA0AAE3F-AEE2-7F47-91DA-F825B851C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1336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778" name="Rectangle 88">
                <a:extLst>
                  <a:ext uri="{FF2B5EF4-FFF2-40B4-BE49-F238E27FC236}">
                    <a16:creationId xmlns:a16="http://schemas.microsoft.com/office/drawing/2014/main" id="{41D8CC22-5C8D-9D42-8FAF-80E4AB3D6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2860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779" name="Rectangle 95">
                <a:extLst>
                  <a:ext uri="{FF2B5EF4-FFF2-40B4-BE49-F238E27FC236}">
                    <a16:creationId xmlns:a16="http://schemas.microsoft.com/office/drawing/2014/main" id="{DE0A4B0F-1646-DF42-84B3-A38395E57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4384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780" name="Rectangle 96">
                <a:extLst>
                  <a:ext uri="{FF2B5EF4-FFF2-40B4-BE49-F238E27FC236}">
                    <a16:creationId xmlns:a16="http://schemas.microsoft.com/office/drawing/2014/main" id="{458D7D93-54B0-6447-9196-9953FB936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2590800"/>
                <a:ext cx="381000" cy="152400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A281A430-26DC-0C43-AC6B-BB78D6F83292}"/>
              </a:ext>
            </a:extLst>
          </p:cNvPr>
          <p:cNvSpPr txBox="1"/>
          <p:nvPr/>
        </p:nvSpPr>
        <p:spPr>
          <a:xfrm>
            <a:off x="5943600" y="4659313"/>
            <a:ext cx="1371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&amp;s[1].c1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2E9AD8E-6D6B-7145-A4A4-477155574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800600"/>
            <a:ext cx="381000" cy="152400"/>
          </a:xfrm>
          <a:prstGeom prst="rect">
            <a:avLst/>
          </a:prstGeom>
          <a:solidFill>
            <a:srgbClr val="FF9797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78B148E-F2CE-EF4C-99DD-686500978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752600"/>
            <a:ext cx="533400" cy="30480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65" grpId="0"/>
      <p:bldP spid="66" grpId="0" animBg="1"/>
      <p:bldP spid="67" grpId="0"/>
      <p:bldP spid="99" grpId="0"/>
      <p:bldP spid="100" grpId="0" animBg="1"/>
      <p:bldP spid="1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95605" cy="4972050"/>
          </a:xfrm>
          <a:ln/>
        </p:spPr>
        <p:txBody>
          <a:bodyPr/>
          <a:lstStyle/>
          <a:p>
            <a:r>
              <a:rPr lang="en-US" dirty="0"/>
              <a:t>Put large data types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 (largest alignment requirement K=4)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struct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 S4 {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  char c;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  char d;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5353050" y="2017712"/>
            <a:ext cx="2224088" cy="156368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struct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 S5 {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  char c;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4140200" y="2298700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-96" charset="0"/>
              <a:ea typeface="ＭＳ Ｐゴシック" pitchFamily="-96" charset="-128"/>
            </a:endParaRPr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633413" y="378904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1903413" y="378904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i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ＭＳ Ｐゴシック" pitchFamily="-96" charset="-128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950913" y="378904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3149600" y="378904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3467100" y="378904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18923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35000" y="52578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i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ＭＳ Ｐゴシック" pitchFamily="-96" charset="-128"/>
              <a:cs typeface="Courier New" pitchFamily="49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21590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2476500" y="5257800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2 bytes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03FDB-DB90-45AD-B76E-0870D5396EDC}"/>
              </a:ext>
            </a:extLst>
          </p:cNvPr>
          <p:cNvSpPr txBox="1"/>
          <p:nvPr/>
        </p:nvSpPr>
        <p:spPr>
          <a:xfrm>
            <a:off x="4455285" y="3826226"/>
            <a:ext cx="98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-96" charset="-128"/>
              </a:rPr>
              <a:t>12 bytes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669F17-5823-4381-A996-BAA2938FECBB}"/>
              </a:ext>
            </a:extLst>
          </p:cNvPr>
          <p:cNvSpPr txBox="1"/>
          <p:nvPr/>
        </p:nvSpPr>
        <p:spPr>
          <a:xfrm>
            <a:off x="3236473" y="5257800"/>
            <a:ext cx="87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-96" charset="-128"/>
              </a:rPr>
              <a:t>8 bytes</a:t>
            </a:r>
          </a:p>
        </p:txBody>
      </p:sp>
    </p:spTree>
    <p:extLst>
      <p:ext uri="{BB962C8B-B14F-4D97-AF65-F5344CB8AC3E}">
        <p14:creationId xmlns:p14="http://schemas.microsoft.com/office/powerpoint/2010/main" val="8586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C3017-1634-CCA7-EE4B-A1814C27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79FA5-5104-7AD1-4653-A10DEF8AB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018" y="1516947"/>
            <a:ext cx="8855645" cy="497205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两个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多个部分，同一段内存有不同的解读方式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 single object can be referenced by using different data types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syntax</a:t>
            </a:r>
            <a:r>
              <a:rPr lang="en-US" altLang="zh-CN" dirty="0">
                <a:ea typeface="宋体" panose="02010600030101010101" pitchFamily="2" charset="-122"/>
              </a:rPr>
              <a:t> of a union declaration is identical to that for structures, but its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semantics</a:t>
            </a:r>
            <a:r>
              <a:rPr lang="en-US" altLang="zh-CN" dirty="0">
                <a:ea typeface="宋体" panose="02010600030101010101" pitchFamily="2" charset="-122"/>
              </a:rPr>
              <a:t> are very different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Rather than having the different fields reference different blocks of memory, they all reference the same block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383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AE809-D914-5456-52B0-327E0E54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Union</a:t>
            </a:r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481866D-34B7-EB0B-71F0-96AE8E6592C7}"/>
              </a:ext>
            </a:extLst>
          </p:cNvPr>
          <p:cNvSpPr txBox="1">
            <a:spLocks/>
          </p:cNvSpPr>
          <p:nvPr/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75800C-68DD-FE40-929D-06DA7E75CFE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5A52A8-085E-2CC0-5892-3925D7662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7" y="1657350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宋体" panose="02010600030101010101" pitchFamily="2" charset="-122"/>
                <a:cs typeface="+mn-cs"/>
              </a:rPr>
              <a:t>struct S3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宋体" panose="02010600030101010101" pitchFamily="2" charset="-122"/>
                <a:cs typeface="+mn-cs"/>
              </a:rPr>
              <a:t>	char c;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宋体" panose="02010600030101010101" pitchFamily="2" charset="-122"/>
                <a:cs typeface="+mn-cs"/>
              </a:rPr>
              <a:t>	int i[2];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宋体" panose="02010600030101010101" pitchFamily="2" charset="-122"/>
                <a:cs typeface="+mn-cs"/>
              </a:rPr>
              <a:t>	double v;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宋体" panose="02010600030101010101" pitchFamily="2" charset="-122"/>
                <a:cs typeface="+mn-cs"/>
              </a:rPr>
              <a:t>};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宋体" panose="02010600030101010101" pitchFamily="2" charset="-122"/>
                <a:cs typeface="+mn-cs"/>
              </a:rPr>
              <a:t>union U3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宋体" panose="02010600030101010101" pitchFamily="2" charset="-122"/>
                <a:cs typeface="+mn-cs"/>
              </a:rPr>
              <a:t>	char c;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宋体" panose="02010600030101010101" pitchFamily="2" charset="-122"/>
                <a:cs typeface="+mn-cs"/>
              </a:rPr>
              <a:t>	int i[2];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宋体" panose="02010600030101010101" pitchFamily="2" charset="-122"/>
                <a:cs typeface="+mn-cs"/>
              </a:rPr>
              <a:t>	double v;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宋体" panose="02010600030101010101" pitchFamily="2" charset="-122"/>
                <a:cs typeface="+mn-cs"/>
              </a:rPr>
              <a:t>};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" pitchFamily="2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65ACCFD4-EBA6-594A-5F85-D20E628D51B6}"/>
              </a:ext>
            </a:extLst>
          </p:cNvPr>
          <p:cNvGraphicFramePr>
            <a:graphicFrameLocks noGrp="1"/>
          </p:cNvGraphicFramePr>
          <p:nvPr/>
        </p:nvGraphicFramePr>
        <p:xfrm>
          <a:off x="3276600" y="2590800"/>
          <a:ext cx="4762500" cy="13716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S3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U3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48D330CE-AA82-4BE8-F07E-C60C0E698DE8}"/>
              </a:ext>
            </a:extLst>
          </p:cNvPr>
          <p:cNvSpPr/>
          <p:nvPr/>
        </p:nvSpPr>
        <p:spPr>
          <a:xfrm>
            <a:off x="3276600" y="1553277"/>
            <a:ext cx="6019800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ea typeface="宋体" panose="02010600030101010101" pitchFamily="2" charset="-122"/>
              </a:rPr>
              <a:t>The offsets of the fields, as well as the total size of data types S3 and U3, are:</a:t>
            </a:r>
          </a:p>
        </p:txBody>
      </p:sp>
    </p:spTree>
    <p:extLst>
      <p:ext uri="{BB962C8B-B14F-4D97-AF65-F5344CB8AC3E}">
        <p14:creationId xmlns:p14="http://schemas.microsoft.com/office/powerpoint/2010/main" val="6149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Union Allocation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82000" cy="825500"/>
          </a:xfrm>
          <a:ln/>
        </p:spPr>
        <p:txBody>
          <a:bodyPr/>
          <a:lstStyle/>
          <a:p>
            <a:r>
              <a:rPr lang="en-US" dirty="0"/>
              <a:t>Allocate according to largest element</a:t>
            </a:r>
          </a:p>
          <a:p>
            <a:r>
              <a:rPr lang="en-US" dirty="0"/>
              <a:t>Can only use one field at a time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609600" y="2232024"/>
            <a:ext cx="2222500" cy="15017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union U1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*up;</a:t>
            </a: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609600" y="3886200"/>
            <a:ext cx="2222500" cy="15240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*sp;</a:t>
            </a:r>
          </a:p>
        </p:txBody>
      </p:sp>
      <p:graphicFrame>
        <p:nvGraphicFramePr>
          <p:cNvPr id="31751" name="Group 7"/>
          <p:cNvGraphicFramePr>
            <a:graphicFrameLocks noGrp="1"/>
          </p:cNvGraphicFramePr>
          <p:nvPr/>
        </p:nvGraphicFramePr>
        <p:xfrm>
          <a:off x="342900" y="5715000"/>
          <a:ext cx="86471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4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855" name="Group 111"/>
          <p:cNvGraphicFramePr>
            <a:graphicFrameLocks noGrp="1"/>
          </p:cNvGraphicFramePr>
          <p:nvPr/>
        </p:nvGraphicFramePr>
        <p:xfrm>
          <a:off x="4025900" y="2654300"/>
          <a:ext cx="3175000" cy="15494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i[0]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836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/>
          </p:cNvSpPr>
          <p:nvPr/>
        </p:nvSpPr>
        <p:spPr bwMode="auto">
          <a:xfrm>
            <a:off x="528638" y="1495424"/>
            <a:ext cx="2527300" cy="13239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typedef union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f;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u;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604838" y="3289300"/>
            <a:ext cx="3898900" cy="18161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float bit2float(unsigned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4724400" y="3292474"/>
            <a:ext cx="3898900" cy="181292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float2bit(float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482182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Using Union to Access Bit Patterns</a:t>
            </a:r>
            <a:r>
              <a:rPr lang="zh-CN" altLang="en-US" dirty="0"/>
              <a:t>（</a:t>
            </a:r>
            <a:r>
              <a:rPr lang="en-US" altLang="zh-CN" dirty="0"/>
              <a:t>32bit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593725" y="5257800"/>
            <a:ext cx="31496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(float) 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u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? </a:t>
            </a: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4722813" y="5257800"/>
            <a:ext cx="38862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(unsigned) 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? </a:t>
            </a:r>
          </a:p>
        </p:txBody>
      </p:sp>
      <p:graphicFrame>
        <p:nvGraphicFramePr>
          <p:cNvPr id="32777" name="Group 9"/>
          <p:cNvGraphicFramePr>
            <a:graphicFrameLocks noGrp="1"/>
          </p:cNvGraphicFramePr>
          <p:nvPr/>
        </p:nvGraphicFramePr>
        <p:xfrm>
          <a:off x="4622800" y="1498600"/>
          <a:ext cx="1905000" cy="11430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233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0"/>
            <a:ext cx="5724525" cy="15970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Revisited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idx="1"/>
          </p:nvPr>
        </p:nvSpPr>
        <p:spPr>
          <a:xfrm>
            <a:off x="290513" y="1371601"/>
            <a:ext cx="8307387" cy="5486400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ea typeface="Calibri" charset="0"/>
                <a:cs typeface="Calibri" charset="0"/>
              </a:rPr>
              <a:t>Idea</a:t>
            </a:r>
            <a:endParaRPr lang="en-US" dirty="0"/>
          </a:p>
          <a:p>
            <a:pPr lvl="1"/>
            <a:r>
              <a:rPr lang="en-US" dirty="0"/>
              <a:t>Short/long/quad words stored in memory as 2/4/8 consecutive bytes</a:t>
            </a:r>
          </a:p>
          <a:p>
            <a:pPr lvl="1"/>
            <a:r>
              <a:rPr lang="en-US" dirty="0"/>
              <a:t>Which byte is most (least) significant?</a:t>
            </a:r>
          </a:p>
          <a:p>
            <a:pPr lvl="1"/>
            <a:r>
              <a:rPr lang="en-US" dirty="0"/>
              <a:t>Can cause problems when exchanging binary data between machines</a:t>
            </a:r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Big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Most significant byte has lowest address</a:t>
            </a:r>
          </a:p>
          <a:p>
            <a:pPr lvl="1"/>
            <a:r>
              <a:rPr lang="en-US" dirty="0"/>
              <a:t>Sparc,</a:t>
            </a:r>
            <a:r>
              <a:rPr lang="zh-CN" altLang="en-US" dirty="0"/>
              <a:t> </a:t>
            </a:r>
            <a:r>
              <a:rPr lang="en-US" altLang="zh-CN" dirty="0"/>
              <a:t>Internet</a:t>
            </a:r>
            <a:endParaRPr lang="en-US" dirty="0"/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Little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Least significant byte has lowest address</a:t>
            </a:r>
          </a:p>
          <a:p>
            <a:pPr lvl="1"/>
            <a:r>
              <a:rPr lang="en-US" dirty="0"/>
              <a:t>Intel x86, ARM Android and IOS</a:t>
            </a:r>
          </a:p>
          <a:p>
            <a:r>
              <a:rPr lang="en-US" dirty="0"/>
              <a:t>Bi </a:t>
            </a:r>
            <a:r>
              <a:rPr lang="en-US" dirty="0" err="1"/>
              <a:t>Endian</a:t>
            </a:r>
            <a:endParaRPr lang="en-US" dirty="0"/>
          </a:p>
          <a:p>
            <a:pPr lvl="1"/>
            <a:r>
              <a:rPr lang="en-US" dirty="0"/>
              <a:t>Can be configured either way</a:t>
            </a:r>
          </a:p>
          <a:p>
            <a:pPr lvl="1"/>
            <a:r>
              <a:rPr lang="en-US" dirty="0"/>
              <a:t>ARM</a:t>
            </a:r>
          </a:p>
        </p:txBody>
      </p:sp>
    </p:spTree>
    <p:extLst>
      <p:ext uri="{BB962C8B-B14F-4D97-AF65-F5344CB8AC3E}">
        <p14:creationId xmlns:p14="http://schemas.microsoft.com/office/powerpoint/2010/main" val="3369519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6650038" cy="1109662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4820" name="Rectangle 4"/>
          <p:cNvSpPr>
            <a:spLocks/>
          </p:cNvSpPr>
          <p:nvPr/>
        </p:nvSpPr>
        <p:spPr bwMode="auto">
          <a:xfrm>
            <a:off x="533400" y="1066800"/>
            <a:ext cx="4051300" cy="1820862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union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char c[8];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short s[4];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long l[1];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676400" y="3357265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38323" y="3357265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32-bit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676400" y="518160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738323" y="5181600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64-bit</a:t>
            </a:r>
          </a:p>
        </p:txBody>
      </p:sp>
    </p:spTree>
    <p:extLst>
      <p:ext uri="{BB962C8B-B14F-4D97-AF65-F5344CB8AC3E}">
        <p14:creationId xmlns:p14="http://schemas.microsoft.com/office/powerpoint/2010/main" val="3295681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315200" cy="1182688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 (Cont).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5844" name="Rectangle 4"/>
          <p:cNvSpPr>
            <a:spLocks/>
          </p:cNvSpPr>
          <p:nvPr/>
        </p:nvSpPr>
        <p:spPr bwMode="auto">
          <a:xfrm>
            <a:off x="1219200" y="990600"/>
            <a:ext cx="6781800" cy="52578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8;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dw.c[j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 = 0xf0 +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printf("Characters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0-7 ==  [0x%x,0x%x,0x%x,0x%x,0x%x,0x%x,0x%x,0x%x]\n",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dw.c[0], dw.c[1], dw.c[2], dw.c[3],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dw.c[4], dw.c[5], dw.c[6], dw.c[7]);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printf("Shorts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0-3 == [0x%x,0x%x,0x%x,0x%x]\n",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dw.s[0], dw.s[1], dw.s[2], dw.s[3]);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0-1 == [0x%x,0x%x]\n",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dw.i[0], dw.i[1]);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printf("Long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 == [0x%lx]\n",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dw.l[0]);</a:t>
            </a:r>
          </a:p>
        </p:txBody>
      </p:sp>
    </p:spTree>
    <p:extLst>
      <p:ext uri="{BB962C8B-B14F-4D97-AF65-F5344CB8AC3E}">
        <p14:creationId xmlns:p14="http://schemas.microsoft.com/office/powerpoint/2010/main" val="279461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struct S1 {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  char c;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  int i[2];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  double v;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Satisfying Alignment with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30300"/>
            <a:ext cx="8382000" cy="3187700"/>
          </a:xfrm>
          <a:ln/>
        </p:spPr>
        <p:txBody>
          <a:bodyPr/>
          <a:lstStyle/>
          <a:p>
            <a:r>
              <a:rPr lang="en-US" dirty="0"/>
              <a:t>Within structure:</a:t>
            </a:r>
          </a:p>
          <a:p>
            <a:pPr marL="552450" lvl="1"/>
            <a:r>
              <a:rPr lang="en-US" dirty="0"/>
              <a:t>Must satisfy each element’s alignment requirement</a:t>
            </a:r>
          </a:p>
          <a:p>
            <a:r>
              <a:rPr lang="en-US" dirty="0"/>
              <a:t>Overall structure placement</a:t>
            </a:r>
          </a:p>
          <a:p>
            <a:pPr marL="552450" lvl="1"/>
            <a:r>
              <a:rPr lang="en-US" dirty="0"/>
              <a:t>Each structure has alignment requirement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pPr marL="838200" lvl="2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 dirty="0"/>
              <a:t> = Largest alignment of any element</a:t>
            </a:r>
          </a:p>
          <a:p>
            <a:pPr marL="552450" lvl="1"/>
            <a:r>
              <a:rPr lang="en-US" dirty="0"/>
              <a:t>Initial address &amp; structure length must be multiples of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r>
              <a:rPr lang="en-US" dirty="0"/>
              <a:t>Example:</a:t>
            </a:r>
          </a:p>
          <a:p>
            <a:pPr marL="552450" lvl="1"/>
            <a:r>
              <a:rPr lang="en-US" b="1" dirty="0"/>
              <a:t>K</a:t>
            </a:r>
            <a:r>
              <a:rPr lang="en-US" dirty="0"/>
              <a:t> = 8, due to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  <a:br>
              <a:rPr lang="en-US" dirty="0"/>
            </a:br>
            <a:r>
              <a:rPr lang="en-US" dirty="0"/>
              <a:t>NOTE: K &lt; </a:t>
            </a:r>
            <a:r>
              <a:rPr lang="en-US" dirty="0" err="1"/>
              <a:t>sizeof</a:t>
            </a:r>
            <a:r>
              <a:rPr lang="en-US" dirty="0"/>
              <a:t>(struct S1)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633413" y="4654252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1903413" y="4654252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3173413" y="4654252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5713413" y="4654252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950913" y="4654252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443413" y="4654252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381000" y="5047952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1652588" y="5047952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2908300" y="5047952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5387975" y="5047952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7934325" y="5047952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1903413" y="5397202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-96" charset="0"/>
              <a:ea typeface="ＭＳ Ｐゴシック" pitchFamily="-96" charset="-128"/>
            </a:endParaRP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1382713" y="5730577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marR="0" lvl="0" indent="-185738" algn="l" defTabSz="914400" rtl="0" eaLnBrk="1" fontAlgn="base" latinLnBrk="0" hangingPunct="1">
              <a:lnSpc>
                <a:spcPct val="100000"/>
              </a:lnSpc>
              <a:spcBef>
                <a:spcPts val="638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4799013" y="5730577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marR="0" lvl="0" indent="-185738" algn="l" defTabSz="914400" rtl="0" eaLnBrk="1" fontAlgn="base" latinLnBrk="0" hangingPunct="1">
              <a:lnSpc>
                <a:spcPct val="100000"/>
              </a:lnSpc>
              <a:spcBef>
                <a:spcPts val="638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5713413" y="5397202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-96" charset="0"/>
              <a:ea typeface="ＭＳ Ｐゴシック" pitchFamily="-96" charset="-128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404813" y="6241752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marR="0" lvl="0" indent="-185738" algn="l" defTabSz="914400" rtl="0" eaLnBrk="1" fontAlgn="base" latinLnBrk="0" hangingPunct="1">
              <a:lnSpc>
                <a:spcPct val="100000"/>
              </a:lnSpc>
              <a:spcBef>
                <a:spcPts val="638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633413" y="5397202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-96" charset="0"/>
              <a:ea typeface="ＭＳ Ｐゴシック" pitchFamily="-96" charset="-128"/>
            </a:endParaRPr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6945313" y="6241752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marR="0" lvl="0" indent="-185738" algn="l" defTabSz="914400" rtl="0" eaLnBrk="1" fontAlgn="base" latinLnBrk="0" hangingPunct="1">
              <a:lnSpc>
                <a:spcPct val="100000"/>
              </a:lnSpc>
              <a:spcBef>
                <a:spcPts val="638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8253413" y="5397202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-96" charset="0"/>
              <a:ea typeface="ＭＳ Ｐゴシック" pitchFamily="-96" charset="-128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27163" y="5067126"/>
            <a:ext cx="3651250" cy="1746250"/>
            <a:chOff x="1427163" y="4953000"/>
            <a:chExt cx="3651250" cy="17462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12B90D-6A25-493F-9A80-C80C345D8E69}"/>
                </a:ext>
              </a:extLst>
            </p:cNvPr>
            <p:cNvSpPr txBox="1"/>
            <p:nvPr/>
          </p:nvSpPr>
          <p:spPr>
            <a:xfrm>
              <a:off x="3066560" y="6329918"/>
              <a:ext cx="1760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Calibri" pitchFamily="34" charset="0"/>
                  <a:ea typeface="ＭＳ Ｐゴシック" pitchFamily="-96" charset="-128"/>
                </a:rPr>
                <a:t>Internal padding</a:t>
              </a:r>
            </a:p>
          </p:txBody>
        </p:sp>
        <p:cxnSp>
          <p:nvCxnSpPr>
            <p:cNvPr id="27" name="Curved Connector 26"/>
            <p:cNvCxnSpPr>
              <a:stCxn id="26" idx="0"/>
            </p:cNvCxnSpPr>
            <p:nvPr/>
          </p:nvCxnSpPr>
          <p:spPr bwMode="auto">
            <a:xfrm rot="5400000" flipH="1" flipV="1">
              <a:off x="3860992" y="5112497"/>
              <a:ext cx="1303134" cy="1131708"/>
            </a:xfrm>
            <a:prstGeom prst="curvedConnector3">
              <a:avLst/>
            </a:prstGeom>
            <a:noFill/>
            <a:ln w="762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Curved Connector 27"/>
            <p:cNvCxnSpPr>
              <a:stCxn id="26" idx="0"/>
            </p:cNvCxnSpPr>
            <p:nvPr/>
          </p:nvCxnSpPr>
          <p:spPr bwMode="auto">
            <a:xfrm rot="16200000" flipV="1">
              <a:off x="1998475" y="4381688"/>
              <a:ext cx="1376918" cy="2519542"/>
            </a:xfrm>
            <a:prstGeom prst="curvedConnector3">
              <a:avLst>
                <a:gd name="adj1" fmla="val 43425"/>
              </a:avLst>
            </a:prstGeom>
            <a:noFill/>
            <a:ln w="762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1325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62738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IA32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6868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6869" name="Rectangle 5"/>
          <p:cNvSpPr>
            <a:spLocks/>
          </p:cNvSpPr>
          <p:nvPr/>
        </p:nvSpPr>
        <p:spPr bwMode="auto">
          <a:xfrm>
            <a:off x="228601" y="4876800"/>
            <a:ext cx="8458199" cy="144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[0xf3f2f1f0]</a:t>
            </a:r>
          </a:p>
        </p:txBody>
      </p:sp>
      <p:sp>
        <p:nvSpPr>
          <p:cNvPr id="36870" name="Rectangle 6"/>
          <p:cNvSpPr>
            <a:spLocks/>
          </p:cNvSpPr>
          <p:nvPr/>
        </p:nvSpPr>
        <p:spPr bwMode="auto">
          <a:xfrm>
            <a:off x="284163" y="44323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Output: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3" name="Rectangle 12"/>
          <p:cNvSpPr>
            <a:spLocks/>
          </p:cNvSpPr>
          <p:nvPr/>
        </p:nvSpPr>
        <p:spPr bwMode="auto">
          <a:xfrm>
            <a:off x="4571249" y="373445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4" name="Rectangle 12"/>
          <p:cNvSpPr>
            <a:spLocks/>
          </p:cNvSpPr>
          <p:nvPr/>
        </p:nvSpPr>
        <p:spPr bwMode="auto">
          <a:xfrm>
            <a:off x="5105400" y="3746500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5" name="Rectangle 12"/>
          <p:cNvSpPr>
            <a:spLocks/>
          </p:cNvSpPr>
          <p:nvPr/>
        </p:nvSpPr>
        <p:spPr bwMode="auto">
          <a:xfrm>
            <a:off x="7642927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6" name="Line 42"/>
          <p:cNvSpPr>
            <a:spLocks noChangeShapeType="1"/>
          </p:cNvSpPr>
          <p:nvPr/>
        </p:nvSpPr>
        <p:spPr bwMode="auto">
          <a:xfrm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794373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223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Sun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7892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Big Endian</a:t>
            </a:r>
          </a:p>
        </p:txBody>
      </p:sp>
      <p:sp>
        <p:nvSpPr>
          <p:cNvPr id="37893" name="Rectangle 5"/>
          <p:cNvSpPr>
            <a:spLocks/>
          </p:cNvSpPr>
          <p:nvPr/>
        </p:nvSpPr>
        <p:spPr bwMode="auto">
          <a:xfrm>
            <a:off x="228600" y="5029200"/>
            <a:ext cx="8686800" cy="12954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[0xf0f1,0xf2f3,0xf4f5,0xf6f7]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[0xf0f1f2f3,0xf4f5f6f7]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[0xf0f1f2f3]</a:t>
            </a:r>
          </a:p>
        </p:txBody>
      </p:sp>
      <p:sp>
        <p:nvSpPr>
          <p:cNvPr id="37894" name="Rectangle 6"/>
          <p:cNvSpPr>
            <a:spLocks/>
          </p:cNvSpPr>
          <p:nvPr/>
        </p:nvSpPr>
        <p:spPr bwMode="auto">
          <a:xfrm>
            <a:off x="304800" y="44958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Sun: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1966162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4653002" y="373445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1" name="Rectangle 12"/>
          <p:cNvSpPr>
            <a:spLocks/>
          </p:cNvSpPr>
          <p:nvPr/>
        </p:nvSpPr>
        <p:spPr bwMode="auto">
          <a:xfrm>
            <a:off x="5023648" y="3746500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2" name="Rectangle 12"/>
          <p:cNvSpPr>
            <a:spLocks/>
          </p:cNvSpPr>
          <p:nvPr/>
        </p:nvSpPr>
        <p:spPr bwMode="auto">
          <a:xfrm>
            <a:off x="7724680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 flipH="1"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340534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477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x86-64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4572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8917" name="Rectangle 5"/>
          <p:cNvSpPr>
            <a:spLocks/>
          </p:cNvSpPr>
          <p:nvPr/>
        </p:nvSpPr>
        <p:spPr bwMode="auto">
          <a:xfrm>
            <a:off x="190500" y="4953000"/>
            <a:ext cx="8763000" cy="12319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[0xf7f6f5f4f3f2f1f0]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381000" y="4330987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x86-64: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7642926" y="3757612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>
            <a:off x="2489426" y="4038887"/>
            <a:ext cx="4901974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4800600" y="4038887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60256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 of Compound Types in C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289925" cy="4972050"/>
          </a:xfrm>
          <a:ln/>
        </p:spPr>
        <p:txBody>
          <a:bodyPr/>
          <a:lstStyle/>
          <a:p>
            <a:r>
              <a:rPr lang="en-US" dirty="0"/>
              <a:t>Arrays</a:t>
            </a:r>
          </a:p>
          <a:p>
            <a:pPr marL="552450" lvl="1"/>
            <a:r>
              <a:rPr lang="en-US" dirty="0"/>
              <a:t>Contiguous allocation of memory</a:t>
            </a:r>
          </a:p>
          <a:p>
            <a:pPr marL="552450" lvl="1"/>
            <a:r>
              <a:rPr lang="en-US" dirty="0"/>
              <a:t>Aligned to satisfy every element’s alignment requirement</a:t>
            </a:r>
          </a:p>
          <a:p>
            <a:pPr marL="552450" lvl="1"/>
            <a:r>
              <a:rPr lang="en-US" dirty="0"/>
              <a:t>Pointer to first element</a:t>
            </a:r>
          </a:p>
          <a:p>
            <a:pPr marL="552450" lvl="1"/>
            <a:r>
              <a:rPr lang="en-US" dirty="0"/>
              <a:t>No bounds checking</a:t>
            </a:r>
          </a:p>
          <a:p>
            <a:r>
              <a:rPr lang="en-US" dirty="0"/>
              <a:t>Structures</a:t>
            </a:r>
          </a:p>
          <a:p>
            <a:pPr marL="552450" lvl="1"/>
            <a:r>
              <a:rPr lang="en-US" dirty="0"/>
              <a:t>Allocate bytes in order declared</a:t>
            </a:r>
          </a:p>
          <a:p>
            <a:pPr marL="552450" lvl="1"/>
            <a:r>
              <a:rPr lang="en-US" dirty="0"/>
              <a:t>Pad in middle and at end to satisfy alignment</a:t>
            </a:r>
          </a:p>
          <a:p>
            <a:r>
              <a:rPr lang="en-US" dirty="0"/>
              <a:t>Unions</a:t>
            </a:r>
          </a:p>
          <a:p>
            <a:pPr marL="552450" lvl="1"/>
            <a:r>
              <a:rPr lang="en-US" dirty="0"/>
              <a:t>Overlay declarations</a:t>
            </a:r>
          </a:p>
          <a:p>
            <a:pPr marL="552450" lvl="1"/>
            <a:r>
              <a:rPr lang="en-US" dirty="0"/>
              <a:t>Way to circumvent type system</a:t>
            </a:r>
          </a:p>
        </p:txBody>
      </p:sp>
    </p:spTree>
    <p:extLst>
      <p:ext uri="{BB962C8B-B14F-4D97-AF65-F5344CB8AC3E}">
        <p14:creationId xmlns:p14="http://schemas.microsoft.com/office/powerpoint/2010/main" val="978384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7F7F7F"/>
                </a:solidFill>
              </a:rPr>
              <a:t>Unions</a:t>
            </a:r>
          </a:p>
          <a:p>
            <a:pPr>
              <a:defRPr/>
            </a:pPr>
            <a:r>
              <a:rPr lang="en-US" dirty="0"/>
              <a:t>Memory Layout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Protection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6858000" y="1066800"/>
            <a:ext cx="1447800" cy="555998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42" name="Rectangle 21">
            <a:extLst>
              <a:ext uri="{FF2B5EF4-FFF2-40B4-BE49-F238E27FC236}">
                <a16:creationId xmlns:a16="http://schemas.microsoft.com/office/drawing/2014/main" id="{6E6EFAB2-046C-477D-991C-341C5874F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233" y="1581234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B02DA8-6AB7-4E94-A054-34DB86479956}"/>
              </a:ext>
            </a:extLst>
          </p:cNvPr>
          <p:cNvCxnSpPr>
            <a:cxnSpLocks/>
          </p:cNvCxnSpPr>
          <p:nvPr/>
        </p:nvCxnSpPr>
        <p:spPr bwMode="auto">
          <a:xfrm>
            <a:off x="6857603" y="1752600"/>
            <a:ext cx="1448198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x86-64 Linux Memory Layout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Runtime stack (8MB limit)</a:t>
            </a:r>
          </a:p>
          <a:p>
            <a:pPr lvl="1"/>
            <a:r>
              <a:rPr lang="en-US" dirty="0"/>
              <a:t>e.g., local variables</a:t>
            </a:r>
          </a:p>
          <a:p>
            <a:r>
              <a:rPr lang="en-US" dirty="0"/>
              <a:t>Heap</a:t>
            </a:r>
          </a:p>
          <a:p>
            <a:pPr lvl="1"/>
            <a:r>
              <a:rPr lang="en-US" dirty="0"/>
              <a:t>Dynamically allocated as needed</a:t>
            </a:r>
          </a:p>
          <a:p>
            <a:pPr lvl="1"/>
            <a:r>
              <a:rPr lang="en-US" dirty="0"/>
              <a:t>When call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new()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Statically allocated data</a:t>
            </a:r>
          </a:p>
          <a:p>
            <a:pPr lvl="1"/>
            <a:r>
              <a:rPr lang="en-US" dirty="0"/>
              <a:t>e.g., global </a:t>
            </a:r>
            <a:r>
              <a:rPr lang="en-US" dirty="0" err="1"/>
              <a:t>vars</a:t>
            </a:r>
            <a:r>
              <a:rPr lang="en-US" dirty="0"/>
              <a:t>, </a:t>
            </a:r>
            <a:r>
              <a:rPr lang="en-US" sz="1800" b="1" dirty="0">
                <a:latin typeface="Courier New"/>
                <a:cs typeface="Courier New"/>
              </a:rPr>
              <a:t>static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, string constants</a:t>
            </a:r>
          </a:p>
          <a:p>
            <a:r>
              <a:rPr lang="en-US" dirty="0"/>
              <a:t>Text  / Shared Libraries</a:t>
            </a:r>
          </a:p>
          <a:p>
            <a:pPr lvl="1"/>
            <a:r>
              <a:rPr lang="en-US" dirty="0"/>
              <a:t>Executable machine instructions</a:t>
            </a:r>
          </a:p>
          <a:p>
            <a:pPr lvl="1"/>
            <a:r>
              <a:rPr lang="en-US" dirty="0"/>
              <a:t>Read-only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2950402" y="6169580"/>
            <a:ext cx="21336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800" b="0" dirty="0">
                <a:latin typeface="Calibri" pitchFamily="34" charset="0"/>
              </a:rPr>
              <a:t>Hex Address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Text Box 12"/>
              <p:cNvSpPr txBox="1">
                <a:spLocks noChangeArrowheads="1"/>
              </p:cNvSpPr>
              <p:nvPr/>
            </p:nvSpPr>
            <p:spPr bwMode="auto">
              <a:xfrm>
                <a:off x="3733800" y="987063"/>
                <a:ext cx="3124201" cy="30777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r" eaLnBrk="0" hangingPunct="0"/>
                <a:r>
                  <a:rPr lang="en-US" sz="1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47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−4096=</m:t>
                    </m:r>
                  </m:oMath>
                </a14:m>
                <a:r>
                  <a:rPr lang="en-US" sz="1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  </a:t>
                </a:r>
                <a:r>
                  <a:rPr lang="en-US" sz="14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0000</a:t>
                </a:r>
                <a:r>
                  <a:rPr lang="en-US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 </a:t>
                </a:r>
                <a:r>
                  <a:rPr lang="en-US" sz="14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7FFF</a:t>
                </a:r>
                <a:r>
                  <a:rPr lang="en-US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 </a:t>
                </a:r>
                <a:r>
                  <a:rPr lang="en-US" sz="14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FFFF</a:t>
                </a:r>
                <a:r>
                  <a:rPr lang="en-US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 </a:t>
                </a:r>
                <a:r>
                  <a:rPr lang="en-US" sz="14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F000</a:t>
                </a:r>
                <a:endParaRPr lang="en-US" sz="1400" b="0" dirty="0"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245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987063"/>
                <a:ext cx="3124201" cy="307777"/>
              </a:xfrm>
              <a:prstGeom prst="rect">
                <a:avLst/>
              </a:prstGeom>
              <a:blipFill>
                <a:blip r:embed="rId3"/>
                <a:stretch>
                  <a:fillRect t="-6000" r="-391" b="-22000"/>
                </a:stretch>
              </a:blipFill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6858000" y="1583626"/>
            <a:ext cx="14478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10254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6" name="Right Arrow 15"/>
          <p:cNvSpPr/>
          <p:nvPr/>
        </p:nvSpPr>
        <p:spPr bwMode="auto">
          <a:xfrm>
            <a:off x="5181600" y="6115605"/>
            <a:ext cx="609600" cy="4572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857603" y="2280949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57" name="AutoShape 16"/>
          <p:cNvSpPr>
            <a:spLocks/>
          </p:cNvSpPr>
          <p:nvPr/>
        </p:nvSpPr>
        <p:spPr bwMode="auto">
          <a:xfrm rot="10800000">
            <a:off x="8330406" y="1141123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59271" y="1388663"/>
            <a:ext cx="5357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128</a:t>
            </a:r>
            <a:b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</a:b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MB</a:t>
            </a: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AF48CB-E284-42CD-B447-A6E7B05336ED}"/>
              </a:ext>
            </a:extLst>
          </p:cNvPr>
          <p:cNvSpPr/>
          <p:nvPr/>
        </p:nvSpPr>
        <p:spPr bwMode="auto">
          <a:xfrm>
            <a:off x="6858001" y="1063687"/>
            <a:ext cx="1447800" cy="77436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00"/>
            </a:bgClr>
          </a:patt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6858000" y="2735017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4402174" y="2130623"/>
            <a:ext cx="2455826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/>
            <a:r>
              <a:rPr lang="en-US" sz="1400" b="0" dirty="0">
                <a:latin typeface="Cambria" panose="02040503050406030204" pitchFamily="18" charset="0"/>
                <a:ea typeface="Cambria" panose="02040503050406030204" pitchFamily="18" charset="0"/>
              </a:rPr>
              <a:t>0000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 </a:t>
            </a:r>
            <a:r>
              <a:rPr lang="en-US" sz="1400" b="0" dirty="0">
                <a:latin typeface="Cambria" panose="02040503050406030204" pitchFamily="18" charset="0"/>
                <a:ea typeface="Cambria" panose="02040503050406030204" pitchFamily="18" charset="0"/>
              </a:rPr>
              <a:t>7FFF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 </a:t>
            </a:r>
            <a:r>
              <a:rPr lang="en-US" sz="1400" b="0" dirty="0">
                <a:latin typeface="Cambria" panose="02040503050406030204" pitchFamily="18" charset="0"/>
                <a:ea typeface="Cambria" panose="02040503050406030204" pitchFamily="18" charset="0"/>
              </a:rPr>
              <a:t>F800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 </a:t>
            </a:r>
            <a:r>
              <a:rPr lang="en-US" sz="1400" b="0" dirty="0">
                <a:latin typeface="Cambria" panose="02040503050406030204" pitchFamily="18" charset="0"/>
                <a:ea typeface="Cambria" panose="02040503050406030204" pitchFamily="18" charset="0"/>
              </a:rPr>
              <a:t>0000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F9E431-BCDF-420F-AD0F-400D840A3F5C}"/>
              </a:ext>
            </a:extLst>
          </p:cNvPr>
          <p:cNvSpPr/>
          <p:nvPr/>
        </p:nvSpPr>
        <p:spPr bwMode="auto">
          <a:xfrm>
            <a:off x="6858001" y="6549344"/>
            <a:ext cx="1447800" cy="77436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00"/>
            </a:bgClr>
          </a:patt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72EE9D1E-85CE-45CA-8C68-5E7703756F7C}"/>
              </a:ext>
            </a:extLst>
          </p:cNvPr>
          <p:cNvSpPr/>
          <p:nvPr/>
        </p:nvSpPr>
        <p:spPr bwMode="auto">
          <a:xfrm>
            <a:off x="6705600" y="1583626"/>
            <a:ext cx="110807" cy="393093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7632FC-ABF8-44C1-ABE6-0FE3EB020B28}"/>
              </a:ext>
            </a:extLst>
          </p:cNvPr>
          <p:cNvSpPr/>
          <p:nvPr/>
        </p:nvSpPr>
        <p:spPr>
          <a:xfrm>
            <a:off x="6137181" y="1593516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8MB</a:t>
            </a: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9" name="Line 34">
            <a:extLst>
              <a:ext uri="{FF2B5EF4-FFF2-40B4-BE49-F238E27FC236}">
                <a16:creationId xmlns:a16="http://schemas.microsoft.com/office/drawing/2014/main" id="{A1941E3C-BD19-47F5-8057-C5DDF4E36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6133" y="3344617"/>
            <a:ext cx="0" cy="414251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0" name="Text Box 12">
            <a:extLst>
              <a:ext uri="{FF2B5EF4-FFF2-40B4-BE49-F238E27FC236}">
                <a16:creationId xmlns:a16="http://schemas.microsoft.com/office/drawing/2014/main" id="{3C898145-02C9-4800-9174-A03D57079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066" y="6176674"/>
            <a:ext cx="914401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/>
            <a:r>
              <a:rPr lang="en-US" sz="1400" b="0" dirty="0">
                <a:latin typeface="Cambria" panose="02040503050406030204" pitchFamily="18" charset="0"/>
                <a:ea typeface="Cambria" panose="02040503050406030204" pitchFamily="18" charset="0"/>
              </a:rPr>
              <a:t>40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 </a:t>
            </a:r>
            <a:r>
              <a:rPr lang="en-US" sz="1400" b="0" dirty="0">
                <a:latin typeface="Cambria" panose="02040503050406030204" pitchFamily="18" charset="0"/>
                <a:ea typeface="Cambria" panose="02040503050406030204" pitchFamily="18" charset="0"/>
              </a:rPr>
              <a:t>0000</a:t>
            </a:r>
          </a:p>
        </p:txBody>
      </p:sp>
      <p:sp>
        <p:nvSpPr>
          <p:cNvPr id="31" name="Text Box 12">
            <a:extLst>
              <a:ext uri="{FF2B5EF4-FFF2-40B4-BE49-F238E27FC236}">
                <a16:creationId xmlns:a16="http://schemas.microsoft.com/office/drawing/2014/main" id="{79E3EB7F-BC50-415E-8422-C1063DBC0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066" y="6540126"/>
            <a:ext cx="914401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/>
            <a:r>
              <a:rPr lang="en-US" sz="1400" b="0" dirty="0">
                <a:latin typeface="Cambria" panose="02040503050406030204" pitchFamily="18" charset="0"/>
                <a:ea typeface="Cambria" panose="02040503050406030204" pitchFamily="18" charset="0"/>
              </a:rPr>
              <a:t>0000</a:t>
            </a:r>
          </a:p>
        </p:txBody>
      </p:sp>
      <p:sp>
        <p:nvSpPr>
          <p:cNvPr id="32" name="Text Box 12">
            <a:extLst>
              <a:ext uri="{FF2B5EF4-FFF2-40B4-BE49-F238E27FC236}">
                <a16:creationId xmlns:a16="http://schemas.microsoft.com/office/drawing/2014/main" id="{E84054FF-6868-4A78-B0A6-DBC5DECF0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066" y="6385023"/>
            <a:ext cx="914401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/>
            <a:r>
              <a:rPr lang="en-US" sz="1400" b="0" dirty="0">
                <a:latin typeface="Cambria" panose="02040503050406030204" pitchFamily="18" charset="0"/>
                <a:ea typeface="Cambria" panose="02040503050406030204" pitchFamily="18" charset="0"/>
              </a:rPr>
              <a:t>1000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3E5727-3A83-4B88-9E7C-311D0B8F5E50}"/>
              </a:ext>
            </a:extLst>
          </p:cNvPr>
          <p:cNvCxnSpPr/>
          <p:nvPr/>
        </p:nvCxnSpPr>
        <p:spPr bwMode="auto">
          <a:xfrm>
            <a:off x="7162800" y="1141123"/>
            <a:ext cx="0" cy="442503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B98EA3-6DE1-406D-AD7A-BD2FFFB55A10}"/>
              </a:ext>
            </a:extLst>
          </p:cNvPr>
          <p:cNvCxnSpPr/>
          <p:nvPr/>
        </p:nvCxnSpPr>
        <p:spPr bwMode="auto">
          <a:xfrm>
            <a:off x="7162800" y="2280949"/>
            <a:ext cx="0" cy="442503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FFB0027-255F-47B6-867F-E51E3FA4E633}"/>
              </a:ext>
            </a:extLst>
          </p:cNvPr>
          <p:cNvSpPr txBox="1"/>
          <p:nvPr/>
        </p:nvSpPr>
        <p:spPr>
          <a:xfrm>
            <a:off x="7158335" y="1210254"/>
            <a:ext cx="106760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randomized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904663-C20B-4B6E-9383-C5C375BF9C4B}"/>
              </a:ext>
            </a:extLst>
          </p:cNvPr>
          <p:cNvSpPr txBox="1"/>
          <p:nvPr/>
        </p:nvSpPr>
        <p:spPr>
          <a:xfrm>
            <a:off x="7158335" y="2347429"/>
            <a:ext cx="106760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randomized</a:t>
            </a:r>
          </a:p>
        </p:txBody>
      </p:sp>
      <p:sp>
        <p:nvSpPr>
          <p:cNvPr id="10253" name="Line 34"/>
          <p:cNvSpPr>
            <a:spLocks noChangeShapeType="1"/>
          </p:cNvSpPr>
          <p:nvPr/>
        </p:nvSpPr>
        <p:spPr bwMode="auto">
          <a:xfrm flipH="1">
            <a:off x="7726363" y="1752600"/>
            <a:ext cx="0" cy="18078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797CA8-0182-40A6-B5BA-F07345313536}"/>
              </a:ext>
            </a:extLst>
          </p:cNvPr>
          <p:cNvSpPr txBox="1"/>
          <p:nvPr/>
        </p:nvSpPr>
        <p:spPr>
          <a:xfrm>
            <a:off x="7847596" y="1670361"/>
            <a:ext cx="295017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18288" tIns="0" rIns="18288" bIns="0" rtlCol="0" anchor="ctr" anchorCtr="0">
            <a:spAutoFit/>
          </a:bodyPr>
          <a:lstStyle/>
          <a:p>
            <a:pPr algn="ctr"/>
            <a:r>
              <a:rPr lang="en-US" sz="1000" dirty="0">
                <a:latin typeface="Calibri" pitchFamily="34" charset="0"/>
              </a:rPr>
              <a:t>%</a:t>
            </a:r>
            <a:r>
              <a:rPr lang="en-US" sz="1000" dirty="0" err="1">
                <a:latin typeface="Calibri" pitchFamily="34" charset="0"/>
              </a:rPr>
              <a:t>rsp</a:t>
            </a:r>
            <a:endParaRPr lang="en-US" sz="10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845300" cy="573087"/>
          </a:xfrm>
        </p:spPr>
        <p:txBody>
          <a:bodyPr/>
          <a:lstStyle/>
          <a:p>
            <a:pPr eaLnBrk="1" hangingPunct="1"/>
            <a:r>
              <a:rPr lang="en-US"/>
              <a:t>Memory Allocation Example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28203" y="1313031"/>
            <a:ext cx="6477000" cy="47987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big_array[1L&lt;&lt;24];  /* 16 MB */</a:t>
            </a: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huge_array[1L&lt;&lt;31]; /*  2 GB */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global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useless</a:t>
            </a:r>
            <a:r>
              <a:rPr lang="fi-FI" sz="1800" dirty="0">
                <a:latin typeface="Courier New" pitchFamily="49" charset="0"/>
              </a:rPr>
              <a:t>() { </a:t>
            </a:r>
            <a:r>
              <a:rPr lang="fi-FI" sz="1800" dirty="0" err="1">
                <a:latin typeface="Courier New" pitchFamily="49" charset="0"/>
              </a:rPr>
              <a:t>return</a:t>
            </a:r>
            <a:r>
              <a:rPr lang="fi-FI" sz="1800" dirty="0">
                <a:latin typeface="Courier New" pitchFamily="49" charset="0"/>
              </a:rPr>
              <a:t> 0; }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main ()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void</a:t>
            </a:r>
            <a:r>
              <a:rPr lang="fi-FI" sz="1800" dirty="0">
                <a:latin typeface="Courier New" pitchFamily="49" charset="0"/>
              </a:rPr>
              <a:t> *phuge1, *psmall2, *phuge3, *psmall4;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local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phuge1 = malloc(1L &lt;&lt; 28);  /* 256 MB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psmall2 = malloc(1L &lt;&lt; 8);  /* 256  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phuge3 = malloc(1L &lt;&lt; 32);  /*   4 GB */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psmall4 = malloc(1L &lt;&lt; 8);  /* 256  B */</a:t>
            </a: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 /* Some print statements ... */</a:t>
            </a: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4429" y="6267855"/>
            <a:ext cx="36734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Where does everything go?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FC0653-2D83-4A94-BB64-2DCC724F522E}"/>
              </a:ext>
            </a:extLst>
          </p:cNvPr>
          <p:cNvGrpSpPr/>
          <p:nvPr/>
        </p:nvGrpSpPr>
        <p:grpSpPr>
          <a:xfrm>
            <a:off x="3733800" y="987063"/>
            <a:ext cx="4576233" cy="5639717"/>
            <a:chOff x="3733800" y="987063"/>
            <a:chExt cx="4576233" cy="5639717"/>
          </a:xfrm>
        </p:grpSpPr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21313FD9-33CF-4FD8-A6BC-572E1A7B6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1066800"/>
              <a:ext cx="1447800" cy="5559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962C76-7561-43FC-A464-43A9137F1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2233" y="1581234"/>
              <a:ext cx="1447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5" name="Text Box 12">
              <a:extLst>
                <a:ext uri="{FF2B5EF4-FFF2-40B4-BE49-F238E27FC236}">
                  <a16:creationId xmlns:a16="http://schemas.microsoft.com/office/drawing/2014/main" id="{2AE0659E-CE8A-4DEA-BC94-CAF0934BF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800" y="987063"/>
              <a:ext cx="3124201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0000</a:t>
              </a:r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 </a:t>
              </a:r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7FFF</a:t>
              </a:r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 </a:t>
              </a:r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FFFF</a:t>
              </a:r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 </a:t>
              </a:r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F000</a:t>
              </a:r>
              <a:endParaRPr lang="en-US" sz="1400" b="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73A972C9-6630-4477-85C8-C29E13F77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1583626"/>
              <a:ext cx="1447800" cy="381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Stack</a:t>
              </a:r>
            </a:p>
          </p:txBody>
        </p: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3E461B5B-0311-459D-AE6A-843996B3E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6017180"/>
              <a:ext cx="1447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Text</a:t>
              </a:r>
            </a:p>
          </p:txBody>
        </p:sp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F59386EB-A286-464D-B46B-8CE5BA035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5712380"/>
              <a:ext cx="1447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Data</a:t>
              </a:r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03110573-7D6D-4DD4-A87D-78D05F151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5105400"/>
              <a:ext cx="1447800" cy="60698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dirty="0">
                  <a:latin typeface="Calibri" pitchFamily="34" charset="0"/>
                </a:rPr>
                <a:t>Heap</a:t>
              </a:r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396691AA-5F27-474E-B879-973D0FF79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81900" y="4876800"/>
              <a:ext cx="0" cy="228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DC6837A-85A5-421C-938F-7612ED29915F}"/>
                </a:ext>
              </a:extLst>
            </p:cNvPr>
            <p:cNvCxnSpPr/>
            <p:nvPr/>
          </p:nvCxnSpPr>
          <p:spPr bwMode="auto">
            <a:xfrm>
              <a:off x="6857603" y="2280949"/>
              <a:ext cx="1447800" cy="1587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2698BFB-CC35-442F-B8E7-1CBD4177F071}"/>
                </a:ext>
              </a:extLst>
            </p:cNvPr>
            <p:cNvSpPr/>
            <p:nvPr/>
          </p:nvSpPr>
          <p:spPr bwMode="auto">
            <a:xfrm>
              <a:off x="6858001" y="1063687"/>
              <a:ext cx="1447800" cy="77436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FFFF00"/>
              </a:bgClr>
            </a:patt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6719BECE-496A-483B-9508-E7ABA087F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2735017"/>
              <a:ext cx="1447800" cy="6096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 dirty="0">
                  <a:latin typeface="Calibri" pitchFamily="34" charset="0"/>
                </a:rPr>
                <a:t>Shared</a:t>
              </a:r>
            </a:p>
            <a:p>
              <a:pPr algn="ctr" eaLnBrk="0" hangingPunct="0"/>
              <a:r>
                <a:rPr lang="en-US" sz="1800" dirty="0">
                  <a:latin typeface="Calibri" pitchFamily="34" charset="0"/>
                </a:rPr>
                <a:t>Libraries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CBCA678-F9B9-49D5-ACB0-609C2F0D23AE}"/>
                </a:ext>
              </a:extLst>
            </p:cNvPr>
            <p:cNvSpPr/>
            <p:nvPr/>
          </p:nvSpPr>
          <p:spPr bwMode="auto">
            <a:xfrm>
              <a:off x="6858001" y="6549344"/>
              <a:ext cx="1447800" cy="77436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FFFF00"/>
              </a:bgClr>
            </a:patt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43" name="Line 34">
              <a:extLst>
                <a:ext uri="{FF2B5EF4-FFF2-40B4-BE49-F238E27FC236}">
                  <a16:creationId xmlns:a16="http://schemas.microsoft.com/office/drawing/2014/main" id="{43BE8FEE-37EA-430D-B1FB-81F04F58E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6133" y="3344617"/>
              <a:ext cx="0" cy="41425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Text Box 12">
              <a:extLst>
                <a:ext uri="{FF2B5EF4-FFF2-40B4-BE49-F238E27FC236}">
                  <a16:creationId xmlns:a16="http://schemas.microsoft.com/office/drawing/2014/main" id="{87D6B9EC-A188-4CF4-B2B8-B05A44240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2066" y="6176674"/>
              <a:ext cx="914401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40</a:t>
              </a:r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 </a:t>
              </a:r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0000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EB629DA-BEE6-43B7-8EFB-10B91E83AEFD}"/>
                </a:ext>
              </a:extLst>
            </p:cNvPr>
            <p:cNvCxnSpPr/>
            <p:nvPr/>
          </p:nvCxnSpPr>
          <p:spPr bwMode="auto">
            <a:xfrm>
              <a:off x="7162800" y="1141123"/>
              <a:ext cx="0" cy="44250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733F36D-DC12-4CFE-B1FE-790824E45DB4}"/>
                </a:ext>
              </a:extLst>
            </p:cNvPr>
            <p:cNvCxnSpPr/>
            <p:nvPr/>
          </p:nvCxnSpPr>
          <p:spPr bwMode="auto">
            <a:xfrm>
              <a:off x="7162800" y="2280949"/>
              <a:ext cx="0" cy="44250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AC85E06-AA9E-43E9-A7D1-8E0C991A8A3F}"/>
                </a:ext>
              </a:extLst>
            </p:cNvPr>
            <p:cNvSpPr txBox="1"/>
            <p:nvPr/>
          </p:nvSpPr>
          <p:spPr>
            <a:xfrm>
              <a:off x="7158335" y="1210254"/>
              <a:ext cx="106760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+mn-cs"/>
                </a:rPr>
                <a:t>randomized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374ACEF-645D-4FE3-8444-3438C2E294DB}"/>
                </a:ext>
              </a:extLst>
            </p:cNvPr>
            <p:cNvSpPr txBox="1"/>
            <p:nvPr/>
          </p:nvSpPr>
          <p:spPr>
            <a:xfrm>
              <a:off x="7158335" y="2347429"/>
              <a:ext cx="106760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+mn-cs"/>
                </a:rPr>
                <a:t>randomized</a:t>
              </a:r>
            </a:p>
          </p:txBody>
        </p:sp>
      </p:grp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5"/>
          <p:cNvSpPr>
            <a:spLocks noChangeArrowheads="1"/>
          </p:cNvSpPr>
          <p:nvPr/>
        </p:nvSpPr>
        <p:spPr bwMode="auto">
          <a:xfrm>
            <a:off x="2751667" y="4826087"/>
            <a:ext cx="2667000" cy="533400"/>
          </a:xfrm>
          <a:prstGeom prst="rect">
            <a:avLst/>
          </a:prstGeom>
          <a:solidFill>
            <a:srgbClr val="F6F5BD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5" name="Rectangle 25"/>
          <p:cNvSpPr>
            <a:spLocks noChangeArrowheads="1"/>
          </p:cNvSpPr>
          <p:nvPr/>
        </p:nvSpPr>
        <p:spPr bwMode="auto">
          <a:xfrm>
            <a:off x="2751667" y="4286492"/>
            <a:ext cx="2667000" cy="539595"/>
          </a:xfrm>
          <a:prstGeom prst="rect">
            <a:avLst/>
          </a:prstGeom>
          <a:solidFill>
            <a:srgbClr val="F1C7C7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2751667" y="2895600"/>
            <a:ext cx="2667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13317" name="Rectangle 25"/>
          <p:cNvSpPr>
            <a:spLocks noChangeArrowheads="1"/>
          </p:cNvSpPr>
          <p:nvPr/>
        </p:nvSpPr>
        <p:spPr bwMode="auto">
          <a:xfrm>
            <a:off x="2751667" y="3225887"/>
            <a:ext cx="2667000" cy="1066800"/>
          </a:xfrm>
          <a:prstGeom prst="rect">
            <a:avLst/>
          </a:prstGeom>
          <a:solidFill>
            <a:srgbClr val="D5F1C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33400"/>
            <a:ext cx="6578600" cy="573088"/>
          </a:xfrm>
        </p:spPr>
        <p:txBody>
          <a:bodyPr/>
          <a:lstStyle/>
          <a:p>
            <a:pPr eaLnBrk="1" hangingPunct="1"/>
            <a:r>
              <a:rPr lang="en-US" dirty="0"/>
              <a:t>x86-64 Example Addresses</a:t>
            </a:r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209550" y="2883185"/>
            <a:ext cx="5638800" cy="2582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local	0x00007ffe4d3be87c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phuge1 	0x00007f7262a1e010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phuge3 	0x00007f7162a1d010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psmall4	0x000000008359d120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psmall2	0x000000008359d010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big_array</a:t>
            </a:r>
            <a:r>
              <a:rPr lang="en-US" sz="1800" dirty="0">
                <a:latin typeface="Courier New" pitchFamily="49" charset="0"/>
              </a:rPr>
              <a:t> 	0x0000000080601060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huge_array</a:t>
            </a:r>
            <a:r>
              <a:rPr lang="en-US" sz="1800" dirty="0">
                <a:latin typeface="Courier New" pitchFamily="49" charset="0"/>
              </a:rPr>
              <a:t> 	0x0000000000601060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main()	0x000000000040060c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useless() 	0x0000000000400590</a:t>
            </a: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457200" y="1214438"/>
            <a:ext cx="2474913" cy="4619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address range ~2</a:t>
            </a:r>
            <a:r>
              <a:rPr lang="en-US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47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 bwMode="auto">
          <a:xfrm flipV="1">
            <a:off x="5486400" y="3048001"/>
            <a:ext cx="1371600" cy="565723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cxnSpLocks/>
            <a:endCxn id="42" idx="1"/>
          </p:cNvCxnSpPr>
          <p:nvPr/>
        </p:nvCxnSpPr>
        <p:spPr bwMode="auto">
          <a:xfrm>
            <a:off x="5486400" y="3890789"/>
            <a:ext cx="1371600" cy="1518101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cxnSpLocks/>
          </p:cNvCxnSpPr>
          <p:nvPr/>
        </p:nvCxnSpPr>
        <p:spPr bwMode="auto">
          <a:xfrm>
            <a:off x="5457404" y="4195589"/>
            <a:ext cx="1399322" cy="1431543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cxnSpLocks/>
          </p:cNvCxnSpPr>
          <p:nvPr/>
        </p:nvCxnSpPr>
        <p:spPr bwMode="auto">
          <a:xfrm flipV="1">
            <a:off x="5486400" y="2895600"/>
            <a:ext cx="1380067" cy="438784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6944C0D-A168-874D-A15E-514B265A5B23}"/>
              </a:ext>
            </a:extLst>
          </p:cNvPr>
          <p:cNvSpPr txBox="1"/>
          <p:nvPr/>
        </p:nvSpPr>
        <p:spPr>
          <a:xfrm>
            <a:off x="2821424" y="5506559"/>
            <a:ext cx="234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(Exact values can vary)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4A659CE-E109-4063-AB41-51ADA3E39921}"/>
              </a:ext>
            </a:extLst>
          </p:cNvPr>
          <p:cNvGrpSpPr/>
          <p:nvPr/>
        </p:nvGrpSpPr>
        <p:grpSpPr>
          <a:xfrm>
            <a:off x="3733800" y="987063"/>
            <a:ext cx="4576233" cy="5639717"/>
            <a:chOff x="3733800" y="987063"/>
            <a:chExt cx="4576233" cy="5639717"/>
          </a:xfrm>
        </p:grpSpPr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1C64E520-54BC-404E-853C-F88B9E193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1066800"/>
              <a:ext cx="1447800" cy="5559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8917F5B-C84D-48FA-ADA4-BE7F2D882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2233" y="1581234"/>
              <a:ext cx="1447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44AF7240-36BC-4C6B-A30B-8A36D735C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800" y="987063"/>
              <a:ext cx="3124201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0000</a:t>
              </a:r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 </a:t>
              </a:r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7FFF</a:t>
              </a:r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 </a:t>
              </a:r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FFFF</a:t>
              </a:r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 </a:t>
              </a:r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F000</a:t>
              </a:r>
              <a:endParaRPr lang="en-US" sz="1400" b="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DF4837B0-0388-4379-B03B-40573C18F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1583626"/>
              <a:ext cx="1447800" cy="381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Stack</a:t>
              </a:r>
            </a:p>
          </p:txBody>
        </p:sp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4E37ABD4-6E4C-47D1-BA79-FDB693EFB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6017180"/>
              <a:ext cx="1447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Text</a:t>
              </a:r>
            </a:p>
          </p:txBody>
        </p:sp>
        <p:sp>
          <p:nvSpPr>
            <p:cNvPr id="41" name="Rectangle 24">
              <a:extLst>
                <a:ext uri="{FF2B5EF4-FFF2-40B4-BE49-F238E27FC236}">
                  <a16:creationId xmlns:a16="http://schemas.microsoft.com/office/drawing/2014/main" id="{9DD9D7A0-3FD8-4EC4-A6B1-C531F2F42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5712380"/>
              <a:ext cx="1447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Data</a:t>
              </a:r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6950CF68-711B-4A37-9F4F-C704E9BB4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5105400"/>
              <a:ext cx="1447800" cy="60698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1800" dirty="0">
                  <a:latin typeface="Calibri" pitchFamily="34" charset="0"/>
                </a:rPr>
                <a:t>Heap</a:t>
              </a:r>
            </a:p>
          </p:txBody>
        </p:sp>
        <p:sp>
          <p:nvSpPr>
            <p:cNvPr id="43" name="Line 35">
              <a:extLst>
                <a:ext uri="{FF2B5EF4-FFF2-40B4-BE49-F238E27FC236}">
                  <a16:creationId xmlns:a16="http://schemas.microsoft.com/office/drawing/2014/main" id="{51D3B430-74DE-46A0-878C-1EF4DFE601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81900" y="4876800"/>
              <a:ext cx="0" cy="228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9209EA7-51E2-458D-82BB-7B452CE77CFE}"/>
                </a:ext>
              </a:extLst>
            </p:cNvPr>
            <p:cNvCxnSpPr/>
            <p:nvPr/>
          </p:nvCxnSpPr>
          <p:spPr bwMode="auto">
            <a:xfrm>
              <a:off x="6857603" y="2280949"/>
              <a:ext cx="1447800" cy="1587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2442D43-9945-453B-8AC7-7726F23ABCB8}"/>
                </a:ext>
              </a:extLst>
            </p:cNvPr>
            <p:cNvSpPr/>
            <p:nvPr/>
          </p:nvSpPr>
          <p:spPr bwMode="auto">
            <a:xfrm>
              <a:off x="6858001" y="1063687"/>
              <a:ext cx="1447800" cy="77436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FFFF00"/>
              </a:bgClr>
            </a:patt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D9B84423-7AA6-433E-9DFE-D631A75F6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2735016"/>
              <a:ext cx="1447800" cy="1233209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 dirty="0">
                  <a:latin typeface="Calibri" pitchFamily="34" charset="0"/>
                </a:rPr>
                <a:t>Shared</a:t>
              </a:r>
            </a:p>
            <a:p>
              <a:pPr algn="ctr" eaLnBrk="0" hangingPunct="0"/>
              <a:r>
                <a:rPr lang="en-US" sz="1800" dirty="0">
                  <a:latin typeface="Calibri" pitchFamily="34" charset="0"/>
                </a:rPr>
                <a:t>Libraries</a:t>
              </a:r>
            </a:p>
            <a:p>
              <a:pPr algn="ctr" eaLnBrk="0" hangingPunct="0"/>
              <a:r>
                <a:rPr lang="en-US" sz="1800" dirty="0">
                  <a:latin typeface="Calibri" pitchFamily="34" charset="0"/>
                </a:rPr>
                <a:t>and Huge</a:t>
              </a:r>
            </a:p>
            <a:p>
              <a:pPr algn="ctr" eaLnBrk="0" hangingPunct="0"/>
              <a:r>
                <a:rPr lang="en-US" sz="1800" dirty="0">
                  <a:latin typeface="Calibri" pitchFamily="34" charset="0"/>
                </a:rPr>
                <a:t>Malloc Blocks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6D34976-C0FC-4E23-A2C6-2B0FE721F13F}"/>
                </a:ext>
              </a:extLst>
            </p:cNvPr>
            <p:cNvSpPr/>
            <p:nvPr/>
          </p:nvSpPr>
          <p:spPr bwMode="auto">
            <a:xfrm>
              <a:off x="6858001" y="6549344"/>
              <a:ext cx="1447800" cy="77436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FFFF00"/>
              </a:bgClr>
            </a:patt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48" name="Line 34">
              <a:extLst>
                <a:ext uri="{FF2B5EF4-FFF2-40B4-BE49-F238E27FC236}">
                  <a16:creationId xmlns:a16="http://schemas.microsoft.com/office/drawing/2014/main" id="{7F707861-2F8A-4185-90E2-9B0AD1106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8833" y="3968225"/>
              <a:ext cx="0" cy="41425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Text Box 12">
              <a:extLst>
                <a:ext uri="{FF2B5EF4-FFF2-40B4-BE49-F238E27FC236}">
                  <a16:creationId xmlns:a16="http://schemas.microsoft.com/office/drawing/2014/main" id="{0301F028-F24A-48F4-BA39-D92A7D0AB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2066" y="6176674"/>
              <a:ext cx="914401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eaLnBrk="0" hangingPunct="0"/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40</a:t>
              </a:r>
              <a:r>
                <a:rPr lang="en-US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 </a:t>
              </a:r>
              <a:r>
                <a:rPr lang="en-US" sz="1400" b="0" dirty="0">
                  <a:latin typeface="Cambria" panose="02040503050406030204" pitchFamily="18" charset="0"/>
                  <a:ea typeface="Cambria" panose="02040503050406030204" pitchFamily="18" charset="0"/>
                </a:rPr>
                <a:t>0000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D33F2B6-A82D-45EA-939E-A24E13E024A1}"/>
                </a:ext>
              </a:extLst>
            </p:cNvPr>
            <p:cNvCxnSpPr/>
            <p:nvPr/>
          </p:nvCxnSpPr>
          <p:spPr bwMode="auto">
            <a:xfrm>
              <a:off x="7162800" y="1141123"/>
              <a:ext cx="0" cy="44250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5ACEB54-FE30-4843-8EA0-66859D6E4BC2}"/>
                </a:ext>
              </a:extLst>
            </p:cNvPr>
            <p:cNvCxnSpPr/>
            <p:nvPr/>
          </p:nvCxnSpPr>
          <p:spPr bwMode="auto">
            <a:xfrm>
              <a:off x="7162800" y="2280949"/>
              <a:ext cx="0" cy="44250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30E3A6F-2B27-43EE-A88C-3C04224CCA0B}"/>
                </a:ext>
              </a:extLst>
            </p:cNvPr>
            <p:cNvSpPr txBox="1"/>
            <p:nvPr/>
          </p:nvSpPr>
          <p:spPr>
            <a:xfrm>
              <a:off x="7158335" y="1210254"/>
              <a:ext cx="106760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+mn-cs"/>
                </a:rPr>
                <a:t>randomized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BB3766-618D-4C39-B05D-00EBC56C5EAF}"/>
                </a:ext>
              </a:extLst>
            </p:cNvPr>
            <p:cNvSpPr txBox="1"/>
            <p:nvPr/>
          </p:nvSpPr>
          <p:spPr>
            <a:xfrm>
              <a:off x="7158335" y="2347429"/>
              <a:ext cx="106760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+mn-cs"/>
                </a:rPr>
                <a:t>randomized</a:t>
              </a:r>
            </a:p>
          </p:txBody>
        </p:sp>
      </p:grp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Runaway Stack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4190999"/>
            <a:ext cx="4556125" cy="2143125"/>
          </a:xfrm>
        </p:spPr>
        <p:txBody>
          <a:bodyPr/>
          <a:lstStyle/>
          <a:p>
            <a:r>
              <a:rPr lang="en-US" dirty="0"/>
              <a:t>Functions store local data in stack frame</a:t>
            </a:r>
          </a:p>
          <a:p>
            <a:r>
              <a:rPr lang="en-US" dirty="0"/>
              <a:t>Recursive functions cause deep nesting of frames</a:t>
            </a:r>
          </a:p>
          <a:p>
            <a:r>
              <a:rPr lang="en-US" dirty="0"/>
              <a:t>What happens when we run out of space?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57200" y="1371600"/>
            <a:ext cx="5791200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recurse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&lt;&lt;15];  /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4*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^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5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=  128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KiB</a:t>
            </a:r>
            <a:endParaRPr lang="mr-IN" sz="1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= %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.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",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); 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 = (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&lt;&lt;1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)-1;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[0]] = x-1;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[0]] == 0)</a:t>
            </a: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-1;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recurse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[0]]) - 1;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744418" y="1143000"/>
            <a:ext cx="1447800" cy="23622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6744418" y="1752600"/>
            <a:ext cx="1447800" cy="11414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7620000" y="21336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" name="AutoShape 16"/>
          <p:cNvSpPr>
            <a:spLocks/>
          </p:cNvSpPr>
          <p:nvPr/>
        </p:nvSpPr>
        <p:spPr bwMode="auto">
          <a:xfrm rot="10800000">
            <a:off x="8250956" y="1752600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50981" y="2139950"/>
            <a:ext cx="6334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8MB</a:t>
            </a:r>
            <a:endParaRPr lang="en-US" dirty="0">
              <a:latin typeface="Calibri" pitchFamily="34" charset="0"/>
              <a:cs typeface="+mn-cs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744418" y="2135488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5105400" y="4343400"/>
            <a:ext cx="3810000" cy="224420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r>
              <a:rPr lang="nb-NO" sz="1400" i="1" dirty="0">
                <a:latin typeface="Courier New" charset="0"/>
                <a:ea typeface="Courier New" charset="0"/>
                <a:cs typeface="Courier New" charset="0"/>
              </a:rPr>
              <a:t>./</a:t>
            </a:r>
            <a:r>
              <a:rPr lang="nb-NO" sz="1400" i="1" dirty="0" err="1">
                <a:latin typeface="Courier New" charset="0"/>
                <a:ea typeface="Courier New" charset="0"/>
                <a:cs typeface="Courier New" charset="0"/>
              </a:rPr>
              <a:t>runaway</a:t>
            </a:r>
            <a:r>
              <a:rPr lang="nb-NO" sz="1400" i="1" dirty="0">
                <a:latin typeface="Courier New" charset="0"/>
                <a:ea typeface="Courier New" charset="0"/>
                <a:cs typeface="Courier New" charset="0"/>
              </a:rPr>
              <a:t> 67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67.  a at 0x7ffd18aba930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66.  a at 0x7ffd18a9a920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65.  a at 0x7ffd18a7a910                                                                x = 64.  a at 0x7ffd18a5a900 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. . .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4.  a at 0x7ffd182da540                                                                 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3.  a at 0x7ffd182ba530                                                                 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2.  a at 0x7ffd1829a520                                                                 </a:t>
            </a:r>
          </a:p>
          <a:p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Segmentation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fault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core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dumped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23113-BE26-47E4-922F-CDF22B661175}"/>
              </a:ext>
            </a:extLst>
          </p:cNvPr>
          <p:cNvSpPr txBox="1"/>
          <p:nvPr/>
        </p:nvSpPr>
        <p:spPr>
          <a:xfrm>
            <a:off x="7700087" y="2056656"/>
            <a:ext cx="295017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18288" tIns="0" rIns="18288" bIns="0" rtlCol="0" anchor="ctr" anchorCtr="0">
            <a:spAutoFit/>
          </a:bodyPr>
          <a:lstStyle/>
          <a:p>
            <a:pPr algn="ctr"/>
            <a:r>
              <a:rPr lang="en-US" sz="1000" dirty="0">
                <a:latin typeface="Calibri" pitchFamily="34" charset="0"/>
              </a:rPr>
              <a:t>%</a:t>
            </a:r>
            <a:r>
              <a:rPr lang="en-US" sz="1000" dirty="0" err="1">
                <a:latin typeface="Calibri" pitchFamily="34" charset="0"/>
              </a:rPr>
              <a:t>rsp</a:t>
            </a:r>
            <a:endParaRPr lang="en-US" sz="1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3933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7F7F7F"/>
                </a:solidFill>
              </a:rPr>
              <a:t>Unions</a:t>
            </a:r>
          </a:p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Memory Layout</a:t>
            </a:r>
          </a:p>
          <a:p>
            <a:pPr>
              <a:defRPr/>
            </a:pPr>
            <a:r>
              <a:rPr lang="en-US" dirty="0"/>
              <a:t>Buffer Overflow</a:t>
            </a:r>
          </a:p>
          <a:p>
            <a:pPr lvl="1">
              <a:defRPr/>
            </a:pPr>
            <a:r>
              <a:rPr lang="en-US" dirty="0"/>
              <a:t>Vulnerability</a:t>
            </a:r>
          </a:p>
          <a:p>
            <a:pPr lvl="1">
              <a:defRPr/>
            </a:pPr>
            <a:r>
              <a:rPr lang="en-US" dirty="0"/>
              <a:t>Protection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5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59945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Meeting Overall Alignment Requirement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For largest alignment requirement K</a:t>
            </a:r>
          </a:p>
          <a:p>
            <a:r>
              <a:rPr lang="en-US" dirty="0"/>
              <a:t>Overall structure must be multiple of K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069012" y="1905000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struct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 S2 {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  double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v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 i[2];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  char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c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;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} *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381000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7467600" y="5257800"/>
            <a:ext cx="6858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840437" y="5943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-96" charset="-128"/>
              </a:rPr>
              <a:t>Multiple of K=8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B4D0E-8FE4-401E-BBB4-5B154340C2FD}"/>
              </a:ext>
            </a:extLst>
          </p:cNvPr>
          <p:cNvSpPr txBox="1"/>
          <p:nvPr/>
        </p:nvSpPr>
        <p:spPr>
          <a:xfrm>
            <a:off x="6357331" y="4126468"/>
            <a:ext cx="179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alibri" pitchFamily="34" charset="0"/>
                <a:ea typeface="ＭＳ Ｐゴシック" pitchFamily="-96" charset="-128"/>
              </a:rPr>
              <a:t>External padding</a:t>
            </a:r>
          </a:p>
        </p:txBody>
      </p:sp>
    </p:spTree>
    <p:extLst>
      <p:ext uri="{BB962C8B-B14F-4D97-AF65-F5344CB8AC3E}">
        <p14:creationId xmlns:p14="http://schemas.microsoft.com/office/powerpoint/2010/main" val="1587736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88" y="50800"/>
            <a:ext cx="8558212" cy="1549400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Recall: Memory 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457200" y="6096000"/>
            <a:ext cx="8229600" cy="563563"/>
          </a:xfrm>
          <a:noFill/>
          <a:ln>
            <a:miter lim="800000"/>
            <a:headEnd/>
            <a:tailEnd/>
          </a:ln>
        </p:spPr>
        <p:txBody>
          <a:bodyPr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1" indent="-342900"/>
            <a:r>
              <a:rPr lang="en-US" dirty="0"/>
              <a:t>Result is system specific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-&gt;	3.1400000000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lvl="0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3.1399998665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fun(6)  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Stack smashing detected</a:t>
            </a:r>
          </a:p>
          <a:p>
            <a:pPr lvl="0"/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fun(8)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latin typeface="Calibri" panose="020F0502020204030204" pitchFamily="34" charset="0"/>
                <a:ea typeface="Monaco" charset="0"/>
                <a:cs typeface="Calibri" panose="020F0502020204030204" pitchFamily="34" charset="0"/>
                <a:sym typeface="Courier New" charset="0"/>
              </a:rPr>
              <a:t>Segmentation fault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Lucida Grande" charset="0"/>
              <a:cs typeface="Calibri" panose="020F0502020204030204" pitchFamily="34" charset="0"/>
              <a:sym typeface="Arial Narrow" charset="0"/>
            </a:endParaRPr>
          </a:p>
          <a:p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fun(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261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-&gt;	3.1400000000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lvl="0"/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3.1399998665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2.0000006104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</a:p>
          <a:p>
            <a:pPr lvl="0"/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fun(8)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sz="1800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4648200" y="3124200"/>
            <a:ext cx="304800" cy="3429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5105400" y="49530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762000" y="3352800"/>
            <a:ext cx="1668462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/>
        </p:nvGraphicFramePr>
        <p:xfrm>
          <a:off x="2514600" y="3124200"/>
          <a:ext cx="2070100" cy="3429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???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2057400" y="50292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6388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43715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/>
              <a:t>Such problems are a BIG deal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07388" cy="4876800"/>
          </a:xfrm>
        </p:spPr>
        <p:txBody>
          <a:bodyPr/>
          <a:lstStyle/>
          <a:p>
            <a:pPr eaLnBrk="1" hangingPunct="1"/>
            <a:r>
              <a:rPr lang="en-US" dirty="0"/>
              <a:t>Generally called a “buffer overflow”</a:t>
            </a:r>
          </a:p>
          <a:p>
            <a:pPr lvl="1" eaLnBrk="1" hangingPunct="1"/>
            <a:r>
              <a:rPr lang="en-US" dirty="0"/>
              <a:t>when exceeding the memory size allocated for an array</a:t>
            </a:r>
          </a:p>
          <a:p>
            <a:pPr eaLnBrk="1" hangingPunct="1"/>
            <a:r>
              <a:rPr lang="en-US" dirty="0"/>
              <a:t>Why a big deal?</a:t>
            </a:r>
          </a:p>
          <a:p>
            <a:pPr lvl="1" eaLnBrk="1" hangingPunct="1"/>
            <a:r>
              <a:rPr lang="en-US" dirty="0"/>
              <a:t>It’s the #1 technical cause of security vulnerabilities</a:t>
            </a:r>
          </a:p>
          <a:p>
            <a:pPr lvl="2" eaLnBrk="1" hangingPunct="1"/>
            <a:r>
              <a:rPr lang="en-US" dirty="0"/>
              <a:t>#1 overall cause is social engineering / user ignorance</a:t>
            </a:r>
          </a:p>
          <a:p>
            <a:pPr eaLnBrk="1" hangingPunct="1"/>
            <a:r>
              <a:rPr lang="en-US" dirty="0"/>
              <a:t>Most common form</a:t>
            </a:r>
          </a:p>
          <a:p>
            <a:pPr lvl="1" eaLnBrk="1" hangingPunct="1"/>
            <a:r>
              <a:rPr lang="en-US" dirty="0"/>
              <a:t>Unchecked lengths on string inputs</a:t>
            </a:r>
          </a:p>
          <a:p>
            <a:pPr lvl="1" eaLnBrk="1" hangingPunct="1"/>
            <a:r>
              <a:rPr lang="en-US" dirty="0"/>
              <a:t>Particularly for bounded character arrays on the stack</a:t>
            </a:r>
          </a:p>
          <a:p>
            <a:pPr lvl="2" eaLnBrk="1" hangingPunct="1"/>
            <a:r>
              <a:rPr lang="en-US" dirty="0"/>
              <a:t>sometimes referred to as stack smashing</a:t>
            </a:r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591425" cy="762000"/>
          </a:xfrm>
        </p:spPr>
        <p:txBody>
          <a:bodyPr/>
          <a:lstStyle/>
          <a:p>
            <a:pPr eaLnBrk="1" hangingPunct="1"/>
            <a:r>
              <a:rPr lang="en-US"/>
              <a:t>String Library Code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153400" cy="5791200"/>
          </a:xfrm>
        </p:spPr>
        <p:txBody>
          <a:bodyPr/>
          <a:lstStyle/>
          <a:p>
            <a:pPr eaLnBrk="1" hangingPunct="1"/>
            <a:r>
              <a:rPr lang="en-US" dirty="0"/>
              <a:t>Implementation of Unix function </a:t>
            </a:r>
            <a:r>
              <a:rPr lang="en-US" dirty="0">
                <a:latin typeface="Courier New" pitchFamily="49" charset="0"/>
              </a:rPr>
              <a:t>gets()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/>
            <a:r>
              <a:rPr lang="en-US" dirty="0"/>
              <a:t>No way to specify limit on number of characters to read</a:t>
            </a:r>
          </a:p>
          <a:p>
            <a:pPr eaLnBrk="1" hangingPunct="1"/>
            <a:r>
              <a:rPr lang="en-US" dirty="0"/>
              <a:t>Similar problems with other library functions</a:t>
            </a:r>
          </a:p>
          <a:p>
            <a:pPr lvl="1" eaLnBrk="1" hangingPunct="1"/>
            <a:r>
              <a:rPr lang="en-US" b="1" dirty="0" err="1">
                <a:latin typeface="Courier New" pitchFamily="49" charset="0"/>
              </a:rPr>
              <a:t>strcpy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strcat</a:t>
            </a:r>
            <a:r>
              <a:rPr lang="en-US" dirty="0"/>
              <a:t>: Copy strings of arbitrary length</a:t>
            </a:r>
          </a:p>
          <a:p>
            <a:pPr lvl="1" eaLnBrk="1" hangingPunct="1"/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sscanf</a:t>
            </a:r>
            <a:r>
              <a:rPr lang="en-US" b="1" dirty="0"/>
              <a:t>, </a:t>
            </a:r>
            <a:r>
              <a:rPr lang="en-US" dirty="0"/>
              <a:t>when given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38200" y="1524000"/>
            <a:ext cx="5410200" cy="33972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/* Get string from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char *gets(char *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)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char *p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while (c != EOF &amp;&amp; c != '\n')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        *p++ = c;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*p = '\0';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6413500" cy="573088"/>
          </a:xfrm>
        </p:spPr>
        <p:txBody>
          <a:bodyPr/>
          <a:lstStyle/>
          <a:p>
            <a:pPr eaLnBrk="1" hangingPunct="1"/>
            <a:r>
              <a:rPr lang="en-US"/>
              <a:t>Vulnerable Buffer Code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09600" y="3124200"/>
            <a:ext cx="36576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9600" y="1219200"/>
            <a:ext cx="50292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52800" y="413385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52800" y="5267325"/>
            <a:ext cx="5257800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Segmentation Fault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7400" y="1948934"/>
            <a:ext cx="2936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0"/>
              <a:buChar char="ç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btw, how big </a:t>
            </a:r>
          </a:p>
          <a:p>
            <a:r>
              <a:rPr lang="en-US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	is big enough?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399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/>
              <a:t>Buffer Overflow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444500" y="1600200"/>
            <a:ext cx="8578850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4006cf: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18          	sub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$0x18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4006d3: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solidFill>
                <a:srgbClr val="FF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4006d6:	e8 a5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4006db: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4006de:	e8 3d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fe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400520 &lt;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puts@plt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4006e3:	48 83 c4 18          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4006e7: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565150" y="4826501"/>
            <a:ext cx="8045450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4006e8: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08          	sub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4006ec:	b8 00 00 00 00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$0x0,%eax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e8 d9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48 83 c4 08          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4006fa: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500" y="4419600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00" y="113853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6096000" y="51816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$24,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733800" y="2286000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char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[4];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81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794000"/>
            <a:ext cx="1797050" cy="304800"/>
            <a:chOff x="2377022" y="2811289"/>
            <a:chExt cx="1797050" cy="30480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f6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 #1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785889"/>
            <a:ext cx="1797050" cy="304800"/>
            <a:chOff x="2377022" y="2811289"/>
            <a:chExt cx="1797050" cy="30480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f6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1054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336268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Overflowed buffer, but did not corrupt state</a:t>
            </a: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2390791" y="5988611"/>
            <a:ext cx="3552809" cy="33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“01234567890123456789012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\0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”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562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Buffer Overflow Stack Example #2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3400" y="278729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2390791" y="5029200"/>
            <a:ext cx="5257800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Segmentation fault</a:t>
            </a:r>
          </a:p>
        </p:txBody>
      </p:sp>
      <p:sp>
        <p:nvSpPr>
          <p:cNvPr id="74" name="TextBox 3"/>
          <p:cNvSpPr txBox="1"/>
          <p:nvPr/>
        </p:nvSpPr>
        <p:spPr>
          <a:xfrm>
            <a:off x="1028282" y="6251503"/>
            <a:ext cx="526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Program “returned” to 0x0400600, and then crashed.</a:t>
            </a:r>
          </a:p>
        </p:txBody>
      </p:sp>
    </p:spTree>
    <p:extLst>
      <p:ext uri="{BB962C8B-B14F-4D97-AF65-F5344CB8AC3E}">
        <p14:creationId xmlns:p14="http://schemas.microsoft.com/office/powerpoint/2010/main" val="130624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711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-96" charset="0"/>
              <a:ea typeface="ＭＳ Ｐゴシック" pitchFamily="-96" charset="-128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Arrays of Structures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4508500" cy="977900"/>
          </a:xfrm>
          <a:ln/>
        </p:spPr>
        <p:txBody>
          <a:bodyPr/>
          <a:lstStyle/>
          <a:p>
            <a:r>
              <a:rPr lang="en-US" dirty="0"/>
              <a:t>Overall structure length multiple of K</a:t>
            </a:r>
          </a:p>
          <a:p>
            <a:r>
              <a:rPr lang="en-US" dirty="0"/>
              <a:t>Satisfy alignment requirement </a:t>
            </a:r>
            <a:br>
              <a:rPr lang="en-US" dirty="0"/>
            </a:br>
            <a:r>
              <a:rPr lang="en-US" dirty="0"/>
              <a:t>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6642100" y="1213553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struct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 S2 {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  double v;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int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[2];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  char c;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381000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/>
        </p:nvGraphicFramePr>
        <p:xfrm>
          <a:off x="1181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0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7464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/>
          <a:lstStyle/>
          <a:p>
            <a:pPr eaLnBrk="1" hangingPunct="1"/>
            <a:r>
              <a:rPr lang="en-US" dirty="0"/>
              <a:t>Stack Smashing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562600"/>
            <a:ext cx="8255000" cy="1143000"/>
          </a:xfrm>
        </p:spPr>
        <p:txBody>
          <a:bodyPr anchor="ctr"/>
          <a:lstStyle/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Overwrite normal return address A with address of some other code S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When </a:t>
            </a:r>
            <a:r>
              <a:rPr lang="en-US" sz="2000" dirty="0">
                <a:latin typeface="Courier New" pitchFamily="49" charset="0"/>
              </a:rPr>
              <a:t>Q</a:t>
            </a:r>
            <a:r>
              <a:rPr lang="en-US" sz="2000" dirty="0"/>
              <a:t> executes</a:t>
            </a:r>
            <a:r>
              <a:rPr lang="en-US" sz="2000" dirty="0">
                <a:latin typeface="Courier New" pitchFamily="49" charset="0"/>
              </a:rPr>
              <a:t> ret</a:t>
            </a:r>
            <a:r>
              <a:rPr lang="en-US" sz="2000" dirty="0"/>
              <a:t>, will jump to other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2438400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Q()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14300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P(){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Q();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593975" y="1444625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905000" y="190182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630863" y="1154113"/>
            <a:ext cx="2674937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Stack after call to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5727700" y="281940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strike="sngStrike" dirty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 B</a:t>
            </a: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5727700" y="1600201"/>
            <a:ext cx="1066800" cy="15589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5727700" y="3156441"/>
            <a:ext cx="1066800" cy="2190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7162800" y="2023547"/>
            <a:ext cx="15553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ourier New" pitchFamily="49" charset="0"/>
              </a:rPr>
              <a:t>P</a:t>
            </a:r>
            <a:r>
              <a:rPr lang="en-US" sz="1800" b="0" dirty="0">
                <a:latin typeface="Courier New" pitchFamily="49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7162800" y="4097615"/>
            <a:ext cx="146900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ourier New" pitchFamily="49" charset="0"/>
              </a:rPr>
              <a:t>Q</a:t>
            </a:r>
            <a:r>
              <a:rPr lang="en-US" sz="1800" b="0" dirty="0">
                <a:latin typeface="Calibri" pitchFamily="34" charset="0"/>
              </a:rPr>
              <a:t> stack frame</a:t>
            </a:r>
          </a:p>
        </p:txBody>
      </p:sp>
      <p:sp>
        <p:nvSpPr>
          <p:cNvPr id="30738" name="Text Box 21"/>
          <p:cNvSpPr txBox="1">
            <a:spLocks noChangeArrowheads="1"/>
          </p:cNvSpPr>
          <p:nvPr/>
        </p:nvSpPr>
        <p:spPr bwMode="auto">
          <a:xfrm>
            <a:off x="3733800" y="3451225"/>
            <a:ext cx="1371600" cy="646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data written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0739" name="AutoShape 16"/>
          <p:cNvSpPr>
            <a:spLocks/>
          </p:cNvSpPr>
          <p:nvPr/>
        </p:nvSpPr>
        <p:spPr bwMode="auto">
          <a:xfrm rot="10800000">
            <a:off x="6892925" y="1600200"/>
            <a:ext cx="228600" cy="1600200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/>
        </p:nvSpPr>
        <p:spPr bwMode="auto">
          <a:xfrm rot="10800000">
            <a:off x="6892925" y="3200400"/>
            <a:ext cx="228600" cy="2157413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1" name="AutoShape 16"/>
          <p:cNvSpPr>
            <a:spLocks/>
          </p:cNvSpPr>
          <p:nvPr/>
        </p:nvSpPr>
        <p:spPr bwMode="auto">
          <a:xfrm rot="10800000" flipH="1">
            <a:off x="5359400" y="2819400"/>
            <a:ext cx="228600" cy="1905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5727700" y="3159125"/>
            <a:ext cx="1065213" cy="155929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pad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A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  <a:sym typeface="Wingdings"/>
              </a:rPr>
              <a:t>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S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41180" y="4267200"/>
            <a:ext cx="24638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/* Something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unexpected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2492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30" grpId="0"/>
      <p:bldP spid="30731" grpId="0" animBg="1"/>
      <p:bldP spid="30726" grpId="0"/>
      <p:bldP spid="30733" grpId="0"/>
      <p:bldP spid="30738" grpId="0"/>
      <p:bldP spid="30740" grpId="0" animBg="1"/>
      <p:bldP spid="30741" grpId="0" animBg="1"/>
      <p:bldP spid="365587" grpId="0" animBg="1"/>
      <p:bldP spid="27" grpId="0" animBg="1"/>
      <p:bldP spid="23" grpId="0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Crafting Smashing String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30 31 32 33 34 35 36 37 38 39 30 31 32 33 34 35 36 37 38 39 30 31 32 33 fb 06 40 00 00 00 00 00</a:t>
            </a: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533400" y="1887758"/>
            <a:ext cx="1797050" cy="608299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38208" y="1887584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33400" y="2203672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48</a:t>
              </a: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83</a:t>
              </a: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80</a:t>
              </a: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3707101" y="4701902"/>
            <a:ext cx="3962400" cy="64376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00000000004006fb &lt;smash&gt;: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4006fb:       48 83 ec 08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562600" y="2882932"/>
            <a:ext cx="1454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Target  Code</a:t>
            </a:r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2606272" y="1109444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echo()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return ...;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33400" y="5345668"/>
            <a:ext cx="2042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Attack String (Hex)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rgbClr val="B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20 bytes unused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2564" y="2509716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07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FF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FF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FF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AB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80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27006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99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100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fb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27006" y="25146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962400" y="3235316"/>
            <a:ext cx="48006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smash()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("I've been smashed!\n");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exit(0);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88" name="AutoShape 16"/>
          <p:cNvSpPr>
            <a:spLocks/>
          </p:cNvSpPr>
          <p:nvPr/>
        </p:nvSpPr>
        <p:spPr bwMode="auto">
          <a:xfrm rot="10800000">
            <a:off x="2377672" y="3132282"/>
            <a:ext cx="228600" cy="1820717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602125" y="3841090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24 bytes</a:t>
            </a:r>
          </a:p>
        </p:txBody>
      </p:sp>
    </p:spTree>
    <p:extLst>
      <p:ext uri="{BB962C8B-B14F-4D97-AF65-F5344CB8AC3E}">
        <p14:creationId xmlns:p14="http://schemas.microsoft.com/office/powerpoint/2010/main" val="206664723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Smashing String Effect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30 31 32 33 34 35 36 37 38 39 30 31 32 33 34 35 36 37 38 39 30 31 32 33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fb 06 40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00 00 00 00 00</a:t>
            </a: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533400" y="1887758"/>
            <a:ext cx="1797050" cy="608299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38208" y="1887584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33400" y="2203672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48</a:t>
              </a: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83</a:t>
              </a: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80</a:t>
              </a: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3707101" y="4701902"/>
            <a:ext cx="3962400" cy="64376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00000000004006fb &lt;smash&gt;: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4006fb:       48 83 ec 08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562600" y="2882932"/>
            <a:ext cx="1454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Target  Code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33400" y="5345668"/>
            <a:ext cx="2042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Attack String (Hex)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0499" y="2503486"/>
            <a:ext cx="2139951" cy="2449514"/>
            <a:chOff x="190499" y="2503486"/>
            <a:chExt cx="2139951" cy="2449514"/>
          </a:xfrm>
        </p:grpSpPr>
        <p:sp>
          <p:nvSpPr>
            <p:cNvPr id="360470" name="Rectangle 22"/>
            <p:cNvSpPr>
              <a:spLocks noChangeArrowheads="1"/>
            </p:cNvSpPr>
            <p:nvPr/>
          </p:nvSpPr>
          <p:spPr bwMode="auto">
            <a:xfrm>
              <a:off x="533400" y="2503486"/>
              <a:ext cx="1797050" cy="608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0" dirty="0">
                  <a:latin typeface="Calibri" pitchFamily="34" charset="0"/>
                  <a:cs typeface="+mn-cs"/>
                </a:rPr>
                <a:t>Return Address</a:t>
              </a:r>
            </a:p>
            <a:p>
              <a:pPr algn="ctr">
                <a:defRPr/>
              </a:pPr>
              <a:r>
                <a:rPr lang="en-US" sz="1800" b="0" dirty="0">
                  <a:latin typeface="Calibri" pitchFamily="34" charset="0"/>
                  <a:cs typeface="+mn-cs"/>
                </a:rPr>
                <a:t>(8 bytes)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33400" y="4648200"/>
              <a:ext cx="1797050" cy="304800"/>
              <a:chOff x="533400" y="4648200"/>
              <a:chExt cx="1797050" cy="304800"/>
            </a:xfrm>
          </p:grpSpPr>
          <p:sp>
            <p:nvSpPr>
              <p:cNvPr id="360472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33</a:t>
                </a:r>
              </a:p>
            </p:txBody>
          </p:sp>
          <p:sp>
            <p:nvSpPr>
              <p:cNvPr id="360473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32</a:t>
                </a:r>
              </a:p>
            </p:txBody>
          </p:sp>
          <p:sp>
            <p:nvSpPr>
              <p:cNvPr id="360474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31</a:t>
                </a:r>
              </a:p>
            </p:txBody>
          </p:sp>
          <p:sp>
            <p:nvSpPr>
              <p:cNvPr id="360475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30</a:t>
                </a:r>
              </a:p>
            </p:txBody>
          </p:sp>
        </p:grp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533400" y="3113087"/>
              <a:ext cx="1797050" cy="1531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0" dirty="0">
                  <a:latin typeface="Calibri" pitchFamily="34" charset="0"/>
                </a:rPr>
                <a:t>20 bytes unused</a:t>
              </a:r>
              <a:endParaRPr lang="en-US" sz="1800" dirty="0">
                <a:latin typeface="Courier New" pitchFamily="49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32564" y="2509716"/>
              <a:ext cx="1797050" cy="304800"/>
              <a:chOff x="2377022" y="2811289"/>
              <a:chExt cx="1797050" cy="304800"/>
            </a:xfrm>
            <a:solidFill>
              <a:srgbClr val="CDF1C5"/>
            </a:solidFill>
          </p:grpSpPr>
          <p:sp>
            <p:nvSpPr>
              <p:cNvPr id="33" name="Rectangle 24"/>
              <p:cNvSpPr>
                <a:spLocks noChangeArrowheads="1"/>
              </p:cNvSpPr>
              <p:nvPr/>
            </p:nvSpPr>
            <p:spPr bwMode="auto">
              <a:xfrm>
                <a:off x="2377022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</a:p>
            </p:txBody>
          </p:sp>
          <p:sp>
            <p:nvSpPr>
              <p:cNvPr id="34" name="Rectangle 25"/>
              <p:cNvSpPr>
                <a:spLocks noChangeArrowheads="1"/>
              </p:cNvSpPr>
              <p:nvPr/>
            </p:nvSpPr>
            <p:spPr bwMode="auto">
              <a:xfrm>
                <a:off x="2826285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</a:p>
            </p:txBody>
          </p:sp>
          <p:sp>
            <p:nvSpPr>
              <p:cNvPr id="35" name="Rectangle 26"/>
              <p:cNvSpPr>
                <a:spLocks noChangeArrowheads="1"/>
              </p:cNvSpPr>
              <p:nvPr/>
            </p:nvSpPr>
            <p:spPr bwMode="auto">
              <a:xfrm>
                <a:off x="3275547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07</a:t>
                </a:r>
              </a:p>
            </p:txBody>
          </p:sp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3724810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FF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33400" y="4336978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37</a:t>
                </a:r>
              </a:p>
            </p:txBody>
          </p:sp>
          <p:sp>
            <p:nvSpPr>
              <p:cNvPr id="4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36</a:t>
                </a:r>
              </a:p>
            </p:txBody>
          </p:sp>
          <p:sp>
            <p:nvSpPr>
              <p:cNvPr id="4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35</a:t>
                </a:r>
              </a:p>
            </p:txBody>
          </p:sp>
          <p:sp>
            <p:nvSpPr>
              <p:cNvPr id="4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34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33400" y="4025756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9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31</a:t>
                </a:r>
              </a:p>
            </p:txBody>
          </p:sp>
          <p:sp>
            <p:nvSpPr>
              <p:cNvPr id="50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30</a:t>
                </a:r>
              </a:p>
            </p:txBody>
          </p:sp>
          <p:sp>
            <p:nvSpPr>
              <p:cNvPr id="51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39</a:t>
                </a:r>
              </a:p>
            </p:txBody>
          </p:sp>
          <p:sp>
            <p:nvSpPr>
              <p:cNvPr id="52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38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33400" y="3714534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5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35</a:t>
                </a:r>
              </a:p>
            </p:txBody>
          </p:sp>
          <p:sp>
            <p:nvSpPr>
              <p:cNvPr id="5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34</a:t>
                </a:r>
              </a:p>
            </p:txBody>
          </p:sp>
          <p:sp>
            <p:nvSpPr>
              <p:cNvPr id="5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33</a:t>
                </a:r>
              </a:p>
            </p:txBody>
          </p:sp>
          <p:sp>
            <p:nvSpPr>
              <p:cNvPr id="5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32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3400" y="3403312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59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39</a:t>
                </a:r>
              </a:p>
            </p:txBody>
          </p:sp>
          <p:sp>
            <p:nvSpPr>
              <p:cNvPr id="60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38</a:t>
                </a:r>
              </a:p>
            </p:txBody>
          </p:sp>
          <p:sp>
            <p:nvSpPr>
              <p:cNvPr id="61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37</a:t>
                </a:r>
              </a:p>
            </p:txBody>
          </p:sp>
          <p:sp>
            <p:nvSpPr>
              <p:cNvPr id="62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36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33400" y="3092090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6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33</a:t>
                </a:r>
              </a:p>
            </p:txBody>
          </p:sp>
          <p:sp>
            <p:nvSpPr>
              <p:cNvPr id="6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32</a:t>
                </a:r>
              </a:p>
            </p:txBody>
          </p:sp>
          <p:sp>
            <p:nvSpPr>
              <p:cNvPr id="6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31</a:t>
                </a:r>
              </a:p>
            </p:txBody>
          </p:sp>
          <p:sp>
            <p:nvSpPr>
              <p:cNvPr id="6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30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533400" y="2819400"/>
              <a:ext cx="1797050" cy="304800"/>
              <a:chOff x="2377022" y="2811289"/>
              <a:chExt cx="1797050" cy="304800"/>
            </a:xfrm>
            <a:solidFill>
              <a:srgbClr val="D5F1CF"/>
            </a:solidFill>
          </p:grpSpPr>
          <p:sp>
            <p:nvSpPr>
              <p:cNvPr id="69" name="Rectangle 24"/>
              <p:cNvSpPr>
                <a:spLocks noChangeArrowheads="1"/>
              </p:cNvSpPr>
              <p:nvPr/>
            </p:nvSpPr>
            <p:spPr bwMode="auto">
              <a:xfrm>
                <a:off x="2377022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FF</a:t>
                </a:r>
              </a:p>
            </p:txBody>
          </p:sp>
          <p:sp>
            <p:nvSpPr>
              <p:cNvPr id="70" name="Rectangle 25"/>
              <p:cNvSpPr>
                <a:spLocks noChangeArrowheads="1"/>
              </p:cNvSpPr>
              <p:nvPr/>
            </p:nvSpPr>
            <p:spPr bwMode="auto">
              <a:xfrm>
                <a:off x="2826285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FF</a:t>
                </a:r>
              </a:p>
            </p:txBody>
          </p:sp>
          <p:sp>
            <p:nvSpPr>
              <p:cNvPr id="71" name="Rectangle 26"/>
              <p:cNvSpPr>
                <a:spLocks noChangeArrowheads="1"/>
              </p:cNvSpPr>
              <p:nvPr/>
            </p:nvSpPr>
            <p:spPr bwMode="auto">
              <a:xfrm>
                <a:off x="3275547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AB</a:t>
                </a:r>
              </a:p>
            </p:txBody>
          </p:sp>
          <p:sp>
            <p:nvSpPr>
              <p:cNvPr id="72" name="Rectangle 27"/>
              <p:cNvSpPr>
                <a:spLocks noChangeArrowheads="1"/>
              </p:cNvSpPr>
              <p:nvPr/>
            </p:nvSpPr>
            <p:spPr bwMode="auto">
              <a:xfrm>
                <a:off x="3724810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80</a:t>
                </a:r>
              </a:p>
            </p:txBody>
          </p:sp>
        </p:grpSp>
        <p:sp>
          <p:nvSpPr>
            <p:cNvPr id="94" name="AutoShape 16"/>
            <p:cNvSpPr>
              <a:spLocks/>
            </p:cNvSpPr>
            <p:nvPr/>
          </p:nvSpPr>
          <p:spPr bwMode="auto">
            <a:xfrm rot="10800000" flipH="1">
              <a:off x="190499" y="2509716"/>
              <a:ext cx="228600" cy="244328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solidFill>
                  <a:srgbClr val="0070C0"/>
                </a:solidFill>
                <a:latin typeface="Calibri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27006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99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100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fb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27006" y="25146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0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962400" y="3235316"/>
            <a:ext cx="48006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smash()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("I've been smashed!\n");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exit(0);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590527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Performing Stack Smash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77DC1-03B5-B643-812F-9AE25B983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2495743"/>
            <a:ext cx="7896225" cy="3838381"/>
          </a:xfrm>
        </p:spPr>
        <p:txBody>
          <a:bodyPr/>
          <a:lstStyle/>
          <a:p>
            <a:r>
              <a:rPr lang="en-US" dirty="0"/>
              <a:t>Put hex sequence in file smash-</a:t>
            </a:r>
            <a:r>
              <a:rPr lang="en-US" dirty="0" err="1"/>
              <a:t>hex.txt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hexify</a:t>
            </a:r>
            <a:r>
              <a:rPr lang="en-US" dirty="0"/>
              <a:t> program to convert hex digits to characters</a:t>
            </a:r>
          </a:p>
          <a:p>
            <a:pPr lvl="1"/>
            <a:r>
              <a:rPr lang="en-US" dirty="0"/>
              <a:t>Some of them are non-printing</a:t>
            </a:r>
          </a:p>
          <a:p>
            <a:r>
              <a:rPr lang="en-US" dirty="0"/>
              <a:t>Provide as input to vulnerable program</a:t>
            </a: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30 31 32 33 34 35 36 37 38 39 30 31 32 33 34 35 36 37 38 39 30 31 32 33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c8 06 40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00 00 00 00 00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76200" y="1340162"/>
            <a:ext cx="8991600" cy="1013098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200" dirty="0" err="1">
                <a:latin typeface="Courier New" pitchFamily="49" charset="0"/>
              </a:rPr>
              <a:t>linux</a:t>
            </a:r>
            <a:r>
              <a:rPr lang="en-US" sz="1200" dirty="0">
                <a:latin typeface="Courier New" pitchFamily="49" charset="0"/>
              </a:rPr>
              <a:t>&gt; </a:t>
            </a:r>
            <a:r>
              <a:rPr lang="en-US" sz="1200" i="1" dirty="0">
                <a:latin typeface="Courier New" pitchFamily="49" charset="0"/>
              </a:rPr>
              <a:t>cat smash-</a:t>
            </a:r>
            <a:r>
              <a:rPr lang="en-US" sz="1200" i="1" dirty="0" err="1">
                <a:latin typeface="Courier New" pitchFamily="49" charset="0"/>
              </a:rPr>
              <a:t>hex.txt</a:t>
            </a:r>
            <a:endParaRPr lang="en-US" sz="1200" i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200" dirty="0">
                <a:latin typeface="Courier New" pitchFamily="49" charset="0"/>
              </a:rPr>
              <a:t>30 31 32 33 34 35 36 37 38 39 30 31 32 33 34 35 36 37 38 39 30 31 32 33 c8 06 40 00 00 00 00 00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200" dirty="0" err="1">
                <a:latin typeface="Courier New" pitchFamily="49" charset="0"/>
              </a:rPr>
              <a:t>linux</a:t>
            </a:r>
            <a:r>
              <a:rPr lang="en-US" sz="1200" dirty="0">
                <a:latin typeface="Courier New" pitchFamily="49" charset="0"/>
              </a:rPr>
              <a:t>&gt; </a:t>
            </a:r>
            <a:r>
              <a:rPr lang="en-US" sz="1200" i="1" dirty="0">
                <a:latin typeface="Courier New" pitchFamily="49" charset="0"/>
              </a:rPr>
              <a:t>cat smash-</a:t>
            </a:r>
            <a:r>
              <a:rPr lang="en-US" sz="1200" i="1" dirty="0" err="1">
                <a:latin typeface="Courier New" pitchFamily="49" charset="0"/>
              </a:rPr>
              <a:t>hex.txt</a:t>
            </a:r>
            <a:r>
              <a:rPr lang="en-US" sz="1200" i="1" dirty="0">
                <a:latin typeface="Courier New" pitchFamily="49" charset="0"/>
              </a:rPr>
              <a:t> | ./</a:t>
            </a:r>
            <a:r>
              <a:rPr lang="en-US" sz="1200" i="1" dirty="0" err="1">
                <a:latin typeface="Courier New" pitchFamily="49" charset="0"/>
              </a:rPr>
              <a:t>hexify</a:t>
            </a:r>
            <a:r>
              <a:rPr lang="en-US" sz="1200" i="1" dirty="0">
                <a:latin typeface="Courier New" pitchFamily="49" charset="0"/>
              </a:rPr>
              <a:t> | ./</a:t>
            </a:r>
            <a:r>
              <a:rPr lang="en-US" sz="1200" i="1" dirty="0" err="1">
                <a:latin typeface="Courier New" pitchFamily="49" charset="0"/>
              </a:rPr>
              <a:t>bufdemo-nsp</a:t>
            </a:r>
            <a:endParaRPr lang="en-US" sz="1200" i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200" dirty="0">
                <a:latin typeface="Courier New" pitchFamily="49" charset="0"/>
              </a:rPr>
              <a:t>Type a string:012345678901234567890123?@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200" dirty="0">
                <a:latin typeface="Courier New" pitchFamily="49" charset="0"/>
              </a:rPr>
              <a:t>I've been smashed!</a:t>
            </a:r>
          </a:p>
        </p:txBody>
      </p:sp>
      <p:sp>
        <p:nvSpPr>
          <p:cNvPr id="88" name="Rectangle 4">
            <a:extLst>
              <a:ext uri="{FF2B5EF4-FFF2-40B4-BE49-F238E27FC236}">
                <a16:creationId xmlns:a16="http://schemas.microsoft.com/office/drawing/2014/main" id="{E52DE286-16D4-9D44-8EAC-9FC4D7DAD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267200"/>
            <a:ext cx="48006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smash()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("I've been smashed!\n");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exit(0);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887422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/>
          <a:lstStyle/>
          <a:p>
            <a:pPr eaLnBrk="1" hangingPunct="1"/>
            <a:r>
              <a:rPr lang="en-US" dirty="0"/>
              <a:t>Code Injection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562600"/>
            <a:ext cx="8255000" cy="1143000"/>
          </a:xfrm>
        </p:spPr>
        <p:txBody>
          <a:bodyPr anchor="ctr"/>
          <a:lstStyle/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Input string contains byte representation of executable code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Overwrite return address A with address of buffer B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/>
              <a:t>When </a:t>
            </a:r>
            <a:r>
              <a:rPr lang="en-US" sz="2000" dirty="0">
                <a:latin typeface="Courier New" pitchFamily="49" charset="0"/>
              </a:rPr>
              <a:t>Q</a:t>
            </a:r>
            <a:r>
              <a:rPr lang="en-US" sz="2000" dirty="0"/>
              <a:t> executes</a:t>
            </a:r>
            <a:r>
              <a:rPr lang="en-US" sz="2000" dirty="0">
                <a:latin typeface="Courier New" pitchFamily="49" charset="0"/>
              </a:rPr>
              <a:t> ret</a:t>
            </a:r>
            <a:r>
              <a:rPr lang="en-US" sz="2000" dirty="0"/>
              <a:t>, will jump to exploit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Q()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gets(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P(){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Q();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593975" y="2212975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sz="1800" b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sz="1800" b="0"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905000" y="267017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Stack after call to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365575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365576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65579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0732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ourier New" pitchFamily="49" charset="0"/>
                </a:rPr>
                <a:t>P</a:t>
              </a:r>
              <a:r>
                <a:rPr lang="en-US" sz="1800" b="0" dirty="0">
                  <a:latin typeface="Courier New" pitchFamily="49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30733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ourier New" pitchFamily="49" charset="0"/>
                </a:rPr>
                <a:t>Q</a:t>
              </a:r>
              <a:r>
                <a:rPr lang="en-US" sz="1800" b="0" dirty="0">
                  <a:latin typeface="Calibri" pitchFamily="34" charset="0"/>
                </a:rPr>
                <a:t> stack frame</a:t>
              </a:r>
            </a:p>
          </p:txBody>
        </p:sp>
        <p:sp>
          <p:nvSpPr>
            <p:cNvPr id="30734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B</a:t>
              </a:r>
            </a:p>
          </p:txBody>
        </p:sp>
        <p:sp>
          <p:nvSpPr>
            <p:cNvPr id="30735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5586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365587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30738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sz="1800" b="0">
                  <a:latin typeface="Calibri" pitchFamily="34" charset="0"/>
                </a:rPr>
                <a:t>by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30739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740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741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6700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How Does The Attack Code Execute?</a:t>
            </a: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5029200" y="106100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5029200" y="10668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5029200" y="603623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5029200" y="573143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5029200" y="512445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029200" y="22082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5029200" y="375285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>
                <a:latin typeface="Calibri" pitchFamily="34" charset="0"/>
              </a:rPr>
              <a:t>Libraries</a:t>
            </a: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533400" y="3810838"/>
            <a:ext cx="2971800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Q()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); // A-&gt;B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return ...;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P(){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Q();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477000" y="952501"/>
            <a:ext cx="2214684" cy="3746500"/>
            <a:chOff x="6477000" y="952501"/>
            <a:chExt cx="2214684" cy="3746500"/>
          </a:xfrm>
        </p:grpSpPr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7620000" y="2171700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strike="sngStrike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A</a:t>
              </a: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 B</a:t>
              </a: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7620000" y="952501"/>
              <a:ext cx="1066800" cy="15589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7620000" y="2508741"/>
              <a:ext cx="1066800" cy="21902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7620000" y="3430588"/>
              <a:ext cx="1066800" cy="646112"/>
            </a:xfrm>
            <a:prstGeom prst="rect">
              <a:avLst/>
            </a:prstGeom>
            <a:solidFill>
              <a:srgbClr val="F1C7C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7620000" y="2511425"/>
              <a:ext cx="1065213" cy="936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7624884" y="2127740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A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7624884" y="2127740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B</a:t>
              </a: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 flipV="1">
              <a:off x="6477000" y="952501"/>
              <a:ext cx="1143000" cy="108504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6477000" y="1447801"/>
              <a:ext cx="1143000" cy="325120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7624884" y="1750192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91000" y="6061352"/>
            <a:ext cx="838200" cy="369332"/>
            <a:chOff x="4191000" y="6061352"/>
            <a:chExt cx="838200" cy="369332"/>
          </a:xfrm>
        </p:grpSpPr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4191000" y="606135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alibri" pitchFamily="34" charset="0"/>
                </a:rPr>
                <a:t>rip</a:t>
              </a:r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4632325" y="62484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91000" y="1089942"/>
            <a:ext cx="838200" cy="369332"/>
            <a:chOff x="4191000" y="1089942"/>
            <a:chExt cx="838200" cy="369332"/>
          </a:xfrm>
        </p:grpSpPr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4191000" y="108994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rip</a:t>
              </a:r>
            </a:p>
          </p:txBody>
        </p:sp>
        <p:sp>
          <p:nvSpPr>
            <p:cNvPr id="51" name="Line 17"/>
            <p:cNvSpPr>
              <a:spLocks noChangeShapeType="1"/>
            </p:cNvSpPr>
            <p:nvPr/>
          </p:nvSpPr>
          <p:spPr bwMode="auto">
            <a:xfrm>
              <a:off x="4632325" y="1276990"/>
              <a:ext cx="396875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86684" y="3889652"/>
            <a:ext cx="838200" cy="369332"/>
            <a:chOff x="6786684" y="3889652"/>
            <a:chExt cx="838200" cy="369332"/>
          </a:xfrm>
        </p:grpSpPr>
        <p:sp>
          <p:nvSpPr>
            <p:cNvPr id="54" name="Text Box 16"/>
            <p:cNvSpPr txBox="1">
              <a:spLocks noChangeArrowheads="1"/>
            </p:cNvSpPr>
            <p:nvPr/>
          </p:nvSpPr>
          <p:spPr bwMode="auto">
            <a:xfrm>
              <a:off x="6786684" y="388965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rip</a:t>
              </a:r>
            </a:p>
          </p:txBody>
        </p:sp>
        <p:sp>
          <p:nvSpPr>
            <p:cNvPr id="55" name="Line 17"/>
            <p:cNvSpPr>
              <a:spLocks noChangeShapeType="1"/>
            </p:cNvSpPr>
            <p:nvPr/>
          </p:nvSpPr>
          <p:spPr bwMode="auto">
            <a:xfrm>
              <a:off x="7228009" y="4076700"/>
              <a:ext cx="396875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86684" y="3261002"/>
            <a:ext cx="838200" cy="369332"/>
            <a:chOff x="6786684" y="3261002"/>
            <a:chExt cx="838200" cy="369332"/>
          </a:xfrm>
        </p:grpSpPr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6786684" y="326100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rip</a:t>
              </a:r>
            </a:p>
          </p:txBody>
        </p:sp>
        <p:sp>
          <p:nvSpPr>
            <p:cNvPr id="57" name="Line 17"/>
            <p:cNvSpPr>
              <a:spLocks noChangeShapeType="1"/>
            </p:cNvSpPr>
            <p:nvPr/>
          </p:nvSpPr>
          <p:spPr bwMode="auto">
            <a:xfrm>
              <a:off x="7228009" y="3448050"/>
              <a:ext cx="396875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59" name="Arc 58"/>
          <p:cNvSpPr/>
          <p:nvPr/>
        </p:nvSpPr>
        <p:spPr bwMode="auto">
          <a:xfrm>
            <a:off x="3666980" y="1276990"/>
            <a:ext cx="1143000" cy="4879374"/>
          </a:xfrm>
          <a:prstGeom prst="arc">
            <a:avLst>
              <a:gd name="adj1" fmla="val 5391088"/>
              <a:gd name="adj2" fmla="val 16237356"/>
            </a:avLst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786684" y="2321692"/>
            <a:ext cx="838200" cy="369332"/>
            <a:chOff x="6786684" y="2321692"/>
            <a:chExt cx="838200" cy="369332"/>
          </a:xfrm>
        </p:grpSpPr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6786684" y="2321692"/>
              <a:ext cx="47840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0070C0"/>
                  </a:solidFill>
                  <a:latin typeface="Calibri" pitchFamily="34" charset="0"/>
                </a:rPr>
                <a:t>rsp</a:t>
              </a:r>
              <a:endParaRPr lang="en-US" sz="1800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61" name="Line 17"/>
            <p:cNvSpPr>
              <a:spLocks noChangeShapeType="1"/>
            </p:cNvSpPr>
            <p:nvPr/>
          </p:nvSpPr>
          <p:spPr bwMode="auto">
            <a:xfrm>
              <a:off x="7228009" y="2508740"/>
              <a:ext cx="396875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86684" y="1940692"/>
            <a:ext cx="838200" cy="369332"/>
            <a:chOff x="6786684" y="1940692"/>
            <a:chExt cx="838200" cy="369332"/>
          </a:xfrm>
        </p:grpSpPr>
        <p:sp>
          <p:nvSpPr>
            <p:cNvPr id="62" name="Text Box 16"/>
            <p:cNvSpPr txBox="1">
              <a:spLocks noChangeArrowheads="1"/>
            </p:cNvSpPr>
            <p:nvPr/>
          </p:nvSpPr>
          <p:spPr bwMode="auto">
            <a:xfrm>
              <a:off x="6786684" y="1940692"/>
              <a:ext cx="47840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0070C0"/>
                  </a:solidFill>
                  <a:latin typeface="Calibri" pitchFamily="34" charset="0"/>
                </a:rPr>
                <a:t>rsp</a:t>
              </a:r>
              <a:endParaRPr lang="en-US" sz="1800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7228009" y="2127740"/>
              <a:ext cx="396875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71800" y="1276990"/>
            <a:ext cx="1752600" cy="4971410"/>
            <a:chOff x="2971800" y="1276990"/>
            <a:chExt cx="1752600" cy="4971410"/>
          </a:xfrm>
        </p:grpSpPr>
        <p:sp>
          <p:nvSpPr>
            <p:cNvPr id="9" name="Arc 8"/>
            <p:cNvSpPr/>
            <p:nvPr/>
          </p:nvSpPr>
          <p:spPr bwMode="auto">
            <a:xfrm>
              <a:off x="3581400" y="1276990"/>
              <a:ext cx="1143000" cy="4971410"/>
            </a:xfrm>
            <a:prstGeom prst="arc">
              <a:avLst>
                <a:gd name="adj1" fmla="val 5391088"/>
                <a:gd name="adj2" fmla="val 16237356"/>
              </a:avLst>
            </a:prstGeom>
            <a:noFill/>
            <a:ln w="508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 Box 16"/>
            <p:cNvSpPr txBox="1">
              <a:spLocks noChangeArrowheads="1"/>
            </p:cNvSpPr>
            <p:nvPr/>
          </p:nvSpPr>
          <p:spPr bwMode="auto">
            <a:xfrm>
              <a:off x="2971800" y="3405607"/>
              <a:ext cx="59824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</a:t>
              </a:r>
            </a:p>
          </p:txBody>
        </p:sp>
      </p:grp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05080" y="3405607"/>
            <a:ext cx="59824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4191000" y="5971698"/>
            <a:ext cx="838200" cy="369332"/>
            <a:chOff x="4191000" y="6061352"/>
            <a:chExt cx="838200" cy="369332"/>
          </a:xfrm>
        </p:grpSpPr>
        <p:sp>
          <p:nvSpPr>
            <p:cNvPr id="75" name="Text Box 16"/>
            <p:cNvSpPr txBox="1">
              <a:spLocks noChangeArrowheads="1"/>
            </p:cNvSpPr>
            <p:nvPr/>
          </p:nvSpPr>
          <p:spPr bwMode="auto">
            <a:xfrm>
              <a:off x="4191000" y="606135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alibri" pitchFamily="34" charset="0"/>
                </a:rPr>
                <a:t>rip</a:t>
              </a:r>
            </a:p>
          </p:txBody>
        </p:sp>
        <p:sp>
          <p:nvSpPr>
            <p:cNvPr id="76" name="Line 17"/>
            <p:cNvSpPr>
              <a:spLocks noChangeShapeType="1"/>
            </p:cNvSpPr>
            <p:nvPr/>
          </p:nvSpPr>
          <p:spPr bwMode="auto">
            <a:xfrm>
              <a:off x="4632325" y="62484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786684" y="1571360"/>
            <a:ext cx="838200" cy="369332"/>
            <a:chOff x="6786684" y="1940692"/>
            <a:chExt cx="838200" cy="369332"/>
          </a:xfrm>
        </p:grpSpPr>
        <p:sp>
          <p:nvSpPr>
            <p:cNvPr id="58" name="Text Box 16"/>
            <p:cNvSpPr txBox="1">
              <a:spLocks noChangeArrowheads="1"/>
            </p:cNvSpPr>
            <p:nvPr/>
          </p:nvSpPr>
          <p:spPr bwMode="auto">
            <a:xfrm>
              <a:off x="6786684" y="1940692"/>
              <a:ext cx="47840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err="1">
                  <a:solidFill>
                    <a:srgbClr val="0070C0"/>
                  </a:solidFill>
                  <a:latin typeface="Calibri" pitchFamily="34" charset="0"/>
                </a:rPr>
                <a:t>rsp</a:t>
              </a:r>
              <a:endParaRPr lang="en-US" sz="1800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7228009" y="2127740"/>
              <a:ext cx="396875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810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5" grpId="0"/>
      <p:bldP spid="65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/>
              <a:t>Exploits Based on Buffer Overflows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i="1" dirty="0">
                <a:solidFill>
                  <a:srgbClr val="C00000"/>
                </a:solidFill>
              </a:rPr>
              <a:t>Buffer overflow bugs can allow remote machines to execute arbitrary code on victim machines</a:t>
            </a:r>
          </a:p>
          <a:p>
            <a:pPr eaLnBrk="1" hangingPunct="1"/>
            <a:r>
              <a:rPr lang="en-US" dirty="0"/>
              <a:t>Distressingly common in real </a:t>
            </a:r>
            <a:r>
              <a:rPr lang="en-US" dirty="0" err="1"/>
              <a:t>progams</a:t>
            </a:r>
            <a:endParaRPr lang="en-US" dirty="0"/>
          </a:p>
          <a:p>
            <a:pPr lvl="1" eaLnBrk="1" hangingPunct="1"/>
            <a:r>
              <a:rPr lang="en-US" dirty="0"/>
              <a:t>Programmers keep making the same mistakes </a:t>
            </a:r>
            <a:r>
              <a:rPr lang="en-US" dirty="0">
                <a:sym typeface="Wingdings"/>
              </a:rPr>
              <a:t></a:t>
            </a:r>
          </a:p>
          <a:p>
            <a:pPr lvl="1" eaLnBrk="1" hangingPunct="1"/>
            <a:r>
              <a:rPr lang="en-US" dirty="0">
                <a:sym typeface="Wingdings"/>
              </a:rPr>
              <a:t>Recent measures make these attacks much more difficult</a:t>
            </a:r>
            <a:endParaRPr lang="en-US" dirty="0"/>
          </a:p>
          <a:p>
            <a:pPr eaLnBrk="1" hangingPunct="1"/>
            <a:r>
              <a:rPr lang="en-US" dirty="0"/>
              <a:t>Examples across the decades</a:t>
            </a:r>
          </a:p>
          <a:p>
            <a:pPr lvl="1" eaLnBrk="1" hangingPunct="1"/>
            <a:r>
              <a:rPr lang="en-US" dirty="0"/>
              <a:t>Original “Internet worm” (1988)</a:t>
            </a:r>
          </a:p>
          <a:p>
            <a:pPr lvl="1" eaLnBrk="1" hangingPunct="1"/>
            <a:r>
              <a:rPr lang="en-US" dirty="0"/>
              <a:t>“IM wars” (1999)</a:t>
            </a:r>
          </a:p>
          <a:p>
            <a:pPr lvl="1" eaLnBrk="1" hangingPunct="1"/>
            <a:r>
              <a:rPr lang="en-US" dirty="0"/>
              <a:t>Twilight hack on Wii (2000s)</a:t>
            </a:r>
          </a:p>
          <a:p>
            <a:pPr lvl="1" eaLnBrk="1" hangingPunct="1"/>
            <a:r>
              <a:rPr lang="en-US" dirty="0"/>
              <a:t>… and many, many more</a:t>
            </a:r>
          </a:p>
          <a:p>
            <a:pPr eaLnBrk="1" hangingPunct="1"/>
            <a:r>
              <a:rPr lang="en-US" dirty="0"/>
              <a:t>You will learn some of the tricks in </a:t>
            </a:r>
            <a:r>
              <a:rPr lang="en-US" dirty="0" err="1"/>
              <a:t>attacklab</a:t>
            </a:r>
            <a:endParaRPr lang="en-US" dirty="0"/>
          </a:p>
          <a:p>
            <a:pPr lvl="1" eaLnBrk="1" hangingPunct="1"/>
            <a:r>
              <a:rPr lang="en-US" dirty="0"/>
              <a:t>Hopefully to convince you to never leave such holes in your programs!!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dirty="0"/>
              <a:t>Example: the original Internet worm (1988)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/>
              <a:t>Exploited a few vulnerabilities to spread</a:t>
            </a:r>
          </a:p>
          <a:p>
            <a:pPr lvl="1" eaLnBrk="1" hangingPunct="1"/>
            <a:r>
              <a:rPr lang="en-US" dirty="0"/>
              <a:t>Early versions of the finger server (</a:t>
            </a:r>
            <a:r>
              <a:rPr lang="en-US" dirty="0" err="1"/>
              <a:t>fingerd</a:t>
            </a:r>
            <a:r>
              <a:rPr lang="en-US" dirty="0"/>
              <a:t>) used </a:t>
            </a:r>
            <a:r>
              <a:rPr lang="en-US" b="1" dirty="0">
                <a:latin typeface="Courier New" pitchFamily="49" charset="0"/>
              </a:rPr>
              <a:t>gets()</a:t>
            </a:r>
            <a:r>
              <a:rPr lang="en-US" b="1" dirty="0"/>
              <a:t> </a:t>
            </a:r>
            <a:r>
              <a:rPr lang="en-US" dirty="0"/>
              <a:t>to read the argument sent by the client:</a:t>
            </a:r>
          </a:p>
          <a:p>
            <a:pPr lvl="2" eaLnBrk="1" hangingPunct="1"/>
            <a:r>
              <a:rPr lang="en-US" b="1" dirty="0">
                <a:latin typeface="Courier New" pitchFamily="49" charset="0"/>
              </a:rPr>
              <a:t>finger </a:t>
            </a:r>
            <a:r>
              <a:rPr lang="en-US" b="1" dirty="0" err="1">
                <a:latin typeface="Courier New" pitchFamily="49" charset="0"/>
              </a:rPr>
              <a:t>droh@cs.cmu.edu</a:t>
            </a:r>
            <a:endParaRPr lang="en-US" b="1" dirty="0">
              <a:latin typeface="Courier New" pitchFamily="49" charset="0"/>
            </a:endParaRPr>
          </a:p>
          <a:p>
            <a:pPr lvl="1" eaLnBrk="1" hangingPunct="1"/>
            <a:r>
              <a:rPr lang="en-US" dirty="0"/>
              <a:t>Worm attacked </a:t>
            </a:r>
            <a:r>
              <a:rPr lang="en-US" dirty="0" err="1"/>
              <a:t>fingerd</a:t>
            </a:r>
            <a:r>
              <a:rPr lang="en-US" dirty="0"/>
              <a:t> server by sending phony argument:</a:t>
            </a:r>
          </a:p>
          <a:p>
            <a:pPr lvl="2" eaLnBrk="1" hangingPunct="1"/>
            <a:r>
              <a:rPr lang="en-US" b="1" dirty="0">
                <a:latin typeface="Courier New" pitchFamily="49" charset="0"/>
              </a:rPr>
              <a:t>finger</a:t>
            </a:r>
            <a:r>
              <a:rPr lang="en-US" b="1" i="1" dirty="0">
                <a:latin typeface="Courier New" pitchFamily="49" charset="0"/>
              </a:rPr>
              <a:t> “exploit-code  padding  new-return-address”</a:t>
            </a:r>
          </a:p>
          <a:p>
            <a:pPr lvl="2" eaLnBrk="1" hangingPunct="1"/>
            <a:r>
              <a:rPr lang="en-US" dirty="0"/>
              <a:t>exploit code: executed a root shell on the victim machine with a direct TCP connection to the attacker.</a:t>
            </a:r>
          </a:p>
          <a:p>
            <a:pPr eaLnBrk="1" hangingPunct="1"/>
            <a:r>
              <a:rPr lang="en-US" dirty="0"/>
              <a:t>Once on a machine, scanned for other machines to attack</a:t>
            </a:r>
          </a:p>
          <a:p>
            <a:pPr lvl="1" eaLnBrk="1" hangingPunct="1"/>
            <a:r>
              <a:rPr lang="en-US" dirty="0"/>
              <a:t>invaded ~6000 computers in hours (10% of the Internet </a:t>
            </a:r>
            <a:r>
              <a:rPr lang="en-US" dirty="0">
                <a:sym typeface="Wingdings"/>
              </a:rPr>
              <a:t> )</a:t>
            </a:r>
          </a:p>
          <a:p>
            <a:pPr lvl="2" eaLnBrk="1" hangingPunct="1"/>
            <a:r>
              <a:rPr lang="en-US" dirty="0">
                <a:sym typeface="Wingdings"/>
              </a:rPr>
              <a:t>see June 1989 article in </a:t>
            </a:r>
            <a:r>
              <a:rPr lang="en-US" i="1" dirty="0">
                <a:sym typeface="Wingdings"/>
              </a:rPr>
              <a:t>Comm. of the ACM</a:t>
            </a:r>
            <a:endParaRPr lang="en-US" i="1" dirty="0"/>
          </a:p>
          <a:p>
            <a:pPr lvl="1" eaLnBrk="1" hangingPunct="1"/>
            <a:r>
              <a:rPr lang="en-US" dirty="0"/>
              <a:t>the young author of the worm was prosecuted…</a:t>
            </a:r>
          </a:p>
        </p:txBody>
      </p:sp>
    </p:spTree>
    <p:extLst>
      <p:ext uri="{BB962C8B-B14F-4D97-AF65-F5344CB8AC3E}">
        <p14:creationId xmlns:p14="http://schemas.microsoft.com/office/powerpoint/2010/main" val="13797230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5">
            <a:extLst>
              <a:ext uri="{FF2B5EF4-FFF2-40B4-BE49-F238E27FC236}">
                <a16:creationId xmlns:a16="http://schemas.microsoft.com/office/drawing/2014/main" id="{45070491-74F2-9F49-A078-39ED2C5E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8575800C-68DD-FE40-929D-06DA7E75CFEF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48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7BA8C79-5CF0-6F41-BAEF-22BE8AEA2E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Morris Worm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DE4E1EE-B7DE-E147-8756-C924107300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Robert Tappan Morris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born November 8, 1965</a:t>
            </a:r>
          </a:p>
        </p:txBody>
      </p:sp>
      <p:pic>
        <p:nvPicPr>
          <p:cNvPr id="5" name="图片 4" descr="morris2004.jpg">
            <a:extLst>
              <a:ext uri="{FF2B5EF4-FFF2-40B4-BE49-F238E27FC236}">
                <a16:creationId xmlns:a16="http://schemas.microsoft.com/office/drawing/2014/main" id="{DA3D7F33-3C84-D74D-BD8D-A6D9C004B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898" y="322639"/>
            <a:ext cx="2250322" cy="225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矩形 1">
            <a:extLst>
              <a:ext uri="{FF2B5EF4-FFF2-40B4-BE49-F238E27FC236}">
                <a16:creationId xmlns:a16="http://schemas.microsoft.com/office/drawing/2014/main" id="{1CA2A6D4-7BDA-3949-912E-8C8F23536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723391"/>
            <a:ext cx="926773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父亲罗伯特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莫里斯为贝尔实验室计算机安全专家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他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岁上初中时，发现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UNIX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系统漏洞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1983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年考入哈佛大学，拿到了文学学士（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A.B.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）学位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1988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年成为康奈尔大学研究生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1988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年散布了“莫里斯蠕虫”，造成约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6000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个系统瘫痪，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给这些用户总共带来约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万到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6000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万美元的损失。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现为麻省理工学院教授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(2006 tenure, 2015 ACM Fellow)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6633CA-9E2A-EF4D-B29E-3972DA99FDC6}"/>
              </a:ext>
            </a:extLst>
          </p:cNvPr>
          <p:cNvSpPr/>
          <p:nvPr/>
        </p:nvSpPr>
        <p:spPr>
          <a:xfrm>
            <a:off x="4191000" y="55514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rgbClr val="002060"/>
                </a:solidFill>
              </a:rPr>
              <a:t>https://www.bilibili.com/video/BV1qk4y197bB?from=search&amp;seid=7720468517381990376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5AF8EB-0297-3943-A1B6-4300D914BFD1}"/>
              </a:ext>
            </a:extLst>
          </p:cNvPr>
          <p:cNvSpPr/>
          <p:nvPr/>
        </p:nvSpPr>
        <p:spPr>
          <a:xfrm>
            <a:off x="685800" y="561536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</a:rPr>
              <a:t>MIT 6.824 Distributed Systems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958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/>
              <a:t>Example 2: IM War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07388" cy="2819400"/>
          </a:xfrm>
        </p:spPr>
        <p:txBody>
          <a:bodyPr/>
          <a:lstStyle/>
          <a:p>
            <a:pPr eaLnBrk="1" hangingPunct="1"/>
            <a:r>
              <a:rPr lang="en-US" dirty="0"/>
              <a:t>July, 1999</a:t>
            </a:r>
          </a:p>
          <a:p>
            <a:pPr lvl="1" eaLnBrk="1" hangingPunct="1"/>
            <a:r>
              <a:rPr lang="en-US" dirty="0"/>
              <a:t>Microsoft launches MSN Messenger (instant messaging system).</a:t>
            </a:r>
          </a:p>
          <a:p>
            <a:pPr lvl="1" eaLnBrk="1" hangingPunct="1"/>
            <a:r>
              <a:rPr lang="en-US" dirty="0"/>
              <a:t>Messenger clients can access popular AOL Instant Messaging Service (AIM) servers</a:t>
            </a:r>
          </a:p>
          <a:p>
            <a:pPr eaLnBrk="1" hangingPunct="1"/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56356" name="Oval 4"/>
          <p:cNvSpPr>
            <a:spLocks noChangeArrowheads="1"/>
          </p:cNvSpPr>
          <p:nvPr/>
        </p:nvSpPr>
        <p:spPr bwMode="auto">
          <a:xfrm>
            <a:off x="5748337" y="3978275"/>
            <a:ext cx="1095375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server</a:t>
            </a:r>
          </a:p>
        </p:txBody>
      </p:sp>
      <p:sp>
        <p:nvSpPr>
          <p:cNvPr id="356357" name="Oval 5"/>
          <p:cNvSpPr>
            <a:spLocks noChangeArrowheads="1"/>
          </p:cNvSpPr>
          <p:nvPr/>
        </p:nvSpPr>
        <p:spPr bwMode="auto">
          <a:xfrm>
            <a:off x="4741862" y="29718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4808537" y="50292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071937" y="3978275"/>
            <a:ext cx="998538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client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2286000" y="3978275"/>
            <a:ext cx="1095375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server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3394075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5072062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5646737" y="3717925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rot="5400000">
            <a:off x="5641975" y="47625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3111500" y="3860800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-96" charset="0"/>
              <a:ea typeface="ＭＳ Ｐゴシック" pitchFamily="-96" charset="-128"/>
            </a:endParaRP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Accessing Array Elements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8382000" cy="2070100"/>
          </a:xfrm>
          <a:ln/>
        </p:spPr>
        <p:txBody>
          <a:bodyPr/>
          <a:lstStyle/>
          <a:p>
            <a:r>
              <a:rPr lang="en-US" dirty="0"/>
              <a:t>Compute array offset 12*</a:t>
            </a:r>
            <a:r>
              <a:rPr lang="en-US" dirty="0" err="1"/>
              <a:t>idx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sizeof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(S3)</a:t>
            </a:r>
            <a:r>
              <a:rPr lang="en-US" dirty="0"/>
              <a:t>, including alignment spacers</a:t>
            </a:r>
          </a:p>
          <a:p>
            <a:r>
              <a:rPr lang="en-US" dirty="0"/>
              <a:t>Element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j</a:t>
            </a:r>
            <a:r>
              <a:rPr lang="en-US" dirty="0"/>
              <a:t> is at offset 8 within structure</a:t>
            </a:r>
          </a:p>
          <a:p>
            <a:r>
              <a:rPr lang="en-US" dirty="0"/>
              <a:t>Assembler gives offset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a+8</a:t>
            </a:r>
            <a:endParaRPr lang="en-US" dirty="0"/>
          </a:p>
          <a:p>
            <a:pPr marL="552450" lvl="1"/>
            <a:r>
              <a:rPr lang="en-US" dirty="0"/>
              <a:t>Resolved during linking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6396038" y="609600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struct S3 {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  short i;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  float v;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  short j;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457200" y="5410200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short get_j(int idx)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{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  return a[idx].j;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96" charset="-128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3886200" y="5537200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4300" algn="l"/>
                <a:tab pos="114300" algn="l"/>
                <a:tab pos="1143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#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4300" algn="l"/>
                <a:tab pos="114300" algn="l"/>
                <a:tab pos="1143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leaq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(%rdi,%rdi,2),%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rax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# 3*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4300" algn="l"/>
                <a:tab pos="114300" algn="l"/>
                <a:tab pos="1143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movzwl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a+8(,%rax,4),%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/>
        </p:nvGraphicFramePr>
        <p:xfrm>
          <a:off x="241300" y="3479800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/>
        </p:nvGraphicFramePr>
        <p:xfrm>
          <a:off x="1370013" y="4648200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8329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686800" cy="573087"/>
          </a:xfrm>
        </p:spPr>
        <p:txBody>
          <a:bodyPr/>
          <a:lstStyle/>
          <a:p>
            <a:pPr eaLnBrk="1" hangingPunct="1"/>
            <a:r>
              <a:rPr lang="en-US" dirty="0"/>
              <a:t>IM War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07388" cy="5454650"/>
          </a:xfrm>
        </p:spPr>
        <p:txBody>
          <a:bodyPr/>
          <a:lstStyle/>
          <a:p>
            <a:pPr eaLnBrk="1" hangingPunct="1"/>
            <a:r>
              <a:rPr lang="en-US" dirty="0"/>
              <a:t>August 1999</a:t>
            </a:r>
          </a:p>
          <a:p>
            <a:pPr lvl="1" eaLnBrk="1" hangingPunct="1"/>
            <a:r>
              <a:rPr lang="en-US" dirty="0"/>
              <a:t>Mysteriously, Messenger clients can no longer access AIM servers</a:t>
            </a:r>
          </a:p>
          <a:p>
            <a:pPr lvl="1" eaLnBrk="1" hangingPunct="1"/>
            <a:r>
              <a:rPr lang="en-US" dirty="0"/>
              <a:t>Microsoft and AOL begin the IM war:</a:t>
            </a:r>
          </a:p>
          <a:p>
            <a:pPr lvl="2" eaLnBrk="1" hangingPunct="1"/>
            <a:r>
              <a:rPr lang="en-US" dirty="0"/>
              <a:t>AOL changes server to disallow Messenger clients</a:t>
            </a:r>
          </a:p>
          <a:p>
            <a:pPr lvl="2" eaLnBrk="1" hangingPunct="1"/>
            <a:r>
              <a:rPr lang="en-US" dirty="0"/>
              <a:t>Microsoft makes changes to clients to defeat AOL changes</a:t>
            </a:r>
          </a:p>
          <a:p>
            <a:pPr lvl="2" eaLnBrk="1" hangingPunct="1"/>
            <a:r>
              <a:rPr lang="en-US" dirty="0"/>
              <a:t>At least 13 such skirmishes</a:t>
            </a:r>
          </a:p>
          <a:p>
            <a:pPr lvl="1" eaLnBrk="1" hangingPunct="1"/>
            <a:r>
              <a:rPr lang="en-US" dirty="0"/>
              <a:t>What was really happening?</a:t>
            </a:r>
          </a:p>
          <a:p>
            <a:pPr lvl="2" eaLnBrk="1" hangingPunct="1"/>
            <a:r>
              <a:rPr lang="en-US" dirty="0"/>
              <a:t>AOL had discovered a buffer overflow bug in their own AIM clients</a:t>
            </a:r>
          </a:p>
          <a:p>
            <a:pPr lvl="2" eaLnBrk="1" hangingPunct="1"/>
            <a:r>
              <a:rPr lang="en-US" dirty="0"/>
              <a:t>They exploited it to detect and block Microsoft: the exploit code returned a 4-byte signature (the bytes at some location in the AIM client) to server</a:t>
            </a:r>
          </a:p>
          <a:p>
            <a:pPr lvl="2" eaLnBrk="1" hangingPunct="1"/>
            <a:r>
              <a:rPr lang="en-US" dirty="0"/>
              <a:t>When Microsoft changed code to match signature, AOL changed signature location</a:t>
            </a:r>
          </a:p>
          <a:p>
            <a:pPr lvl="2" eaLnBrk="1" hangingPunct="1"/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304800"/>
            <a:ext cx="8991600" cy="5486400"/>
          </a:xfrm>
        </p:spPr>
        <p:txBody>
          <a:bodyPr/>
          <a:lstStyle/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Date: Wed, 11 Aug 1999 11:30:57 -0700 (PDT)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From: Phil Bucking &lt;philbucking@yahoo.com&gt;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Subject: AOL exploiting buffer overrun bug in their own software!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To: rms@pharlap.com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Mr. Smith,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I am writing you because I have discovered something that I think you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might find interesting because you are an Internet security expert with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experience in this area. I have also tried to contact AOL but received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no response.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I am a developer who has been working on a revolutionary new instant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messaging client that should be released later this year.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It appears that the AIM client has a buffer overrun bug. By itself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this might not be the end of the world, as MS surely has had its share.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But AOL is now *exploiting their own buffer overrun bug* to help in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its efforts to block MS Instant Messenger.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....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Since you have significant credibility with the press I hope that you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can use this information to help inform people that behind AOL's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friendly exterior they are nefariously compromising peoples' security.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Sincerely,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Phil Bucking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Founder, Bucking Consulting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>
                <a:latin typeface="Courier New" pitchFamily="49" charset="0"/>
              </a:rPr>
              <a:t>philbucking@yahoo.com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4114800" y="5429250"/>
            <a:ext cx="4419600" cy="120015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It was later determined that this email originated from within Microsoft!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Aside: Worms and Viruses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Worm: A program that</a:t>
            </a:r>
          </a:p>
          <a:p>
            <a:pPr lvl="1" eaLnBrk="1" hangingPunct="1"/>
            <a:r>
              <a:rPr lang="en-US" dirty="0"/>
              <a:t>Can run by itself</a:t>
            </a:r>
          </a:p>
          <a:p>
            <a:pPr lvl="1" eaLnBrk="1" hangingPunct="1"/>
            <a:r>
              <a:rPr lang="en-US" dirty="0"/>
              <a:t>Can propagate a fully working version of itself to other computers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/>
          </a:p>
          <a:p>
            <a:pPr eaLnBrk="1" hangingPunct="1"/>
            <a:r>
              <a:rPr lang="en-US" dirty="0"/>
              <a:t>Virus: Code that</a:t>
            </a:r>
          </a:p>
          <a:p>
            <a:pPr lvl="1" eaLnBrk="1" hangingPunct="1"/>
            <a:r>
              <a:rPr lang="en-US" dirty="0"/>
              <a:t>Adds itself to other programs</a:t>
            </a:r>
          </a:p>
          <a:p>
            <a:pPr lvl="1" eaLnBrk="1" hangingPunct="1"/>
            <a:r>
              <a:rPr lang="en-US" dirty="0"/>
              <a:t>Does not run independently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Both are (usually) designed to spread among computers and to wreak havoc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</p:spPr>
        <p:txBody>
          <a:bodyPr/>
          <a:lstStyle/>
          <a:p>
            <a:pPr eaLnBrk="1" hangingPunct="1"/>
            <a:r>
              <a:rPr lang="en-US" dirty="0"/>
              <a:t>what to do about buffer overflow attacks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/>
              <a:t>Avoid overflow vulnerabilities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Employ system-level protections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Have compiler use “stack canaries”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Lets talk about each…</a:t>
            </a:r>
          </a:p>
        </p:txBody>
      </p:sp>
    </p:spTree>
    <p:extLst>
      <p:ext uri="{BB962C8B-B14F-4D97-AF65-F5344CB8AC3E}">
        <p14:creationId xmlns:p14="http://schemas.microsoft.com/office/powerpoint/2010/main" val="13275954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457200"/>
            <a:ext cx="8658225" cy="762000"/>
          </a:xfrm>
        </p:spPr>
        <p:txBody>
          <a:bodyPr/>
          <a:lstStyle/>
          <a:p>
            <a:pPr eaLnBrk="1" hangingPunct="1"/>
            <a:r>
              <a:rPr lang="en-US" dirty="0"/>
              <a:t>1. Avoid Overflow Vulnerabilities in Code (!)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4038600"/>
            <a:ext cx="8091487" cy="248285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For example, use library routines that limit string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f</a:t>
            </a:r>
            <a:r>
              <a:rPr lang="en-US" b="1" dirty="0" err="1">
                <a:latin typeface="Courier New" pitchFamily="49" charset="0"/>
              </a:rPr>
              <a:t>gets</a:t>
            </a:r>
            <a:r>
              <a:rPr lang="en-US" dirty="0"/>
              <a:t> instead of </a:t>
            </a:r>
            <a:r>
              <a:rPr lang="en-US" b="1" dirty="0">
                <a:latin typeface="Courier New" pitchFamily="49" charset="0"/>
              </a:rPr>
              <a:t>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cpy</a:t>
            </a:r>
            <a:r>
              <a:rPr lang="en-US" dirty="0"/>
              <a:t> instead of </a:t>
            </a:r>
            <a:r>
              <a:rPr lang="en-US" b="1" dirty="0" err="1">
                <a:latin typeface="Courier New" pitchFamily="49" charset="0"/>
              </a:rPr>
              <a:t>strcpy</a:t>
            </a:r>
            <a:endParaRPr lang="en-US" b="1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Don’t use </a:t>
            </a:r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dirty="0"/>
              <a:t> with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Use 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to read the string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Or use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</a:rPr>
              <a:t>s</a:t>
            </a:r>
            <a:r>
              <a:rPr lang="en-US" b="1" dirty="0"/>
              <a:t>  </a:t>
            </a:r>
            <a:r>
              <a:rPr lang="en-US" dirty="0"/>
              <a:t>where 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dirty="0"/>
              <a:t> is a suitable integer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09600" y="1447800"/>
            <a:ext cx="5943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fgets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, 4,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idx="1"/>
          </p:nvPr>
        </p:nvSpPr>
        <p:spPr>
          <a:xfrm>
            <a:off x="366713" y="1328738"/>
            <a:ext cx="4433887" cy="2938462"/>
          </a:xfrm>
        </p:spPr>
        <p:txBody>
          <a:bodyPr/>
          <a:lstStyle/>
          <a:p>
            <a:pPr eaLnBrk="1" hangingPunct="1"/>
            <a:r>
              <a:rPr lang="en-US" dirty="0"/>
              <a:t>Randomized stack offsets</a:t>
            </a:r>
          </a:p>
          <a:p>
            <a:pPr lvl="1" eaLnBrk="1" hangingPunct="1"/>
            <a:r>
              <a:rPr lang="en-US" dirty="0"/>
              <a:t>At start of program, allocate random amount of space on stack</a:t>
            </a:r>
          </a:p>
          <a:p>
            <a:pPr lvl="1" eaLnBrk="1" hangingPunct="1"/>
            <a:r>
              <a:rPr lang="en-US" dirty="0"/>
              <a:t>Shifts stack addresses for entire program</a:t>
            </a:r>
          </a:p>
          <a:p>
            <a:pPr lvl="1" eaLnBrk="1" hangingPunct="1"/>
            <a:r>
              <a:rPr lang="en-US" dirty="0"/>
              <a:t>Makes it difficult for hacker to predict beginning of inserted code</a:t>
            </a:r>
          </a:p>
          <a:p>
            <a:pPr lvl="1" eaLnBrk="1" hangingPunct="1"/>
            <a:r>
              <a:rPr lang="en-US" dirty="0"/>
              <a:t>E.g.: 5 executions of memory allocation code</a:t>
            </a:r>
          </a:p>
          <a:p>
            <a:pPr lvl="1" eaLnBrk="1" hangingPunct="1"/>
            <a:endParaRPr lang="en-US" dirty="0"/>
          </a:p>
          <a:p>
            <a:pPr lvl="2" eaLnBrk="1" hangingPunct="1"/>
            <a:r>
              <a:rPr lang="en-US" dirty="0"/>
              <a:t>Stack repositioned each time program executes</a:t>
            </a:r>
          </a:p>
          <a:p>
            <a:pPr lvl="1" eaLnBrk="1" hangingPunct="1"/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632303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1750000" imgH="25400" progId="Excel.Sheet.12">
                  <p:embed/>
                </p:oleObj>
              </mc:Choice>
              <mc:Fallback>
                <p:oleObj name="Worksheet" r:id="rId3" imgW="31750000" imgH="25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783092"/>
              </p:ext>
            </p:extLst>
          </p:nvPr>
        </p:nvGraphicFramePr>
        <p:xfrm>
          <a:off x="429340" y="5131505"/>
          <a:ext cx="655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6553200" imgH="203200" progId="Excel.Sheet.12">
                  <p:embed/>
                </p:oleObj>
              </mc:Choice>
              <mc:Fallback>
                <p:oleObj name="Worksheet" r:id="rId5" imgW="6553200" imgH="203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9340" y="5131505"/>
                        <a:ext cx="655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5979949" y="1328738"/>
            <a:ext cx="2688595" cy="4949546"/>
            <a:chOff x="5979949" y="1328738"/>
            <a:chExt cx="2688595" cy="4949546"/>
          </a:xfrm>
        </p:grpSpPr>
        <p:sp>
          <p:nvSpPr>
            <p:cNvPr id="53" name="Rectangle 4"/>
            <p:cNvSpPr>
              <a:spLocks/>
            </p:cNvSpPr>
            <p:nvPr/>
          </p:nvSpPr>
          <p:spPr bwMode="auto"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Calibri Bold" charset="0"/>
                  <a:cs typeface="Courier New"/>
                  <a:sym typeface="Calibri Bold" charset="0"/>
                </a:rPr>
                <a:t>main</a:t>
              </a:r>
            </a:p>
          </p:txBody>
        </p:sp>
        <p:sp>
          <p:nvSpPr>
            <p:cNvPr id="54" name="Rectangle 5"/>
            <p:cNvSpPr>
              <a:spLocks/>
            </p:cNvSpPr>
            <p:nvPr/>
          </p:nvSpPr>
          <p:spPr bwMode="auto">
            <a:xfrm>
              <a:off x="7398544" y="3690938"/>
              <a:ext cx="1270000" cy="9572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Application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5" name="Rectangle 7"/>
            <p:cNvSpPr>
              <a:spLocks/>
            </p:cNvSpPr>
            <p:nvPr/>
          </p:nvSpPr>
          <p:spPr bwMode="auto"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9"/>
            <p:cNvSpPr>
              <a:spLocks/>
            </p:cNvSpPr>
            <p:nvPr/>
          </p:nvSpPr>
          <p:spPr bwMode="auto"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7" name="Rectangle 10"/>
            <p:cNvSpPr>
              <a:spLocks/>
            </p:cNvSpPr>
            <p:nvPr/>
          </p:nvSpPr>
          <p:spPr bwMode="auto">
            <a:xfrm>
              <a:off x="5979949" y="2243138"/>
              <a:ext cx="1002591" cy="63094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Random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allocation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7150767" y="1704917"/>
              <a:ext cx="228600" cy="1681221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10"/>
            <p:cNvSpPr>
              <a:spLocks/>
            </p:cNvSpPr>
            <p:nvPr/>
          </p:nvSpPr>
          <p:spPr bwMode="auto">
            <a:xfrm>
              <a:off x="6107341" y="1328738"/>
              <a:ext cx="1062603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base</a:t>
              </a: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7398544" y="4638842"/>
              <a:ext cx="1270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B?</a:t>
              </a: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6561519" y="5908952"/>
              <a:ext cx="42102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sz="1800" dirty="0">
                  <a:latin typeface="Calibri" pitchFamily="34" charset="0"/>
                </a:rPr>
                <a:t>B?</a:t>
              </a: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6982540" y="60960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7398544" y="5535098"/>
              <a:ext cx="12700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7398544" y="5016392"/>
              <a:ext cx="1270000" cy="5187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idx="1"/>
          </p:nvPr>
        </p:nvSpPr>
        <p:spPr>
          <a:xfrm>
            <a:off x="366713" y="1328738"/>
            <a:ext cx="4052887" cy="5224462"/>
          </a:xfrm>
        </p:spPr>
        <p:txBody>
          <a:bodyPr/>
          <a:lstStyle/>
          <a:p>
            <a:pPr eaLnBrk="1" hangingPunct="1"/>
            <a:r>
              <a:rPr lang="en-US" dirty="0" err="1"/>
              <a:t>Nonexecutable</a:t>
            </a:r>
            <a:r>
              <a:rPr lang="en-US" dirty="0"/>
              <a:t> code segments</a:t>
            </a:r>
          </a:p>
          <a:p>
            <a:pPr lvl="1" eaLnBrk="1" hangingPunct="1"/>
            <a:r>
              <a:rPr lang="en-US" dirty="0"/>
              <a:t>In traditional x86, can mark region of memory as either “read-only” or “writeable”</a:t>
            </a:r>
          </a:p>
          <a:p>
            <a:pPr lvl="2" eaLnBrk="1" hangingPunct="1"/>
            <a:r>
              <a:rPr lang="en-US" dirty="0"/>
              <a:t>Can execute anything readable</a:t>
            </a:r>
          </a:p>
          <a:p>
            <a:pPr lvl="1" eaLnBrk="1" hangingPunct="1"/>
            <a:r>
              <a:rPr lang="en-US" dirty="0"/>
              <a:t>X86-64 added  explicit “execute” permission</a:t>
            </a:r>
          </a:p>
          <a:p>
            <a:pPr lvl="1" eaLnBrk="1" hangingPunct="1"/>
            <a:r>
              <a:rPr lang="en-US" dirty="0"/>
              <a:t>Stack marked as non-executable</a:t>
            </a:r>
          </a:p>
          <a:p>
            <a:pPr lvl="1" eaLnBrk="1" hangingPunct="1"/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179837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1750000" imgH="25400" progId="Excel.Sheet.12">
                  <p:embed/>
                </p:oleObj>
              </mc:Choice>
              <mc:Fallback>
                <p:oleObj name="Worksheet" r:id="rId3" imgW="31750000" imgH="25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Stack after call to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ourier New" pitchFamily="49" charset="0"/>
                </a:rPr>
                <a:t>P</a:t>
              </a:r>
              <a:r>
                <a:rPr lang="en-US" sz="1800" b="0" dirty="0">
                  <a:latin typeface="Courier New" pitchFamily="49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>
                  <a:latin typeface="Courier New" pitchFamily="49" charset="0"/>
                </a:rPr>
                <a:t>Q</a:t>
              </a:r>
              <a:r>
                <a:rPr lang="en-US" sz="1800" b="0" dirty="0">
                  <a:latin typeface="Calibri" pitchFamily="34" charset="0"/>
                </a:rPr>
                <a:t> stack frame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sz="1800" b="0">
                  <a:latin typeface="Calibri" pitchFamily="34" charset="0"/>
                </a:rPr>
                <a:t>by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28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29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 flipV="1">
            <a:off x="4419600" y="4665663"/>
            <a:ext cx="1308100" cy="127793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264144" y="5943600"/>
            <a:ext cx="411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alibri" pitchFamily="34" charset="0"/>
              </a:rPr>
              <a:t>Any attempt to execute this code will fail</a:t>
            </a:r>
          </a:p>
        </p:txBody>
      </p:sp>
    </p:spTree>
    <p:extLst>
      <p:ext uri="{BB962C8B-B14F-4D97-AF65-F5344CB8AC3E}">
        <p14:creationId xmlns:p14="http://schemas.microsoft.com/office/powerpoint/2010/main" val="32409897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 (for hackers)</a:t>
            </a:r>
          </a:p>
          <a:p>
            <a:pPr lvl="1"/>
            <a:r>
              <a:rPr lang="en-US" dirty="0"/>
              <a:t>Stack randomization makes it hard to predict buffer location</a:t>
            </a:r>
          </a:p>
          <a:p>
            <a:pPr lvl="1"/>
            <a:r>
              <a:rPr lang="en-US" dirty="0"/>
              <a:t>Marking stack </a:t>
            </a:r>
            <a:r>
              <a:rPr lang="en-US" dirty="0" err="1"/>
              <a:t>nonexecutable</a:t>
            </a:r>
            <a:r>
              <a:rPr lang="en-US" dirty="0"/>
              <a:t> makes it hard to insert binary code</a:t>
            </a:r>
          </a:p>
          <a:p>
            <a:r>
              <a:rPr lang="en-US" dirty="0"/>
              <a:t>Alternative Strategy</a:t>
            </a:r>
          </a:p>
          <a:p>
            <a:pPr lvl="1"/>
            <a:r>
              <a:rPr lang="en-US" dirty="0"/>
              <a:t>Use existing code</a:t>
            </a:r>
          </a:p>
          <a:p>
            <a:pPr lvl="2"/>
            <a:r>
              <a:rPr lang="en-US" dirty="0"/>
              <a:t>E.g., library code from </a:t>
            </a:r>
            <a:r>
              <a:rPr lang="en-US" dirty="0" err="1"/>
              <a:t>stdlib</a:t>
            </a:r>
            <a:endParaRPr lang="en-US" dirty="0"/>
          </a:p>
          <a:p>
            <a:pPr lvl="1"/>
            <a:r>
              <a:rPr lang="en-US" dirty="0"/>
              <a:t>String together fragments to achieve overall desired outcome</a:t>
            </a:r>
          </a:p>
          <a:p>
            <a:pPr lvl="1"/>
            <a:r>
              <a:rPr lang="en-US" i="1" dirty="0"/>
              <a:t>Does not overcome stack canaries</a:t>
            </a:r>
          </a:p>
          <a:p>
            <a:r>
              <a:rPr lang="en-US" dirty="0"/>
              <a:t>Construct program from </a:t>
            </a:r>
            <a:r>
              <a:rPr lang="en-US" i="1" dirty="0"/>
              <a:t>gadgets</a:t>
            </a:r>
            <a:endParaRPr lang="en-US" dirty="0"/>
          </a:p>
          <a:p>
            <a:pPr lvl="1"/>
            <a:r>
              <a:rPr lang="en-US" dirty="0"/>
              <a:t>Sequence of instructions ending in </a:t>
            </a:r>
            <a:r>
              <a:rPr lang="en-US" b="1" dirty="0">
                <a:latin typeface="Courier New"/>
                <a:cs typeface="Courier New"/>
              </a:rPr>
              <a:t>ret</a:t>
            </a:r>
          </a:p>
          <a:p>
            <a:pPr lvl="2"/>
            <a:r>
              <a:rPr lang="en-US" dirty="0"/>
              <a:t>Encoded by single byte </a:t>
            </a:r>
            <a:r>
              <a:rPr lang="en-US" b="1" dirty="0">
                <a:latin typeface="Courier New"/>
                <a:cs typeface="Courier New"/>
              </a:rPr>
              <a:t>0xc3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Code positions fixed from run to run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Code is executable</a:t>
            </a:r>
          </a:p>
        </p:txBody>
      </p:sp>
    </p:spTree>
    <p:extLst>
      <p:ext uri="{BB962C8B-B14F-4D97-AF65-F5344CB8AC3E}">
        <p14:creationId xmlns:p14="http://schemas.microsoft.com/office/powerpoint/2010/main" val="36783087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Example #1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6875" y="5410199"/>
            <a:ext cx="7896225" cy="923925"/>
          </a:xfrm>
        </p:spPr>
        <p:txBody>
          <a:bodyPr/>
          <a:lstStyle/>
          <a:p>
            <a:r>
              <a:rPr lang="en-US" dirty="0"/>
              <a:t>Use tail end of existing functions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132087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long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ab_plus_c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(long a, long b, long c) {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return a*b + c;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00200" y="3200400"/>
            <a:ext cx="5943600" cy="1708666"/>
            <a:chOff x="1600200" y="3200400"/>
            <a:chExt cx="5943600" cy="17086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00200" y="3200400"/>
              <a:ext cx="5943600" cy="1074653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00000000004004d0 &lt;ab_plus_c&gt;: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4004d0:  48 0f af fe  imul %rsi,%rdi                                           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4004d4:  48 8d 04 17  lea (%rdi,%rdx,1),%rax                              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4004d8:  c3           retq </a:t>
              </a:r>
              <a:endParaRPr lang="en-US" sz="1600" dirty="0">
                <a:latin typeface="Courier New" pitchFamily="49" charset="0"/>
                <a:ea typeface="MS Mincho" pitchFamily="49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95600" y="3733800"/>
              <a:ext cx="1600200" cy="541253"/>
            </a:xfrm>
            <a:prstGeom prst="rect">
              <a:avLst/>
            </a:prstGeom>
            <a:noFill/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 flipV="1">
              <a:off x="4495800" y="4275053"/>
              <a:ext cx="533400" cy="449347"/>
            </a:xfrm>
            <a:prstGeom prst="straightConnector1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017615" y="453973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rax</a:t>
              </a:r>
              <a:r>
                <a:rPr lang="en-US" sz="1800" dirty="0">
                  <a:latin typeface="Calibri" pitchFamily="34" charset="0"/>
                </a:rPr>
                <a:t> </a:t>
              </a:r>
              <a:r>
                <a:rPr lang="en-US" sz="1800" dirty="0">
                  <a:latin typeface="Calibri" pitchFamily="34" charset="0"/>
                  <a:sym typeface="Wingdings"/>
                </a:rPr>
                <a:t> </a:t>
              </a:r>
              <a:r>
                <a:rPr lang="en-US" sz="1800" dirty="0" err="1">
                  <a:latin typeface="Calibri" pitchFamily="34" charset="0"/>
                  <a:sym typeface="Wingdings"/>
                </a:rPr>
                <a:t>rdi</a:t>
              </a:r>
              <a:r>
                <a:rPr lang="en-US" sz="1800" dirty="0">
                  <a:latin typeface="Calibri" pitchFamily="34" charset="0"/>
                  <a:sym typeface="Wingdings"/>
                </a:rPr>
                <a:t> + </a:t>
              </a:r>
              <a:r>
                <a:rPr lang="en-US" sz="1800" dirty="0" err="1">
                  <a:latin typeface="Calibri" pitchFamily="34" charset="0"/>
                  <a:sym typeface="Wingdings"/>
                </a:rPr>
                <a:t>rdx</a:t>
              </a:r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Gadget address = </a:t>
            </a:r>
            <a:r>
              <a:rPr lang="en-US" sz="1800" dirty="0">
                <a:latin typeface="Courier New"/>
                <a:cs typeface="Courier New"/>
              </a:rPr>
              <a:t>0x4004d4</a:t>
            </a:r>
          </a:p>
        </p:txBody>
      </p:sp>
    </p:spTree>
    <p:extLst>
      <p:ext uri="{BB962C8B-B14F-4D97-AF65-F5344CB8AC3E}">
        <p14:creationId xmlns:p14="http://schemas.microsoft.com/office/powerpoint/2010/main" val="39998994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Example #2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96875" y="5562599"/>
            <a:ext cx="7896225" cy="771525"/>
          </a:xfrm>
        </p:spPr>
        <p:txBody>
          <a:bodyPr/>
          <a:lstStyle/>
          <a:p>
            <a:r>
              <a:rPr lang="en-US" dirty="0"/>
              <a:t>Repurpose byte codes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(unsigned *p) {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*p = 3347663060u;   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200400"/>
            <a:ext cx="6858000" cy="1074653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&lt;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4004d9:  c7 07 d4 48 89 c7  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movl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  $0xc78948d4,(%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rdi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4004df:  c3                 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retq</a:t>
            </a:r>
            <a:endParaRPr lang="da-DK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3733801"/>
            <a:ext cx="457200" cy="304800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4419600" y="4275053"/>
            <a:ext cx="609600" cy="449348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17615" y="453973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rdi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  <a:sym typeface="Wingdings"/>
              </a:rPr>
              <a:t> </a:t>
            </a:r>
            <a:r>
              <a:rPr lang="en-US" sz="1800" dirty="0" err="1">
                <a:latin typeface="Calibri" pitchFamily="34" charset="0"/>
                <a:sym typeface="Wingdings"/>
              </a:rPr>
              <a:t>rax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38600" y="3429000"/>
            <a:ext cx="1143000" cy="380999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Gadget address = </a:t>
            </a:r>
            <a:r>
              <a:rPr lang="en-US" sz="1800" dirty="0">
                <a:latin typeface="Courier New"/>
                <a:cs typeface="Courier New"/>
              </a:rPr>
              <a:t>0x4004dc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4648200" y="2743200"/>
            <a:ext cx="228600" cy="685801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017615" y="2743200"/>
            <a:ext cx="315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Encodes </a:t>
            </a:r>
            <a:r>
              <a:rPr lang="en-US" sz="1800" dirty="0" err="1">
                <a:latin typeface="Courier New"/>
                <a:cs typeface="Courier New"/>
              </a:rPr>
              <a:t>movq</a:t>
            </a:r>
            <a:r>
              <a:rPr lang="en-US" sz="1800" dirty="0">
                <a:latin typeface="Courier New"/>
                <a:cs typeface="Courier New"/>
              </a:rPr>
              <a:t>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r>
              <a:rPr lang="en-US" sz="1800" dirty="0">
                <a:latin typeface="Courier New"/>
                <a:cs typeface="Courier New"/>
              </a:rPr>
              <a:t>, %</a:t>
            </a:r>
            <a:r>
              <a:rPr lang="en-US" sz="1800" dirty="0" err="1">
                <a:latin typeface="Courier New"/>
                <a:cs typeface="Courier New"/>
              </a:rPr>
              <a:t>rdi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947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灯片编号占位符 5">
            <a:extLst>
              <a:ext uri="{FF2B5EF4-FFF2-40B4-BE49-F238E27FC236}">
                <a16:creationId xmlns:a16="http://schemas.microsoft.com/office/drawing/2014/main" id="{B56145EB-0570-E946-B23A-96016BA6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75800C-68DD-FE40-929D-06DA7E75CFE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A837CECC-4201-1949-B8B2-14F873609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Alignment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FF6A03D7-EE09-4945-B70D-09E218D495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Structure data type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may need to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insert gaps </a:t>
            </a:r>
            <a:r>
              <a:rPr lang="en-US" altLang="zh-CN">
                <a:ea typeface="宋体" panose="02010600030101010101" pitchFamily="2" charset="-122"/>
              </a:rPr>
              <a:t>in the field allocation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may need to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add padding </a:t>
            </a:r>
            <a:r>
              <a:rPr lang="en-US" altLang="zh-CN">
                <a:ea typeface="宋体" panose="02010600030101010101" pitchFamily="2" charset="-122"/>
              </a:rPr>
              <a:t>to the end of the structure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" y="3847851"/>
            <a:ext cx="7896225" cy="1609725"/>
          </a:xfrm>
        </p:spPr>
        <p:txBody>
          <a:bodyPr/>
          <a:lstStyle/>
          <a:p>
            <a:r>
              <a:rPr lang="en-US" dirty="0"/>
              <a:t>Trigger with </a:t>
            </a:r>
            <a:r>
              <a:rPr lang="en-US" dirty="0">
                <a:latin typeface="Courier New"/>
                <a:cs typeface="Courier New"/>
              </a:rPr>
              <a:t>ret</a:t>
            </a:r>
            <a:r>
              <a:rPr lang="en-US" dirty="0"/>
              <a:t> instruction</a:t>
            </a:r>
          </a:p>
          <a:p>
            <a:pPr lvl="1"/>
            <a:r>
              <a:rPr lang="en-US" dirty="0"/>
              <a:t>Will start executing Gadget 1</a:t>
            </a:r>
          </a:p>
          <a:p>
            <a:r>
              <a:rPr lang="en-US" dirty="0"/>
              <a:t>Final </a:t>
            </a:r>
            <a:r>
              <a:rPr lang="en-US" dirty="0">
                <a:latin typeface="Courier New"/>
                <a:cs typeface="Courier New"/>
              </a:rPr>
              <a:t>ret</a:t>
            </a:r>
            <a:r>
              <a:rPr lang="en-US" dirty="0"/>
              <a:t> in each gadget will start next one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057400" y="1257300"/>
            <a:ext cx="4191000" cy="2286000"/>
            <a:chOff x="2362200" y="2133600"/>
            <a:chExt cx="4191000" cy="2286000"/>
          </a:xfrm>
        </p:grpSpPr>
        <p:sp>
          <p:nvSpPr>
            <p:cNvPr id="4" name="Rectangle 3"/>
            <p:cNvSpPr/>
            <p:nvPr/>
          </p:nvSpPr>
          <p:spPr>
            <a:xfrm>
              <a:off x="2895600" y="38100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35052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2895600"/>
              <a:ext cx="1066800" cy="6096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 anchorCtr="1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5600" y="25908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48400" y="40386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40386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1 code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33528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4400" y="33528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2 code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8400" y="23622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24400" y="23622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</a:t>
              </a:r>
              <a:r>
                <a:rPr lang="en-US" sz="1200" i="1" dirty="0">
                  <a:solidFill>
                    <a:srgbClr val="000000"/>
                  </a:solidFill>
                  <a:latin typeface="Calibri"/>
                  <a:cs typeface="Calibri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 code</a:t>
              </a:r>
            </a:p>
          </p:txBody>
        </p:sp>
        <p:cxnSp>
          <p:nvCxnSpPr>
            <p:cNvPr id="17" name="Straight Arrow Connector 16"/>
            <p:cNvCxnSpPr>
              <a:endCxn id="10" idx="1"/>
            </p:cNvCxnSpPr>
            <p:nvPr/>
          </p:nvCxnSpPr>
          <p:spPr>
            <a:xfrm>
              <a:off x="3429000" y="3962400"/>
              <a:ext cx="1295400" cy="2667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1"/>
            </p:cNvCxnSpPr>
            <p:nvPr/>
          </p:nvCxnSpPr>
          <p:spPr>
            <a:xfrm flipV="1">
              <a:off x="3429000" y="3543300"/>
              <a:ext cx="1295400" cy="1143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6" idx="1"/>
            </p:cNvCxnSpPr>
            <p:nvPr/>
          </p:nvCxnSpPr>
          <p:spPr>
            <a:xfrm flipV="1">
              <a:off x="3429000" y="2552700"/>
              <a:ext cx="1295400" cy="2286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4" idx="1"/>
            </p:cNvCxnSpPr>
            <p:nvPr/>
          </p:nvCxnSpPr>
          <p:spPr>
            <a:xfrm>
              <a:off x="2362200" y="3962400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95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libri"/>
                  <a:cs typeface="Calibri"/>
                </a:rPr>
                <a:t>Stack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990600" y="2957256"/>
            <a:ext cx="1066800" cy="30480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rsp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870" y="5431473"/>
            <a:ext cx="822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dirty="0" err="1">
                <a:solidFill>
                  <a:srgbClr val="0070C0"/>
                </a:solidFill>
                <a:latin typeface="Arial" panose="020B0604020202020204" pitchFamily="34" charset="0"/>
              </a:rPr>
              <a:t>Shacham</a:t>
            </a:r>
            <a:r>
              <a:rPr lang="en-US" altLang="zh-CN" sz="1600" b="0" dirty="0">
                <a:solidFill>
                  <a:srgbClr val="0070C0"/>
                </a:solidFill>
                <a:latin typeface="Arial" panose="020B0604020202020204" pitchFamily="34" charset="0"/>
              </a:rPr>
              <a:t>, H. (October 2007). "The geometry of innocent flesh on the bone: return-into-</a:t>
            </a:r>
            <a:r>
              <a:rPr lang="en-US" altLang="zh-CN" sz="1600" b="0" dirty="0" err="1">
                <a:solidFill>
                  <a:srgbClr val="0070C0"/>
                </a:solidFill>
                <a:latin typeface="Arial" panose="020B0604020202020204" pitchFamily="34" charset="0"/>
              </a:rPr>
              <a:t>libc</a:t>
            </a:r>
            <a:r>
              <a:rPr lang="en-US" altLang="zh-CN" sz="1600" b="0" dirty="0">
                <a:solidFill>
                  <a:srgbClr val="0070C0"/>
                </a:solidFill>
                <a:latin typeface="Arial" panose="020B0604020202020204" pitchFamily="34" charset="0"/>
              </a:rPr>
              <a:t> without function calls (on the x86)". </a:t>
            </a:r>
            <a:r>
              <a:rPr lang="en-US" altLang="zh-CN" sz="1600" b="0" i="1" dirty="0">
                <a:solidFill>
                  <a:srgbClr val="0070C0"/>
                </a:solidFill>
                <a:latin typeface="Arial" panose="020B0604020202020204" pitchFamily="34" charset="0"/>
              </a:rPr>
              <a:t>Proceedings of the 14th ACM conference on Computer and communications security - CCS '07</a:t>
            </a:r>
            <a:r>
              <a:rPr lang="en-US" altLang="zh-CN" sz="1600" b="0" dirty="0">
                <a:solidFill>
                  <a:srgbClr val="0070C0"/>
                </a:solidFill>
                <a:latin typeface="Arial" panose="020B0604020202020204" pitchFamily="34" charset="0"/>
              </a:rPr>
              <a:t>. pp. 552–561. ISBN 978-1-59593-703-2. doi:</a:t>
            </a:r>
            <a:r>
              <a:rPr lang="en-US" altLang="zh-CN" sz="1600" b="0" u="sng" dirty="0">
                <a:solidFill>
                  <a:srgbClr val="0070C0"/>
                </a:solidFill>
                <a:latin typeface="Arial" panose="020B0604020202020204" pitchFamily="34" charset="0"/>
              </a:rPr>
              <a:t>10.1145/1315245.1315313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8499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/>
              <a:t>Crafting an ROP Attack String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82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30 31 32 33 34 35 36 37 38 39 30 31 32 33 34 35 36 37 38 39 30 31 32 33 d4 04 40 00 00 00 00 00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533400" y="1887758"/>
            <a:ext cx="1797050" cy="608299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38208" y="1887584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33400" y="2203672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48</a:t>
              </a: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83</a:t>
              </a: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80</a:t>
              </a: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2996213" y="1307068"/>
            <a:ext cx="8899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Gadget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33400" y="5345668"/>
            <a:ext cx="2042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Attack String (Hex)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0499" y="2503486"/>
            <a:ext cx="2139951" cy="2449514"/>
            <a:chOff x="190499" y="2503486"/>
            <a:chExt cx="2139951" cy="2449514"/>
          </a:xfrm>
        </p:grpSpPr>
        <p:sp>
          <p:nvSpPr>
            <p:cNvPr id="360470" name="Rectangle 22"/>
            <p:cNvSpPr>
              <a:spLocks noChangeArrowheads="1"/>
            </p:cNvSpPr>
            <p:nvPr/>
          </p:nvSpPr>
          <p:spPr bwMode="auto">
            <a:xfrm>
              <a:off x="533400" y="2503486"/>
              <a:ext cx="1797050" cy="608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0" dirty="0">
                  <a:latin typeface="Calibri" pitchFamily="34" charset="0"/>
                  <a:cs typeface="+mn-cs"/>
                </a:rPr>
                <a:t>Return Address</a:t>
              </a:r>
            </a:p>
            <a:p>
              <a:pPr algn="ctr">
                <a:defRPr/>
              </a:pPr>
              <a:r>
                <a:rPr lang="en-US" sz="1800" b="0" dirty="0">
                  <a:latin typeface="Calibri" pitchFamily="34" charset="0"/>
                  <a:cs typeface="+mn-cs"/>
                </a:rPr>
                <a:t>(8 bytes)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33400" y="4648200"/>
              <a:ext cx="1797050" cy="304800"/>
              <a:chOff x="533400" y="4648200"/>
              <a:chExt cx="1797050" cy="304800"/>
            </a:xfrm>
          </p:grpSpPr>
          <p:sp>
            <p:nvSpPr>
              <p:cNvPr id="360472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33</a:t>
                </a:r>
              </a:p>
            </p:txBody>
          </p:sp>
          <p:sp>
            <p:nvSpPr>
              <p:cNvPr id="360473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32</a:t>
                </a:r>
              </a:p>
            </p:txBody>
          </p:sp>
          <p:sp>
            <p:nvSpPr>
              <p:cNvPr id="360474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31</a:t>
                </a:r>
              </a:p>
            </p:txBody>
          </p:sp>
          <p:sp>
            <p:nvSpPr>
              <p:cNvPr id="360475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30</a:t>
                </a:r>
              </a:p>
            </p:txBody>
          </p:sp>
        </p:grp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533400" y="3113087"/>
              <a:ext cx="1797050" cy="1531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0" dirty="0">
                  <a:latin typeface="Calibri" pitchFamily="34" charset="0"/>
                </a:rPr>
                <a:t>20 bytes unused</a:t>
              </a:r>
              <a:endParaRPr lang="en-US" sz="1800" dirty="0">
                <a:latin typeface="Courier New" pitchFamily="49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32564" y="2509716"/>
              <a:ext cx="1797050" cy="304800"/>
              <a:chOff x="2377022" y="2811289"/>
              <a:chExt cx="1797050" cy="304800"/>
            </a:xfrm>
            <a:solidFill>
              <a:srgbClr val="CDF1C5"/>
            </a:solidFill>
          </p:grpSpPr>
          <p:sp>
            <p:nvSpPr>
              <p:cNvPr id="33" name="Rectangle 24"/>
              <p:cNvSpPr>
                <a:spLocks noChangeArrowheads="1"/>
              </p:cNvSpPr>
              <p:nvPr/>
            </p:nvSpPr>
            <p:spPr bwMode="auto">
              <a:xfrm>
                <a:off x="2377022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</a:p>
            </p:txBody>
          </p:sp>
          <p:sp>
            <p:nvSpPr>
              <p:cNvPr id="34" name="Rectangle 25"/>
              <p:cNvSpPr>
                <a:spLocks noChangeArrowheads="1"/>
              </p:cNvSpPr>
              <p:nvPr/>
            </p:nvSpPr>
            <p:spPr bwMode="auto">
              <a:xfrm>
                <a:off x="2826285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</a:p>
            </p:txBody>
          </p:sp>
          <p:sp>
            <p:nvSpPr>
              <p:cNvPr id="35" name="Rectangle 26"/>
              <p:cNvSpPr>
                <a:spLocks noChangeArrowheads="1"/>
              </p:cNvSpPr>
              <p:nvPr/>
            </p:nvSpPr>
            <p:spPr bwMode="auto">
              <a:xfrm>
                <a:off x="3275547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</a:p>
            </p:txBody>
          </p:sp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3724810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33400" y="4336978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37</a:t>
                </a:r>
              </a:p>
            </p:txBody>
          </p:sp>
          <p:sp>
            <p:nvSpPr>
              <p:cNvPr id="4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36</a:t>
                </a:r>
              </a:p>
            </p:txBody>
          </p:sp>
          <p:sp>
            <p:nvSpPr>
              <p:cNvPr id="4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35</a:t>
                </a:r>
              </a:p>
            </p:txBody>
          </p:sp>
          <p:sp>
            <p:nvSpPr>
              <p:cNvPr id="4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34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33400" y="4025756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9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31</a:t>
                </a:r>
              </a:p>
            </p:txBody>
          </p:sp>
          <p:sp>
            <p:nvSpPr>
              <p:cNvPr id="50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30</a:t>
                </a:r>
              </a:p>
            </p:txBody>
          </p:sp>
          <p:sp>
            <p:nvSpPr>
              <p:cNvPr id="51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39</a:t>
                </a:r>
              </a:p>
            </p:txBody>
          </p:sp>
          <p:sp>
            <p:nvSpPr>
              <p:cNvPr id="52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38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33400" y="3714534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5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35</a:t>
                </a:r>
              </a:p>
            </p:txBody>
          </p:sp>
          <p:sp>
            <p:nvSpPr>
              <p:cNvPr id="5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34</a:t>
                </a:r>
              </a:p>
            </p:txBody>
          </p:sp>
          <p:sp>
            <p:nvSpPr>
              <p:cNvPr id="5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33</a:t>
                </a:r>
              </a:p>
            </p:txBody>
          </p:sp>
          <p:sp>
            <p:nvSpPr>
              <p:cNvPr id="5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32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3400" y="3403312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59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39</a:t>
                </a:r>
              </a:p>
            </p:txBody>
          </p:sp>
          <p:sp>
            <p:nvSpPr>
              <p:cNvPr id="60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38</a:t>
                </a:r>
              </a:p>
            </p:txBody>
          </p:sp>
          <p:sp>
            <p:nvSpPr>
              <p:cNvPr id="61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37</a:t>
                </a:r>
              </a:p>
            </p:txBody>
          </p:sp>
          <p:sp>
            <p:nvSpPr>
              <p:cNvPr id="62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36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33400" y="3092090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6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33</a:t>
                </a:r>
              </a:p>
            </p:txBody>
          </p:sp>
          <p:sp>
            <p:nvSpPr>
              <p:cNvPr id="6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32</a:t>
                </a:r>
              </a:p>
            </p:txBody>
          </p:sp>
          <p:sp>
            <p:nvSpPr>
              <p:cNvPr id="6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31</a:t>
                </a:r>
              </a:p>
            </p:txBody>
          </p:sp>
          <p:sp>
            <p:nvSpPr>
              <p:cNvPr id="6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latin typeface="Courier New" pitchFamily="49" charset="0"/>
                    <a:cs typeface="+mn-cs"/>
                  </a:rPr>
                  <a:t>30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533400" y="2819400"/>
              <a:ext cx="1797050" cy="304800"/>
              <a:chOff x="2377022" y="2811289"/>
              <a:chExt cx="1797050" cy="304800"/>
            </a:xfrm>
            <a:solidFill>
              <a:srgbClr val="D5F1CF"/>
            </a:solidFill>
          </p:grpSpPr>
          <p:sp>
            <p:nvSpPr>
              <p:cNvPr id="69" name="Rectangle 24"/>
              <p:cNvSpPr>
                <a:spLocks noChangeArrowheads="1"/>
              </p:cNvSpPr>
              <p:nvPr/>
            </p:nvSpPr>
            <p:spPr bwMode="auto">
              <a:xfrm>
                <a:off x="2377022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</a:p>
            </p:txBody>
          </p:sp>
          <p:sp>
            <p:nvSpPr>
              <p:cNvPr id="70" name="Rectangle 25"/>
              <p:cNvSpPr>
                <a:spLocks noChangeArrowheads="1"/>
              </p:cNvSpPr>
              <p:nvPr/>
            </p:nvSpPr>
            <p:spPr bwMode="auto">
              <a:xfrm>
                <a:off x="2826285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40</a:t>
                </a:r>
              </a:p>
            </p:txBody>
          </p:sp>
          <p:sp>
            <p:nvSpPr>
              <p:cNvPr id="71" name="Rectangle 26"/>
              <p:cNvSpPr>
                <a:spLocks noChangeArrowheads="1"/>
              </p:cNvSpPr>
              <p:nvPr/>
            </p:nvSpPr>
            <p:spPr bwMode="auto">
              <a:xfrm>
                <a:off x="3275547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04</a:t>
                </a:r>
              </a:p>
            </p:txBody>
          </p:sp>
          <p:sp>
            <p:nvSpPr>
              <p:cNvPr id="72" name="Rectangle 27"/>
              <p:cNvSpPr>
                <a:spLocks noChangeArrowheads="1"/>
              </p:cNvSpPr>
              <p:nvPr/>
            </p:nvSpPr>
            <p:spPr bwMode="auto">
              <a:xfrm>
                <a:off x="3724810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d4</a:t>
                </a:r>
              </a:p>
            </p:txBody>
          </p:sp>
        </p:grpSp>
        <p:sp>
          <p:nvSpPr>
            <p:cNvPr id="94" name="AutoShape 16"/>
            <p:cNvSpPr>
              <a:spLocks/>
            </p:cNvSpPr>
            <p:nvPr/>
          </p:nvSpPr>
          <p:spPr bwMode="auto">
            <a:xfrm rot="10800000" flipH="1">
              <a:off x="190499" y="2509716"/>
              <a:ext cx="228600" cy="244328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solidFill>
                  <a:srgbClr val="0070C0"/>
                </a:solidFill>
                <a:latin typeface="Calibri" pitchFamily="34" charset="0"/>
              </a:endParaRPr>
            </a:p>
          </p:txBody>
        </p:sp>
      </p:grp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937987" y="2779023"/>
            <a:ext cx="4013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latin typeface="Calibri" panose="020F0502020204030204" pitchFamily="34" charset="0"/>
                <a:cs typeface="Courier New" panose="02070309020205020404" pitchFamily="49" charset="0"/>
              </a:rPr>
              <a:t>Attack: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echo() </a:t>
            </a:r>
            <a:r>
              <a:rPr lang="en-US" sz="1800" dirty="0">
                <a:latin typeface="Calibri" pitchFamily="34" charset="0"/>
              </a:rPr>
              <a:t>returns </a:t>
            </a:r>
            <a:r>
              <a:rPr lang="en-US" sz="1800" dirty="0" err="1">
                <a:latin typeface="Calibri" pitchFamily="34" charset="0"/>
                <a:sym typeface="Wingdings"/>
              </a:rPr>
              <a:t>rdi</a:t>
            </a:r>
            <a:r>
              <a:rPr lang="en-US" sz="1800" dirty="0">
                <a:latin typeface="Calibri" pitchFamily="34" charset="0"/>
                <a:sym typeface="Wingdings"/>
              </a:rPr>
              <a:t> + </a:t>
            </a:r>
            <a:r>
              <a:rPr lang="en-US" sz="1800" dirty="0" err="1">
                <a:latin typeface="Calibri" pitchFamily="34" charset="0"/>
                <a:sym typeface="Wingdings"/>
              </a:rPr>
              <a:t>rdx</a:t>
            </a:r>
            <a:r>
              <a:rPr lang="en-US" sz="1800" dirty="0">
                <a:latin typeface="Calibri" pitchFamily="34" charset="0"/>
              </a:rPr>
              <a:t> 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3048000" y="1282942"/>
            <a:ext cx="5943600" cy="1451978"/>
            <a:chOff x="1600200" y="2823075"/>
            <a:chExt cx="5943600" cy="1451978"/>
          </a:xfrm>
        </p:grpSpPr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1600200" y="3200400"/>
              <a:ext cx="5943600" cy="1074653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00000000004004d0 &lt;ab_plus_c&gt;: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4004d0:  48 0f af fe  imul %rsi,%rdi                                           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ro-RO" sz="1600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4004d4: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48 8d 04 17  lea (%rdi,%rdx,1),%rax                              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4004d8:  c3           retq </a:t>
              </a:r>
              <a:endParaRPr lang="en-US" sz="1600" dirty="0">
                <a:latin typeface="Courier New" pitchFamily="49" charset="0"/>
                <a:ea typeface="MS Mincho" pitchFamily="49" charset="-128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895600" y="3733800"/>
              <a:ext cx="1600200" cy="541253"/>
            </a:xfrm>
            <a:prstGeom prst="rect">
              <a:avLst/>
            </a:prstGeom>
            <a:noFill/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107" name="Straight Arrow Connector 106"/>
            <p:cNvCxnSpPr>
              <a:stCxn id="108" idx="1"/>
            </p:cNvCxnSpPr>
            <p:nvPr/>
          </p:nvCxnSpPr>
          <p:spPr bwMode="auto">
            <a:xfrm flipH="1">
              <a:off x="4495800" y="3007741"/>
              <a:ext cx="561248" cy="736064"/>
            </a:xfrm>
            <a:prstGeom prst="straightConnector1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8" name="TextBox 107"/>
            <p:cNvSpPr txBox="1"/>
            <p:nvPr/>
          </p:nvSpPr>
          <p:spPr>
            <a:xfrm>
              <a:off x="5057048" y="2823075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rax</a:t>
              </a:r>
              <a:r>
                <a:rPr lang="en-US" sz="1800" dirty="0">
                  <a:latin typeface="Calibri" pitchFamily="34" charset="0"/>
                </a:rPr>
                <a:t> </a:t>
              </a:r>
              <a:r>
                <a:rPr lang="en-US" sz="1800" dirty="0">
                  <a:latin typeface="Calibri" pitchFamily="34" charset="0"/>
                  <a:sym typeface="Wingdings"/>
                </a:rPr>
                <a:t> </a:t>
              </a:r>
              <a:r>
                <a:rPr lang="en-US" sz="1800" dirty="0" err="1">
                  <a:latin typeface="Calibri" pitchFamily="34" charset="0"/>
                  <a:sym typeface="Wingdings"/>
                </a:rPr>
                <a:t>rdi</a:t>
              </a:r>
              <a:r>
                <a:rPr lang="en-US" sz="1800" dirty="0">
                  <a:latin typeface="Calibri" pitchFamily="34" charset="0"/>
                  <a:sym typeface="Wingdings"/>
                </a:rPr>
                <a:t> + </a:t>
              </a:r>
              <a:r>
                <a:rPr lang="en-US" sz="1800" dirty="0" err="1">
                  <a:latin typeface="Calibri" pitchFamily="34" charset="0"/>
                  <a:sym typeface="Wingdings"/>
                </a:rPr>
                <a:t>rdx</a:t>
              </a:r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3050331" y="3303443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echo()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return ...;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532564" y="2813006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1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2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12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06</a:t>
              </a:r>
            </a:p>
          </p:txBody>
        </p:sp>
        <p:sp>
          <p:nvSpPr>
            <p:cNvPr id="12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f6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32564" y="2516317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24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25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26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27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33400" y="6260068"/>
            <a:ext cx="4392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Multiple gadgets will corrupt stack upwards</a:t>
            </a:r>
          </a:p>
        </p:txBody>
      </p:sp>
    </p:spTree>
    <p:extLst>
      <p:ext uri="{BB962C8B-B14F-4D97-AF65-F5344CB8AC3E}">
        <p14:creationId xmlns:p14="http://schemas.microsoft.com/office/powerpoint/2010/main" val="1785523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90" grpId="0"/>
      <p:bldP spid="92" grpId="0"/>
      <p:bldP spid="95" grpId="0"/>
      <p:bldP spid="8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Crafting an ROP Attack String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53165-3006-804F-B70E-208CADF7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900" y="2039984"/>
            <a:ext cx="4167239" cy="3034652"/>
          </a:xfrm>
        </p:spPr>
        <p:txBody>
          <a:bodyPr/>
          <a:lstStyle/>
          <a:p>
            <a:r>
              <a:rPr lang="en-US" dirty="0"/>
              <a:t>Gadget #1</a:t>
            </a:r>
          </a:p>
          <a:p>
            <a:pPr lvl="1"/>
            <a:r>
              <a:rPr lang="en-US" sz="1800" b="1" kern="1200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0x4004d4  </a:t>
            </a:r>
            <a:r>
              <a:rPr lang="en-US" dirty="0" err="1"/>
              <a:t>rax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 </a:t>
            </a:r>
            <a:r>
              <a:rPr lang="en-US" dirty="0" err="1">
                <a:sym typeface="Wingdings"/>
              </a:rPr>
              <a:t>rdi</a:t>
            </a:r>
            <a:r>
              <a:rPr lang="en-US" dirty="0">
                <a:sym typeface="Wingdings"/>
              </a:rPr>
              <a:t> + </a:t>
            </a:r>
            <a:r>
              <a:rPr lang="en-US" dirty="0" err="1">
                <a:sym typeface="Wingdings"/>
              </a:rPr>
              <a:t>rdx</a:t>
            </a:r>
            <a:endParaRPr lang="en-US" dirty="0"/>
          </a:p>
          <a:p>
            <a:r>
              <a:rPr lang="en-US" dirty="0"/>
              <a:t>Gadget #2</a:t>
            </a:r>
          </a:p>
          <a:p>
            <a:pPr lvl="1"/>
            <a:r>
              <a:rPr lang="en-US" sz="1800" b="1" dirty="0">
                <a:latin typeface="Courier New"/>
                <a:cs typeface="Courier New"/>
              </a:rPr>
              <a:t>0x4004dc</a:t>
            </a:r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/>
              <a:t>rdi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 </a:t>
            </a:r>
            <a:r>
              <a:rPr lang="en-US" dirty="0" err="1">
                <a:sym typeface="Wingdings"/>
              </a:rPr>
              <a:t>rax</a:t>
            </a:r>
            <a:endParaRPr lang="en-US" dirty="0"/>
          </a:p>
          <a:p>
            <a:r>
              <a:rPr lang="en-US" dirty="0"/>
              <a:t>Combination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rdi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 </a:t>
            </a:r>
            <a:r>
              <a:rPr lang="en-US" dirty="0" err="1">
                <a:sym typeface="Wingdings"/>
              </a:rPr>
              <a:t>rdi</a:t>
            </a:r>
            <a:r>
              <a:rPr lang="en-US" dirty="0">
                <a:sym typeface="Wingdings"/>
              </a:rPr>
              <a:t> + </a:t>
            </a:r>
            <a:r>
              <a:rPr lang="en-US" dirty="0" err="1">
                <a:sym typeface="Wingdings"/>
              </a:rPr>
              <a:t>rdx</a:t>
            </a:r>
            <a:endParaRPr lang="en-US" dirty="0"/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82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30 31 32 33 34 35 36 37 38 39 30 31 32 33 34 35 36 37 38 39 30 31 32 33 d4 04 40 00 00 00 00 00 dc 04 40 00 00 00 00 00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533400" y="1887758"/>
            <a:ext cx="1797050" cy="608299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solidFill>
                  <a:srgbClr val="C00000"/>
                </a:solidFill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solidFill>
                  <a:srgbClr val="C00000"/>
                </a:solidFill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32564" y="1887584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27756" y="2203672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04</a:t>
              </a: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dc</a:t>
              </a: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33400" y="5345668"/>
            <a:ext cx="2042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Attack String (Hex)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2564" y="2509716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3400" y="2801837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04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d0</a:t>
              </a:r>
            </a:p>
          </p:txBody>
        </p:sp>
      </p:grpSp>
      <p:sp>
        <p:nvSpPr>
          <p:cNvPr id="94" name="AutoShape 16"/>
          <p:cNvSpPr>
            <a:spLocks/>
          </p:cNvSpPr>
          <p:nvPr/>
        </p:nvSpPr>
        <p:spPr bwMode="auto">
          <a:xfrm rot="10800000" flipH="1">
            <a:off x="190499" y="1887584"/>
            <a:ext cx="228600" cy="3065416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33400" y="6260068"/>
            <a:ext cx="4392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Multiple gadgets will corrupt stack upwards</a:t>
            </a:r>
          </a:p>
        </p:txBody>
      </p:sp>
      <p:sp>
        <p:nvSpPr>
          <p:cNvPr id="95" name="Rectangle 27">
            <a:extLst>
              <a:ext uri="{FF2B5EF4-FFF2-40B4-BE49-F238E27FC236}">
                <a16:creationId xmlns:a16="http://schemas.microsoft.com/office/drawing/2014/main" id="{A14EE139-2133-4E5C-8125-33472FCA6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2809711"/>
            <a:ext cx="449262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rPr>
              <a:t>d4</a:t>
            </a:r>
          </a:p>
        </p:txBody>
      </p:sp>
    </p:spTree>
    <p:extLst>
      <p:ext uri="{BB962C8B-B14F-4D97-AF65-F5344CB8AC3E}">
        <p14:creationId xmlns:p14="http://schemas.microsoft.com/office/powerpoint/2010/main" val="670100969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Happens When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dirty="0"/>
              <a:t> Returns?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53165-3006-804F-B70E-208CADF7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900" y="2039984"/>
            <a:ext cx="4167239" cy="303465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Echo executes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pPr marL="857250" lvl="1" indent="-457200"/>
            <a:r>
              <a:rPr lang="en-US" b="1" dirty="0">
                <a:cs typeface="Calibri" panose="020F0502020204030204" pitchFamily="34" charset="0"/>
              </a:rPr>
              <a:t>Starts Gadget #1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Gadget #1 executes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pPr marL="857250" lvl="1" indent="-457200"/>
            <a:r>
              <a:rPr lang="en-US" sz="1800" b="1" dirty="0">
                <a:cs typeface="Calibri" panose="020F0502020204030204" pitchFamily="34" charset="0"/>
              </a:rPr>
              <a:t>Starts Gadget #2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Gadget #2 executes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pPr marL="857250" lvl="1" indent="-457200"/>
            <a:r>
              <a:rPr lang="en-US" sz="1800" b="1" dirty="0">
                <a:cs typeface="Calibri" panose="020F0502020204030204" pitchFamily="34" charset="0"/>
              </a:rPr>
              <a:t>Goes off somewhere ...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82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533400" y="1887758"/>
            <a:ext cx="1797050" cy="608299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solidFill>
                  <a:srgbClr val="C00000"/>
                </a:solidFill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solidFill>
                  <a:srgbClr val="C00000"/>
                </a:solidFill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38208" y="1887584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33400" y="2203672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8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04</a:t>
              </a: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dc</a:t>
              </a: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2564" y="2509716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04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d4</a:t>
              </a:r>
            </a:p>
          </p:txBody>
        </p:sp>
      </p:grpSp>
      <p:sp>
        <p:nvSpPr>
          <p:cNvPr id="94" name="AutoShape 16"/>
          <p:cNvSpPr>
            <a:spLocks/>
          </p:cNvSpPr>
          <p:nvPr/>
        </p:nvSpPr>
        <p:spPr bwMode="auto">
          <a:xfrm rot="10800000" flipH="1">
            <a:off x="190499" y="1887584"/>
            <a:ext cx="228600" cy="3065416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solidFill>
                <a:srgbClr val="0070C0"/>
              </a:solidFill>
              <a:latin typeface="Calibri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32564" y="2813006"/>
            <a:ext cx="1347788" cy="304800"/>
            <a:chOff x="2377022" y="2811289"/>
            <a:chExt cx="1347788" cy="304800"/>
          </a:xfrm>
          <a:solidFill>
            <a:srgbClr val="D5F1CF"/>
          </a:solidFill>
        </p:grpSpPr>
        <p:sp>
          <p:nvSpPr>
            <p:cNvPr id="11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2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</a:p>
          </p:txBody>
        </p:sp>
        <p:sp>
          <p:nvSpPr>
            <p:cNvPr id="12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04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32564" y="2516317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24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25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26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127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</a:p>
          </p:txBody>
        </p:sp>
      </p:grp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33400" y="6260068"/>
            <a:ext cx="4392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Multiple gadgets will corrupt stack upwards</a:t>
            </a:r>
          </a:p>
        </p:txBody>
      </p:sp>
    </p:spTree>
    <p:extLst>
      <p:ext uri="{BB962C8B-B14F-4D97-AF65-F5344CB8AC3E}">
        <p14:creationId xmlns:p14="http://schemas.microsoft.com/office/powerpoint/2010/main" val="311408511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/>
              <a:t>3. Stack Canaries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idx="1"/>
          </p:nvPr>
        </p:nvSpPr>
        <p:spPr>
          <a:xfrm>
            <a:off x="366713" y="1328738"/>
            <a:ext cx="7939087" cy="5224462"/>
          </a:xfrm>
        </p:spPr>
        <p:txBody>
          <a:bodyPr/>
          <a:lstStyle/>
          <a:p>
            <a:pPr eaLnBrk="1" hangingPunct="1"/>
            <a:r>
              <a:rPr lang="en-US" dirty="0"/>
              <a:t>Idea</a:t>
            </a:r>
          </a:p>
          <a:p>
            <a:pPr lvl="1" eaLnBrk="1" hangingPunct="1"/>
            <a:r>
              <a:rPr lang="en-US" dirty="0"/>
              <a:t>Place special value (“canary”) on stack just beyond buffer</a:t>
            </a:r>
          </a:p>
          <a:p>
            <a:pPr lvl="1" eaLnBrk="1" hangingPunct="1"/>
            <a:r>
              <a:rPr lang="en-US" dirty="0"/>
              <a:t>Check for corruption before exiting function</a:t>
            </a:r>
          </a:p>
          <a:p>
            <a:pPr eaLnBrk="1" hangingPunct="1"/>
            <a:r>
              <a:rPr lang="en-US" dirty="0"/>
              <a:t>GCC Implementation</a:t>
            </a:r>
          </a:p>
          <a:p>
            <a:pPr lvl="1" eaLnBrk="1" hangingPunct="1"/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 eaLnBrk="1" hangingPunct="1"/>
            <a:r>
              <a:rPr lang="en-US" dirty="0"/>
              <a:t>Now the default (disabled earlier)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28800" y="3981450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28800" y="4886325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01234567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*** stack smashing detected 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dirty="0"/>
              <a:t>Protected Buffer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92075" y="1676400"/>
            <a:ext cx="8899526" cy="39677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40072f:	sub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400733:	mov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40073c:	mov    %rax,0x8(%rsp)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400741:	xor    %eax,%eax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400743: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400746:	callq  4006e0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40074b: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40074e:	callq  400570 &lt;puts@plt&gt;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400753:	mov    0x8(%rsp),%rax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400758:	xor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400761:	je     400768 &lt;echo+0x39&gt;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400763:	callq  400580 &lt;__stack_chk_fail@plt&gt;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400768: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40076c:	retq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075" y="1221363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DCB01-F7BC-4355-9155-A9AE76F2B39C}"/>
              </a:ext>
            </a:extLst>
          </p:cNvPr>
          <p:cNvSpPr txBox="1"/>
          <p:nvPr/>
        </p:nvSpPr>
        <p:spPr>
          <a:xfrm>
            <a:off x="5181600" y="1295400"/>
            <a:ext cx="3727239" cy="230832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Aside: 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%fs:0x28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Read from memory using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segmented addressing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Segment is read-only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Value generated randomly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every time program runs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Setting Up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624432" y="5181600"/>
            <a:ext cx="6183312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%fs:40,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# Get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 # Place on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  # Erase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/>
              <a:t>Checking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517775" y="5044683"/>
            <a:ext cx="6626225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   # Retrieve from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%fs:40,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    # Compare to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je	.L6               # If same, OK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call	__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stack_chk_fail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# FAIL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.L6:	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33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33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33400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982663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431925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881188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57200" y="1230313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533400" y="3352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ebx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533400" y="39624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Canary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33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32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31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30</a:t>
              </a:r>
            </a:p>
          </p:txBody>
        </p:sp>
      </p:grp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(8 bytes)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33400" y="4343400"/>
            <a:ext cx="1797050" cy="304800"/>
            <a:chOff x="533400" y="4648200"/>
            <a:chExt cx="1797050" cy="304800"/>
          </a:xfrm>
        </p:grpSpPr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00</a:t>
              </a: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36</a:t>
              </a: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35</a:t>
              </a: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itchFamily="49" charset="0"/>
                  <a:cs typeface="+mn-cs"/>
                </a:rPr>
                <a:t>34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81400" y="3810000"/>
            <a:ext cx="16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Input: </a:t>
            </a:r>
            <a:r>
              <a:rPr lang="en-US" sz="1800" i="1" dirty="0">
                <a:latin typeface="Calibri" pitchFamily="34" charset="0"/>
              </a:rPr>
              <a:t>0123456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  <a:p>
            <a:pPr lvl="1"/>
            <a:r>
              <a:rPr lang="en-US" dirty="0"/>
              <a:t>x87 FP</a:t>
            </a:r>
          </a:p>
          <a:p>
            <a:pPr lvl="2"/>
            <a:r>
              <a:rPr lang="en-US" dirty="0"/>
              <a:t>Legacy, very ugly</a:t>
            </a:r>
          </a:p>
          <a:p>
            <a:pPr lvl="1"/>
            <a:r>
              <a:rPr lang="en-US" dirty="0"/>
              <a:t>SSE FP</a:t>
            </a:r>
          </a:p>
          <a:p>
            <a:pPr lvl="2"/>
            <a:r>
              <a:rPr lang="en-US" dirty="0"/>
              <a:t>Supported by server machines</a:t>
            </a:r>
          </a:p>
          <a:p>
            <a:pPr lvl="2"/>
            <a:r>
              <a:rPr lang="en-US" dirty="0"/>
              <a:t>Special case use of vector instructions</a:t>
            </a:r>
          </a:p>
          <a:p>
            <a:pPr lvl="1"/>
            <a:r>
              <a:rPr lang="en-US" dirty="0"/>
              <a:t>AVX FP</a:t>
            </a:r>
          </a:p>
          <a:p>
            <a:pPr lvl="2"/>
            <a:r>
              <a:rPr lang="en-US" dirty="0"/>
              <a:t>Newest version</a:t>
            </a:r>
          </a:p>
          <a:p>
            <a:pPr lvl="2"/>
            <a:r>
              <a:rPr lang="en-US" dirty="0"/>
              <a:t>Similar to SSE</a:t>
            </a:r>
          </a:p>
          <a:p>
            <a:pPr lvl="2"/>
            <a:r>
              <a:rPr lang="en-US" dirty="0"/>
              <a:t>Documented in book</a:t>
            </a:r>
          </a:p>
        </p:txBody>
      </p:sp>
    </p:spTree>
    <p:extLst>
      <p:ext uri="{BB962C8B-B14F-4D97-AF65-F5344CB8AC3E}">
        <p14:creationId xmlns:p14="http://schemas.microsoft.com/office/powerpoint/2010/main" val="4364852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5573" y="80169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Programming with SSE3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692398"/>
            <a:ext cx="8307387" cy="5378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XMM Registers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16 total, each 16 bytes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16 single-byte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8 16-bit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4 32-bit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4 single-precision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2 double-precision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 single-precision float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 double-precision float</a:t>
            </a:r>
          </a:p>
        </p:txBody>
      </p:sp>
      <p:grpSp>
        <p:nvGrpSpPr>
          <p:cNvPr id="39940" name="Group 20"/>
          <p:cNvGrpSpPr>
            <a:grpSpLocks/>
          </p:cNvGrpSpPr>
          <p:nvPr/>
        </p:nvGrpSpPr>
        <p:grpSpPr bwMode="auto">
          <a:xfrm>
            <a:off x="609600" y="1911598"/>
            <a:ext cx="7315200" cy="304800"/>
            <a:chOff x="768" y="864"/>
            <a:chExt cx="4608" cy="192"/>
          </a:xfrm>
        </p:grpSpPr>
        <p:sp>
          <p:nvSpPr>
            <p:cNvPr id="40063" name="Rectangle 4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  <p:sp>
          <p:nvSpPr>
            <p:cNvPr id="40064" name="Rectangle 5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  <p:sp>
          <p:nvSpPr>
            <p:cNvPr id="40065" name="Rectangle 6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  <p:sp>
          <p:nvSpPr>
            <p:cNvPr id="40066" name="Rectangle 7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  <p:sp>
          <p:nvSpPr>
            <p:cNvPr id="40067" name="Rectangle 8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  <p:sp>
          <p:nvSpPr>
            <p:cNvPr id="40068" name="Rectangle 9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  <p:sp>
          <p:nvSpPr>
            <p:cNvPr id="40069" name="Rectangle 10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  <p:sp>
          <p:nvSpPr>
            <p:cNvPr id="40070" name="Rectangle 11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  <p:sp>
          <p:nvSpPr>
            <p:cNvPr id="40071" name="Rectangle 12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  <p:sp>
          <p:nvSpPr>
            <p:cNvPr id="40072" name="Rectangle 13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  <p:sp>
          <p:nvSpPr>
            <p:cNvPr id="40073" name="Rectangle 14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  <p:sp>
          <p:nvSpPr>
            <p:cNvPr id="40074" name="Rectangle 15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  <p:sp>
          <p:nvSpPr>
            <p:cNvPr id="40075" name="Rectangle 16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  <p:sp>
          <p:nvSpPr>
            <p:cNvPr id="40076" name="Rectangle 17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  <p:sp>
          <p:nvSpPr>
            <p:cNvPr id="40077" name="Rectangle 18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  <p:sp>
          <p:nvSpPr>
            <p:cNvPr id="40078" name="Rectangle 19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9600" y="2620144"/>
            <a:ext cx="7315200" cy="304800"/>
            <a:chOff x="609600" y="2546350"/>
            <a:chExt cx="7315200" cy="304800"/>
          </a:xfrm>
        </p:grpSpPr>
        <p:grpSp>
          <p:nvGrpSpPr>
            <p:cNvPr id="39941" name="Group 21"/>
            <p:cNvGrpSpPr>
              <a:grpSpLocks/>
            </p:cNvGrpSpPr>
            <p:nvPr/>
          </p:nvGrpSpPr>
          <p:grpSpPr bwMode="auto">
            <a:xfrm>
              <a:off x="609600" y="2546350"/>
              <a:ext cx="7315200" cy="304800"/>
              <a:chOff x="768" y="864"/>
              <a:chExt cx="4608" cy="192"/>
            </a:xfrm>
          </p:grpSpPr>
          <p:sp>
            <p:nvSpPr>
              <p:cNvPr id="40047" name="Rectangle 2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48" name="Rectangle 2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49" name="Rectangle 2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50" name="Rectangle 2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51" name="Rectangle 2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52" name="Rectangle 2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53" name="Rectangle 2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54" name="Rectangle 2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55" name="Rectangle 3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56" name="Rectangle 3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57" name="Rectangle 3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58" name="Rectangle 3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59" name="Rectangle 3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60" name="Rectangle 3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61" name="Rectangle 3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62" name="Rectangle 3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</p:grpSp>
        <p:sp>
          <p:nvSpPr>
            <p:cNvPr id="39945" name="Rectangle 89"/>
            <p:cNvSpPr>
              <a:spLocks noChangeArrowheads="1"/>
            </p:cNvSpPr>
            <p:nvPr/>
          </p:nvSpPr>
          <p:spPr bwMode="auto">
            <a:xfrm>
              <a:off x="609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  <p:sp>
          <p:nvSpPr>
            <p:cNvPr id="39946" name="Rectangle 90"/>
            <p:cNvSpPr>
              <a:spLocks noChangeArrowheads="1"/>
            </p:cNvSpPr>
            <p:nvPr/>
          </p:nvSpPr>
          <p:spPr bwMode="auto">
            <a:xfrm>
              <a:off x="1524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  <p:sp>
          <p:nvSpPr>
            <p:cNvPr id="39947" name="Rectangle 91"/>
            <p:cNvSpPr>
              <a:spLocks noChangeArrowheads="1"/>
            </p:cNvSpPr>
            <p:nvPr/>
          </p:nvSpPr>
          <p:spPr bwMode="auto">
            <a:xfrm>
              <a:off x="2438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  <p:sp>
          <p:nvSpPr>
            <p:cNvPr id="39948" name="Rectangle 92"/>
            <p:cNvSpPr>
              <a:spLocks noChangeArrowheads="1"/>
            </p:cNvSpPr>
            <p:nvPr/>
          </p:nvSpPr>
          <p:spPr bwMode="auto">
            <a:xfrm>
              <a:off x="33528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  <p:sp>
          <p:nvSpPr>
            <p:cNvPr id="39949" name="Rectangle 93"/>
            <p:cNvSpPr>
              <a:spLocks noChangeArrowheads="1"/>
            </p:cNvSpPr>
            <p:nvPr/>
          </p:nvSpPr>
          <p:spPr bwMode="auto">
            <a:xfrm>
              <a:off x="42672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  <p:sp>
          <p:nvSpPr>
            <p:cNvPr id="39950" name="Rectangle 94"/>
            <p:cNvSpPr>
              <a:spLocks noChangeArrowheads="1"/>
            </p:cNvSpPr>
            <p:nvPr/>
          </p:nvSpPr>
          <p:spPr bwMode="auto">
            <a:xfrm>
              <a:off x="5181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  <p:sp>
          <p:nvSpPr>
            <p:cNvPr id="39951" name="Rectangle 95"/>
            <p:cNvSpPr>
              <a:spLocks noChangeArrowheads="1"/>
            </p:cNvSpPr>
            <p:nvPr/>
          </p:nvSpPr>
          <p:spPr bwMode="auto">
            <a:xfrm>
              <a:off x="6096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  <p:sp>
          <p:nvSpPr>
            <p:cNvPr id="39952" name="Rectangle 96"/>
            <p:cNvSpPr>
              <a:spLocks noChangeArrowheads="1"/>
            </p:cNvSpPr>
            <p:nvPr/>
          </p:nvSpPr>
          <p:spPr bwMode="auto">
            <a:xfrm>
              <a:off x="7010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9600" y="3340224"/>
            <a:ext cx="7315200" cy="304800"/>
            <a:chOff x="609600" y="3308350"/>
            <a:chExt cx="7315200" cy="304800"/>
          </a:xfrm>
        </p:grpSpPr>
        <p:grpSp>
          <p:nvGrpSpPr>
            <p:cNvPr id="39942" name="Group 38"/>
            <p:cNvGrpSpPr>
              <a:grpSpLocks/>
            </p:cNvGrpSpPr>
            <p:nvPr/>
          </p:nvGrpSpPr>
          <p:grpSpPr bwMode="auto">
            <a:xfrm>
              <a:off x="609600" y="3308350"/>
              <a:ext cx="7315200" cy="304800"/>
              <a:chOff x="768" y="864"/>
              <a:chExt cx="4608" cy="192"/>
            </a:xfrm>
          </p:grpSpPr>
          <p:sp>
            <p:nvSpPr>
              <p:cNvPr id="40031" name="Rectangle 39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32" name="Rectangle 40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33" name="Rectangle 41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34" name="Rectangle 42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35" name="Rectangle 43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36" name="Rectangle 44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37" name="Rectangle 45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38" name="Rectangle 46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39" name="Rectangle 47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40" name="Rectangle 48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41" name="Rectangle 49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42" name="Rectangle 50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43" name="Rectangle 51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44" name="Rectangle 52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45" name="Rectangle 53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46" name="Rectangle 54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</p:grpSp>
        <p:sp>
          <p:nvSpPr>
            <p:cNvPr id="39953" name="Rectangle 97"/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  <p:sp>
          <p:nvSpPr>
            <p:cNvPr id="39954" name="Rectangle 98"/>
            <p:cNvSpPr>
              <a:spLocks noChangeArrowheads="1"/>
            </p:cNvSpPr>
            <p:nvPr/>
          </p:nvSpPr>
          <p:spPr bwMode="auto">
            <a:xfrm>
              <a:off x="24384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  <p:sp>
          <p:nvSpPr>
            <p:cNvPr id="39955" name="Rectangle 99"/>
            <p:cNvSpPr>
              <a:spLocks noChangeArrowheads="1"/>
            </p:cNvSpPr>
            <p:nvPr/>
          </p:nvSpPr>
          <p:spPr bwMode="auto">
            <a:xfrm>
              <a:off x="42672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  <p:sp>
          <p:nvSpPr>
            <p:cNvPr id="39956" name="Rectangle 100"/>
            <p:cNvSpPr>
              <a:spLocks noChangeArrowheads="1"/>
            </p:cNvSpPr>
            <p:nvPr/>
          </p:nvSpPr>
          <p:spPr bwMode="auto">
            <a:xfrm>
              <a:off x="60960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" y="4043536"/>
            <a:ext cx="7315200" cy="304800"/>
            <a:chOff x="609600" y="4070350"/>
            <a:chExt cx="7315200" cy="304800"/>
          </a:xfrm>
        </p:grpSpPr>
        <p:grpSp>
          <p:nvGrpSpPr>
            <p:cNvPr id="39943" name="Group 55"/>
            <p:cNvGrpSpPr>
              <a:grpSpLocks/>
            </p:cNvGrpSpPr>
            <p:nvPr/>
          </p:nvGrpSpPr>
          <p:grpSpPr bwMode="auto">
            <a:xfrm>
              <a:off x="609600" y="4070350"/>
              <a:ext cx="7315200" cy="304800"/>
              <a:chOff x="768" y="864"/>
              <a:chExt cx="4608" cy="192"/>
            </a:xfrm>
          </p:grpSpPr>
          <p:sp>
            <p:nvSpPr>
              <p:cNvPr id="40015" name="Rectangle 56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16" name="Rectangle 57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17" name="Rectangle 58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18" name="Rectangle 59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19" name="Rectangle 60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20" name="Rectangle 61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21" name="Rectangle 62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22" name="Rectangle 63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23" name="Rectangle 64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24" name="Rectangle 65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25" name="Rectangle 66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26" name="Rectangle 67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27" name="Rectangle 68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28" name="Rectangle 69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29" name="Rectangle 70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30" name="Rectangle 71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</p:grpSp>
        <p:sp>
          <p:nvSpPr>
            <p:cNvPr id="39957" name="Rectangle 101"/>
            <p:cNvSpPr>
              <a:spLocks noChangeArrowheads="1"/>
            </p:cNvSpPr>
            <p:nvPr/>
          </p:nvSpPr>
          <p:spPr bwMode="auto">
            <a:xfrm>
              <a:off x="6096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  <p:sp>
          <p:nvSpPr>
            <p:cNvPr id="39958" name="Rectangle 102"/>
            <p:cNvSpPr>
              <a:spLocks noChangeArrowheads="1"/>
            </p:cNvSpPr>
            <p:nvPr/>
          </p:nvSpPr>
          <p:spPr bwMode="auto">
            <a:xfrm>
              <a:off x="24384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  <p:sp>
          <p:nvSpPr>
            <p:cNvPr id="39959" name="Rectangle 103"/>
            <p:cNvSpPr>
              <a:spLocks noChangeArrowheads="1"/>
            </p:cNvSpPr>
            <p:nvPr/>
          </p:nvSpPr>
          <p:spPr bwMode="auto">
            <a:xfrm>
              <a:off x="42672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  <p:sp>
          <p:nvSpPr>
            <p:cNvPr id="39960" name="Rectangle 104"/>
            <p:cNvSpPr>
              <a:spLocks noChangeArrowheads="1"/>
            </p:cNvSpPr>
            <p:nvPr/>
          </p:nvSpPr>
          <p:spPr bwMode="auto">
            <a:xfrm>
              <a:off x="60960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9600" y="4852392"/>
            <a:ext cx="7315200" cy="304800"/>
            <a:chOff x="609600" y="4832350"/>
            <a:chExt cx="7315200" cy="304800"/>
          </a:xfrm>
        </p:grpSpPr>
        <p:grpSp>
          <p:nvGrpSpPr>
            <p:cNvPr id="39944" name="Group 72"/>
            <p:cNvGrpSpPr>
              <a:grpSpLocks/>
            </p:cNvGrpSpPr>
            <p:nvPr/>
          </p:nvGrpSpPr>
          <p:grpSpPr bwMode="auto">
            <a:xfrm>
              <a:off x="609600" y="4832350"/>
              <a:ext cx="7315200" cy="304800"/>
              <a:chOff x="768" y="864"/>
              <a:chExt cx="4608" cy="192"/>
            </a:xfrm>
          </p:grpSpPr>
          <p:sp>
            <p:nvSpPr>
              <p:cNvPr id="39999" name="Rectangle 73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00" name="Rectangle 74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01" name="Rectangle 75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02" name="Rectangle 76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03" name="Rectangle 77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04" name="Rectangle 78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05" name="Rectangle 79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06" name="Rectangle 80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07" name="Rectangle 81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08" name="Rectangle 82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09" name="Rectangle 83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10" name="Rectangle 84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11" name="Rectangle 85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12" name="Rectangle 86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13" name="Rectangle 87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014" name="Rectangle 88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</p:grpSp>
        <p:sp>
          <p:nvSpPr>
            <p:cNvPr id="39961" name="Rectangle 105"/>
            <p:cNvSpPr>
              <a:spLocks noChangeArrowheads="1"/>
            </p:cNvSpPr>
            <p:nvPr/>
          </p:nvSpPr>
          <p:spPr bwMode="auto">
            <a:xfrm>
              <a:off x="6096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  <p:sp>
          <p:nvSpPr>
            <p:cNvPr id="39962" name="Rectangle 109"/>
            <p:cNvSpPr>
              <a:spLocks noChangeArrowheads="1"/>
            </p:cNvSpPr>
            <p:nvPr/>
          </p:nvSpPr>
          <p:spPr bwMode="auto">
            <a:xfrm>
              <a:off x="42672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" y="5572472"/>
            <a:ext cx="7315200" cy="304800"/>
            <a:chOff x="609600" y="5638800"/>
            <a:chExt cx="7315200" cy="304800"/>
          </a:xfrm>
        </p:grpSpPr>
        <p:grpSp>
          <p:nvGrpSpPr>
            <p:cNvPr id="39963" name="Group 110"/>
            <p:cNvGrpSpPr>
              <a:grpSpLocks/>
            </p:cNvGrpSpPr>
            <p:nvPr/>
          </p:nvGrpSpPr>
          <p:grpSpPr bwMode="auto">
            <a:xfrm>
              <a:off x="609600" y="5638800"/>
              <a:ext cx="7315200" cy="304800"/>
              <a:chOff x="768" y="864"/>
              <a:chExt cx="4608" cy="192"/>
            </a:xfrm>
          </p:grpSpPr>
          <p:sp>
            <p:nvSpPr>
              <p:cNvPr id="39983" name="Rectangle 111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39984" name="Rectangle 112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39985" name="Rectangle 113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39986" name="Rectangle 114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39987" name="Rectangle 115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39988" name="Rectangle 116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39989" name="Rectangle 11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39990" name="Rectangle 118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39991" name="Rectangle 119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39992" name="Rectangle 120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39993" name="Rectangle 121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39994" name="Rectangle 122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39995" name="Rectangle 123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39996" name="Rectangle 124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39997" name="Rectangle 125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39998" name="Rectangle 126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</p:grpSp>
        <p:sp>
          <p:nvSpPr>
            <p:cNvPr id="39964" name="Rectangle 127"/>
            <p:cNvSpPr>
              <a:spLocks noChangeArrowheads="1"/>
            </p:cNvSpPr>
            <p:nvPr/>
          </p:nvSpPr>
          <p:spPr bwMode="auto">
            <a:xfrm>
              <a:off x="609600" y="563880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9600" y="6292552"/>
            <a:ext cx="7315200" cy="304800"/>
            <a:chOff x="609600" y="6324600"/>
            <a:chExt cx="7315200" cy="304800"/>
          </a:xfrm>
        </p:grpSpPr>
        <p:grpSp>
          <p:nvGrpSpPr>
            <p:cNvPr id="39965" name="Group 131"/>
            <p:cNvGrpSpPr>
              <a:grpSpLocks/>
            </p:cNvGrpSpPr>
            <p:nvPr/>
          </p:nvGrpSpPr>
          <p:grpSpPr bwMode="auto">
            <a:xfrm>
              <a:off x="609600" y="6324600"/>
              <a:ext cx="7315200" cy="304800"/>
              <a:chOff x="768" y="864"/>
              <a:chExt cx="4608" cy="192"/>
            </a:xfrm>
          </p:grpSpPr>
          <p:sp>
            <p:nvSpPr>
              <p:cNvPr id="39967" name="Rectangle 13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39968" name="Rectangle 13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39969" name="Rectangle 13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39970" name="Rectangle 13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39971" name="Rectangle 13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39972" name="Rectangle 13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39973" name="Rectangle 13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39974" name="Rectangle 13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39975" name="Rectangle 14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39976" name="Rectangle 14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39977" name="Rectangle 14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39978" name="Rectangle 14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39979" name="Rectangle 14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39980" name="Rectangle 14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39981" name="Rectangle 14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39982" name="Rectangle 14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</p:grpSp>
        <p:sp>
          <p:nvSpPr>
            <p:cNvPr id="39966" name="Rectangle 148"/>
            <p:cNvSpPr>
              <a:spLocks noChangeArrowheads="1"/>
            </p:cNvSpPr>
            <p:nvPr/>
          </p:nvSpPr>
          <p:spPr bwMode="auto">
            <a:xfrm>
              <a:off x="609600" y="632460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295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灯片编号占位符 5">
            <a:extLst>
              <a:ext uri="{FF2B5EF4-FFF2-40B4-BE49-F238E27FC236}">
                <a16:creationId xmlns:a16="http://schemas.microsoft.com/office/drawing/2014/main" id="{402901C5-6D31-0A4C-8019-1DCD1AA8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75800C-68DD-FE40-929D-06DA7E75CFE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33D883FB-F76B-9E4B-A2A7-23C60D8A6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Simple Example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8B0922E6-D9C0-594A-9DA5-96673C4AA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048000" cy="289554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struct xxx {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	int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	char c;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	double d;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  <a:p>
            <a:pPr>
              <a:buFontTx/>
              <a:buNone/>
            </a:pP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struct xxx x[2];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8CE3AE77-9EAB-EF40-9819-189507F92E08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581150"/>
            <a:ext cx="1143000" cy="3829050"/>
            <a:chOff x="4800600" y="1352788"/>
            <a:chExt cx="1143000" cy="3828812"/>
          </a:xfrm>
        </p:grpSpPr>
        <p:sp>
          <p:nvSpPr>
            <p:cNvPr id="109590" name="Rectangle 7">
              <a:extLst>
                <a:ext uri="{FF2B5EF4-FFF2-40B4-BE49-F238E27FC236}">
                  <a16:creationId xmlns:a16="http://schemas.microsoft.com/office/drawing/2014/main" id="{C0EFD27C-304E-C04C-AD36-20894C13D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524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91" name="Rectangle 8">
              <a:extLst>
                <a:ext uri="{FF2B5EF4-FFF2-40B4-BE49-F238E27FC236}">
                  <a16:creationId xmlns:a16="http://schemas.microsoft.com/office/drawing/2014/main" id="{7B3C71EA-800B-504D-8ADE-3B3D4FC5E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676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92" name="Rectangle 9">
              <a:extLst>
                <a:ext uri="{FF2B5EF4-FFF2-40B4-BE49-F238E27FC236}">
                  <a16:creationId xmlns:a16="http://schemas.microsoft.com/office/drawing/2014/main" id="{70740AF8-0DA0-4942-8E3F-53BF048B8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8288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93" name="Rectangle 10">
              <a:extLst>
                <a:ext uri="{FF2B5EF4-FFF2-40B4-BE49-F238E27FC236}">
                  <a16:creationId xmlns:a16="http://schemas.microsoft.com/office/drawing/2014/main" id="{D62E3EE6-08B3-4C49-A51C-7D19DFDFA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9812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94" name="Rectangle 11">
              <a:extLst>
                <a:ext uri="{FF2B5EF4-FFF2-40B4-BE49-F238E27FC236}">
                  <a16:creationId xmlns:a16="http://schemas.microsoft.com/office/drawing/2014/main" id="{7AD870D8-EAEC-0B49-BAF6-8B622B2E6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1336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95" name="Rectangle 12">
              <a:extLst>
                <a:ext uri="{FF2B5EF4-FFF2-40B4-BE49-F238E27FC236}">
                  <a16:creationId xmlns:a16="http://schemas.microsoft.com/office/drawing/2014/main" id="{B8D2BD34-C538-D54B-AF32-9DC131D28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86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96" name="Rectangle 13">
              <a:extLst>
                <a:ext uri="{FF2B5EF4-FFF2-40B4-BE49-F238E27FC236}">
                  <a16:creationId xmlns:a16="http://schemas.microsoft.com/office/drawing/2014/main" id="{FADEDC16-BFBE-8843-B1DC-981C7A272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438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97" name="Rectangle 14">
              <a:extLst>
                <a:ext uri="{FF2B5EF4-FFF2-40B4-BE49-F238E27FC236}">
                  <a16:creationId xmlns:a16="http://schemas.microsoft.com/office/drawing/2014/main" id="{BA8CEAD0-77FB-A14D-A1D6-A16FC6DD0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5908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9325CE-E77C-3843-BBBC-7CFE3E1AFEBA}"/>
                </a:ext>
              </a:extLst>
            </p:cNvPr>
            <p:cNvSpPr txBox="1"/>
            <p:nvPr/>
          </p:nvSpPr>
          <p:spPr>
            <a:xfrm>
              <a:off x="4800600" y="1352788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Courier New" charset="0"/>
                  <a:ea typeface="宋体" charset="0"/>
                  <a:cs typeface="Courier New" charset="0"/>
                </a:rPr>
                <a:t>0x00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88304E-4C84-E94E-BC1E-41E209F07B8A}"/>
                </a:ext>
              </a:extLst>
            </p:cNvPr>
            <p:cNvSpPr txBox="1"/>
            <p:nvPr/>
          </p:nvSpPr>
          <p:spPr>
            <a:xfrm>
              <a:off x="4800600" y="1962350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Courier New" charset="0"/>
                  <a:ea typeface="宋体" charset="0"/>
                  <a:cs typeface="Courier New" charset="0"/>
                </a:rPr>
                <a:t>0x04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endParaRPr>
            </a:p>
          </p:txBody>
        </p:sp>
        <p:sp>
          <p:nvSpPr>
            <p:cNvPr id="109600" name="Rectangle 17">
              <a:extLst>
                <a:ext uri="{FF2B5EF4-FFF2-40B4-BE49-F238E27FC236}">
                  <a16:creationId xmlns:a16="http://schemas.microsoft.com/office/drawing/2014/main" id="{414F122E-E1F5-F049-B6C5-A9A7E0C8C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7432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601" name="Rectangle 18">
              <a:extLst>
                <a:ext uri="{FF2B5EF4-FFF2-40B4-BE49-F238E27FC236}">
                  <a16:creationId xmlns:a16="http://schemas.microsoft.com/office/drawing/2014/main" id="{87CB2F72-7A8C-9F40-B79C-116DE350F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8956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602" name="Rectangle 19">
              <a:extLst>
                <a:ext uri="{FF2B5EF4-FFF2-40B4-BE49-F238E27FC236}">
                  <a16:creationId xmlns:a16="http://schemas.microsoft.com/office/drawing/2014/main" id="{6E1C9516-E1FB-114F-9298-AEF086EDA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048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603" name="Rectangle 20">
              <a:extLst>
                <a:ext uri="{FF2B5EF4-FFF2-40B4-BE49-F238E27FC236}">
                  <a16:creationId xmlns:a16="http://schemas.microsoft.com/office/drawing/2014/main" id="{9102DEA5-CFB8-264A-B3C6-513071A87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200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4C6DDD-BA9E-4C41-ABBD-9AB80F9378DC}"/>
                </a:ext>
              </a:extLst>
            </p:cNvPr>
            <p:cNvSpPr txBox="1"/>
            <p:nvPr/>
          </p:nvSpPr>
          <p:spPr>
            <a:xfrm>
              <a:off x="4800600" y="2571912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Courier New" charset="0"/>
                  <a:ea typeface="宋体" charset="0"/>
                  <a:cs typeface="Courier New" charset="0"/>
                </a:rPr>
                <a:t>0x08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endParaRPr>
            </a:p>
          </p:txBody>
        </p:sp>
        <p:sp>
          <p:nvSpPr>
            <p:cNvPr id="109605" name="Rectangle 22">
              <a:extLst>
                <a:ext uri="{FF2B5EF4-FFF2-40B4-BE49-F238E27FC236}">
                  <a16:creationId xmlns:a16="http://schemas.microsoft.com/office/drawing/2014/main" id="{F538EDDA-B508-164C-A1D8-EF1614D5A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3528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606" name="Rectangle 23">
              <a:extLst>
                <a:ext uri="{FF2B5EF4-FFF2-40B4-BE49-F238E27FC236}">
                  <a16:creationId xmlns:a16="http://schemas.microsoft.com/office/drawing/2014/main" id="{2B49E207-4667-5140-870C-71F5C381F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5052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607" name="Rectangle 24">
              <a:extLst>
                <a:ext uri="{FF2B5EF4-FFF2-40B4-BE49-F238E27FC236}">
                  <a16:creationId xmlns:a16="http://schemas.microsoft.com/office/drawing/2014/main" id="{ADD36A39-EE4D-804B-B353-0BCA7A3FB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6576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608" name="Rectangle 25">
              <a:extLst>
                <a:ext uri="{FF2B5EF4-FFF2-40B4-BE49-F238E27FC236}">
                  <a16:creationId xmlns:a16="http://schemas.microsoft.com/office/drawing/2014/main" id="{80BEBD2F-AC32-7741-88BE-E9FAB7A54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810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3DED3C-4E4A-1349-8F5D-23FE3CEE798B}"/>
                </a:ext>
              </a:extLst>
            </p:cNvPr>
            <p:cNvSpPr txBox="1"/>
            <p:nvPr/>
          </p:nvSpPr>
          <p:spPr>
            <a:xfrm>
              <a:off x="4800600" y="3170363"/>
              <a:ext cx="762000" cy="3682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Courier New" charset="0"/>
                  <a:ea typeface="宋体" charset="0"/>
                  <a:cs typeface="Courier New" charset="0"/>
                </a:rPr>
                <a:t>0x0C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endParaRPr>
            </a:p>
          </p:txBody>
        </p:sp>
        <p:sp>
          <p:nvSpPr>
            <p:cNvPr id="109610" name="Rectangle 27">
              <a:extLst>
                <a:ext uri="{FF2B5EF4-FFF2-40B4-BE49-F238E27FC236}">
                  <a16:creationId xmlns:a16="http://schemas.microsoft.com/office/drawing/2014/main" id="{D5129E8A-4A30-0245-8E1D-19FF4B47C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962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611" name="Rectangle 28">
              <a:extLst>
                <a:ext uri="{FF2B5EF4-FFF2-40B4-BE49-F238E27FC236}">
                  <a16:creationId xmlns:a16="http://schemas.microsoft.com/office/drawing/2014/main" id="{48EBBABD-F727-3B4A-9E22-78C9931CF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1148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612" name="Rectangle 29">
              <a:extLst>
                <a:ext uri="{FF2B5EF4-FFF2-40B4-BE49-F238E27FC236}">
                  <a16:creationId xmlns:a16="http://schemas.microsoft.com/office/drawing/2014/main" id="{F9367807-EFC5-074E-A235-EAFB8A9E3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2672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613" name="Rectangle 30">
              <a:extLst>
                <a:ext uri="{FF2B5EF4-FFF2-40B4-BE49-F238E27FC236}">
                  <a16:creationId xmlns:a16="http://schemas.microsoft.com/office/drawing/2014/main" id="{5FFB49BF-A114-3D44-AC7B-205D27F75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4196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C41E30-94E8-4E48-AEB6-2ACBE26F430A}"/>
                </a:ext>
              </a:extLst>
            </p:cNvPr>
            <p:cNvSpPr txBox="1"/>
            <p:nvPr/>
          </p:nvSpPr>
          <p:spPr>
            <a:xfrm>
              <a:off x="4800600" y="3779925"/>
              <a:ext cx="762000" cy="3682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Courier New" charset="0"/>
                  <a:ea typeface="宋体" charset="0"/>
                  <a:cs typeface="Courier New" charset="0"/>
                </a:rPr>
                <a:t>0x10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endParaRPr>
            </a:p>
          </p:txBody>
        </p:sp>
        <p:sp>
          <p:nvSpPr>
            <p:cNvPr id="109615" name="Rectangle 32">
              <a:extLst>
                <a:ext uri="{FF2B5EF4-FFF2-40B4-BE49-F238E27FC236}">
                  <a16:creationId xmlns:a16="http://schemas.microsoft.com/office/drawing/2014/main" id="{6F764BB1-BA73-BB41-8CB3-B81262E94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572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616" name="Rectangle 33">
              <a:extLst>
                <a:ext uri="{FF2B5EF4-FFF2-40B4-BE49-F238E27FC236}">
                  <a16:creationId xmlns:a16="http://schemas.microsoft.com/office/drawing/2014/main" id="{AC7414B1-7820-4B42-9C6B-D3F4BBFD7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724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617" name="Rectangle 34">
              <a:extLst>
                <a:ext uri="{FF2B5EF4-FFF2-40B4-BE49-F238E27FC236}">
                  <a16:creationId xmlns:a16="http://schemas.microsoft.com/office/drawing/2014/main" id="{D5753A8D-9AB2-5848-A79C-E364AC6C6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8768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618" name="Rectangle 35">
              <a:extLst>
                <a:ext uri="{FF2B5EF4-FFF2-40B4-BE49-F238E27FC236}">
                  <a16:creationId xmlns:a16="http://schemas.microsoft.com/office/drawing/2014/main" id="{D10679C4-9CC5-434F-84D1-601C70A63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0292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195845-8497-2E40-9232-8BA0E3624C16}"/>
                </a:ext>
              </a:extLst>
            </p:cNvPr>
            <p:cNvSpPr txBox="1"/>
            <p:nvPr/>
          </p:nvSpPr>
          <p:spPr>
            <a:xfrm>
              <a:off x="4800600" y="4400599"/>
              <a:ext cx="762000" cy="3698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Courier New" charset="0"/>
                  <a:ea typeface="宋体" charset="0"/>
                  <a:cs typeface="Courier New" charset="0"/>
                </a:rPr>
                <a:t>0x14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7F16E8D-F8C2-A943-A277-D515ACC41F5C}"/>
              </a:ext>
            </a:extLst>
          </p:cNvPr>
          <p:cNvSpPr txBox="1"/>
          <p:nvPr/>
        </p:nvSpPr>
        <p:spPr>
          <a:xfrm>
            <a:off x="5943600" y="1570038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&amp;x[0].i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grpSp>
        <p:nvGrpSpPr>
          <p:cNvPr id="3" name="Group 48">
            <a:extLst>
              <a:ext uri="{FF2B5EF4-FFF2-40B4-BE49-F238E27FC236}">
                <a16:creationId xmlns:a16="http://schemas.microsoft.com/office/drawing/2014/main" id="{9C6733A0-4C85-2A49-B85C-6787E2B7F7A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752600"/>
            <a:ext cx="381000" cy="609600"/>
            <a:chOff x="5562600" y="2133600"/>
            <a:chExt cx="381000" cy="609600"/>
          </a:xfrm>
        </p:grpSpPr>
        <p:sp>
          <p:nvSpPr>
            <p:cNvPr id="109586" name="Rectangle 49">
              <a:extLst>
                <a:ext uri="{FF2B5EF4-FFF2-40B4-BE49-F238E27FC236}">
                  <a16:creationId xmlns:a16="http://schemas.microsoft.com/office/drawing/2014/main" id="{A9D2394F-51DD-944F-8206-1496A8B17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1336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87" name="Rectangle 50">
              <a:extLst>
                <a:ext uri="{FF2B5EF4-FFF2-40B4-BE49-F238E27FC236}">
                  <a16:creationId xmlns:a16="http://schemas.microsoft.com/office/drawing/2014/main" id="{09542B1F-7D05-234F-AA8E-B91ECE511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860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88" name="Rectangle 51">
              <a:extLst>
                <a:ext uri="{FF2B5EF4-FFF2-40B4-BE49-F238E27FC236}">
                  <a16:creationId xmlns:a16="http://schemas.microsoft.com/office/drawing/2014/main" id="{8EE6EB49-8E31-7243-898B-ECD811B2F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4384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89" name="Rectangle 52">
              <a:extLst>
                <a:ext uri="{FF2B5EF4-FFF2-40B4-BE49-F238E27FC236}">
                  <a16:creationId xmlns:a16="http://schemas.microsoft.com/office/drawing/2014/main" id="{739D9623-300F-544D-B391-3F30C94BD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5908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4110F09-0401-0349-91CE-EDD11677E66C}"/>
              </a:ext>
            </a:extLst>
          </p:cNvPr>
          <p:cNvSpPr txBox="1"/>
          <p:nvPr/>
        </p:nvSpPr>
        <p:spPr>
          <a:xfrm>
            <a:off x="5943600" y="2176463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&amp;x[0].c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0CD6A4-D4A6-2D4B-8DF7-0BE2493D2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362200"/>
            <a:ext cx="381000" cy="1524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A01C144-55CA-B94D-B5D9-E6B952951CB4}"/>
              </a:ext>
            </a:extLst>
          </p:cNvPr>
          <p:cNvSpPr txBox="1"/>
          <p:nvPr/>
        </p:nvSpPr>
        <p:spPr>
          <a:xfrm>
            <a:off x="5943600" y="2786063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&amp;x[0].d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grpSp>
        <p:nvGrpSpPr>
          <p:cNvPr id="4" name="Group 86">
            <a:extLst>
              <a:ext uri="{FF2B5EF4-FFF2-40B4-BE49-F238E27FC236}">
                <a16:creationId xmlns:a16="http://schemas.microsoft.com/office/drawing/2014/main" id="{87D93630-E9CA-6241-A3A2-6FD2959A2DDA}"/>
              </a:ext>
            </a:extLst>
          </p:cNvPr>
          <p:cNvGrpSpPr/>
          <p:nvPr/>
        </p:nvGrpSpPr>
        <p:grpSpPr>
          <a:xfrm>
            <a:off x="5562600" y="2971800"/>
            <a:ext cx="381000" cy="1219200"/>
            <a:chOff x="5562600" y="3962400"/>
            <a:chExt cx="381000" cy="1219200"/>
          </a:xfrm>
          <a:solidFill>
            <a:srgbClr val="FF0000"/>
          </a:solidFill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8E3F27F-8C8D-F94C-BF12-15BEC980D45E}"/>
                </a:ext>
              </a:extLst>
            </p:cNvPr>
            <p:cNvSpPr/>
            <p:nvPr/>
          </p:nvSpPr>
          <p:spPr bwMode="auto">
            <a:xfrm>
              <a:off x="5562600" y="39624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宋体" panose="02010600030101010101" pitchFamily="2" charset="-122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E887217-4FEE-F343-985D-B289E956C446}"/>
                </a:ext>
              </a:extLst>
            </p:cNvPr>
            <p:cNvSpPr/>
            <p:nvPr/>
          </p:nvSpPr>
          <p:spPr bwMode="auto">
            <a:xfrm>
              <a:off x="5562600" y="41148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宋体" panose="02010600030101010101" pitchFamily="2" charset="-122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ADC7F89-A0BB-4B4C-8501-A880C9789DDD}"/>
                </a:ext>
              </a:extLst>
            </p:cNvPr>
            <p:cNvSpPr/>
            <p:nvPr/>
          </p:nvSpPr>
          <p:spPr bwMode="auto">
            <a:xfrm>
              <a:off x="5562600" y="42672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宋体" panose="02010600030101010101" pitchFamily="2" charset="-122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1887B6B-BEC9-F741-A871-2E700958831C}"/>
                </a:ext>
              </a:extLst>
            </p:cNvPr>
            <p:cNvSpPr/>
            <p:nvPr/>
          </p:nvSpPr>
          <p:spPr bwMode="auto">
            <a:xfrm>
              <a:off x="5562600" y="44196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宋体" panose="02010600030101010101" pitchFamily="2" charset="-122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946BEB3-1905-AA47-A5D4-1C94444795DC}"/>
                </a:ext>
              </a:extLst>
            </p:cNvPr>
            <p:cNvSpPr/>
            <p:nvPr/>
          </p:nvSpPr>
          <p:spPr bwMode="auto">
            <a:xfrm>
              <a:off x="5562600" y="45720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宋体" panose="02010600030101010101" pitchFamily="2" charset="-122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DA9AE66-F148-804A-9AF8-4BEDA5786FC1}"/>
                </a:ext>
              </a:extLst>
            </p:cNvPr>
            <p:cNvSpPr/>
            <p:nvPr/>
          </p:nvSpPr>
          <p:spPr bwMode="auto">
            <a:xfrm>
              <a:off x="5562600" y="47244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宋体" panose="02010600030101010101" pitchFamily="2" charset="-122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64E5750-66ED-BC4C-8A9B-79FB9D1FB5EF}"/>
                </a:ext>
              </a:extLst>
            </p:cNvPr>
            <p:cNvSpPr/>
            <p:nvPr/>
          </p:nvSpPr>
          <p:spPr bwMode="auto">
            <a:xfrm>
              <a:off x="5562600" y="48768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宋体" panose="02010600030101010101" pitchFamily="2" charset="-122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8E2E8B7-3960-524F-B22B-38D3B3B9854D}"/>
                </a:ext>
              </a:extLst>
            </p:cNvPr>
            <p:cNvSpPr/>
            <p:nvPr/>
          </p:nvSpPr>
          <p:spPr bwMode="auto">
            <a:xfrm>
              <a:off x="5562600" y="50292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95">
            <a:extLst>
              <a:ext uri="{FF2B5EF4-FFF2-40B4-BE49-F238E27FC236}">
                <a16:creationId xmlns:a16="http://schemas.microsoft.com/office/drawing/2014/main" id="{50FAB7C5-FE6A-DB42-921F-29989A5A04E8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191000"/>
            <a:ext cx="381000" cy="609600"/>
            <a:chOff x="5562600" y="2133600"/>
            <a:chExt cx="381000" cy="609600"/>
          </a:xfrm>
        </p:grpSpPr>
        <p:sp>
          <p:nvSpPr>
            <p:cNvPr id="109582" name="Rectangle 96">
              <a:extLst>
                <a:ext uri="{FF2B5EF4-FFF2-40B4-BE49-F238E27FC236}">
                  <a16:creationId xmlns:a16="http://schemas.microsoft.com/office/drawing/2014/main" id="{A3FADF83-326F-A14A-95AB-BF6385EF9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1336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83" name="Rectangle 97">
              <a:extLst>
                <a:ext uri="{FF2B5EF4-FFF2-40B4-BE49-F238E27FC236}">
                  <a16:creationId xmlns:a16="http://schemas.microsoft.com/office/drawing/2014/main" id="{70C0EFE0-30B3-3743-9BAC-F0809786A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860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84" name="Rectangle 98">
              <a:extLst>
                <a:ext uri="{FF2B5EF4-FFF2-40B4-BE49-F238E27FC236}">
                  <a16:creationId xmlns:a16="http://schemas.microsoft.com/office/drawing/2014/main" id="{EA66590A-1B44-BB4B-BF43-D0599EADC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4384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85" name="Rectangle 99">
              <a:extLst>
                <a:ext uri="{FF2B5EF4-FFF2-40B4-BE49-F238E27FC236}">
                  <a16:creationId xmlns:a16="http://schemas.microsoft.com/office/drawing/2014/main" id="{817C052E-514A-0640-B155-C95055D41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5908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9279395-23F6-E445-8197-DA5B1D574C7A}"/>
              </a:ext>
            </a:extLst>
          </p:cNvPr>
          <p:cNvSpPr txBox="1"/>
          <p:nvPr/>
        </p:nvSpPr>
        <p:spPr>
          <a:xfrm>
            <a:off x="5943600" y="3989388"/>
            <a:ext cx="1371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&amp;x[1].i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ED16C98-7758-E54B-9077-BCB3BE59F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752600"/>
            <a:ext cx="533400" cy="24384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3CF865-4903-9F43-B3C6-C0D4FECFA604}"/>
              </a:ext>
            </a:extLst>
          </p:cNvPr>
          <p:cNvSpPr/>
          <p:nvPr/>
        </p:nvSpPr>
        <p:spPr>
          <a:xfrm>
            <a:off x="457200" y="5029176"/>
            <a:ext cx="27655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Struct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整体对齐规则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由其中最大的元素决定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（此例为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字节）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4" grpId="0"/>
      <p:bldP spid="55" grpId="0" animBg="1"/>
      <p:bldP spid="86" grpId="0"/>
      <p:bldP spid="101" grpId="0"/>
      <p:bldP spid="10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75407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Scalar &amp; 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685800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Scalar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Scalar Operations: Double Precision</a:t>
            </a:r>
          </a:p>
        </p:txBody>
      </p:sp>
      <p:grpSp>
        <p:nvGrpSpPr>
          <p:cNvPr id="40964" name="Group 332"/>
          <p:cNvGrpSpPr>
            <a:grpSpLocks/>
          </p:cNvGrpSpPr>
          <p:nvPr/>
        </p:nvGrpSpPr>
        <p:grpSpPr bwMode="auto">
          <a:xfrm>
            <a:off x="228600" y="685800"/>
            <a:ext cx="8880475" cy="1889125"/>
            <a:chOff x="144" y="432"/>
            <a:chExt cx="5594" cy="1190"/>
          </a:xfrm>
        </p:grpSpPr>
        <p:grpSp>
          <p:nvGrpSpPr>
            <p:cNvPr id="41084" name="Group 331"/>
            <p:cNvGrpSpPr>
              <a:grpSpLocks/>
            </p:cNvGrpSpPr>
            <p:nvPr/>
          </p:nvGrpSpPr>
          <p:grpSpPr bwMode="auto">
            <a:xfrm>
              <a:off x="144" y="672"/>
              <a:ext cx="4608" cy="192"/>
              <a:chOff x="144" y="672"/>
              <a:chExt cx="4608" cy="192"/>
            </a:xfrm>
          </p:grpSpPr>
          <p:grpSp>
            <p:nvGrpSpPr>
              <p:cNvPr id="41112" name="Group 55"/>
              <p:cNvGrpSpPr>
                <a:grpSpLocks/>
              </p:cNvGrpSpPr>
              <p:nvPr/>
            </p:nvGrpSpPr>
            <p:grpSpPr bwMode="auto">
              <a:xfrm>
                <a:off x="144" y="672"/>
                <a:ext cx="4608" cy="192"/>
                <a:chOff x="768" y="864"/>
                <a:chExt cx="4608" cy="192"/>
              </a:xfrm>
            </p:grpSpPr>
            <p:sp>
              <p:nvSpPr>
                <p:cNvPr id="41114" name="Rectangle 56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115" name="Rectangle 57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116" name="Rectangle 58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117" name="Rectangle 59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118" name="Rectangle 60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119" name="Rectangle 61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120" name="Rectangle 62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121" name="Rectangle 63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122" name="Rectangle 64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123" name="Rectangle 65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124" name="Rectangle 66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125" name="Rectangle 67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126" name="Rectangle 68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127" name="Rectangle 69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128" name="Rectangle 70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129" name="Rectangle 71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</p:grpSp>
          <p:sp>
            <p:nvSpPr>
              <p:cNvPr id="41113" name="Rectangle 101"/>
              <p:cNvSpPr>
                <a:spLocks noChangeArrowheads="1"/>
              </p:cNvSpPr>
              <p:nvPr/>
            </p:nvSpPr>
            <p:spPr bwMode="auto">
              <a:xfrm>
                <a:off x="144" y="672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</p:grpSp>
        <p:grpSp>
          <p:nvGrpSpPr>
            <p:cNvPr id="41085" name="Group 330"/>
            <p:cNvGrpSpPr>
              <a:grpSpLocks/>
            </p:cNvGrpSpPr>
            <p:nvPr/>
          </p:nvGrpSpPr>
          <p:grpSpPr bwMode="auto">
            <a:xfrm>
              <a:off x="144" y="1392"/>
              <a:ext cx="4608" cy="192"/>
              <a:chOff x="144" y="1392"/>
              <a:chExt cx="4608" cy="192"/>
            </a:xfrm>
          </p:grpSpPr>
          <p:grpSp>
            <p:nvGrpSpPr>
              <p:cNvPr id="41094" name="Group 148"/>
              <p:cNvGrpSpPr>
                <a:grpSpLocks/>
              </p:cNvGrpSpPr>
              <p:nvPr/>
            </p:nvGrpSpPr>
            <p:grpSpPr bwMode="auto">
              <a:xfrm>
                <a:off x="144" y="1392"/>
                <a:ext cx="4608" cy="192"/>
                <a:chOff x="768" y="864"/>
                <a:chExt cx="4608" cy="192"/>
              </a:xfrm>
            </p:grpSpPr>
            <p:sp>
              <p:nvSpPr>
                <p:cNvPr id="41096" name="Rectangle 149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97" name="Rectangle 150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98" name="Rectangle 151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99" name="Rectangle 152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100" name="Rectangle 153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101" name="Rectangle 154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102" name="Rectangle 155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103" name="Rectangle 156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104" name="Rectangle 157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105" name="Rectangle 158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106" name="Rectangle 159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107" name="Rectangle 160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108" name="Rectangle 161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109" name="Rectangle 162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110" name="Rectangle 163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111" name="Rectangle 164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</p:grpSp>
          <p:sp>
            <p:nvSpPr>
              <p:cNvPr id="41095" name="Rectangle 165"/>
              <p:cNvSpPr>
                <a:spLocks noChangeArrowheads="1"/>
              </p:cNvSpPr>
              <p:nvPr/>
            </p:nvSpPr>
            <p:spPr bwMode="auto">
              <a:xfrm>
                <a:off x="144" y="1392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</p:grpSp>
        <p:grpSp>
          <p:nvGrpSpPr>
            <p:cNvPr id="41086" name="Group 174"/>
            <p:cNvGrpSpPr>
              <a:grpSpLocks/>
            </p:cNvGrpSpPr>
            <p:nvPr/>
          </p:nvGrpSpPr>
          <p:grpSpPr bwMode="auto">
            <a:xfrm>
              <a:off x="528" y="864"/>
              <a:ext cx="432" cy="528"/>
              <a:chOff x="720" y="864"/>
              <a:chExt cx="432" cy="528"/>
            </a:xfrm>
          </p:grpSpPr>
          <p:sp>
            <p:nvSpPr>
              <p:cNvPr id="41090" name="Oval 169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charset="0"/>
                    <a:ea typeface="ＭＳ Ｐゴシック" pitchFamily="-96" charset="-128"/>
                  </a:rPr>
                  <a:t>+</a:t>
                </a:r>
              </a:p>
            </p:txBody>
          </p:sp>
          <p:sp>
            <p:nvSpPr>
              <p:cNvPr id="41091" name="Line 170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1092" name="Line 171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1093" name="Line 172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</p:grpSp>
        <p:sp>
          <p:nvSpPr>
            <p:cNvPr id="41087" name="Text Box 190"/>
            <p:cNvSpPr txBox="1">
              <a:spLocks noChangeArrowheads="1"/>
            </p:cNvSpPr>
            <p:nvPr/>
          </p:nvSpPr>
          <p:spPr bwMode="auto">
            <a:xfrm>
              <a:off x="4819" y="673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%xmm0</a:t>
              </a:r>
            </a:p>
          </p:txBody>
        </p:sp>
        <p:sp>
          <p:nvSpPr>
            <p:cNvPr id="41088" name="Text Box 191"/>
            <p:cNvSpPr txBox="1">
              <a:spLocks noChangeArrowheads="1"/>
            </p:cNvSpPr>
            <p:nvPr/>
          </p:nvSpPr>
          <p:spPr bwMode="auto">
            <a:xfrm>
              <a:off x="4840" y="1370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%xmm1</a:t>
              </a:r>
            </a:p>
          </p:txBody>
        </p:sp>
        <p:sp>
          <p:nvSpPr>
            <p:cNvPr id="41089" name="Text Box 192"/>
            <p:cNvSpPr txBox="1">
              <a:spLocks noChangeArrowheads="1"/>
            </p:cNvSpPr>
            <p:nvPr/>
          </p:nvSpPr>
          <p:spPr bwMode="auto">
            <a:xfrm>
              <a:off x="4032" y="432"/>
              <a:ext cx="17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addss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 %xmm0,%xmm1</a:t>
              </a:r>
            </a:p>
          </p:txBody>
        </p:sp>
      </p:grpSp>
      <p:grpSp>
        <p:nvGrpSpPr>
          <p:cNvPr id="40965" name="Group 194"/>
          <p:cNvGrpSpPr>
            <a:grpSpLocks/>
          </p:cNvGrpSpPr>
          <p:nvPr/>
        </p:nvGrpSpPr>
        <p:grpSpPr bwMode="auto">
          <a:xfrm>
            <a:off x="228600" y="2780928"/>
            <a:ext cx="8880475" cy="1889125"/>
            <a:chOff x="144" y="432"/>
            <a:chExt cx="5594" cy="1190"/>
          </a:xfrm>
        </p:grpSpPr>
        <p:grpSp>
          <p:nvGrpSpPr>
            <p:cNvPr id="41017" name="Group 195"/>
            <p:cNvGrpSpPr>
              <a:grpSpLocks/>
            </p:cNvGrpSpPr>
            <p:nvPr/>
          </p:nvGrpSpPr>
          <p:grpSpPr bwMode="auto">
            <a:xfrm>
              <a:off x="144" y="672"/>
              <a:ext cx="4608" cy="192"/>
              <a:chOff x="384" y="2564"/>
              <a:chExt cx="4608" cy="192"/>
            </a:xfrm>
          </p:grpSpPr>
          <p:grpSp>
            <p:nvGrpSpPr>
              <p:cNvPr id="41063" name="Group 196"/>
              <p:cNvGrpSpPr>
                <a:grpSpLocks/>
              </p:cNvGrpSpPr>
              <p:nvPr/>
            </p:nvGrpSpPr>
            <p:grpSpPr bwMode="auto">
              <a:xfrm>
                <a:off x="384" y="2564"/>
                <a:ext cx="4608" cy="192"/>
                <a:chOff x="768" y="864"/>
                <a:chExt cx="4608" cy="192"/>
              </a:xfrm>
            </p:grpSpPr>
            <p:sp>
              <p:nvSpPr>
                <p:cNvPr id="41068" name="Rectangle 197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69" name="Rectangle 198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70" name="Rectangle 199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71" name="Rectangle 200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72" name="Rectangle 201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73" name="Rectangle 202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74" name="Rectangle 203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75" name="Rectangle 204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76" name="Rectangle 205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77" name="Rectangle 206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78" name="Rectangle 207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79" name="Rectangle 208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80" name="Rectangle 209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81" name="Rectangle 210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82" name="Rectangle 211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83" name="Rectangle 212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</p:grpSp>
          <p:sp>
            <p:nvSpPr>
              <p:cNvPr id="41064" name="Rectangle 213"/>
              <p:cNvSpPr>
                <a:spLocks noChangeArrowheads="1"/>
              </p:cNvSpPr>
              <p:nvPr/>
            </p:nvSpPr>
            <p:spPr bwMode="auto">
              <a:xfrm>
                <a:off x="384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1065" name="Rectangle 214"/>
              <p:cNvSpPr>
                <a:spLocks noChangeArrowheads="1"/>
              </p:cNvSpPr>
              <p:nvPr/>
            </p:nvSpPr>
            <p:spPr bwMode="auto">
              <a:xfrm>
                <a:off x="1536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1066" name="Rectangle 215"/>
              <p:cNvSpPr>
                <a:spLocks noChangeArrowheads="1"/>
              </p:cNvSpPr>
              <p:nvPr/>
            </p:nvSpPr>
            <p:spPr bwMode="auto">
              <a:xfrm>
                <a:off x="2688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1067" name="Rectangle 216"/>
              <p:cNvSpPr>
                <a:spLocks noChangeArrowheads="1"/>
              </p:cNvSpPr>
              <p:nvPr/>
            </p:nvSpPr>
            <p:spPr bwMode="auto">
              <a:xfrm>
                <a:off x="3840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</p:grpSp>
        <p:grpSp>
          <p:nvGrpSpPr>
            <p:cNvPr id="41018" name="Group 217"/>
            <p:cNvGrpSpPr>
              <a:grpSpLocks/>
            </p:cNvGrpSpPr>
            <p:nvPr/>
          </p:nvGrpSpPr>
          <p:grpSpPr bwMode="auto">
            <a:xfrm>
              <a:off x="144" y="1392"/>
              <a:ext cx="4608" cy="192"/>
              <a:chOff x="384" y="2564"/>
              <a:chExt cx="4608" cy="192"/>
            </a:xfrm>
          </p:grpSpPr>
          <p:grpSp>
            <p:nvGrpSpPr>
              <p:cNvPr id="41042" name="Group 218"/>
              <p:cNvGrpSpPr>
                <a:grpSpLocks/>
              </p:cNvGrpSpPr>
              <p:nvPr/>
            </p:nvGrpSpPr>
            <p:grpSpPr bwMode="auto">
              <a:xfrm>
                <a:off x="384" y="2564"/>
                <a:ext cx="4608" cy="192"/>
                <a:chOff x="768" y="864"/>
                <a:chExt cx="4608" cy="192"/>
              </a:xfrm>
            </p:grpSpPr>
            <p:sp>
              <p:nvSpPr>
                <p:cNvPr id="41047" name="Rectangle 219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48" name="Rectangle 220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49" name="Rectangle 221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50" name="Rectangle 222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51" name="Rectangle 223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52" name="Rectangle 224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53" name="Rectangle 225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54" name="Rectangle 226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55" name="Rectangle 227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56" name="Rectangle 228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57" name="Rectangle 229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58" name="Rectangle 230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59" name="Rectangle 231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60" name="Rectangle 232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61" name="Rectangle 233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  <p:sp>
              <p:nvSpPr>
                <p:cNvPr id="41062" name="Rectangle 234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itchFamily="-96" charset="0"/>
                    <a:ea typeface="ＭＳ Ｐゴシック" pitchFamily="-96" charset="-128"/>
                  </a:endParaRPr>
                </a:p>
              </p:txBody>
            </p:sp>
          </p:grpSp>
          <p:sp>
            <p:nvSpPr>
              <p:cNvPr id="41043" name="Rectangle 235"/>
              <p:cNvSpPr>
                <a:spLocks noChangeArrowheads="1"/>
              </p:cNvSpPr>
              <p:nvPr/>
            </p:nvSpPr>
            <p:spPr bwMode="auto">
              <a:xfrm>
                <a:off x="384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1044" name="Rectangle 236"/>
              <p:cNvSpPr>
                <a:spLocks noChangeArrowheads="1"/>
              </p:cNvSpPr>
              <p:nvPr/>
            </p:nvSpPr>
            <p:spPr bwMode="auto">
              <a:xfrm>
                <a:off x="1536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1045" name="Rectangle 237"/>
              <p:cNvSpPr>
                <a:spLocks noChangeArrowheads="1"/>
              </p:cNvSpPr>
              <p:nvPr/>
            </p:nvSpPr>
            <p:spPr bwMode="auto">
              <a:xfrm>
                <a:off x="2688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1046" name="Rectangle 238"/>
              <p:cNvSpPr>
                <a:spLocks noChangeArrowheads="1"/>
              </p:cNvSpPr>
              <p:nvPr/>
            </p:nvSpPr>
            <p:spPr bwMode="auto">
              <a:xfrm>
                <a:off x="3840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</p:grpSp>
        <p:grpSp>
          <p:nvGrpSpPr>
            <p:cNvPr id="41019" name="Group 239"/>
            <p:cNvGrpSpPr>
              <a:grpSpLocks/>
            </p:cNvGrpSpPr>
            <p:nvPr/>
          </p:nvGrpSpPr>
          <p:grpSpPr bwMode="auto">
            <a:xfrm>
              <a:off x="528" y="864"/>
              <a:ext cx="432" cy="528"/>
              <a:chOff x="720" y="864"/>
              <a:chExt cx="432" cy="528"/>
            </a:xfrm>
          </p:grpSpPr>
          <p:sp>
            <p:nvSpPr>
              <p:cNvPr id="41038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charset="0"/>
                    <a:ea typeface="ＭＳ Ｐゴシック" pitchFamily="-96" charset="-128"/>
                  </a:rPr>
                  <a:t>+</a:t>
                </a:r>
              </a:p>
            </p:txBody>
          </p:sp>
          <p:sp>
            <p:nvSpPr>
              <p:cNvPr id="41039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1040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1041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</p:grpSp>
        <p:grpSp>
          <p:nvGrpSpPr>
            <p:cNvPr id="41020" name="Group 244"/>
            <p:cNvGrpSpPr>
              <a:grpSpLocks/>
            </p:cNvGrpSpPr>
            <p:nvPr/>
          </p:nvGrpSpPr>
          <p:grpSpPr bwMode="auto">
            <a:xfrm>
              <a:off x="1680" y="864"/>
              <a:ext cx="432" cy="528"/>
              <a:chOff x="720" y="864"/>
              <a:chExt cx="432" cy="528"/>
            </a:xfrm>
          </p:grpSpPr>
          <p:sp>
            <p:nvSpPr>
              <p:cNvPr id="41034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charset="0"/>
                    <a:ea typeface="ＭＳ Ｐゴシック" pitchFamily="-96" charset="-128"/>
                  </a:rPr>
                  <a:t>+</a:t>
                </a:r>
              </a:p>
            </p:txBody>
          </p:sp>
          <p:sp>
            <p:nvSpPr>
              <p:cNvPr id="41035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1036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1037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</p:grpSp>
        <p:grpSp>
          <p:nvGrpSpPr>
            <p:cNvPr id="41021" name="Group 249"/>
            <p:cNvGrpSpPr>
              <a:grpSpLocks/>
            </p:cNvGrpSpPr>
            <p:nvPr/>
          </p:nvGrpSpPr>
          <p:grpSpPr bwMode="auto">
            <a:xfrm>
              <a:off x="2832" y="864"/>
              <a:ext cx="432" cy="528"/>
              <a:chOff x="720" y="864"/>
              <a:chExt cx="432" cy="528"/>
            </a:xfrm>
          </p:grpSpPr>
          <p:sp>
            <p:nvSpPr>
              <p:cNvPr id="41030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charset="0"/>
                    <a:ea typeface="ＭＳ Ｐゴシック" pitchFamily="-96" charset="-128"/>
                  </a:rPr>
                  <a:t>+</a:t>
                </a:r>
              </a:p>
            </p:txBody>
          </p:sp>
          <p:sp>
            <p:nvSpPr>
              <p:cNvPr id="41031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1032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1033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</p:grpSp>
        <p:grpSp>
          <p:nvGrpSpPr>
            <p:cNvPr id="41022" name="Group 254"/>
            <p:cNvGrpSpPr>
              <a:grpSpLocks/>
            </p:cNvGrpSpPr>
            <p:nvPr/>
          </p:nvGrpSpPr>
          <p:grpSpPr bwMode="auto">
            <a:xfrm>
              <a:off x="3984" y="864"/>
              <a:ext cx="432" cy="528"/>
              <a:chOff x="720" y="864"/>
              <a:chExt cx="432" cy="528"/>
            </a:xfrm>
          </p:grpSpPr>
          <p:sp>
            <p:nvSpPr>
              <p:cNvPr id="41026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charset="0"/>
                    <a:ea typeface="ＭＳ Ｐゴシック" pitchFamily="-96" charset="-128"/>
                  </a:rPr>
                  <a:t>+</a:t>
                </a:r>
              </a:p>
            </p:txBody>
          </p:sp>
          <p:sp>
            <p:nvSpPr>
              <p:cNvPr id="41027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1028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1029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</p:grpSp>
        <p:sp>
          <p:nvSpPr>
            <p:cNvPr id="41023" name="Text Box 259"/>
            <p:cNvSpPr txBox="1">
              <a:spLocks noChangeArrowheads="1"/>
            </p:cNvSpPr>
            <p:nvPr/>
          </p:nvSpPr>
          <p:spPr bwMode="auto">
            <a:xfrm>
              <a:off x="4819" y="673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%xmm0</a:t>
              </a:r>
            </a:p>
          </p:txBody>
        </p:sp>
        <p:sp>
          <p:nvSpPr>
            <p:cNvPr id="41024" name="Text Box 260"/>
            <p:cNvSpPr txBox="1">
              <a:spLocks noChangeArrowheads="1"/>
            </p:cNvSpPr>
            <p:nvPr/>
          </p:nvSpPr>
          <p:spPr bwMode="auto">
            <a:xfrm>
              <a:off x="4840" y="1370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%xmm1</a:t>
              </a:r>
            </a:p>
          </p:txBody>
        </p:sp>
        <p:sp>
          <p:nvSpPr>
            <p:cNvPr id="41025" name="Text Box 261"/>
            <p:cNvSpPr txBox="1">
              <a:spLocks noChangeArrowheads="1"/>
            </p:cNvSpPr>
            <p:nvPr/>
          </p:nvSpPr>
          <p:spPr bwMode="auto">
            <a:xfrm>
              <a:off x="4032" y="432"/>
              <a:ext cx="17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addps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 %xmm0,%xmm1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600" y="4924191"/>
            <a:ext cx="8881060" cy="1889185"/>
            <a:chOff x="228600" y="4924191"/>
            <a:chExt cx="8881060" cy="1889185"/>
          </a:xfrm>
        </p:grpSpPr>
        <p:grpSp>
          <p:nvGrpSpPr>
            <p:cNvPr id="40966" name="Group 264"/>
            <p:cNvGrpSpPr>
              <a:grpSpLocks/>
            </p:cNvGrpSpPr>
            <p:nvPr/>
          </p:nvGrpSpPr>
          <p:grpSpPr bwMode="auto">
            <a:xfrm>
              <a:off x="228600" y="5305191"/>
              <a:ext cx="7315200" cy="304800"/>
              <a:chOff x="768" y="864"/>
              <a:chExt cx="4608" cy="192"/>
            </a:xfrm>
          </p:grpSpPr>
          <p:sp>
            <p:nvSpPr>
              <p:cNvPr id="41001" name="Rectangle 265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1002" name="Rectangle 266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1003" name="Rectangle 267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1004" name="Rectangle 268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1005" name="Rectangle 269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1006" name="Rectangle 270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1007" name="Rectangle 271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1008" name="Rectangle 272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1009" name="Rectangle 273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1010" name="Rectangle 274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1011" name="Rectangle 275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1012" name="Rectangle 276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1013" name="Rectangle 277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1014" name="Rectangle 278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1015" name="Rectangle 279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1016" name="Rectangle 280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</p:grpSp>
        <p:sp>
          <p:nvSpPr>
            <p:cNvPr id="40967" name="Rectangle 281"/>
            <p:cNvSpPr>
              <a:spLocks noChangeArrowheads="1"/>
            </p:cNvSpPr>
            <p:nvPr/>
          </p:nvSpPr>
          <p:spPr bwMode="auto">
            <a:xfrm>
              <a:off x="228600" y="5305191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  <p:grpSp>
          <p:nvGrpSpPr>
            <p:cNvPr id="40969" name="Group 286"/>
            <p:cNvGrpSpPr>
              <a:grpSpLocks/>
            </p:cNvGrpSpPr>
            <p:nvPr/>
          </p:nvGrpSpPr>
          <p:grpSpPr bwMode="auto">
            <a:xfrm>
              <a:off x="228600" y="6448191"/>
              <a:ext cx="7315200" cy="304800"/>
              <a:chOff x="768" y="864"/>
              <a:chExt cx="4608" cy="192"/>
            </a:xfrm>
          </p:grpSpPr>
          <p:sp>
            <p:nvSpPr>
              <p:cNvPr id="40985" name="Rectangle 287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986" name="Rectangle 288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987" name="Rectangle 289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988" name="Rectangle 290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989" name="Rectangle 291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990" name="Rectangle 292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991" name="Rectangle 293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992" name="Rectangle 294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993" name="Rectangle 295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994" name="Rectangle 296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995" name="Rectangle 297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996" name="Rectangle 298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997" name="Rectangle 299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998" name="Rectangle 300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999" name="Rectangle 301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1000" name="Rectangle 302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</p:grpSp>
        <p:sp>
          <p:nvSpPr>
            <p:cNvPr id="40970" name="Rectangle 303"/>
            <p:cNvSpPr>
              <a:spLocks noChangeArrowheads="1"/>
            </p:cNvSpPr>
            <p:nvPr/>
          </p:nvSpPr>
          <p:spPr bwMode="auto">
            <a:xfrm>
              <a:off x="228600" y="6448191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endParaRPr>
            </a:p>
          </p:txBody>
        </p:sp>
        <p:grpSp>
          <p:nvGrpSpPr>
            <p:cNvPr id="40972" name="Group 335"/>
            <p:cNvGrpSpPr>
              <a:grpSpLocks/>
            </p:cNvGrpSpPr>
            <p:nvPr/>
          </p:nvGrpSpPr>
          <p:grpSpPr bwMode="auto">
            <a:xfrm>
              <a:off x="1752600" y="5609991"/>
              <a:ext cx="685800" cy="838200"/>
              <a:chOff x="528" y="3408"/>
              <a:chExt cx="432" cy="528"/>
            </a:xfrm>
          </p:grpSpPr>
          <p:sp>
            <p:nvSpPr>
              <p:cNvPr id="40981" name="Oval 308"/>
              <p:cNvSpPr>
                <a:spLocks noChangeArrowheads="1"/>
              </p:cNvSpPr>
              <p:nvPr/>
            </p:nvSpPr>
            <p:spPr bwMode="auto">
              <a:xfrm>
                <a:off x="624" y="3552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charset="0"/>
                    <a:ea typeface="ＭＳ Ｐゴシック" pitchFamily="-96" charset="-128"/>
                  </a:rPr>
                  <a:t>+</a:t>
                </a:r>
              </a:p>
            </p:txBody>
          </p:sp>
          <p:sp>
            <p:nvSpPr>
              <p:cNvPr id="40982" name="Line 309"/>
              <p:cNvSpPr>
                <a:spLocks noChangeShapeType="1"/>
              </p:cNvSpPr>
              <p:nvPr/>
            </p:nvSpPr>
            <p:spPr bwMode="auto">
              <a:xfrm>
                <a:off x="528" y="3408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983" name="Line 310"/>
              <p:cNvSpPr>
                <a:spLocks noChangeShapeType="1"/>
              </p:cNvSpPr>
              <p:nvPr/>
            </p:nvSpPr>
            <p:spPr bwMode="auto">
              <a:xfrm flipV="1">
                <a:off x="528" y="3744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  <p:sp>
            <p:nvSpPr>
              <p:cNvPr id="40984" name="Line 311"/>
              <p:cNvSpPr>
                <a:spLocks noChangeShapeType="1"/>
              </p:cNvSpPr>
              <p:nvPr/>
            </p:nvSpPr>
            <p:spPr bwMode="auto">
              <a:xfrm rot="5400000" flipV="1">
                <a:off x="792" y="3768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itchFamily="-96" charset="0"/>
                  <a:ea typeface="ＭＳ Ｐゴシック" pitchFamily="-96" charset="-128"/>
                </a:endParaRPr>
              </a:p>
            </p:txBody>
          </p:sp>
        </p:grpSp>
        <p:sp>
          <p:nvSpPr>
            <p:cNvPr id="40974" name="Text Box 327"/>
            <p:cNvSpPr txBox="1">
              <a:spLocks noChangeArrowheads="1"/>
            </p:cNvSpPr>
            <p:nvPr/>
          </p:nvSpPr>
          <p:spPr bwMode="auto">
            <a:xfrm>
              <a:off x="7650163" y="5306779"/>
              <a:ext cx="8619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%xmm0</a:t>
              </a:r>
            </a:p>
          </p:txBody>
        </p:sp>
        <p:sp>
          <p:nvSpPr>
            <p:cNvPr id="40975" name="Text Box 328"/>
            <p:cNvSpPr txBox="1">
              <a:spLocks noChangeArrowheads="1"/>
            </p:cNvSpPr>
            <p:nvPr/>
          </p:nvSpPr>
          <p:spPr bwMode="auto">
            <a:xfrm>
              <a:off x="7683500" y="6413266"/>
              <a:ext cx="8619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%xmm1</a:t>
              </a:r>
            </a:p>
          </p:txBody>
        </p:sp>
        <p:sp>
          <p:nvSpPr>
            <p:cNvPr id="40976" name="Text Box 329"/>
            <p:cNvSpPr txBox="1">
              <a:spLocks noChangeArrowheads="1"/>
            </p:cNvSpPr>
            <p:nvPr/>
          </p:nvSpPr>
          <p:spPr bwMode="auto">
            <a:xfrm>
              <a:off x="6400800" y="4924191"/>
              <a:ext cx="27088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addsd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 %xmm0,%xmm1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96455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634877"/>
          </a:xfrm>
        </p:spPr>
        <p:txBody>
          <a:bodyPr/>
          <a:lstStyle/>
          <a:p>
            <a:r>
              <a:rPr lang="en-US" dirty="0"/>
              <a:t>Arguments passed in </a:t>
            </a:r>
            <a:r>
              <a:rPr lang="en-US" dirty="0">
                <a:latin typeface="Courier New"/>
                <a:cs typeface="Courier New"/>
              </a:rPr>
              <a:t>%xmm0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%xmm1</a:t>
            </a:r>
            <a:r>
              <a:rPr lang="en-US" dirty="0"/>
              <a:t>, ...</a:t>
            </a:r>
          </a:p>
          <a:p>
            <a:r>
              <a:rPr lang="en-US" dirty="0"/>
              <a:t>Result returned in </a:t>
            </a:r>
            <a:r>
              <a:rPr lang="en-US" dirty="0">
                <a:latin typeface="Courier New"/>
                <a:cs typeface="Courier New"/>
              </a:rPr>
              <a:t>%xmm0</a:t>
            </a:r>
            <a:endParaRPr lang="en-US" dirty="0"/>
          </a:p>
          <a:p>
            <a:r>
              <a:rPr lang="en-US" dirty="0"/>
              <a:t>All XMM registers caller-saved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867" y="2780928"/>
            <a:ext cx="4360133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float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fadd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(float x, float 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   return x + 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5059" y="2774036"/>
            <a:ext cx="443214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double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dadd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(double x, double 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   return x + 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867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 # x in %xmm0, y in %xmm1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addss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  %xmm1, %xmm0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 ret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75059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# x in %xmm0, y in %xmm1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addsd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  %xmm1, %xmm0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11749290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Memory Referencing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68760"/>
            <a:ext cx="8423597" cy="1944216"/>
          </a:xfrm>
        </p:spPr>
        <p:txBody>
          <a:bodyPr/>
          <a:lstStyle/>
          <a:p>
            <a:r>
              <a:rPr lang="en-US" dirty="0"/>
              <a:t>Integer (and pointer) arguments passed in regular registers</a:t>
            </a:r>
          </a:p>
          <a:p>
            <a:r>
              <a:rPr lang="en-US" dirty="0"/>
              <a:t>FP values passed in XMM registers</a:t>
            </a:r>
          </a:p>
          <a:p>
            <a:r>
              <a:rPr lang="en-US" dirty="0"/>
              <a:t>Different </a:t>
            </a:r>
            <a:r>
              <a:rPr lang="en-US" dirty="0" err="1"/>
              <a:t>mov</a:t>
            </a:r>
            <a:r>
              <a:rPr lang="en-US" dirty="0"/>
              <a:t> instructions to move between XMM registers, and between memory and XMM registers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867" y="3212976"/>
            <a:ext cx="4792181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double dincr(double *p, double v)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   double x = *p;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   *p = x + v;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   return 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867" y="5046261"/>
            <a:ext cx="6304349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 # p in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, v in %xmm0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movapd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 %xmm0, %xmm1   # Copy 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movsd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  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), %xmm0  # x = *p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addsd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  %xmm0, %xmm1   # t = x + 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movsd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  %xmm1, (%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rdi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)  # *p = 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-96" charset="0"/>
                <a:ea typeface="ＭＳ Ｐゴシック" pitchFamily="-96" charset="-128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3013228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Aspects of FP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21663" cy="4972050"/>
          </a:xfrm>
        </p:spPr>
        <p:txBody>
          <a:bodyPr/>
          <a:lstStyle/>
          <a:p>
            <a:r>
              <a:rPr lang="en-US" i="1" dirty="0"/>
              <a:t>Lots</a:t>
            </a:r>
            <a:r>
              <a:rPr lang="en-US" dirty="0"/>
              <a:t> of instructions</a:t>
            </a:r>
          </a:p>
          <a:p>
            <a:pPr lvl="1"/>
            <a:r>
              <a:rPr lang="en-US" dirty="0"/>
              <a:t>Different operations, different formats, ...</a:t>
            </a:r>
          </a:p>
          <a:p>
            <a:r>
              <a:rPr lang="en-US" dirty="0"/>
              <a:t>Floating-point comparisons</a:t>
            </a:r>
          </a:p>
          <a:p>
            <a:pPr lvl="1"/>
            <a:r>
              <a:rPr lang="en-US" dirty="0"/>
              <a:t>Instructions </a:t>
            </a:r>
            <a:r>
              <a:rPr lang="en-US" b="1" dirty="0" err="1">
                <a:latin typeface="Courier New"/>
                <a:cs typeface="Courier New"/>
              </a:rPr>
              <a:t>ucomiss</a:t>
            </a:r>
            <a:r>
              <a:rPr lang="en-US" dirty="0"/>
              <a:t> and </a:t>
            </a:r>
            <a:r>
              <a:rPr lang="en-US" b="1" dirty="0" err="1">
                <a:latin typeface="Courier New"/>
                <a:cs typeface="Courier New"/>
              </a:rPr>
              <a:t>ucomisd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/>
              <a:t>Set condition codes ZF, PF and CF</a:t>
            </a:r>
          </a:p>
          <a:p>
            <a:pPr lvl="1"/>
            <a:r>
              <a:rPr lang="en-US" dirty="0"/>
              <a:t>Zeros OF and SF</a:t>
            </a:r>
          </a:p>
          <a:p>
            <a:r>
              <a:rPr lang="en-US" dirty="0"/>
              <a:t>Using constant values</a:t>
            </a:r>
          </a:p>
          <a:p>
            <a:pPr lvl="1"/>
            <a:r>
              <a:rPr lang="en-US" dirty="0"/>
              <a:t>Set XMM0 register to 0 with instruction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xorpd</a:t>
            </a:r>
            <a:r>
              <a:rPr lang="en-US" b="1" dirty="0">
                <a:latin typeface="Courier New"/>
                <a:cs typeface="Courier New"/>
              </a:rPr>
              <a:t> %xmm0, %xmm0</a:t>
            </a:r>
          </a:p>
          <a:p>
            <a:pPr lvl="1"/>
            <a:r>
              <a:rPr lang="en-US" dirty="0"/>
              <a:t>Others loaded from memory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4BC0E4-8FF8-4366-9D08-6DF46FB178F4}"/>
              </a:ext>
            </a:extLst>
          </p:cNvPr>
          <p:cNvSpPr/>
          <p:nvPr/>
        </p:nvSpPr>
        <p:spPr bwMode="auto">
          <a:xfrm>
            <a:off x="3628671" y="2955958"/>
            <a:ext cx="360040" cy="40103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-96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045C4-480C-43DD-9F1F-14AB1029578F}"/>
              </a:ext>
            </a:extLst>
          </p:cNvPr>
          <p:cNvSpPr txBox="1"/>
          <p:nvPr/>
        </p:nvSpPr>
        <p:spPr>
          <a:xfrm>
            <a:off x="3779912" y="3313615"/>
            <a:ext cx="118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ＭＳ Ｐゴシック" pitchFamily="-96" charset="-128"/>
              </a:rPr>
              <a:t>Parity Flag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C7EF3-652D-4BBF-B7AA-1FC6E5D6DAA5}"/>
              </a:ext>
            </a:extLst>
          </p:cNvPr>
          <p:cNvSpPr txBox="1"/>
          <p:nvPr/>
        </p:nvSpPr>
        <p:spPr>
          <a:xfrm>
            <a:off x="5674893" y="2664700"/>
            <a:ext cx="3094886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Calibri" panose="020F0502020204030204" pitchFamily="34" charset="0"/>
              </a:rPr>
              <a:t>UNORDERED: ZF,PF,CF←111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Calibri" panose="020F0502020204030204" pitchFamily="34" charset="0"/>
              </a:rPr>
              <a:t>GREATER_THAN: ZF,PF,CF←000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Calibri" panose="020F0502020204030204" pitchFamily="34" charset="0"/>
              </a:rPr>
              <a:t>LESS_THAN: ZF,PF,CF←001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Calibri" panose="020F0502020204030204" pitchFamily="34" charset="0"/>
              </a:rPr>
              <a:t>EQUAL: ZF,PF,CF←100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itchFamily="-96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49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内容占位符 2">
            <a:extLst>
              <a:ext uri="{FF2B5EF4-FFF2-40B4-BE49-F238E27FC236}">
                <a16:creationId xmlns:a16="http://schemas.microsoft.com/office/drawing/2014/main" id="{3BECD081-5279-C144-88D1-5E670BAB1C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457200"/>
            <a:ext cx="8991600" cy="6126163"/>
          </a:xfrm>
        </p:spPr>
        <p:txBody>
          <a:bodyPr/>
          <a:lstStyle/>
          <a:p>
            <a:r>
              <a:rPr lang="zh-CN" altLang="en-US" sz="1600">
                <a:ea typeface="宋体" panose="02010600030101010101" pitchFamily="2" charset="-122"/>
              </a:rPr>
              <a:t>下面的定义声明了一类结构，用来构建二叉树：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1	typedef struct ELE *tree_ptr;		// </a:t>
            </a:r>
            <a:r>
              <a:rPr lang="zh-CN" altLang="en-US" sz="1600">
                <a:ea typeface="宋体" panose="02010600030101010101" pitchFamily="2" charset="-122"/>
              </a:rPr>
              <a:t>表示</a:t>
            </a:r>
            <a:r>
              <a:rPr lang="en-US" altLang="zh-CN" sz="1600">
                <a:ea typeface="宋体" panose="02010600030101010101" pitchFamily="2" charset="-122"/>
              </a:rPr>
              <a:t>tree_ptr</a:t>
            </a:r>
            <a:r>
              <a:rPr lang="zh-CN" altLang="en-US" sz="1600">
                <a:ea typeface="宋体" panose="02010600030101010101" pitchFamily="2" charset="-122"/>
              </a:rPr>
              <a:t>实际上是</a:t>
            </a:r>
            <a:r>
              <a:rPr lang="en-US" altLang="zh-CN" sz="1600">
                <a:ea typeface="宋体" panose="02010600030101010101" pitchFamily="2" charset="-122"/>
              </a:rPr>
              <a:t>ELE*</a:t>
            </a:r>
            <a:r>
              <a:rPr lang="zh-CN" altLang="en-US" sz="1600">
                <a:ea typeface="宋体" panose="02010600030101010101" pitchFamily="2" charset="-122"/>
              </a:rPr>
              <a:t>类型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2	struct ELE {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3		tree_ptr	left;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4		tree_ptr	right;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5		long	val;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6	}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	</a:t>
            </a:r>
            <a:r>
              <a:rPr lang="zh-CN" altLang="en-US" sz="1600">
                <a:ea typeface="宋体" panose="02010600030101010101" pitchFamily="2" charset="-122"/>
              </a:rPr>
              <a:t>对于如下函数原型</a:t>
            </a:r>
            <a:r>
              <a:rPr lang="en-US" altLang="zh-CN" sz="1600">
                <a:ea typeface="宋体" panose="02010600030101010101" pitchFamily="2" charset="-122"/>
              </a:rPr>
              <a:t>	long trace(tree_ptr tp);	GCC</a:t>
            </a:r>
            <a:r>
              <a:rPr lang="zh-CN" altLang="en-US" sz="1600">
                <a:ea typeface="宋体" panose="02010600030101010101" pitchFamily="2" charset="-122"/>
              </a:rPr>
              <a:t>产生了下面的</a:t>
            </a:r>
            <a:r>
              <a:rPr lang="en-US" altLang="zh-CN" sz="1600">
                <a:ea typeface="宋体" panose="02010600030101010101" pitchFamily="2" charset="-122"/>
              </a:rPr>
              <a:t>x86-64</a:t>
            </a:r>
            <a:r>
              <a:rPr lang="zh-CN" altLang="en-US" sz="1600">
                <a:ea typeface="宋体" panose="02010600030101010101" pitchFamily="2" charset="-122"/>
              </a:rPr>
              <a:t>代码：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1</a:t>
            </a:r>
            <a:r>
              <a:rPr lang="zh-CN" altLang="en-US" sz="1600">
                <a:ea typeface="宋体" panose="02010600030101010101" pitchFamily="2" charset="-122"/>
              </a:rPr>
              <a:t> </a:t>
            </a:r>
            <a:r>
              <a:rPr lang="en-US" altLang="zh-CN" sz="1600">
                <a:ea typeface="宋体" panose="02010600030101010101" pitchFamily="2" charset="-122"/>
              </a:rPr>
              <a:t>trace:				; tp in %rdi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2		movl	$0, %eax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3		testq	%rdi, %rdi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4		je	.L3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5	.L5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6		movq	16(%rdi), %rax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7		movq	(%rdi), %rdi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8		testq	%rdi, %rdi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9		jne	.L5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10	.L3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11		ret	;</a:t>
            </a:r>
            <a:r>
              <a:rPr lang="zh-CN" altLang="en-US" sz="1600">
                <a:ea typeface="宋体" panose="02010600030101010101" pitchFamily="2" charset="-122"/>
              </a:rPr>
              <a:t>函数返回，返回值一般放在</a:t>
            </a:r>
            <a:r>
              <a:rPr lang="en-US" altLang="zh-CN" sz="1600">
                <a:ea typeface="宋体" panose="02010600030101010101" pitchFamily="2" charset="-122"/>
              </a:rPr>
              <a:t>%rax</a:t>
            </a:r>
            <a:r>
              <a:rPr lang="zh-CN" altLang="en-US" sz="1600">
                <a:ea typeface="宋体" panose="02010600030101010101" pitchFamily="2" charset="-122"/>
              </a:rPr>
              <a:t>中</a:t>
            </a:r>
            <a:endParaRPr lang="zh-CN" altLang="zh-CN" sz="1600">
              <a:ea typeface="宋体" panose="02010600030101010101" pitchFamily="2" charset="-122"/>
            </a:endParaRPr>
          </a:p>
          <a:p>
            <a:r>
              <a:rPr lang="zh-CN" altLang="en-US" sz="1600">
                <a:ea typeface="宋体" panose="02010600030101010101" pitchFamily="2" charset="-122"/>
              </a:rPr>
              <a:t>（</a:t>
            </a:r>
            <a:r>
              <a:rPr lang="en-US" altLang="zh-CN" sz="1600">
                <a:ea typeface="宋体" panose="02010600030101010101" pitchFamily="2" charset="-122"/>
              </a:rPr>
              <a:t>1</a:t>
            </a:r>
            <a:r>
              <a:rPr lang="zh-CN" altLang="en-US" sz="1600">
                <a:ea typeface="宋体" panose="02010600030101010101" pitchFamily="2" charset="-122"/>
              </a:rPr>
              <a:t>）请写出该函数的最简洁的</a:t>
            </a:r>
            <a:r>
              <a:rPr lang="en-US" altLang="zh-CN" sz="1600">
                <a:ea typeface="宋体" panose="02010600030101010101" pitchFamily="2" charset="-122"/>
              </a:rPr>
              <a:t>C</a:t>
            </a:r>
            <a:r>
              <a:rPr lang="zh-CN" altLang="en-US" sz="1600">
                <a:ea typeface="宋体" panose="02010600030101010101" pitchFamily="2" charset="-122"/>
              </a:rPr>
              <a:t>语言版本，使用</a:t>
            </a:r>
            <a:r>
              <a:rPr lang="en-US" altLang="zh-CN" sz="1600">
                <a:ea typeface="宋体" panose="02010600030101010101" pitchFamily="2" charset="-122"/>
              </a:rPr>
              <a:t>while</a:t>
            </a:r>
            <a:r>
              <a:rPr lang="zh-CN" altLang="en-US" sz="1600">
                <a:ea typeface="宋体" panose="02010600030101010101" pitchFamily="2" charset="-122"/>
              </a:rPr>
              <a:t>循环；（</a:t>
            </a:r>
            <a:r>
              <a:rPr lang="en-US" altLang="zh-CN" sz="1600">
                <a:ea typeface="宋体" panose="02010600030101010101" pitchFamily="2" charset="-122"/>
              </a:rPr>
              <a:t>2</a:t>
            </a:r>
            <a:r>
              <a:rPr lang="zh-CN" altLang="en-US" sz="1600">
                <a:ea typeface="宋体" panose="02010600030101010101" pitchFamily="2" charset="-122"/>
              </a:rPr>
              <a:t>）用自然语言解释该函数的功能。</a:t>
            </a:r>
            <a:r>
              <a:rPr lang="zh-CN" altLang="zh-CN" sz="1600">
                <a:ea typeface="宋体" panose="02010600030101010101" pitchFamily="2" charset="-122"/>
              </a:rPr>
              <a:t> </a:t>
            </a:r>
          </a:p>
          <a:p>
            <a:endParaRPr lang="zh-CN" altLang="en-US" sz="16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564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内容占位符 2">
            <a:extLst>
              <a:ext uri="{FF2B5EF4-FFF2-40B4-BE49-F238E27FC236}">
                <a16:creationId xmlns:a16="http://schemas.microsoft.com/office/drawing/2014/main" id="{DA6D46A5-1C25-3D4F-84C9-D96DEF0EDB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3810000" cy="46783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typedef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union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{</a:t>
            </a:r>
          </a:p>
          <a:p>
            <a:pPr marL="0" indent="0"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struct{</a:t>
            </a:r>
          </a:p>
          <a:p>
            <a:pPr marL="0" indent="0"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ea typeface="宋体" panose="02010600030101010101" pitchFamily="2" charset="-122"/>
              </a:rPr>
              <a:t>short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v;</a:t>
            </a:r>
          </a:p>
          <a:p>
            <a:pPr marL="0" indent="0"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ea typeface="宋体" panose="02010600030101010101" pitchFamily="2" charset="-122"/>
              </a:rPr>
              <a:t>short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d;</a:t>
            </a:r>
          </a:p>
          <a:p>
            <a:pPr marL="0" indent="0"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ea typeface="宋体" panose="02010600030101010101" pitchFamily="2" charset="-122"/>
              </a:rPr>
              <a:t>int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s;</a:t>
            </a:r>
          </a:p>
          <a:p>
            <a:pPr marL="0" indent="0"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}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t1;</a:t>
            </a:r>
          </a:p>
          <a:p>
            <a:pPr marL="0" indent="0"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struct{</a:t>
            </a:r>
          </a:p>
          <a:p>
            <a:pPr marL="0" indent="0"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ea typeface="宋体" panose="02010600030101010101" pitchFamily="2" charset="-122"/>
              </a:rPr>
              <a:t>int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a[2];</a:t>
            </a:r>
          </a:p>
          <a:p>
            <a:pPr marL="0" indent="0"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ea typeface="宋体" panose="02010600030101010101" pitchFamily="2" charset="-122"/>
              </a:rPr>
              <a:t>char</a:t>
            </a:r>
            <a:r>
              <a:rPr lang="zh-CN" altLang="en-US" sz="2400" dirty="0">
                <a:ea typeface="宋体" panose="02010600030101010101" pitchFamily="2" charset="-122"/>
              </a:rPr>
              <a:t> *</a:t>
            </a:r>
            <a:r>
              <a:rPr lang="en-US" altLang="zh-CN" sz="2400" dirty="0">
                <a:ea typeface="宋体" panose="02010600030101010101" pitchFamily="2" charset="-122"/>
              </a:rPr>
              <a:t>p;</a:t>
            </a:r>
          </a:p>
          <a:p>
            <a:pPr marL="0" indent="0"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}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t2;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}</a:t>
            </a:r>
            <a:r>
              <a:rPr lang="en-US" altLang="zh-CN" sz="2400" dirty="0" err="1">
                <a:ea typeface="宋体" panose="02010600030101010101" pitchFamily="2" charset="-122"/>
              </a:rPr>
              <a:t>u_type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36194" name="内容占位符 2">
            <a:extLst>
              <a:ext uri="{FF2B5EF4-FFF2-40B4-BE49-F238E27FC236}">
                <a16:creationId xmlns:a16="http://schemas.microsoft.com/office/drawing/2014/main" id="{60E49248-72F4-BC46-B4AC-A5D950F2161F}"/>
              </a:ext>
            </a:extLst>
          </p:cNvPr>
          <p:cNvSpPr txBox="1">
            <a:spLocks/>
          </p:cNvSpPr>
          <p:nvPr/>
        </p:nvSpPr>
        <p:spPr bwMode="auto">
          <a:xfrm>
            <a:off x="3962400" y="1447800"/>
            <a:ext cx="49530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// 32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位机环境下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up@eax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dest@edx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void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get(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u_type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*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up,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TYPE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*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dest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*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dest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EXPR;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EXPR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分为为以下值时，求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TYPE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get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函数的汇编代码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up-&gt;t1.s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up-&gt;t1.v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&amp;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up-&gt;t1.d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up-&gt;t2.a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up-&gt;t2.a[up-&gt;t1.s]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up-&gt;t2.p</a:t>
            </a: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BC42DBEA-12A6-D64C-A134-0309E0BB4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课堂练习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63998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标题 1">
            <a:extLst>
              <a:ext uri="{FF2B5EF4-FFF2-40B4-BE49-F238E27FC236}">
                <a16:creationId xmlns:a16="http://schemas.microsoft.com/office/drawing/2014/main" id="{F0FB2B11-98BA-7C4B-AE94-7F8D90C12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ea typeface="宋体" panose="02010600030101010101" pitchFamily="2" charset="-122"/>
              </a:rPr>
              <a:t>练习答案</a:t>
            </a:r>
          </a:p>
        </p:txBody>
      </p:sp>
      <p:sp>
        <p:nvSpPr>
          <p:cNvPr id="138242" name="幻灯片编号占位符 3">
            <a:extLst>
              <a:ext uri="{FF2B5EF4-FFF2-40B4-BE49-F238E27FC236}">
                <a16:creationId xmlns:a16="http://schemas.microsoft.com/office/drawing/2014/main" id="{2B69C7A3-0FFD-9048-817D-1444FE8751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75800C-68DD-FE40-929D-06DA7E75CFE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243" name="内容占位符 2">
            <a:extLst>
              <a:ext uri="{FF2B5EF4-FFF2-40B4-BE49-F238E27FC236}">
                <a16:creationId xmlns:a16="http://schemas.microsoft.com/office/drawing/2014/main" id="{90D9B3AB-B515-E643-BEE4-BAF86994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0" y="124541"/>
            <a:ext cx="38100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short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short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a[2];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u_type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244" name="内容占位符 2">
            <a:extLst>
              <a:ext uri="{FF2B5EF4-FFF2-40B4-BE49-F238E27FC236}">
                <a16:creationId xmlns:a16="http://schemas.microsoft.com/office/drawing/2014/main" id="{74F6CF5C-BD70-114E-BEA6-88C7F15C9AE8}"/>
              </a:ext>
            </a:extLst>
          </p:cNvPr>
          <p:cNvSpPr txBox="1">
            <a:spLocks/>
          </p:cNvSpPr>
          <p:nvPr/>
        </p:nvSpPr>
        <p:spPr bwMode="auto">
          <a:xfrm>
            <a:off x="266700" y="1334931"/>
            <a:ext cx="4953000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// 32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位机环境下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up@eax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dest@edx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void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get(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u_type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*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up,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TYPE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*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dest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*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dest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EXPR;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EXPR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分为为以下值时，求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TYPE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get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函数的汇编代码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up-&gt;t1.s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up-&gt;t1.v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&amp;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up-&gt;t1.d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up-&gt;t2.a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up-&gt;t2.a[up-&gt;t1.s]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up-&gt;t2.p</a:t>
            </a:r>
          </a:p>
        </p:txBody>
      </p:sp>
      <p:sp>
        <p:nvSpPr>
          <p:cNvPr id="138245" name="矩形 6">
            <a:extLst>
              <a:ext uri="{FF2B5EF4-FFF2-40B4-BE49-F238E27FC236}">
                <a16:creationId xmlns:a16="http://schemas.microsoft.com/office/drawing/2014/main" id="{1AF35C03-BC05-324C-AE06-69FD229F4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0" y="3592513"/>
            <a:ext cx="6324600" cy="326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int,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4(%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),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edx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short,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movw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),%ax	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movw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%ax, 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edx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short *,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leal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2(%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),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edx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int *,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edx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int,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4(%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),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ecx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ecx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4),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movl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edx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char,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movb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8(%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), %al	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movb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al, (%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edx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7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997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0706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内容占位符 3">
            <a:extLst>
              <a:ext uri="{FF2B5EF4-FFF2-40B4-BE49-F238E27FC236}">
                <a16:creationId xmlns:a16="http://schemas.microsoft.com/office/drawing/2014/main" id="{11B7C83B-82C9-364B-8ADF-142E47DC3D5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304800" y="3741242"/>
            <a:ext cx="7696200" cy="3046988"/>
          </a:xfr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kumimoji="1" lang="en-US" altLang="zh-CN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test(long </a:t>
            </a:r>
            <a:r>
              <a:rPr kumimoji="1" lang="en-US" altLang="zh-CN" sz="1600" kern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kumimoji="1" lang="en-US" altLang="zh-CN" sz="1600" kern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b_struct</a:t>
            </a:r>
            <a:r>
              <a:rPr kumimoji="1" lang="en-US" altLang="zh-CN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*bp) {</a:t>
            </a:r>
          </a:p>
          <a:p>
            <a:pPr marL="0" indent="0">
              <a:spcBef>
                <a:spcPct val="0"/>
              </a:spcBef>
              <a:buNone/>
            </a:pPr>
            <a:r>
              <a:rPr kumimoji="1" lang="en-US" altLang="zh-CN" sz="1600" kern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in %</a:t>
            </a:r>
            <a:r>
              <a:rPr kumimoji="1" lang="en-US" altLang="zh-CN" sz="1600" kern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rdi</a:t>
            </a:r>
            <a:r>
              <a:rPr kumimoji="1" lang="en-US" altLang="zh-CN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bp in %</a:t>
            </a:r>
            <a:r>
              <a:rPr kumimoji="1" lang="en-US" altLang="zh-CN" sz="1600" kern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rsi</a:t>
            </a:r>
            <a:endParaRPr kumimoji="1" lang="en-US" altLang="zh-CN" sz="1600" kern="12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kumimoji="1" lang="en-US" altLang="zh-CN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000000000000 &lt;test&gt;:</a:t>
            </a:r>
          </a:p>
          <a:p>
            <a:pPr marL="0" indent="0">
              <a:spcBef>
                <a:spcPct val="0"/>
              </a:spcBef>
              <a:buNone/>
            </a:pPr>
            <a:r>
              <a:rPr kumimoji="1" lang="en-US" altLang="zh-CN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0: 8b 8e 20 01 00 00   mov 0x120(%</a:t>
            </a:r>
            <a:r>
              <a:rPr kumimoji="1" lang="en-US" altLang="zh-CN" sz="1600" kern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rsi</a:t>
            </a:r>
            <a:r>
              <a:rPr kumimoji="1" lang="en-US" altLang="zh-CN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), %</a:t>
            </a:r>
            <a:r>
              <a:rPr kumimoji="1" lang="en-US" altLang="zh-CN" sz="1600" kern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ecx</a:t>
            </a:r>
            <a:endParaRPr kumimoji="1" lang="en-US" altLang="zh-CN" sz="1600" kern="12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kumimoji="1" lang="en-US" altLang="zh-CN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6: 03 0e     	</a:t>
            </a:r>
            <a:r>
              <a:rPr kumimoji="1" lang="zh-CN" altLang="en-US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add (%</a:t>
            </a:r>
            <a:r>
              <a:rPr kumimoji="1" lang="en-US" altLang="zh-CN" sz="1600" kern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rsi</a:t>
            </a:r>
            <a:r>
              <a:rPr kumimoji="1" lang="en-US" altLang="zh-CN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), %</a:t>
            </a:r>
            <a:r>
              <a:rPr kumimoji="1" lang="en-US" altLang="zh-CN" sz="1600" kern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ecx</a:t>
            </a:r>
            <a:endParaRPr kumimoji="1" lang="en-US" altLang="zh-CN" sz="1600" kern="12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kumimoji="1" lang="en-US" altLang="zh-CN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8: 48 8d 04 bf  	</a:t>
            </a:r>
            <a:r>
              <a:rPr kumimoji="1" lang="zh-CN" altLang="en-US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lea (%</a:t>
            </a:r>
            <a:r>
              <a:rPr kumimoji="1" lang="en-US" altLang="zh-CN" sz="1600" kern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rdi</a:t>
            </a:r>
            <a:r>
              <a:rPr kumimoji="1" lang="en-US" altLang="zh-CN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%</a:t>
            </a:r>
            <a:r>
              <a:rPr kumimoji="1" lang="en-US" altLang="zh-CN" sz="1600" kern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rdi</a:t>
            </a:r>
            <a:r>
              <a:rPr kumimoji="1" lang="en-US" altLang="zh-CN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4), %</a:t>
            </a:r>
            <a:r>
              <a:rPr kumimoji="1" lang="en-US" altLang="zh-CN" sz="1600" kern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rax</a:t>
            </a:r>
            <a:endParaRPr kumimoji="1" lang="en-US" altLang="zh-CN" sz="1600" kern="12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kumimoji="1" lang="en-US" altLang="zh-CN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c: 48 8d 04 c6 	</a:t>
            </a:r>
            <a:r>
              <a:rPr kumimoji="1" lang="zh-CN" altLang="en-US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lea (%</a:t>
            </a:r>
            <a:r>
              <a:rPr kumimoji="1" lang="en-US" altLang="zh-CN" sz="1600" kern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rsi</a:t>
            </a:r>
            <a:r>
              <a:rPr kumimoji="1" lang="en-US" altLang="zh-CN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%</a:t>
            </a:r>
            <a:r>
              <a:rPr kumimoji="1" lang="en-US" altLang="zh-CN" sz="1600" kern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rax</a:t>
            </a:r>
            <a:r>
              <a:rPr kumimoji="1" lang="en-US" altLang="zh-CN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8), %</a:t>
            </a:r>
            <a:r>
              <a:rPr kumimoji="1" lang="en-US" altLang="zh-CN" sz="1600" kern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rax</a:t>
            </a:r>
            <a:endParaRPr kumimoji="1" lang="en-US" altLang="zh-CN" sz="1600" kern="12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kumimoji="1" lang="en-US" altLang="zh-CN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 10: 48 8b 50 08  	</a:t>
            </a:r>
            <a:r>
              <a:rPr kumimoji="1" lang="zh-CN" altLang="en-US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mov 0x8(%</a:t>
            </a:r>
            <a:r>
              <a:rPr kumimoji="1" lang="en-US" altLang="zh-CN" sz="1600" kern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rax</a:t>
            </a:r>
            <a:r>
              <a:rPr kumimoji="1" lang="en-US" altLang="zh-CN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), %</a:t>
            </a:r>
            <a:r>
              <a:rPr kumimoji="1" lang="en-US" altLang="zh-CN" sz="1600" kern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rdx</a:t>
            </a:r>
            <a:endParaRPr kumimoji="1" lang="en-US" altLang="zh-CN" sz="1600" kern="12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kumimoji="1" lang="en-US" altLang="zh-CN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14: 48 63 c9   	</a:t>
            </a:r>
            <a:r>
              <a:rPr kumimoji="1" lang="zh-CN" altLang="en-US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sz="1600" kern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movslq</a:t>
            </a:r>
            <a:r>
              <a:rPr kumimoji="1" lang="en-US" altLang="zh-CN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%</a:t>
            </a:r>
            <a:r>
              <a:rPr kumimoji="1" lang="en-US" altLang="zh-CN" sz="1600" kern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ecx</a:t>
            </a:r>
            <a:r>
              <a:rPr kumimoji="1" lang="en-US" altLang="zh-CN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%</a:t>
            </a:r>
            <a:r>
              <a:rPr kumimoji="1" lang="en-US" altLang="zh-CN" sz="1600" kern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rcx</a:t>
            </a:r>
            <a:endParaRPr kumimoji="1" lang="en-US" altLang="zh-CN" sz="1600" kern="12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kumimoji="1" lang="en-US" altLang="zh-CN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17: 48 89 4c d0 10  	</a:t>
            </a:r>
            <a:r>
              <a:rPr kumimoji="1" lang="zh-CN" altLang="en-US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1" lang="en-US" altLang="zh-CN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mov %</a:t>
            </a:r>
            <a:r>
              <a:rPr kumimoji="1" lang="en-US" altLang="zh-CN" sz="1600" kern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rcx</a:t>
            </a:r>
            <a:r>
              <a:rPr kumimoji="1" lang="en-US" altLang="zh-CN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0x10(%</a:t>
            </a:r>
            <a:r>
              <a:rPr kumimoji="1" lang="en-US" altLang="zh-CN" sz="1600" kern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rax</a:t>
            </a:r>
            <a:r>
              <a:rPr kumimoji="1" lang="en-US" altLang="zh-CN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%</a:t>
            </a:r>
            <a:r>
              <a:rPr kumimoji="1" lang="en-US" altLang="zh-CN" sz="1600" kern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rdx</a:t>
            </a:r>
            <a:r>
              <a:rPr kumimoji="1" lang="en-US" altLang="zh-CN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8)</a:t>
            </a:r>
          </a:p>
          <a:p>
            <a:pPr marL="0" indent="0">
              <a:spcBef>
                <a:spcPct val="0"/>
              </a:spcBef>
              <a:buNone/>
            </a:pPr>
            <a:r>
              <a:rPr kumimoji="1" lang="en-US" altLang="zh-CN" sz="1600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1c: c3.  </a:t>
            </a:r>
            <a:r>
              <a:rPr kumimoji="1" lang="en-US" altLang="zh-CN" sz="1600" kern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retq</a:t>
            </a:r>
            <a:endParaRPr kumimoji="1" lang="en-US" altLang="zh-CN" sz="1600" kern="12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kumimoji="1" lang="en-US" altLang="zh-CN" sz="1600" kern="12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6CDCE9-4BFC-E262-D8C5-1BE80AC10027}"/>
              </a:ext>
            </a:extLst>
          </p:cNvPr>
          <p:cNvSpPr txBox="1"/>
          <p:nvPr/>
        </p:nvSpPr>
        <p:spPr>
          <a:xfrm>
            <a:off x="195129" y="362221"/>
            <a:ext cx="357058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ea typeface="宋体" panose="02010600030101010101" pitchFamily="2" charset="-122"/>
              </a:rPr>
              <a:t>你负责维护一个大型的</a:t>
            </a:r>
            <a:r>
              <a:rPr kumimoji="1" lang="en-US" altLang="zh-CN" sz="2000" dirty="0">
                <a:ea typeface="宋体" panose="02010600030101010101" pitchFamily="2" charset="-122"/>
              </a:rPr>
              <a:t>C</a:t>
            </a:r>
            <a:r>
              <a:rPr kumimoji="1" lang="zh-CN" altLang="en-US" sz="2000" dirty="0">
                <a:ea typeface="宋体" panose="02010600030101010101" pitchFamily="2" charset="-122"/>
              </a:rPr>
              <a:t>程序，遇到下面的代码：</a:t>
            </a:r>
            <a:endParaRPr kumimoji="1" lang="en-US" altLang="zh-CN" sz="2000" dirty="0"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ea typeface="宋体" panose="02010600030101010101" pitchFamily="2" charset="-122"/>
              </a:rPr>
              <a:t>编译时常数</a:t>
            </a:r>
            <a:r>
              <a:rPr kumimoji="1" lang="en-US" altLang="zh-CN" sz="2000" dirty="0">
                <a:ea typeface="宋体" panose="02010600030101010101" pitchFamily="2" charset="-122"/>
              </a:rPr>
              <a:t>CNT</a:t>
            </a:r>
            <a:r>
              <a:rPr kumimoji="1" lang="zh-CN" altLang="en-US" sz="2000" dirty="0">
                <a:ea typeface="宋体" panose="02010600030101010101" pitchFamily="2" charset="-122"/>
              </a:rPr>
              <a:t>和结构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a_struct</a:t>
            </a:r>
            <a:r>
              <a:rPr kumimoji="1" lang="zh-CN" altLang="en-US" sz="2000" dirty="0">
                <a:ea typeface="宋体" panose="02010600030101010101" pitchFamily="2" charset="-122"/>
              </a:rPr>
              <a:t>的声明是在一个你没有访问权限的文件中。幸好你有代码的</a:t>
            </a:r>
            <a:r>
              <a:rPr kumimoji="1" lang="en-US" altLang="zh-CN" sz="2000" dirty="0">
                <a:ea typeface="宋体" panose="02010600030101010101" pitchFamily="2" charset="-122"/>
              </a:rPr>
              <a:t>.o</a:t>
            </a:r>
            <a:r>
              <a:rPr kumimoji="1" lang="zh-CN" altLang="en-US" sz="2000" dirty="0">
                <a:ea typeface="宋体" panose="02010600030101010101" pitchFamily="2" charset="-122"/>
              </a:rPr>
              <a:t>版本，请推断：</a:t>
            </a:r>
            <a:endParaRPr kumimoji="1" lang="en-US" altLang="zh-CN" sz="2000" dirty="0"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ea typeface="宋体" panose="02010600030101010101" pitchFamily="2" charset="-122"/>
              </a:rPr>
              <a:t>A. CNT</a:t>
            </a:r>
            <a:r>
              <a:rPr kumimoji="1" lang="zh-CN" altLang="en-US" sz="2000" dirty="0">
                <a:ea typeface="宋体" panose="02010600030101010101" pitchFamily="2" charset="-122"/>
              </a:rPr>
              <a:t>的值；</a:t>
            </a:r>
            <a:endParaRPr kumimoji="1" lang="en-US" altLang="zh-CN" sz="2000" dirty="0">
              <a:ea typeface="宋体" panose="02010600030101010101" pitchFamily="2" charset="-122"/>
            </a:endParaRPr>
          </a:p>
          <a:p>
            <a:r>
              <a:rPr kumimoji="1" lang="en-US" altLang="zh-CN" sz="2000" dirty="0">
                <a:ea typeface="宋体" panose="02010600030101010101" pitchFamily="2" charset="-122"/>
              </a:rPr>
              <a:t>B. </a:t>
            </a:r>
            <a:r>
              <a:rPr kumimoji="1" lang="zh-CN" altLang="en-US" sz="2000" dirty="0">
                <a:ea typeface="宋体" panose="02010600030101010101" pitchFamily="2" charset="-122"/>
              </a:rPr>
              <a:t>结构体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a_struct</a:t>
            </a:r>
            <a:r>
              <a:rPr kumimoji="1" lang="zh-CN" altLang="en-US" sz="2000" dirty="0">
                <a:ea typeface="宋体" panose="02010600030101010101" pitchFamily="2" charset="-122"/>
              </a:rPr>
              <a:t>的完整声明，假设其中只有字段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idx</a:t>
            </a:r>
            <a:r>
              <a:rPr kumimoji="1" lang="zh-CN" altLang="en-US" sz="2000" dirty="0">
                <a:ea typeface="宋体" panose="02010600030101010101" pitchFamily="2" charset="-122"/>
              </a:rPr>
              <a:t>和</a:t>
            </a:r>
            <a:r>
              <a:rPr kumimoji="1" lang="en-US" altLang="zh-CN" sz="2000" dirty="0">
                <a:ea typeface="宋体" panose="02010600030101010101" pitchFamily="2" charset="-122"/>
              </a:rPr>
              <a:t>x</a:t>
            </a:r>
            <a:r>
              <a:rPr kumimoji="1" lang="zh-CN" altLang="en-US" sz="2000" dirty="0">
                <a:ea typeface="宋体" panose="02010600030101010101" pitchFamily="2" charset="-122"/>
              </a:rPr>
              <a:t>，且都是有符号数</a:t>
            </a:r>
            <a:r>
              <a:rPr kumimoji="1" lang="en-US" altLang="zh-CN" sz="2000" dirty="0">
                <a:ea typeface="宋体" panose="02010600030101010101" pitchFamily="2" charset="-122"/>
              </a:rPr>
              <a:t> </a:t>
            </a:r>
            <a:endParaRPr kumimoji="1" lang="zh-CN" altLang="en-US" sz="2000" dirty="0">
              <a:ea typeface="宋体" panose="02010600030101010101" pitchFamily="2" charset="-122"/>
            </a:endParaRPr>
          </a:p>
          <a:p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2AF0E6-BC54-6FC6-E201-0F26F8FCA410}"/>
              </a:ext>
            </a:extLst>
          </p:cNvPr>
          <p:cNvSpPr txBox="1"/>
          <p:nvPr/>
        </p:nvSpPr>
        <p:spPr>
          <a:xfrm>
            <a:off x="4267200" y="331599"/>
            <a:ext cx="4713006" cy="2554545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kumimoji="1"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1"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typedef struct {</a:t>
            </a:r>
          </a:p>
          <a:p>
            <a:r>
              <a:rPr kumimoji="1"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   int first;</a:t>
            </a:r>
          </a:p>
          <a:p>
            <a:r>
              <a:rPr kumimoji="1"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   </a:t>
            </a:r>
            <a:r>
              <a:rPr kumimoji="1"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a_struct</a:t>
            </a:r>
            <a:r>
              <a:rPr kumimoji="1"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a[CNT];</a:t>
            </a:r>
          </a:p>
          <a:p>
            <a:r>
              <a:rPr kumimoji="1"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   int last;</a:t>
            </a:r>
          </a:p>
          <a:p>
            <a:r>
              <a:rPr kumimoji="1"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}</a:t>
            </a:r>
            <a:r>
              <a:rPr kumimoji="1"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b_struct</a:t>
            </a:r>
            <a:r>
              <a:rPr kumimoji="1"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kumimoji="1" lang="zh-CN" altLang="en-US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kumimoji="1"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 void test(long </a:t>
            </a:r>
            <a:r>
              <a:rPr kumimoji="1"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kumimoji="1"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b_struct</a:t>
            </a:r>
            <a:r>
              <a:rPr kumimoji="1"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*bp) {</a:t>
            </a:r>
          </a:p>
          <a:p>
            <a:r>
              <a:rPr kumimoji="1"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    int n = bp-&gt;first + bp-&gt;last;</a:t>
            </a:r>
          </a:p>
          <a:p>
            <a:r>
              <a:rPr kumimoji="1"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    </a:t>
            </a:r>
            <a:r>
              <a:rPr kumimoji="1"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a_struct</a:t>
            </a:r>
            <a:r>
              <a:rPr kumimoji="1"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*ap = &amp;bp-&gt;a[</a:t>
            </a:r>
            <a:r>
              <a:rPr kumimoji="1"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];</a:t>
            </a:r>
          </a:p>
          <a:p>
            <a:r>
              <a:rPr kumimoji="1"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    ap-&gt;x[ap-&gt;</a:t>
            </a:r>
            <a:r>
              <a:rPr kumimoji="1"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idx</a:t>
            </a:r>
            <a:r>
              <a:rPr kumimoji="1"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= n;</a:t>
            </a:r>
          </a:p>
          <a:p>
            <a:r>
              <a:rPr kumimoji="1"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10}</a:t>
            </a:r>
          </a:p>
        </p:txBody>
      </p:sp>
    </p:spTree>
    <p:extLst>
      <p:ext uri="{BB962C8B-B14F-4D97-AF65-F5344CB8AC3E}">
        <p14:creationId xmlns:p14="http://schemas.microsoft.com/office/powerpoint/2010/main" val="32509249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内容占位符 2">
            <a:extLst>
              <a:ext uri="{FF2B5EF4-FFF2-40B4-BE49-F238E27FC236}">
                <a16:creationId xmlns:a16="http://schemas.microsoft.com/office/drawing/2014/main" id="{885C1892-230E-D548-94D3-A4D9DBF84E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4343400" cy="5029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1  char</a:t>
            </a:r>
            <a:r>
              <a:rPr lang="zh-CN" altLang="en-US" sz="2000" dirty="0">
                <a:ea typeface="宋体" panose="02010600030101010101" pitchFamily="2" charset="-122"/>
              </a:rPr>
              <a:t> *</a:t>
            </a:r>
            <a:r>
              <a:rPr lang="en-US" altLang="zh-CN" sz="2000" dirty="0" err="1">
                <a:ea typeface="宋体" panose="02010600030101010101" pitchFamily="2" charset="-122"/>
              </a:rPr>
              <a:t>getline</a:t>
            </a:r>
            <a:r>
              <a:rPr lang="en-US" altLang="zh-CN" sz="2000" dirty="0">
                <a:ea typeface="宋体" panose="02010600030101010101" pitchFamily="2" charset="-122"/>
              </a:rPr>
              <a:t>()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2</a:t>
            </a:r>
            <a:r>
              <a:rPr lang="zh-CN" altLang="zh-CN" sz="2000" dirty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char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buf</a:t>
            </a:r>
            <a:r>
              <a:rPr lang="en-US" altLang="zh-CN" sz="2000" dirty="0">
                <a:ea typeface="宋体" panose="02010600030101010101" pitchFamily="2" charset="-122"/>
              </a:rPr>
              <a:t>[8];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3</a:t>
            </a:r>
            <a:r>
              <a:rPr lang="zh-CN" altLang="zh-CN" sz="2000" dirty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char</a:t>
            </a:r>
            <a:r>
              <a:rPr lang="zh-CN" altLang="en-US" sz="2000" dirty="0">
                <a:ea typeface="宋体" panose="02010600030101010101" pitchFamily="2" charset="-122"/>
              </a:rPr>
              <a:t> *</a:t>
            </a:r>
            <a:r>
              <a:rPr lang="en-US" altLang="zh-CN" sz="2000" dirty="0">
                <a:ea typeface="宋体" panose="02010600030101010101" pitchFamily="2" charset="-122"/>
              </a:rPr>
              <a:t>result;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4</a:t>
            </a:r>
            <a:r>
              <a:rPr lang="zh-CN" altLang="zh-CN" sz="2000" dirty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gets(</a:t>
            </a:r>
            <a:r>
              <a:rPr lang="en-US" altLang="zh-CN" sz="2000" dirty="0" err="1">
                <a:ea typeface="宋体" panose="02010600030101010101" pitchFamily="2" charset="-122"/>
              </a:rPr>
              <a:t>buf</a:t>
            </a:r>
            <a:r>
              <a:rPr lang="en-US" altLang="zh-CN" sz="2000" dirty="0">
                <a:ea typeface="宋体" panose="02010600030101010101" pitchFamily="2" charset="-122"/>
              </a:rPr>
              <a:t>);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5</a:t>
            </a:r>
            <a:r>
              <a:rPr lang="zh-CN" altLang="zh-CN" sz="2000" dirty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result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=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malloc(</a:t>
            </a:r>
            <a:r>
              <a:rPr lang="en-US" altLang="zh-CN" sz="2000" dirty="0" err="1">
                <a:ea typeface="宋体" panose="02010600030101010101" pitchFamily="2" charset="-122"/>
              </a:rPr>
              <a:t>strlen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ea typeface="宋体" panose="02010600030101010101" pitchFamily="2" charset="-122"/>
              </a:rPr>
              <a:t>buf</a:t>
            </a:r>
            <a:r>
              <a:rPr lang="en-US" altLang="zh-CN" sz="2000" dirty="0">
                <a:ea typeface="宋体" panose="02010600030101010101" pitchFamily="2" charset="-122"/>
              </a:rPr>
              <a:t>));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6</a:t>
            </a:r>
            <a:r>
              <a:rPr lang="zh-CN" altLang="zh-CN" sz="2000" dirty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strcpy</a:t>
            </a:r>
            <a:r>
              <a:rPr lang="en-US" altLang="zh-CN" sz="2000" dirty="0">
                <a:ea typeface="宋体" panose="02010600030101010101" pitchFamily="2" charset="-122"/>
              </a:rPr>
              <a:t>(result,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buf</a:t>
            </a:r>
            <a:r>
              <a:rPr lang="en-US" altLang="zh-CN" sz="2000" dirty="0">
                <a:ea typeface="宋体" panose="02010600030101010101" pitchFamily="2" charset="-122"/>
              </a:rPr>
              <a:t>);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7</a:t>
            </a:r>
            <a:r>
              <a:rPr lang="zh-CN" altLang="zh-CN" sz="2000" dirty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return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result;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}</a:t>
            </a:r>
          </a:p>
          <a:p>
            <a:pPr marL="0" indent="0">
              <a:buFontTx/>
              <a:buNone/>
            </a:pPr>
            <a:r>
              <a:rPr lang="en-US" altLang="zh-CN" sz="2000" dirty="0" err="1">
                <a:ea typeface="宋体" panose="02010600030101010101" pitchFamily="2" charset="-122"/>
              </a:rPr>
              <a:t>Getline</a:t>
            </a:r>
            <a:r>
              <a:rPr lang="zh-CN" altLang="en-US" sz="2000" dirty="0">
                <a:ea typeface="宋体" panose="02010600030101010101" pitchFamily="2" charset="-122"/>
              </a:rPr>
              <a:t>返回地址</a:t>
            </a:r>
            <a:r>
              <a:rPr lang="en-US" altLang="zh-CN" sz="2000" dirty="0">
                <a:ea typeface="宋体" panose="02010600030101010101" pitchFamily="2" charset="-122"/>
              </a:rPr>
              <a:t>0x8048643</a:t>
            </a:r>
          </a:p>
          <a:p>
            <a:pPr marL="0" indent="0">
              <a:buFontTx/>
              <a:buNone/>
            </a:pPr>
            <a:r>
              <a:rPr lang="zh-CN" altLang="zh-CN" sz="2000" dirty="0">
                <a:ea typeface="宋体" panose="02010600030101010101" pitchFamily="2" charset="-122"/>
              </a:rPr>
              <a:t>%</a:t>
            </a:r>
            <a:r>
              <a:rPr lang="en-US" altLang="zh-CN" sz="2000" dirty="0" err="1">
                <a:ea typeface="宋体" panose="02010600030101010101" pitchFamily="2" charset="-122"/>
              </a:rPr>
              <a:t>ebp</a:t>
            </a:r>
            <a:r>
              <a:rPr lang="en-US" altLang="zh-CN" sz="2000" dirty="0">
                <a:ea typeface="宋体" panose="02010600030101010101" pitchFamily="2" charset="-122"/>
              </a:rPr>
              <a:t>=0xbffffc94,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%</a:t>
            </a:r>
            <a:r>
              <a:rPr lang="en-US" altLang="zh-CN" sz="2000" dirty="0" err="1">
                <a:ea typeface="宋体" panose="02010600030101010101" pitchFamily="2" charset="-122"/>
              </a:rPr>
              <a:t>ebx</a:t>
            </a:r>
            <a:r>
              <a:rPr lang="en-US" altLang="zh-CN" sz="2000" dirty="0">
                <a:ea typeface="宋体" panose="02010600030101010101" pitchFamily="2" charset="-122"/>
              </a:rPr>
              <a:t>=0x1,</a:t>
            </a:r>
          </a:p>
          <a:p>
            <a:pPr marL="0" indent="0">
              <a:buFontTx/>
              <a:buNone/>
            </a:pPr>
            <a:r>
              <a:rPr lang="zh-CN" altLang="zh-CN" sz="2000" dirty="0">
                <a:ea typeface="宋体" panose="02010600030101010101" pitchFamily="2" charset="-122"/>
              </a:rPr>
              <a:t>%</a:t>
            </a:r>
            <a:r>
              <a:rPr lang="en-US" altLang="zh-CN" sz="2000" dirty="0" err="1">
                <a:ea typeface="宋体" panose="02010600030101010101" pitchFamily="2" charset="-122"/>
              </a:rPr>
              <a:t>esi</a:t>
            </a:r>
            <a:r>
              <a:rPr lang="en-US" altLang="zh-CN" sz="2000" dirty="0">
                <a:ea typeface="宋体" panose="02010600030101010101" pitchFamily="2" charset="-122"/>
              </a:rPr>
              <a:t>=0x2,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%</a:t>
            </a:r>
            <a:r>
              <a:rPr lang="en-US" altLang="zh-CN" sz="2000" dirty="0" err="1">
                <a:ea typeface="宋体" panose="02010600030101010101" pitchFamily="2" charset="-122"/>
              </a:rPr>
              <a:t>edi</a:t>
            </a:r>
            <a:r>
              <a:rPr lang="en-US" altLang="zh-CN" sz="2000" dirty="0">
                <a:ea typeface="宋体" panose="02010600030101010101" pitchFamily="2" charset="-122"/>
              </a:rPr>
              <a:t>=0x3,</a:t>
            </a:r>
            <a:r>
              <a:rPr lang="zh-CN" altLang="en-US" sz="2000" dirty="0">
                <a:ea typeface="宋体" panose="02010600030101010101" pitchFamily="2" charset="-122"/>
              </a:rPr>
              <a:t> 输入字符串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”012345678901234567890123”</a:t>
            </a:r>
          </a:p>
        </p:txBody>
      </p:sp>
      <p:sp>
        <p:nvSpPr>
          <p:cNvPr id="60418" name="内容占位符 2">
            <a:extLst>
              <a:ext uri="{FF2B5EF4-FFF2-40B4-BE49-F238E27FC236}">
                <a16:creationId xmlns:a16="http://schemas.microsoft.com/office/drawing/2014/main" id="{649B5255-0312-5440-BB70-9EAC140F5EB5}"/>
              </a:ext>
            </a:extLst>
          </p:cNvPr>
          <p:cNvSpPr txBox="1">
            <a:spLocks/>
          </p:cNvSpPr>
          <p:nvPr/>
        </p:nvSpPr>
        <p:spPr bwMode="auto">
          <a:xfrm>
            <a:off x="4724400" y="304800"/>
            <a:ext cx="434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080485c0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getline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&gt;:</a:t>
            </a:r>
          </a:p>
          <a:p>
            <a:pPr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push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ebp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mov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esp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ebp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sub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$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0x28,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esp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mov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ebx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-0xc(%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ebp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  <a:p>
            <a:pPr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mov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esi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-0x8(%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ebp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  <a:p>
            <a:pPr>
              <a:buFontTx/>
              <a:buAutoNum type="arabicPlain" startAt="7"/>
            </a:pPr>
            <a:r>
              <a:rPr lang="en-US" altLang="zh-CN" sz="1800" dirty="0">
                <a:solidFill>
                  <a:srgbClr val="6B6BC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mov</a:t>
            </a:r>
            <a:r>
              <a:rPr lang="zh-CN" altLang="en-US" sz="1800" dirty="0">
                <a:solidFill>
                  <a:srgbClr val="6B6BC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6B6BC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en-US" altLang="zh-CN" sz="1800" dirty="0" err="1">
                <a:solidFill>
                  <a:srgbClr val="6B6BC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edi</a:t>
            </a:r>
            <a:r>
              <a:rPr lang="zh-CN" altLang="en-US" sz="1800" dirty="0">
                <a:solidFill>
                  <a:srgbClr val="6B6BC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1800" dirty="0">
                <a:solidFill>
                  <a:srgbClr val="6B6BC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-0x4(%</a:t>
            </a:r>
            <a:r>
              <a:rPr lang="en-US" altLang="zh-CN" sz="1800" dirty="0" err="1">
                <a:solidFill>
                  <a:srgbClr val="6B6BC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ebp</a:t>
            </a:r>
            <a:r>
              <a:rPr lang="en-US" altLang="zh-CN" sz="1800" dirty="0">
                <a:solidFill>
                  <a:srgbClr val="6B6BC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  <a:p>
            <a:pPr>
              <a:buFontTx/>
              <a:buAutoNum type="arabicPlain" startAt="7"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lea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-0x14(%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ebp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),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esi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mov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esi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(%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esp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  <a:p>
            <a:pPr marL="342900" indent="-342900">
              <a:buFontTx/>
              <a:buAutoNum type="arabicPlain" startAt="10"/>
            </a:pPr>
            <a:r>
              <a:rPr lang="en-US" altLang="zh-CN" sz="1800" dirty="0">
                <a:solidFill>
                  <a:srgbClr val="6B6BC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call</a:t>
            </a:r>
            <a:r>
              <a:rPr lang="zh-CN" altLang="en-US" sz="1800" dirty="0">
                <a:solidFill>
                  <a:srgbClr val="6B6BC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6B6BC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804857d</a:t>
            </a:r>
            <a:r>
              <a:rPr lang="zh-CN" altLang="en-US" sz="1800" dirty="0">
                <a:solidFill>
                  <a:srgbClr val="6B6BC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6B6BC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&lt;gets&gt;</a:t>
            </a:r>
          </a:p>
          <a:p>
            <a:pPr marL="342900" indent="-342900">
              <a:buFontTx/>
              <a:buAutoNum type="arabicPlain" startAt="10"/>
            </a:pPr>
            <a:endParaRPr lang="en-US" altLang="zh-CN" sz="1800" dirty="0">
              <a:solidFill>
                <a:srgbClr val="6B6BC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buFontTx/>
              <a:buAutoNum type="arabicPlain" startAt="10"/>
            </a:pP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  <a:buAutoNum type="arabicParenR"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画出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Line7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后栈图；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  <a:buAutoNum type="arabicParenR"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修改你的图，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Line10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后影响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>
              <a:buFontTx/>
              <a:buAutoNum type="arabicParenR"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程序试图返回到什么地址？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  <a:buAutoNum type="arabicParenR"/>
            </a:pP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Getline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返回时，哪些寄存器的值被破坏了？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  <a:buAutoNum type="arabicParenR"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除了缓存区溢出，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getline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的代码还有哪两个错误？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  <a:buAutoNum type="arabicParenR"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D862B05E-8601-DF4B-BCE8-8D521C6E9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课堂练习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4926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4766E-79C0-0008-4471-B111D7B4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Attack 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51153-4067-77AC-4F8B-DFC58277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祝贺完成“为正义而战”的</a:t>
            </a:r>
            <a:r>
              <a:rPr lang="en-US" altLang="zh-CN" dirty="0"/>
              <a:t>Bomb Lab</a:t>
            </a:r>
          </a:p>
          <a:p>
            <a:endParaRPr lang="en-US" altLang="zh-CN" dirty="0"/>
          </a:p>
          <a:p>
            <a:r>
              <a:rPr lang="zh-CN" altLang="en-US" dirty="0"/>
              <a:t>欢迎来到</a:t>
            </a:r>
            <a:r>
              <a:rPr lang="en-US" altLang="zh-CN" dirty="0"/>
              <a:t>Dark World</a:t>
            </a:r>
            <a:r>
              <a:rPr lang="zh-CN" altLang="en-US" dirty="0"/>
              <a:t>！！！</a:t>
            </a:r>
          </a:p>
        </p:txBody>
      </p:sp>
    </p:spTree>
    <p:extLst>
      <p:ext uri="{BB962C8B-B14F-4D97-AF65-F5344CB8AC3E}">
        <p14:creationId xmlns:p14="http://schemas.microsoft.com/office/powerpoint/2010/main" val="240881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>
            <a:extLst>
              <a:ext uri="{FF2B5EF4-FFF2-40B4-BE49-F238E27FC236}">
                <a16:creationId xmlns:a16="http://schemas.microsoft.com/office/drawing/2014/main" id="{DEDD7B80-7837-E24B-8563-572D0EDF1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Complex Example </a:t>
            </a:r>
          </a:p>
        </p:txBody>
      </p:sp>
      <p:sp>
        <p:nvSpPr>
          <p:cNvPr id="111618" name="Content Placeholder 2">
            <a:extLst>
              <a:ext uri="{FF2B5EF4-FFF2-40B4-BE49-F238E27FC236}">
                <a16:creationId xmlns:a16="http://schemas.microsoft.com/office/drawing/2014/main" id="{91F9599C-3566-404B-B979-2A809FF265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2766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struct xxx {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short s;</a:t>
            </a:r>
            <a:r>
              <a: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char c0;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int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long l;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char c1;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char a[2];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double d;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char c2;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  <a:p>
            <a:pPr>
              <a:buFontTx/>
              <a:buNone/>
            </a:pP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struct xxx x[2];</a:t>
            </a:r>
          </a:p>
          <a:p>
            <a:pPr>
              <a:buFontTx/>
              <a:buNone/>
            </a:pP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11619" name="Slide Number Placeholder 3">
            <a:extLst>
              <a:ext uri="{FF2B5EF4-FFF2-40B4-BE49-F238E27FC236}">
                <a16:creationId xmlns:a16="http://schemas.microsoft.com/office/drawing/2014/main" id="{62D706F8-AA35-C649-9365-BB8DF82A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75800C-68DD-FE40-929D-06DA7E75CFE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56">
            <a:extLst>
              <a:ext uri="{FF2B5EF4-FFF2-40B4-BE49-F238E27FC236}">
                <a16:creationId xmlns:a16="http://schemas.microsoft.com/office/drawing/2014/main" id="{6F0AE502-EE81-BB42-A2AB-AB513076EAB7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352550"/>
            <a:ext cx="1143000" cy="5048250"/>
            <a:chOff x="4800600" y="1352788"/>
            <a:chExt cx="1143000" cy="5048012"/>
          </a:xfrm>
        </p:grpSpPr>
        <p:sp>
          <p:nvSpPr>
            <p:cNvPr id="111650" name="Rectangle 4">
              <a:extLst>
                <a:ext uri="{FF2B5EF4-FFF2-40B4-BE49-F238E27FC236}">
                  <a16:creationId xmlns:a16="http://schemas.microsoft.com/office/drawing/2014/main" id="{35307321-4BF4-5640-962E-1DD3E545B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524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51" name="Rectangle 5">
              <a:extLst>
                <a:ext uri="{FF2B5EF4-FFF2-40B4-BE49-F238E27FC236}">
                  <a16:creationId xmlns:a16="http://schemas.microsoft.com/office/drawing/2014/main" id="{EBC9B92A-78B5-2948-A656-D68B112C1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676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52" name="Rectangle 6">
              <a:extLst>
                <a:ext uri="{FF2B5EF4-FFF2-40B4-BE49-F238E27FC236}">
                  <a16:creationId xmlns:a16="http://schemas.microsoft.com/office/drawing/2014/main" id="{C3728204-D0C3-3D44-9075-9122D478D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8288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53" name="Rectangle 7">
              <a:extLst>
                <a:ext uri="{FF2B5EF4-FFF2-40B4-BE49-F238E27FC236}">
                  <a16:creationId xmlns:a16="http://schemas.microsoft.com/office/drawing/2014/main" id="{45374E4A-E13C-2D41-91F8-8065F4EE4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9812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54" name="Rectangle 8">
              <a:extLst>
                <a:ext uri="{FF2B5EF4-FFF2-40B4-BE49-F238E27FC236}">
                  <a16:creationId xmlns:a16="http://schemas.microsoft.com/office/drawing/2014/main" id="{DD4E0446-46FB-5D46-91D4-1CB424AE8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1336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55" name="Rectangle 9">
              <a:extLst>
                <a:ext uri="{FF2B5EF4-FFF2-40B4-BE49-F238E27FC236}">
                  <a16:creationId xmlns:a16="http://schemas.microsoft.com/office/drawing/2014/main" id="{73245CE5-1067-5A45-A81B-FED29BDD9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86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56" name="Rectangle 10">
              <a:extLst>
                <a:ext uri="{FF2B5EF4-FFF2-40B4-BE49-F238E27FC236}">
                  <a16:creationId xmlns:a16="http://schemas.microsoft.com/office/drawing/2014/main" id="{25D872F5-A3A5-424C-B9BD-572350050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438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57" name="Rectangle 11">
              <a:extLst>
                <a:ext uri="{FF2B5EF4-FFF2-40B4-BE49-F238E27FC236}">
                  <a16:creationId xmlns:a16="http://schemas.microsoft.com/office/drawing/2014/main" id="{79938F43-496D-3B43-A614-91FEB7F87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5908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E0B615-4FC1-5645-99F9-C1CAF6BE0BDB}"/>
                </a:ext>
              </a:extLst>
            </p:cNvPr>
            <p:cNvSpPr txBox="1"/>
            <p:nvPr/>
          </p:nvSpPr>
          <p:spPr>
            <a:xfrm>
              <a:off x="4800600" y="1352788"/>
              <a:ext cx="762000" cy="3698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Courier New" charset="0"/>
                  <a:ea typeface="宋体" charset="0"/>
                  <a:cs typeface="Courier New" charset="0"/>
                </a:rPr>
                <a:t>0x00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9E6B4D-7448-974C-86F5-42C60FD6ABD9}"/>
                </a:ext>
              </a:extLst>
            </p:cNvPr>
            <p:cNvSpPr txBox="1"/>
            <p:nvPr/>
          </p:nvSpPr>
          <p:spPr>
            <a:xfrm>
              <a:off x="4800600" y="1962359"/>
              <a:ext cx="762000" cy="3698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Courier New" charset="0"/>
                  <a:ea typeface="宋体" charset="0"/>
                  <a:cs typeface="Courier New" charset="0"/>
                </a:rPr>
                <a:t>0x04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endParaRPr>
            </a:p>
          </p:txBody>
        </p:sp>
        <p:sp>
          <p:nvSpPr>
            <p:cNvPr id="111660" name="Rectangle 15">
              <a:extLst>
                <a:ext uri="{FF2B5EF4-FFF2-40B4-BE49-F238E27FC236}">
                  <a16:creationId xmlns:a16="http://schemas.microsoft.com/office/drawing/2014/main" id="{BB4AA395-DD6D-C443-8716-CAA1CBA87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7432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61" name="Rectangle 16">
              <a:extLst>
                <a:ext uri="{FF2B5EF4-FFF2-40B4-BE49-F238E27FC236}">
                  <a16:creationId xmlns:a16="http://schemas.microsoft.com/office/drawing/2014/main" id="{AFE49880-7AD7-D149-8C66-C95161517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8956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62" name="Rectangle 17">
              <a:extLst>
                <a:ext uri="{FF2B5EF4-FFF2-40B4-BE49-F238E27FC236}">
                  <a16:creationId xmlns:a16="http://schemas.microsoft.com/office/drawing/2014/main" id="{AEA18F55-6136-8947-9B0D-119683CAB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048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63" name="Rectangle 18">
              <a:extLst>
                <a:ext uri="{FF2B5EF4-FFF2-40B4-BE49-F238E27FC236}">
                  <a16:creationId xmlns:a16="http://schemas.microsoft.com/office/drawing/2014/main" id="{9B77054B-80D2-5443-A3CA-931725F4B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200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44BE96-AA0E-6A4E-9D09-B26FC0F13AFF}"/>
                </a:ext>
              </a:extLst>
            </p:cNvPr>
            <p:cNvSpPr txBox="1"/>
            <p:nvPr/>
          </p:nvSpPr>
          <p:spPr>
            <a:xfrm>
              <a:off x="4800600" y="2571931"/>
              <a:ext cx="762000" cy="3698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Courier New" charset="0"/>
                  <a:ea typeface="宋体" charset="0"/>
                  <a:cs typeface="Courier New" charset="0"/>
                </a:rPr>
                <a:t>0x08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endParaRPr>
            </a:p>
          </p:txBody>
        </p:sp>
        <p:sp>
          <p:nvSpPr>
            <p:cNvPr id="111665" name="Rectangle 20">
              <a:extLst>
                <a:ext uri="{FF2B5EF4-FFF2-40B4-BE49-F238E27FC236}">
                  <a16:creationId xmlns:a16="http://schemas.microsoft.com/office/drawing/2014/main" id="{89477A09-AED1-7A46-99E5-F0F219498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3528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66" name="Rectangle 21">
              <a:extLst>
                <a:ext uri="{FF2B5EF4-FFF2-40B4-BE49-F238E27FC236}">
                  <a16:creationId xmlns:a16="http://schemas.microsoft.com/office/drawing/2014/main" id="{EC2EF012-B317-694A-8FFF-2B5EB7731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5052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67" name="Rectangle 22">
              <a:extLst>
                <a:ext uri="{FF2B5EF4-FFF2-40B4-BE49-F238E27FC236}">
                  <a16:creationId xmlns:a16="http://schemas.microsoft.com/office/drawing/2014/main" id="{D9306AEA-FE84-DE47-ADB3-121F0BA66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6576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68" name="Rectangle 23">
              <a:extLst>
                <a:ext uri="{FF2B5EF4-FFF2-40B4-BE49-F238E27FC236}">
                  <a16:creationId xmlns:a16="http://schemas.microsoft.com/office/drawing/2014/main" id="{200A4108-0806-5B42-B99C-4C651315B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810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F3301F-BD2F-BB42-B43E-60B7D1472473}"/>
                </a:ext>
              </a:extLst>
            </p:cNvPr>
            <p:cNvSpPr txBox="1"/>
            <p:nvPr/>
          </p:nvSpPr>
          <p:spPr>
            <a:xfrm>
              <a:off x="4800600" y="3170390"/>
              <a:ext cx="7620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Courier New" charset="0"/>
                  <a:ea typeface="宋体" charset="0"/>
                  <a:cs typeface="Courier New" charset="0"/>
                </a:rPr>
                <a:t>0x0C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endParaRPr>
            </a:p>
          </p:txBody>
        </p:sp>
        <p:sp>
          <p:nvSpPr>
            <p:cNvPr id="111670" name="Rectangle 25">
              <a:extLst>
                <a:ext uri="{FF2B5EF4-FFF2-40B4-BE49-F238E27FC236}">
                  <a16:creationId xmlns:a16="http://schemas.microsoft.com/office/drawing/2014/main" id="{8781DCD2-59D3-744B-A8B6-F609293B8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962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71" name="Rectangle 26">
              <a:extLst>
                <a:ext uri="{FF2B5EF4-FFF2-40B4-BE49-F238E27FC236}">
                  <a16:creationId xmlns:a16="http://schemas.microsoft.com/office/drawing/2014/main" id="{67DE12F3-8095-6A44-A67D-F2DD7A6BE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1148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72" name="Rectangle 27">
              <a:extLst>
                <a:ext uri="{FF2B5EF4-FFF2-40B4-BE49-F238E27FC236}">
                  <a16:creationId xmlns:a16="http://schemas.microsoft.com/office/drawing/2014/main" id="{0F1A93AC-725B-5442-88A3-303F0F2AF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2672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73" name="Rectangle 28">
              <a:extLst>
                <a:ext uri="{FF2B5EF4-FFF2-40B4-BE49-F238E27FC236}">
                  <a16:creationId xmlns:a16="http://schemas.microsoft.com/office/drawing/2014/main" id="{5C36B3F2-0FBF-D540-B5A9-910A83ECD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4196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CEE5A7-4C19-7D44-BBC9-43D3A06CFD7D}"/>
                </a:ext>
              </a:extLst>
            </p:cNvPr>
            <p:cNvSpPr txBox="1"/>
            <p:nvPr/>
          </p:nvSpPr>
          <p:spPr>
            <a:xfrm>
              <a:off x="4800600" y="3779962"/>
              <a:ext cx="7620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Courier New" charset="0"/>
                  <a:ea typeface="宋体" charset="0"/>
                  <a:cs typeface="Courier New" charset="0"/>
                </a:rPr>
                <a:t>0x10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endParaRPr>
            </a:p>
          </p:txBody>
        </p:sp>
        <p:sp>
          <p:nvSpPr>
            <p:cNvPr id="111675" name="Rectangle 30">
              <a:extLst>
                <a:ext uri="{FF2B5EF4-FFF2-40B4-BE49-F238E27FC236}">
                  <a16:creationId xmlns:a16="http://schemas.microsoft.com/office/drawing/2014/main" id="{B51A9FEF-F651-9A43-8AA2-B7F890F2A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572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76" name="Rectangle 31">
              <a:extLst>
                <a:ext uri="{FF2B5EF4-FFF2-40B4-BE49-F238E27FC236}">
                  <a16:creationId xmlns:a16="http://schemas.microsoft.com/office/drawing/2014/main" id="{AE66B837-4CCE-B240-B637-234FB3BD5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724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77" name="Rectangle 32">
              <a:extLst>
                <a:ext uri="{FF2B5EF4-FFF2-40B4-BE49-F238E27FC236}">
                  <a16:creationId xmlns:a16="http://schemas.microsoft.com/office/drawing/2014/main" id="{7303296A-BD63-3041-87C8-DC09ED31E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8768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78" name="Rectangle 33">
              <a:extLst>
                <a:ext uri="{FF2B5EF4-FFF2-40B4-BE49-F238E27FC236}">
                  <a16:creationId xmlns:a16="http://schemas.microsoft.com/office/drawing/2014/main" id="{E3F001C1-6C89-5341-BE1F-C5745AAEC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0292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BAB961F-ED81-3943-ABE4-A9FE610D3C98}"/>
                </a:ext>
              </a:extLst>
            </p:cNvPr>
            <p:cNvSpPr txBox="1"/>
            <p:nvPr/>
          </p:nvSpPr>
          <p:spPr>
            <a:xfrm>
              <a:off x="4800600" y="4400644"/>
              <a:ext cx="762000" cy="3698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Courier New" charset="0"/>
                  <a:ea typeface="宋体" charset="0"/>
                  <a:cs typeface="Courier New" charset="0"/>
                </a:rPr>
                <a:t>0x14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endParaRPr>
            </a:p>
          </p:txBody>
        </p:sp>
        <p:sp>
          <p:nvSpPr>
            <p:cNvPr id="111680" name="Rectangle 35">
              <a:extLst>
                <a:ext uri="{FF2B5EF4-FFF2-40B4-BE49-F238E27FC236}">
                  <a16:creationId xmlns:a16="http://schemas.microsoft.com/office/drawing/2014/main" id="{9389D7FF-4569-2F4F-87FF-2B3EA5BEA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1816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81" name="Rectangle 36">
              <a:extLst>
                <a:ext uri="{FF2B5EF4-FFF2-40B4-BE49-F238E27FC236}">
                  <a16:creationId xmlns:a16="http://schemas.microsoft.com/office/drawing/2014/main" id="{64790385-81EA-A243-BA44-C9EA9BBEE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334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82" name="Rectangle 37">
              <a:extLst>
                <a:ext uri="{FF2B5EF4-FFF2-40B4-BE49-F238E27FC236}">
                  <a16:creationId xmlns:a16="http://schemas.microsoft.com/office/drawing/2014/main" id="{B932166D-C177-4D42-86E0-C0D8316B3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486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83" name="Rectangle 38">
              <a:extLst>
                <a:ext uri="{FF2B5EF4-FFF2-40B4-BE49-F238E27FC236}">
                  <a16:creationId xmlns:a16="http://schemas.microsoft.com/office/drawing/2014/main" id="{51E09AF9-A067-C342-A925-23D320203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6388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5D3C3E-E02C-534F-A923-879C153EC3B6}"/>
                </a:ext>
              </a:extLst>
            </p:cNvPr>
            <p:cNvSpPr txBox="1"/>
            <p:nvPr/>
          </p:nvSpPr>
          <p:spPr>
            <a:xfrm>
              <a:off x="4800600" y="5029265"/>
              <a:ext cx="762000" cy="3698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Courier New" charset="0"/>
                  <a:ea typeface="宋体" charset="0"/>
                  <a:cs typeface="Courier New" charset="0"/>
                </a:rPr>
                <a:t>0x18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endParaRPr>
            </a:p>
          </p:txBody>
        </p:sp>
        <p:sp>
          <p:nvSpPr>
            <p:cNvPr id="111685" name="Rectangle 40">
              <a:extLst>
                <a:ext uri="{FF2B5EF4-FFF2-40B4-BE49-F238E27FC236}">
                  <a16:creationId xmlns:a16="http://schemas.microsoft.com/office/drawing/2014/main" id="{7A9008AA-67B4-9949-AF6F-CA1164FBA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7912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86" name="Rectangle 41">
              <a:extLst>
                <a:ext uri="{FF2B5EF4-FFF2-40B4-BE49-F238E27FC236}">
                  <a16:creationId xmlns:a16="http://schemas.microsoft.com/office/drawing/2014/main" id="{5B1FB2B8-9A5B-8041-B294-547E3B9D0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9436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87" name="Rectangle 42">
              <a:extLst>
                <a:ext uri="{FF2B5EF4-FFF2-40B4-BE49-F238E27FC236}">
                  <a16:creationId xmlns:a16="http://schemas.microsoft.com/office/drawing/2014/main" id="{484E6867-EBD1-644C-94D2-CECFEBB96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60960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88" name="Rectangle 43">
              <a:extLst>
                <a:ext uri="{FF2B5EF4-FFF2-40B4-BE49-F238E27FC236}">
                  <a16:creationId xmlns:a16="http://schemas.microsoft.com/office/drawing/2014/main" id="{74EE96E4-6D9B-9C4A-92E0-1C45327EF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6248400"/>
              <a:ext cx="381000" cy="152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9F414D-E324-6D49-9921-2BDBF7C33907}"/>
                </a:ext>
              </a:extLst>
            </p:cNvPr>
            <p:cNvSpPr txBox="1"/>
            <p:nvPr/>
          </p:nvSpPr>
          <p:spPr>
            <a:xfrm>
              <a:off x="4800600" y="5619787"/>
              <a:ext cx="762000" cy="36987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Courier New" charset="0"/>
                  <a:ea typeface="宋体" charset="0"/>
                  <a:cs typeface="Courier New" charset="0"/>
                </a:rPr>
                <a:t>0x1C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5C54642-B58C-E14B-97BC-9BE81685E845}"/>
              </a:ext>
            </a:extLst>
          </p:cNvPr>
          <p:cNvSpPr txBox="1"/>
          <p:nvPr/>
        </p:nvSpPr>
        <p:spPr>
          <a:xfrm>
            <a:off x="5943600" y="1338263"/>
            <a:ext cx="1752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&amp;x[0].s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E1C0D9-1270-124C-9B6F-A5D1982EC427}"/>
              </a:ext>
            </a:extLst>
          </p:cNvPr>
          <p:cNvSpPr txBox="1"/>
          <p:nvPr/>
        </p:nvSpPr>
        <p:spPr>
          <a:xfrm>
            <a:off x="5943600" y="1646238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&amp;x[0].c0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B693FF-7EA9-6B47-BD9E-A32DAD4AA19B}"/>
              </a:ext>
            </a:extLst>
          </p:cNvPr>
          <p:cNvSpPr txBox="1"/>
          <p:nvPr/>
        </p:nvSpPr>
        <p:spPr>
          <a:xfrm>
            <a:off x="5943600" y="1947863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&amp;x[0].i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132D1C-10CD-9E42-B502-EF4ACBBD2393}"/>
              </a:ext>
            </a:extLst>
          </p:cNvPr>
          <p:cNvSpPr txBox="1"/>
          <p:nvPr/>
        </p:nvSpPr>
        <p:spPr>
          <a:xfrm>
            <a:off x="5943600" y="2560638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979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&amp;x[0].l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9797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146B26-8A5D-D24C-8B4C-43CFABF0BE39}"/>
              </a:ext>
            </a:extLst>
          </p:cNvPr>
          <p:cNvSpPr txBox="1"/>
          <p:nvPr/>
        </p:nvSpPr>
        <p:spPr>
          <a:xfrm>
            <a:off x="5943600" y="3154363"/>
            <a:ext cx="1371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&amp;x[0].c1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F580EA-E68E-6847-8844-FF119F36DA2E}"/>
              </a:ext>
            </a:extLst>
          </p:cNvPr>
          <p:cNvSpPr txBox="1"/>
          <p:nvPr/>
        </p:nvSpPr>
        <p:spPr>
          <a:xfrm>
            <a:off x="5943600" y="3336925"/>
            <a:ext cx="16002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&amp;x[0].a[0]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322E26-B112-EF47-9E50-C73CEFA692DB}"/>
              </a:ext>
            </a:extLst>
          </p:cNvPr>
          <p:cNvSpPr txBox="1"/>
          <p:nvPr/>
        </p:nvSpPr>
        <p:spPr>
          <a:xfrm>
            <a:off x="5943600" y="3521075"/>
            <a:ext cx="18288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&amp;x[0].a[1]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08CD2D-29EE-3441-B249-17AE60062AE6}"/>
              </a:ext>
            </a:extLst>
          </p:cNvPr>
          <p:cNvSpPr txBox="1"/>
          <p:nvPr/>
        </p:nvSpPr>
        <p:spPr>
          <a:xfrm>
            <a:off x="5943600" y="3776663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&amp;x[0].d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CF7CF8-C838-9E4A-A442-4236F7CC465D}"/>
              </a:ext>
            </a:extLst>
          </p:cNvPr>
          <p:cNvSpPr txBox="1"/>
          <p:nvPr/>
        </p:nvSpPr>
        <p:spPr>
          <a:xfrm>
            <a:off x="5943600" y="5013325"/>
            <a:ext cx="13716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&amp;x[0].c2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9DC9E6-9264-A44F-9815-1DAC0C687207}"/>
              </a:ext>
            </a:extLst>
          </p:cNvPr>
          <p:cNvSpPr txBox="1"/>
          <p:nvPr/>
        </p:nvSpPr>
        <p:spPr>
          <a:xfrm>
            <a:off x="5919989" y="6276485"/>
            <a:ext cx="13716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&amp;x[1].s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3C5E0EE-C00A-9049-970E-790A1195D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828800"/>
            <a:ext cx="381000" cy="1524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59">
            <a:extLst>
              <a:ext uri="{FF2B5EF4-FFF2-40B4-BE49-F238E27FC236}">
                <a16:creationId xmlns:a16="http://schemas.microsoft.com/office/drawing/2014/main" id="{3A51D46F-8447-8442-A2C1-4E6CF2D0EB8A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524000"/>
            <a:ext cx="381000" cy="304800"/>
            <a:chOff x="5562600" y="1524000"/>
            <a:chExt cx="381000" cy="304800"/>
          </a:xfrm>
        </p:grpSpPr>
        <p:sp>
          <p:nvSpPr>
            <p:cNvPr id="111648" name="Rectangle 55">
              <a:extLst>
                <a:ext uri="{FF2B5EF4-FFF2-40B4-BE49-F238E27FC236}">
                  <a16:creationId xmlns:a16="http://schemas.microsoft.com/office/drawing/2014/main" id="{F484F509-384F-9645-B91F-92E3D9AE3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524000"/>
              <a:ext cx="381000" cy="152400"/>
            </a:xfrm>
            <a:prstGeom prst="rect">
              <a:avLst/>
            </a:prstGeom>
            <a:solidFill>
              <a:srgbClr val="9900CC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49" name="Rectangle 58">
              <a:extLst>
                <a:ext uri="{FF2B5EF4-FFF2-40B4-BE49-F238E27FC236}">
                  <a16:creationId xmlns:a16="http://schemas.microsoft.com/office/drawing/2014/main" id="{B710508B-7932-E643-8798-C78BD077E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676400"/>
              <a:ext cx="381000" cy="152400"/>
            </a:xfrm>
            <a:prstGeom prst="rect">
              <a:avLst/>
            </a:prstGeom>
            <a:solidFill>
              <a:srgbClr val="9900CC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64">
            <a:extLst>
              <a:ext uri="{FF2B5EF4-FFF2-40B4-BE49-F238E27FC236}">
                <a16:creationId xmlns:a16="http://schemas.microsoft.com/office/drawing/2014/main" id="{043545A9-46BA-BF4A-A7C2-9965A9B78748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133600"/>
            <a:ext cx="381000" cy="609600"/>
            <a:chOff x="5562600" y="2133600"/>
            <a:chExt cx="381000" cy="609600"/>
          </a:xfrm>
        </p:grpSpPr>
        <p:sp>
          <p:nvSpPr>
            <p:cNvPr id="111644" name="Rectangle 60">
              <a:extLst>
                <a:ext uri="{FF2B5EF4-FFF2-40B4-BE49-F238E27FC236}">
                  <a16:creationId xmlns:a16="http://schemas.microsoft.com/office/drawing/2014/main" id="{58C7FC21-8980-B544-A407-9088C0B74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1336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45" name="Rectangle 61">
              <a:extLst>
                <a:ext uri="{FF2B5EF4-FFF2-40B4-BE49-F238E27FC236}">
                  <a16:creationId xmlns:a16="http://schemas.microsoft.com/office/drawing/2014/main" id="{EA81B2C1-E687-4E43-9DE6-8CF7386A3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860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46" name="Rectangle 62">
              <a:extLst>
                <a:ext uri="{FF2B5EF4-FFF2-40B4-BE49-F238E27FC236}">
                  <a16:creationId xmlns:a16="http://schemas.microsoft.com/office/drawing/2014/main" id="{F4F8A6D4-B98D-EC40-9334-ABC25341D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4384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47" name="Rectangle 63">
              <a:extLst>
                <a:ext uri="{FF2B5EF4-FFF2-40B4-BE49-F238E27FC236}">
                  <a16:creationId xmlns:a16="http://schemas.microsoft.com/office/drawing/2014/main" id="{43F64B83-213D-674D-A8EB-36919DC37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590800"/>
              <a:ext cx="381000" cy="1524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65">
            <a:extLst>
              <a:ext uri="{FF2B5EF4-FFF2-40B4-BE49-F238E27FC236}">
                <a16:creationId xmlns:a16="http://schemas.microsoft.com/office/drawing/2014/main" id="{C2E30C61-039D-CD4D-91A4-02B048DCB42B}"/>
              </a:ext>
            </a:extLst>
          </p:cNvPr>
          <p:cNvGrpSpPr/>
          <p:nvPr/>
        </p:nvGrpSpPr>
        <p:grpSpPr>
          <a:xfrm>
            <a:off x="5562600" y="2743200"/>
            <a:ext cx="381000" cy="609600"/>
            <a:chOff x="5562600" y="2133600"/>
            <a:chExt cx="381000" cy="609600"/>
          </a:xfrm>
          <a:solidFill>
            <a:srgbClr val="FF9797"/>
          </a:solidFill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ABF6F7F-0C0A-F14E-A776-EEBB3FD7B8E4}"/>
                </a:ext>
              </a:extLst>
            </p:cNvPr>
            <p:cNvSpPr/>
            <p:nvPr/>
          </p:nvSpPr>
          <p:spPr bwMode="auto">
            <a:xfrm>
              <a:off x="5562600" y="21336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宋体" panose="02010600030101010101" pitchFamily="2" charset="-122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DB83FAE-2AA8-E042-AE08-5081B9BE9BA9}"/>
                </a:ext>
              </a:extLst>
            </p:cNvPr>
            <p:cNvSpPr/>
            <p:nvPr/>
          </p:nvSpPr>
          <p:spPr bwMode="auto">
            <a:xfrm>
              <a:off x="5562600" y="22860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宋体" panose="02010600030101010101" pitchFamily="2" charset="-122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EF1E5B7-AC69-D149-91C6-D42153D8C74B}"/>
                </a:ext>
              </a:extLst>
            </p:cNvPr>
            <p:cNvSpPr/>
            <p:nvPr/>
          </p:nvSpPr>
          <p:spPr bwMode="auto">
            <a:xfrm>
              <a:off x="5562600" y="24384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宋体" panose="02010600030101010101" pitchFamily="2" charset="-122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0EEE39E-F06F-2841-AA50-4039D1C5C91E}"/>
                </a:ext>
              </a:extLst>
            </p:cNvPr>
            <p:cNvSpPr/>
            <p:nvPr/>
          </p:nvSpPr>
          <p:spPr bwMode="auto">
            <a:xfrm>
              <a:off x="5562600" y="25908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B68D5E21-EB13-164A-8038-CE8D607F2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352800"/>
            <a:ext cx="381000" cy="1524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BA142CC-4707-A54A-B4ED-BF2DEBF9E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5200"/>
            <a:ext cx="381000" cy="1524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A6BEEDB-046B-6745-9804-E343B7FA1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657600"/>
            <a:ext cx="381000" cy="1524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E46E0F20-80BE-8C4C-AB3E-29F51BD98EAC}"/>
              </a:ext>
            </a:extLst>
          </p:cNvPr>
          <p:cNvGrpSpPr/>
          <p:nvPr/>
        </p:nvGrpSpPr>
        <p:grpSpPr>
          <a:xfrm>
            <a:off x="5562600" y="3962400"/>
            <a:ext cx="381000" cy="1219200"/>
            <a:chOff x="5562600" y="3962400"/>
            <a:chExt cx="381000" cy="1219200"/>
          </a:xfrm>
          <a:solidFill>
            <a:srgbClr val="FF0000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1CBD22-3451-DD4F-B4F4-7DD8200278CF}"/>
                </a:ext>
              </a:extLst>
            </p:cNvPr>
            <p:cNvSpPr/>
            <p:nvPr/>
          </p:nvSpPr>
          <p:spPr bwMode="auto">
            <a:xfrm>
              <a:off x="5562600" y="39624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宋体" panose="02010600030101010101" pitchFamily="2" charset="-122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D5C7EF5-3608-3244-8AF1-3A00954A92C2}"/>
                </a:ext>
              </a:extLst>
            </p:cNvPr>
            <p:cNvSpPr/>
            <p:nvPr/>
          </p:nvSpPr>
          <p:spPr bwMode="auto">
            <a:xfrm>
              <a:off x="5562600" y="41148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宋体" panose="02010600030101010101" pitchFamily="2" charset="-122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F1111A-A071-F148-B27B-CE866C041A7E}"/>
                </a:ext>
              </a:extLst>
            </p:cNvPr>
            <p:cNvSpPr/>
            <p:nvPr/>
          </p:nvSpPr>
          <p:spPr bwMode="auto">
            <a:xfrm>
              <a:off x="5562600" y="42672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宋体" panose="02010600030101010101" pitchFamily="2" charset="-122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09E3584-0F55-974E-9B40-6D70A21DEDB1}"/>
                </a:ext>
              </a:extLst>
            </p:cNvPr>
            <p:cNvSpPr/>
            <p:nvPr/>
          </p:nvSpPr>
          <p:spPr bwMode="auto">
            <a:xfrm>
              <a:off x="5562600" y="44196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宋体" panose="02010600030101010101" pitchFamily="2" charset="-122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B6447F3-D043-ED49-A152-D94B9BEFE6F0}"/>
                </a:ext>
              </a:extLst>
            </p:cNvPr>
            <p:cNvSpPr/>
            <p:nvPr/>
          </p:nvSpPr>
          <p:spPr bwMode="auto">
            <a:xfrm>
              <a:off x="5562600" y="45720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宋体" panose="02010600030101010101" pitchFamily="2" charset="-122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0E466E3-CED6-984A-995A-29C48AD2821B}"/>
                </a:ext>
              </a:extLst>
            </p:cNvPr>
            <p:cNvSpPr/>
            <p:nvPr/>
          </p:nvSpPr>
          <p:spPr bwMode="auto">
            <a:xfrm>
              <a:off x="5562600" y="47244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宋体" panose="02010600030101010101" pitchFamily="2" charset="-122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C8EB3EF-E786-6C4A-A100-77691EF23714}"/>
                </a:ext>
              </a:extLst>
            </p:cNvPr>
            <p:cNvSpPr/>
            <p:nvPr/>
          </p:nvSpPr>
          <p:spPr bwMode="auto">
            <a:xfrm>
              <a:off x="5562600" y="48768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宋体" panose="02010600030101010101" pitchFamily="2" charset="-122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7CBDF1A-DF7D-3841-9411-9D58F3B149E2}"/>
                </a:ext>
              </a:extLst>
            </p:cNvPr>
            <p:cNvSpPr/>
            <p:nvPr/>
          </p:nvSpPr>
          <p:spPr bwMode="auto">
            <a:xfrm>
              <a:off x="5562600" y="5029200"/>
              <a:ext cx="381000" cy="152400"/>
            </a:xfrm>
            <a:prstGeom prst="rect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宋体" panose="02010600030101010101" pitchFamily="2" charset="-122"/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76D3E593-EB8D-AE4D-9166-2B1ED8B26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81600"/>
            <a:ext cx="381000" cy="1524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Group 83">
            <a:extLst>
              <a:ext uri="{FF2B5EF4-FFF2-40B4-BE49-F238E27FC236}">
                <a16:creationId xmlns:a16="http://schemas.microsoft.com/office/drawing/2014/main" id="{18E6EDE9-5D41-2149-88A7-DC4DAE6CACD7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400800"/>
            <a:ext cx="381000" cy="304800"/>
            <a:chOff x="5562600" y="2133600"/>
            <a:chExt cx="381000" cy="304800"/>
          </a:xfrm>
        </p:grpSpPr>
        <p:sp>
          <p:nvSpPr>
            <p:cNvPr id="111642" name="Rectangle 84">
              <a:extLst>
                <a:ext uri="{FF2B5EF4-FFF2-40B4-BE49-F238E27FC236}">
                  <a16:creationId xmlns:a16="http://schemas.microsoft.com/office/drawing/2014/main" id="{66896C1A-A3A5-9B47-86F4-7F04588F4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133600"/>
              <a:ext cx="381000" cy="152400"/>
            </a:xfrm>
            <a:prstGeom prst="rect">
              <a:avLst/>
            </a:prstGeom>
            <a:solidFill>
              <a:srgbClr val="9900CC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43" name="Rectangle 85">
              <a:extLst>
                <a:ext uri="{FF2B5EF4-FFF2-40B4-BE49-F238E27FC236}">
                  <a16:creationId xmlns:a16="http://schemas.microsoft.com/office/drawing/2014/main" id="{4240B345-0FF3-C54A-AA18-79B3AE168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86000"/>
              <a:ext cx="381000" cy="152400"/>
            </a:xfrm>
            <a:prstGeom prst="rect">
              <a:avLst/>
            </a:prstGeom>
            <a:solidFill>
              <a:srgbClr val="9900CC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B65B1059-9D6A-C840-B616-F72122D9F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524000"/>
            <a:ext cx="533400" cy="48768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" name="TextBox 44">
            <a:extLst>
              <a:ext uri="{FF2B5EF4-FFF2-40B4-BE49-F238E27FC236}">
                <a16:creationId xmlns:a16="http://schemas.microsoft.com/office/drawing/2014/main" id="{71013680-30DB-E84A-BC37-B71C806CD788}"/>
              </a:ext>
            </a:extLst>
          </p:cNvPr>
          <p:cNvSpPr txBox="1"/>
          <p:nvPr/>
        </p:nvSpPr>
        <p:spPr bwMode="auto">
          <a:xfrm>
            <a:off x="4800600" y="6259512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0x20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8" grpId="0" animBg="1"/>
      <p:bldP spid="71" grpId="0" animBg="1"/>
      <p:bldP spid="72" grpId="0" animBg="1"/>
      <p:bldP spid="73" grpId="0" animBg="1"/>
      <p:bldP spid="83" grpId="0" animBg="1"/>
      <p:bldP spid="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灯片编号占位符 5">
            <a:extLst>
              <a:ext uri="{FF2B5EF4-FFF2-40B4-BE49-F238E27FC236}">
                <a16:creationId xmlns:a16="http://schemas.microsoft.com/office/drawing/2014/main" id="{393E9A97-D3B0-634A-BB12-2A5961DB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75800C-68DD-FE40-929D-06DA7E75CFE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055A7035-BCA3-EB49-B7D7-870CDED63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方正舒体" pitchFamily="2" charset="-122"/>
              </a:rPr>
              <a:t>Array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09D5B23A-8AD7-CF46-9C6D-D047775AA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0480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struct ccc {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char c1;</a:t>
            </a:r>
          </a:p>
          <a:p>
            <a:pPr>
              <a:buFontTx/>
              <a:buNone/>
            </a:pP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char a[3];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    char c2;</a:t>
            </a: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  <a:p>
            <a:pPr>
              <a:buFontTx/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struct ccc c[2];</a:t>
            </a:r>
          </a:p>
        </p:txBody>
      </p:sp>
      <p:sp>
        <p:nvSpPr>
          <p:cNvPr id="113668" name="Rectangle 7">
            <a:extLst>
              <a:ext uri="{FF2B5EF4-FFF2-40B4-BE49-F238E27FC236}">
                <a16:creationId xmlns:a16="http://schemas.microsoft.com/office/drawing/2014/main" id="{0944722F-F6C4-F649-ADF4-8789BCCB1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7526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69" name="Rectangle 8">
            <a:extLst>
              <a:ext uri="{FF2B5EF4-FFF2-40B4-BE49-F238E27FC236}">
                <a16:creationId xmlns:a16="http://schemas.microsoft.com/office/drawing/2014/main" id="{FFE9D448-3A28-244D-9485-DD176D842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9050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70" name="Rectangle 9">
            <a:extLst>
              <a:ext uri="{FF2B5EF4-FFF2-40B4-BE49-F238E27FC236}">
                <a16:creationId xmlns:a16="http://schemas.microsoft.com/office/drawing/2014/main" id="{6D908CDA-2515-D94F-AADE-3C4FECCF8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0574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71" name="Rectangle 10">
            <a:extLst>
              <a:ext uri="{FF2B5EF4-FFF2-40B4-BE49-F238E27FC236}">
                <a16:creationId xmlns:a16="http://schemas.microsoft.com/office/drawing/2014/main" id="{22A9624C-F1E0-504B-A168-0A1ECEC9C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098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72" name="Rectangle 11">
            <a:extLst>
              <a:ext uri="{FF2B5EF4-FFF2-40B4-BE49-F238E27FC236}">
                <a16:creationId xmlns:a16="http://schemas.microsoft.com/office/drawing/2014/main" id="{FCCC29BD-FA34-474D-8F96-A248A70E8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3622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53E1BB-B419-F244-89BF-C68A81AB3BEE}"/>
              </a:ext>
            </a:extLst>
          </p:cNvPr>
          <p:cNvSpPr txBox="1"/>
          <p:nvPr/>
        </p:nvSpPr>
        <p:spPr bwMode="auto">
          <a:xfrm>
            <a:off x="4800600" y="1581150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0x00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2C97D4-EBBE-C847-831C-D083931A81A0}"/>
              </a:ext>
            </a:extLst>
          </p:cNvPr>
          <p:cNvSpPr txBox="1"/>
          <p:nvPr/>
        </p:nvSpPr>
        <p:spPr bwMode="auto">
          <a:xfrm>
            <a:off x="4800600" y="2190750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0x04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113675" name="Rectangle 17">
            <a:extLst>
              <a:ext uri="{FF2B5EF4-FFF2-40B4-BE49-F238E27FC236}">
                <a16:creationId xmlns:a16="http://schemas.microsoft.com/office/drawing/2014/main" id="{9E51F1AC-C132-3243-9782-F9F6B106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76" name="Rectangle 18">
            <a:extLst>
              <a:ext uri="{FF2B5EF4-FFF2-40B4-BE49-F238E27FC236}">
                <a16:creationId xmlns:a16="http://schemas.microsoft.com/office/drawing/2014/main" id="{FF1AB7B7-7576-B043-BA03-F1CFE2BF5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6670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77" name="Rectangle 19">
            <a:extLst>
              <a:ext uri="{FF2B5EF4-FFF2-40B4-BE49-F238E27FC236}">
                <a16:creationId xmlns:a16="http://schemas.microsoft.com/office/drawing/2014/main" id="{E52FAABC-7658-C240-8489-552E34CF0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8194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78" name="Rectangle 20">
            <a:extLst>
              <a:ext uri="{FF2B5EF4-FFF2-40B4-BE49-F238E27FC236}">
                <a16:creationId xmlns:a16="http://schemas.microsoft.com/office/drawing/2014/main" id="{38AEE585-0440-AD47-9768-C5BE01B45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9718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55C3CA-2BF0-6848-B1EC-87724106AD8C}"/>
              </a:ext>
            </a:extLst>
          </p:cNvPr>
          <p:cNvSpPr txBox="1"/>
          <p:nvPr/>
        </p:nvSpPr>
        <p:spPr bwMode="auto">
          <a:xfrm>
            <a:off x="4800600" y="2800350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0x08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113680" name="Rectangle 22">
            <a:extLst>
              <a:ext uri="{FF2B5EF4-FFF2-40B4-BE49-F238E27FC236}">
                <a16:creationId xmlns:a16="http://schemas.microsoft.com/office/drawing/2014/main" id="{00376E52-7988-0B43-A199-E56C111A0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1242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81" name="Rectangle 23">
            <a:extLst>
              <a:ext uri="{FF2B5EF4-FFF2-40B4-BE49-F238E27FC236}">
                <a16:creationId xmlns:a16="http://schemas.microsoft.com/office/drawing/2014/main" id="{ED0D38BD-F014-0243-9058-1E8905C9F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766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82" name="Rectangle 24">
            <a:extLst>
              <a:ext uri="{FF2B5EF4-FFF2-40B4-BE49-F238E27FC236}">
                <a16:creationId xmlns:a16="http://schemas.microsoft.com/office/drawing/2014/main" id="{2F2FB594-6865-1845-9C2D-C22EB537A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4290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83" name="Rectangle 25">
            <a:extLst>
              <a:ext uri="{FF2B5EF4-FFF2-40B4-BE49-F238E27FC236}">
                <a16:creationId xmlns:a16="http://schemas.microsoft.com/office/drawing/2014/main" id="{D57AB0B3-9C36-EF4A-AC24-CF612C22D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814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534C12-EB1A-B143-A8CD-CC9F60A6AE27}"/>
              </a:ext>
            </a:extLst>
          </p:cNvPr>
          <p:cNvSpPr txBox="1"/>
          <p:nvPr/>
        </p:nvSpPr>
        <p:spPr bwMode="auto">
          <a:xfrm>
            <a:off x="4800600" y="3398838"/>
            <a:ext cx="7620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0x0C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113685" name="Rectangle 27">
            <a:extLst>
              <a:ext uri="{FF2B5EF4-FFF2-40B4-BE49-F238E27FC236}">
                <a16:creationId xmlns:a16="http://schemas.microsoft.com/office/drawing/2014/main" id="{73B98970-6D46-1A45-A8A3-E1AE213E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338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86" name="Rectangle 28">
            <a:extLst>
              <a:ext uri="{FF2B5EF4-FFF2-40B4-BE49-F238E27FC236}">
                <a16:creationId xmlns:a16="http://schemas.microsoft.com/office/drawing/2014/main" id="{702630C6-2B1E-5C44-A44F-B7B6CFB39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8862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87" name="Rectangle 29">
            <a:extLst>
              <a:ext uri="{FF2B5EF4-FFF2-40B4-BE49-F238E27FC236}">
                <a16:creationId xmlns:a16="http://schemas.microsoft.com/office/drawing/2014/main" id="{38C1D061-9C1A-9F4D-85E7-059F6B35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0386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88" name="Rectangle 30">
            <a:extLst>
              <a:ext uri="{FF2B5EF4-FFF2-40B4-BE49-F238E27FC236}">
                <a16:creationId xmlns:a16="http://schemas.microsoft.com/office/drawing/2014/main" id="{7C0951F1-5489-A24B-9696-D7D8B3C6E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0CD176-61CC-304B-986A-9096BB25E760}"/>
              </a:ext>
            </a:extLst>
          </p:cNvPr>
          <p:cNvSpPr txBox="1"/>
          <p:nvPr/>
        </p:nvSpPr>
        <p:spPr bwMode="auto">
          <a:xfrm>
            <a:off x="4800600" y="4008438"/>
            <a:ext cx="7620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0x10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113690" name="Rectangle 32">
            <a:extLst>
              <a:ext uri="{FF2B5EF4-FFF2-40B4-BE49-F238E27FC236}">
                <a16:creationId xmlns:a16="http://schemas.microsoft.com/office/drawing/2014/main" id="{93D894CC-9409-0046-A517-653F73786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3434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91" name="Rectangle 33">
            <a:extLst>
              <a:ext uri="{FF2B5EF4-FFF2-40B4-BE49-F238E27FC236}">
                <a16:creationId xmlns:a16="http://schemas.microsoft.com/office/drawing/2014/main" id="{050789E2-AF8A-1542-ADB5-083B83369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4958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92" name="Rectangle 34">
            <a:extLst>
              <a:ext uri="{FF2B5EF4-FFF2-40B4-BE49-F238E27FC236}">
                <a16:creationId xmlns:a16="http://schemas.microsoft.com/office/drawing/2014/main" id="{A6D2FF3E-FF5F-2A47-8293-AA6263AF4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6482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93" name="Rectangle 35">
            <a:extLst>
              <a:ext uri="{FF2B5EF4-FFF2-40B4-BE49-F238E27FC236}">
                <a16:creationId xmlns:a16="http://schemas.microsoft.com/office/drawing/2014/main" id="{EBE4620A-2704-E640-8511-3E309BFFA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800600"/>
            <a:ext cx="3810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B8CF25-C28D-E449-B6B0-90587BCF881D}"/>
              </a:ext>
            </a:extLst>
          </p:cNvPr>
          <p:cNvSpPr txBox="1"/>
          <p:nvPr/>
        </p:nvSpPr>
        <p:spPr bwMode="auto">
          <a:xfrm>
            <a:off x="4800600" y="4629150"/>
            <a:ext cx="7620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0x14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4F98BC-4524-8D46-B3EC-5E8F1C76F741}"/>
              </a:ext>
            </a:extLst>
          </p:cNvPr>
          <p:cNvSpPr txBox="1"/>
          <p:nvPr/>
        </p:nvSpPr>
        <p:spPr>
          <a:xfrm>
            <a:off x="5943600" y="1554163"/>
            <a:ext cx="1371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&amp;c[0].c1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1348C70-5FFC-864F-8E67-CAD4FD89E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752600"/>
            <a:ext cx="381000" cy="152400"/>
          </a:xfrm>
          <a:prstGeom prst="rect">
            <a:avLst/>
          </a:prstGeom>
          <a:solidFill>
            <a:srgbClr val="FF9797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62">
            <a:extLst>
              <a:ext uri="{FF2B5EF4-FFF2-40B4-BE49-F238E27FC236}">
                <a16:creationId xmlns:a16="http://schemas.microsoft.com/office/drawing/2014/main" id="{068D485E-DECF-FD43-B1C0-90E9301D047E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905000"/>
            <a:ext cx="381000" cy="457200"/>
            <a:chOff x="5562600" y="1905000"/>
            <a:chExt cx="381000" cy="457200"/>
          </a:xfrm>
        </p:grpSpPr>
        <p:sp>
          <p:nvSpPr>
            <p:cNvPr id="113712" name="Rectangle 59">
              <a:extLst>
                <a:ext uri="{FF2B5EF4-FFF2-40B4-BE49-F238E27FC236}">
                  <a16:creationId xmlns:a16="http://schemas.microsoft.com/office/drawing/2014/main" id="{0591734A-4BA9-2747-BAA6-E6B247B92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905000"/>
              <a:ext cx="381000" cy="1524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713" name="Rectangle 60">
              <a:extLst>
                <a:ext uri="{FF2B5EF4-FFF2-40B4-BE49-F238E27FC236}">
                  <a16:creationId xmlns:a16="http://schemas.microsoft.com/office/drawing/2014/main" id="{8A6A1B5C-CFB5-1A42-AB93-49EB256F9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057400"/>
              <a:ext cx="381000" cy="1524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714" name="Rectangle 61">
              <a:extLst>
                <a:ext uri="{FF2B5EF4-FFF2-40B4-BE49-F238E27FC236}">
                  <a16:creationId xmlns:a16="http://schemas.microsoft.com/office/drawing/2014/main" id="{90F9D309-FAD6-544B-B2AD-C69CC1B16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09800"/>
              <a:ext cx="381000" cy="1524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8A37A91-6EA7-4647-9B3F-69C4235F7CB1}"/>
              </a:ext>
            </a:extLst>
          </p:cNvPr>
          <p:cNvSpPr txBox="1"/>
          <p:nvPr/>
        </p:nvSpPr>
        <p:spPr>
          <a:xfrm>
            <a:off x="5943600" y="1733550"/>
            <a:ext cx="1981200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&amp;c[0].a[0]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918555-FACF-B74F-87D1-36E2F4526F5E}"/>
              </a:ext>
            </a:extLst>
          </p:cNvPr>
          <p:cNvSpPr txBox="1"/>
          <p:nvPr/>
        </p:nvSpPr>
        <p:spPr>
          <a:xfrm>
            <a:off x="5943600" y="2160588"/>
            <a:ext cx="1371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&amp;c[0].c2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3DE94E5-F229-174D-B0D8-D6542DD14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362200"/>
            <a:ext cx="381000" cy="152400"/>
          </a:xfrm>
          <a:prstGeom prst="rect">
            <a:avLst/>
          </a:prstGeom>
          <a:solidFill>
            <a:srgbClr val="FF9797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87B8798-2428-0A45-BAE6-2C5D3B976522}"/>
              </a:ext>
            </a:extLst>
          </p:cNvPr>
          <p:cNvSpPr txBox="1"/>
          <p:nvPr/>
        </p:nvSpPr>
        <p:spPr>
          <a:xfrm>
            <a:off x="5943600" y="2362200"/>
            <a:ext cx="13716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&amp;c[1].c1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A85BBF4-A3B6-AD45-8CE2-9C8585503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381000" cy="152400"/>
          </a:xfrm>
          <a:prstGeom prst="rect">
            <a:avLst/>
          </a:prstGeom>
          <a:solidFill>
            <a:srgbClr val="FF9797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68">
            <a:extLst>
              <a:ext uri="{FF2B5EF4-FFF2-40B4-BE49-F238E27FC236}">
                <a16:creationId xmlns:a16="http://schemas.microsoft.com/office/drawing/2014/main" id="{B04DC6B4-5A9D-114C-8D0A-0C8D6224103E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667000"/>
            <a:ext cx="381000" cy="457200"/>
            <a:chOff x="5562600" y="1905000"/>
            <a:chExt cx="381000" cy="457200"/>
          </a:xfrm>
        </p:grpSpPr>
        <p:sp>
          <p:nvSpPr>
            <p:cNvPr id="113709" name="Rectangle 69">
              <a:extLst>
                <a:ext uri="{FF2B5EF4-FFF2-40B4-BE49-F238E27FC236}">
                  <a16:creationId xmlns:a16="http://schemas.microsoft.com/office/drawing/2014/main" id="{AD9D4A58-5644-DC42-9DF3-C1FA4ABC3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1905000"/>
              <a:ext cx="381000" cy="1524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710" name="Rectangle 70">
              <a:extLst>
                <a:ext uri="{FF2B5EF4-FFF2-40B4-BE49-F238E27FC236}">
                  <a16:creationId xmlns:a16="http://schemas.microsoft.com/office/drawing/2014/main" id="{593EC6F3-6FDD-834D-A556-251A2F704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057400"/>
              <a:ext cx="381000" cy="1524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711" name="Rectangle 71">
              <a:extLst>
                <a:ext uri="{FF2B5EF4-FFF2-40B4-BE49-F238E27FC236}">
                  <a16:creationId xmlns:a16="http://schemas.microsoft.com/office/drawing/2014/main" id="{64C44AE0-9033-2043-A792-27D08E49A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09800"/>
              <a:ext cx="381000" cy="1524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F7861D1-6717-6840-86E3-789010AE170F}"/>
              </a:ext>
            </a:extLst>
          </p:cNvPr>
          <p:cNvSpPr txBox="1"/>
          <p:nvPr/>
        </p:nvSpPr>
        <p:spPr>
          <a:xfrm>
            <a:off x="5943600" y="2541588"/>
            <a:ext cx="1981200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&amp;c[1].a[0]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EDF4BD-1083-0A42-B921-39A36A71BF78}"/>
              </a:ext>
            </a:extLst>
          </p:cNvPr>
          <p:cNvSpPr txBox="1"/>
          <p:nvPr/>
        </p:nvSpPr>
        <p:spPr>
          <a:xfrm>
            <a:off x="5943600" y="2982913"/>
            <a:ext cx="1371600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Courier New" charset="0"/>
                <a:ea typeface="宋体" charset="0"/>
                <a:cs typeface="Courier New" charset="0"/>
              </a:rPr>
              <a:t>&amp;c[1].c2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E881752-0B9E-4740-9B70-99A90ADC3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124200"/>
            <a:ext cx="381000" cy="152400"/>
          </a:xfrm>
          <a:prstGeom prst="rect">
            <a:avLst/>
          </a:prstGeom>
          <a:solidFill>
            <a:srgbClr val="FF9797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A8CEC24-6414-134A-977E-7C8A90F18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752600"/>
            <a:ext cx="533400" cy="7620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6C42A22-AF98-2743-A2E1-8A3BA66C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514600"/>
            <a:ext cx="533400" cy="7620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64" grpId="0"/>
      <p:bldP spid="65" grpId="0"/>
      <p:bldP spid="66" grpId="0" animBg="1"/>
      <p:bldP spid="67" grpId="0"/>
      <p:bldP spid="68" grpId="0" animBg="1"/>
      <p:bldP spid="73" grpId="0"/>
      <p:bldP spid="74" grpId="0"/>
      <p:bldP spid="75" grpId="0" animBg="1"/>
      <p:bldP spid="77" grpId="0" animBg="1"/>
      <p:bldP spid="7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00-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课程讲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>
                <a:alpha val="98000"/>
              </a:schemeClr>
            </a:gs>
          </a:gsLst>
          <a:lin ang="5400000" scaled="1"/>
        </a:gra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>
                <a:alpha val="98000"/>
              </a:schemeClr>
            </a:gs>
          </a:gsLst>
          <a:lin ang="5400000" scaled="1"/>
        </a:gra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MPRC_PKU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PRC_PKU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8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6633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B8ADA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9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2E17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DABA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10">
        <a:dk1>
          <a:srgbClr val="000000"/>
        </a:dk1>
        <a:lt1>
          <a:srgbClr val="FFFFFF"/>
        </a:lt1>
        <a:dk2>
          <a:srgbClr val="000066"/>
        </a:dk2>
        <a:lt2>
          <a:srgbClr val="FF990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11">
        <a:dk1>
          <a:srgbClr val="000000"/>
        </a:dk1>
        <a:lt1>
          <a:srgbClr val="FFFFFF"/>
        </a:lt1>
        <a:dk2>
          <a:srgbClr val="000066"/>
        </a:dk2>
        <a:lt2>
          <a:srgbClr val="FF9900"/>
        </a:lt2>
        <a:accent1>
          <a:srgbClr val="FFFFFF"/>
        </a:accent1>
        <a:accent2>
          <a:srgbClr val="B2D2D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A1BEC9"/>
        </a:accent6>
        <a:hlink>
          <a:srgbClr val="366B7E"/>
        </a:hlink>
        <a:folHlink>
          <a:srgbClr val="6CAA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00-templa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00-template</Template>
  <TotalTime>631</TotalTime>
  <Words>8694</Words>
  <Application>Microsoft Office PowerPoint</Application>
  <PresentationFormat>全屏显示(4:3)</PresentationFormat>
  <Paragraphs>1969</Paragraphs>
  <Slides>79</Slides>
  <Notes>53</Notes>
  <HiddenSlides>1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101" baseType="lpstr">
      <vt:lpstr>Courier</vt:lpstr>
      <vt:lpstr>Gill Sans</vt:lpstr>
      <vt:lpstr>黑体</vt:lpstr>
      <vt:lpstr>Arial</vt:lpstr>
      <vt:lpstr>Arial Narrow</vt:lpstr>
      <vt:lpstr>Calibri</vt:lpstr>
      <vt:lpstr>Calibri Bold</vt:lpstr>
      <vt:lpstr>Calibri Bold Italic</vt:lpstr>
      <vt:lpstr>Cambria</vt:lpstr>
      <vt:lpstr>Cambria Math</vt:lpstr>
      <vt:lpstr>Century Gothic</vt:lpstr>
      <vt:lpstr>Comic Sans MS</vt:lpstr>
      <vt:lpstr>Courier New</vt:lpstr>
      <vt:lpstr>Courier New Bold</vt:lpstr>
      <vt:lpstr>Times New Roman</vt:lpstr>
      <vt:lpstr>Trebuchet MS</vt:lpstr>
      <vt:lpstr>Wingdings</vt:lpstr>
      <vt:lpstr>Wingdings 2</vt:lpstr>
      <vt:lpstr>00-template</vt:lpstr>
      <vt:lpstr>2_课程讲义</vt:lpstr>
      <vt:lpstr>1_00-template</vt:lpstr>
      <vt:lpstr>Worksheet</vt:lpstr>
      <vt:lpstr>PowerPoint 演示文稿</vt:lpstr>
      <vt:lpstr>Satisfying Alignment with Structures</vt:lpstr>
      <vt:lpstr>Meeting Overall Alignment Requirement</vt:lpstr>
      <vt:lpstr>Arrays of Structures</vt:lpstr>
      <vt:lpstr>Accessing Array Elements</vt:lpstr>
      <vt:lpstr>Alignment</vt:lpstr>
      <vt:lpstr>Simple Example</vt:lpstr>
      <vt:lpstr>Complex Example </vt:lpstr>
      <vt:lpstr>Array</vt:lpstr>
      <vt:lpstr>Array</vt:lpstr>
      <vt:lpstr>Array</vt:lpstr>
      <vt:lpstr>Saving Space</vt:lpstr>
      <vt:lpstr>Union</vt:lpstr>
      <vt:lpstr>Union</vt:lpstr>
      <vt:lpstr>Union Allocation</vt:lpstr>
      <vt:lpstr>Using Union to Access Bit Patterns（32bit）</vt:lpstr>
      <vt:lpstr>Byte Ordering Revisited</vt:lpstr>
      <vt:lpstr>Byte Ordering Example</vt:lpstr>
      <vt:lpstr>Byte Ordering Example (Cont).</vt:lpstr>
      <vt:lpstr>Byte Ordering on IA32</vt:lpstr>
      <vt:lpstr>Byte Ordering on Sun</vt:lpstr>
      <vt:lpstr>Byte Ordering on x86-64</vt:lpstr>
      <vt:lpstr>Summary of Compound Types in C</vt:lpstr>
      <vt:lpstr>Today</vt:lpstr>
      <vt:lpstr>x86-64 Linux Memory Layout</vt:lpstr>
      <vt:lpstr>Memory Allocation Example</vt:lpstr>
      <vt:lpstr>x86-64 Example Addresses</vt:lpstr>
      <vt:lpstr>Runaway Stack Example</vt:lpstr>
      <vt:lpstr>Today</vt:lpstr>
      <vt:lpstr>Recall: Memory Referencing Bug Example</vt:lpstr>
      <vt:lpstr>Memory Referencing Bug Example</vt:lpstr>
      <vt:lpstr>Such problems are a BIG deal</vt:lpstr>
      <vt:lpstr>String Library Code</vt:lpstr>
      <vt:lpstr>Vulnerable Buffer Code</vt:lpstr>
      <vt:lpstr>Buffer Overflow Disassembly</vt:lpstr>
      <vt:lpstr>Buffer Overflow Stack</vt:lpstr>
      <vt:lpstr>Buffer Overflow Stack Example</vt:lpstr>
      <vt:lpstr>Buffer Overflow Stack Example #1</vt:lpstr>
      <vt:lpstr>Buffer Overflow Stack Example #2</vt:lpstr>
      <vt:lpstr>Stack Smashing Attacks</vt:lpstr>
      <vt:lpstr>Crafting Smashing String</vt:lpstr>
      <vt:lpstr>Smashing String Effect</vt:lpstr>
      <vt:lpstr>Performing Stack Smash</vt:lpstr>
      <vt:lpstr>Code Injection Attacks</vt:lpstr>
      <vt:lpstr>How Does The Attack Code Execute?</vt:lpstr>
      <vt:lpstr>Exploits Based on Buffer Overflows</vt:lpstr>
      <vt:lpstr>Example: the original Internet worm (1988)</vt:lpstr>
      <vt:lpstr>Morris Worm</vt:lpstr>
      <vt:lpstr>Example 2: IM War</vt:lpstr>
      <vt:lpstr>IM War (cont.)</vt:lpstr>
      <vt:lpstr>PowerPoint 演示文稿</vt:lpstr>
      <vt:lpstr>Aside: Worms and Viruses</vt:lpstr>
      <vt:lpstr>what to do about buffer overflow attacks</vt:lpstr>
      <vt:lpstr>1. Avoid Overflow Vulnerabilities in Code (!)</vt:lpstr>
      <vt:lpstr>2. System-Level Protections can help</vt:lpstr>
      <vt:lpstr>2. System-Level Protections can help</vt:lpstr>
      <vt:lpstr>Return-Oriented Programming Attacks</vt:lpstr>
      <vt:lpstr>Gadget Example #1</vt:lpstr>
      <vt:lpstr>Gadget Example #2</vt:lpstr>
      <vt:lpstr>ROP Execution</vt:lpstr>
      <vt:lpstr>Crafting an ROP Attack String</vt:lpstr>
      <vt:lpstr>Crafting an ROP Attack String</vt:lpstr>
      <vt:lpstr>What Happens When echo Returns?</vt:lpstr>
      <vt:lpstr>3. Stack Canaries can help</vt:lpstr>
      <vt:lpstr>Protected Buffer Disassembly</vt:lpstr>
      <vt:lpstr>Setting Up Canary</vt:lpstr>
      <vt:lpstr>Checking Canary</vt:lpstr>
      <vt:lpstr>Background</vt:lpstr>
      <vt:lpstr>Programming with SSE3</vt:lpstr>
      <vt:lpstr>Scalar &amp; SIMD Operations</vt:lpstr>
      <vt:lpstr>FP Basics</vt:lpstr>
      <vt:lpstr>FP Memory Referencing</vt:lpstr>
      <vt:lpstr>Other Aspects of FP Code</vt:lpstr>
      <vt:lpstr>PowerPoint 演示文稿</vt:lpstr>
      <vt:lpstr>课堂练习</vt:lpstr>
      <vt:lpstr>练习答案</vt:lpstr>
      <vt:lpstr>PowerPoint 演示文稿</vt:lpstr>
      <vt:lpstr>课堂练习</vt:lpstr>
      <vt:lpstr>Attack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晶 王</cp:lastModifiedBy>
  <cp:revision>493</cp:revision>
  <cp:lastPrinted>2014-09-23T07:19:34Z</cp:lastPrinted>
  <dcterms:created xsi:type="dcterms:W3CDTF">2012-10-15T22:47:51Z</dcterms:created>
  <dcterms:modified xsi:type="dcterms:W3CDTF">2023-11-21T04:15:56Z</dcterms:modified>
</cp:coreProperties>
</file>