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75f4d17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75f4d17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75f4d17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75f4d17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75f4d17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75f4d17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 de especificidad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432025" y="1415350"/>
            <a:ext cx="8280000" cy="461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elemento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 &lt; </a:t>
            </a: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clase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 &lt; </a:t>
            </a: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 &lt; </a:t>
            </a:r>
            <a:r>
              <a:rPr lang="e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estilo en línea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 &lt; </a:t>
            </a: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!important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2773250"/>
            <a:ext cx="2143925" cy="15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475" y="2773250"/>
            <a:ext cx="2947839" cy="15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850" y="3167775"/>
            <a:ext cx="3042050" cy="7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517700" y="2094300"/>
            <a:ext cx="6091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¿Cuál de todos estos será el que prevalece? 🤔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en Cascada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47450" y="1529350"/>
            <a:ext cx="39999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Además de la </a:t>
            </a:r>
            <a:r>
              <a:rPr b="1" lang="es" sz="1600">
                <a:solidFill>
                  <a:srgbClr val="E15BBA"/>
                </a:solidFill>
              </a:rPr>
              <a:t>especificidad</a:t>
            </a:r>
            <a:r>
              <a:rPr lang="es" sz="1600"/>
              <a:t> existe la jerarquía por </a:t>
            </a:r>
            <a:r>
              <a:rPr b="1" i="1" lang="es" sz="1600">
                <a:solidFill>
                  <a:srgbClr val="F9F9F9"/>
                </a:solidFill>
                <a:highlight>
                  <a:srgbClr val="377BC7"/>
                </a:highlight>
              </a:rPr>
              <a:t>cascada</a:t>
            </a:r>
            <a:r>
              <a:rPr lang="es" sz="1600"/>
              <a:t> que es la responsable de </a:t>
            </a:r>
            <a:r>
              <a:rPr lang="es" sz="1600" u="sng"/>
              <a:t>decidir</a:t>
            </a:r>
            <a:r>
              <a:rPr lang="es" sz="1600"/>
              <a:t> </a:t>
            </a:r>
            <a:r>
              <a:rPr lang="es" sz="1600"/>
              <a:t>qué</a:t>
            </a:r>
            <a:r>
              <a:rPr lang="es" sz="1600"/>
              <a:t> estilos </a:t>
            </a:r>
            <a:r>
              <a:rPr b="1" lang="es" sz="1600">
                <a:solidFill>
                  <a:srgbClr val="FF9900"/>
                </a:solidFill>
              </a:rPr>
              <a:t>prevalecen</a:t>
            </a:r>
            <a:r>
              <a:rPr lang="es" sz="1600"/>
              <a:t> cuando </a:t>
            </a:r>
            <a:r>
              <a:rPr lang="es" sz="1600" u="sng"/>
              <a:t>dos o más selectores</a:t>
            </a:r>
            <a:r>
              <a:rPr lang="es" sz="1600"/>
              <a:t> de un mismo elemento tienen la </a:t>
            </a:r>
            <a:r>
              <a:rPr lang="es" sz="1600">
                <a:solidFill>
                  <a:srgbClr val="F9F9F9"/>
                </a:solidFill>
                <a:highlight>
                  <a:srgbClr val="F8C823"/>
                </a:highlight>
              </a:rPr>
              <a:t>misma especificidad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En estos casos, siempre se </a:t>
            </a:r>
            <a:r>
              <a:rPr b="1" i="1" lang="es" sz="1600"/>
              <a:t>tomará el último</a:t>
            </a:r>
            <a:r>
              <a:rPr lang="es" sz="1600"/>
              <a:t> valor vigente.</a:t>
            </a:r>
            <a:endParaRPr sz="1600"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125" y="1441450"/>
            <a:ext cx="3048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¡</a:t>
            </a:r>
            <a:r>
              <a:rPr lang="es" sz="4500"/>
              <a:t>Gracias!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03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04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02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HTML Recargado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Listas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Enlaces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Tablas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Introducción a CSS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¿Qué es CSS?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Vinculación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Selectores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Especificidad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Revoluciones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Multimedia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Formularios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6245511" y="302672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245511" y="32578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Nos vestimos para la ocasión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700" y="1513537"/>
            <a:ext cx="1645374" cy="21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07775"/>
            <a:ext cx="81771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 es </a:t>
            </a:r>
            <a:r>
              <a:rPr lang="es" u="sng"/>
              <a:t>utilizado</a:t>
            </a:r>
            <a:r>
              <a:rPr lang="es"/>
              <a:t> para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diseñar y dar estilo</a:t>
            </a:r>
            <a:r>
              <a:rPr lang="es"/>
              <a:t> a las documentos web, por ejemplo, alterando la fuente, color, tamaño y espaciado del contenido, dividirlo en múltiples columnas o agregar animaciones y otras características </a:t>
            </a:r>
            <a:r>
              <a:rPr b="1" lang="es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decorativas</a:t>
            </a:r>
            <a:r>
              <a:rPr lang="es">
                <a:solidFill>
                  <a:srgbClr val="595959"/>
                </a:solidFill>
              </a:rPr>
              <a:t>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Hojas de Estilo en Cascada</a:t>
            </a:r>
            <a:r>
              <a:rPr lang="es">
                <a:solidFill>
                  <a:srgbClr val="F9F9F9"/>
                </a:solidFill>
              </a:rPr>
              <a:t> </a:t>
            </a:r>
            <a:r>
              <a:rPr lang="es">
                <a:solidFill>
                  <a:srgbClr val="595959"/>
                </a:solidFill>
              </a:rPr>
              <a:t>(</a:t>
            </a:r>
            <a:r>
              <a:rPr lang="es">
                <a:solidFill>
                  <a:srgbClr val="666666"/>
                </a:solidFill>
              </a:rPr>
              <a:t>del inglés </a:t>
            </a:r>
            <a:r>
              <a:rPr i="1" lang="es">
                <a:solidFill>
                  <a:srgbClr val="377BC7"/>
                </a:solidFill>
              </a:rPr>
              <a:t>“Cascading Style Sheets”</a:t>
            </a:r>
            <a:r>
              <a:rPr lang="es"/>
              <a:t>), es decir, CSS hace referencia al </a:t>
            </a:r>
            <a:r>
              <a:rPr lang="es" u="sng"/>
              <a:t>comportamiento</a:t>
            </a:r>
            <a:r>
              <a:rPr lang="es"/>
              <a:t> que tiene este lenguaje cuando nuestros estilos entran en conflicto.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</a:t>
            </a:r>
            <a:r>
              <a:rPr lang="es"/>
              <a:t> de CSS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00" y="1284500"/>
            <a:ext cx="3999900" cy="237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768450" y="867507"/>
            <a:ext cx="39999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selector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Elemento de nuestro HTML que deseamos aplicar estilos.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propiedad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Nombre de la propiedad CSS que queremos modificar.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valor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Valor que le asignamos a esa propiedad.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Vinculamos CSS a nuestro proyecto.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Interno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Colocamos nuestro código CSS dentro de la etiqueta </a:t>
            </a:r>
            <a:r>
              <a:rPr b="1" lang="es" sz="1800"/>
              <a:t>&lt;style&gt;</a:t>
            </a:r>
            <a:r>
              <a:rPr b="1" lang="es" sz="1800"/>
              <a:t>&lt;/style&gt;</a:t>
            </a:r>
            <a:r>
              <a:rPr lang="es" sz="1800"/>
              <a:t> en el </a:t>
            </a:r>
            <a:r>
              <a:rPr lang="es" sz="1800" u="sng"/>
              <a:t>head</a:t>
            </a:r>
            <a:r>
              <a:rPr lang="es" sz="1800"/>
              <a:t> de nuestro archivo HTML.</a:t>
            </a:r>
            <a:endParaRPr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Externo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sz="1800"/>
              <a:t>Usamos la etiqueta </a:t>
            </a:r>
            <a:r>
              <a:rPr b="1" lang="es" sz="1800"/>
              <a:t>&lt;link&gt; </a:t>
            </a:r>
            <a:r>
              <a:rPr lang="es" sz="1800"/>
              <a:t>donde el </a:t>
            </a:r>
            <a:r>
              <a:rPr lang="es" sz="1800">
                <a:solidFill>
                  <a:schemeClr val="dk1"/>
                </a:solidFill>
              </a:rPr>
              <a:t>atributo</a:t>
            </a:r>
            <a:r>
              <a:rPr lang="es" sz="1800"/>
              <a:t> </a:t>
            </a:r>
            <a:r>
              <a:rPr b="1" i="1" lang="es" sz="1800"/>
              <a:t>rel</a:t>
            </a:r>
            <a:r>
              <a:rPr lang="es" sz="1800"/>
              <a:t> indica la relación con el recurso y el </a:t>
            </a:r>
            <a:r>
              <a:rPr lang="es" sz="1800">
                <a:solidFill>
                  <a:schemeClr val="dk1"/>
                </a:solidFill>
              </a:rPr>
              <a:t>atributo</a:t>
            </a:r>
            <a:r>
              <a:rPr lang="es" sz="1800"/>
              <a:t> </a:t>
            </a:r>
            <a:r>
              <a:rPr b="1" i="1" lang="es" sz="1800"/>
              <a:t>href</a:t>
            </a:r>
            <a:r>
              <a:rPr lang="es" sz="1800"/>
              <a:t> la ruta a nuestro archivo css.</a:t>
            </a:r>
            <a:endParaRPr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s" sz="1800">
                <a:highlight>
                  <a:srgbClr val="FEDE5D"/>
                </a:highlight>
              </a:rPr>
              <a:t>En línea</a:t>
            </a:r>
            <a:endParaRPr b="1" sz="1800">
              <a:highlight>
                <a:srgbClr val="FEDE5D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Se coloca en el </a:t>
            </a:r>
            <a:r>
              <a:rPr lang="es" sz="1800">
                <a:solidFill>
                  <a:schemeClr val="dk1"/>
                </a:solidFill>
              </a:rPr>
              <a:t>atributo</a:t>
            </a:r>
            <a:r>
              <a:rPr lang="es" sz="1800"/>
              <a:t> </a:t>
            </a:r>
            <a:r>
              <a:rPr b="1" i="1" lang="es" sz="1800"/>
              <a:t>style</a:t>
            </a:r>
            <a:r>
              <a:rPr lang="es" sz="1800"/>
              <a:t> del elemento/etiqueta HTML a modificar.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63" y="3028200"/>
            <a:ext cx="3633428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075" y="4086950"/>
            <a:ext cx="4205826" cy="2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075" y="1301075"/>
            <a:ext cx="2703975" cy="13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597425"/>
            <a:ext cx="6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Selectores CSS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170124"/>
            <a:ext cx="39999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Universal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Selecciona todos los elementos de HTML. 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highlight>
                <a:srgbClr val="FEDE5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Etiqueta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utiliza para seleccionar una etiqueta específica.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4572000" y="1170124"/>
            <a:ext cx="3999900" cy="31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clase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Selecciona todos los elementos html</a:t>
            </a:r>
            <a:r>
              <a:rPr lang="es"/>
              <a:t> que contengan ese atributo </a:t>
            </a:r>
            <a:r>
              <a:rPr b="1" i="1" lang="es">
                <a:solidFill>
                  <a:srgbClr val="FF8B39"/>
                </a:solidFill>
              </a:rPr>
              <a:t>class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Selecciona todos los elementos html que contengan ese atributo </a:t>
            </a:r>
            <a:r>
              <a:rPr b="1" i="1" lang="es">
                <a:solidFill>
                  <a:srgbClr val="FF8B39"/>
                </a:solidFill>
              </a:rPr>
              <a:t>id</a:t>
            </a:r>
            <a:r>
              <a:rPr lang="es"/>
              <a:t>.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75" y="1938350"/>
            <a:ext cx="1604950" cy="8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88" y="3823725"/>
            <a:ext cx="3682724" cy="533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9475" y="2245163"/>
            <a:ext cx="1604950" cy="65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4271" y="3733125"/>
            <a:ext cx="2055350" cy="6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" type="subTitle"/>
          </p:nvPr>
        </p:nvSpPr>
        <p:spPr>
          <a:xfrm>
            <a:off x="550375" y="1614925"/>
            <a:ext cx="8043300" cy="2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muy </a:t>
            </a:r>
            <a:r>
              <a:rPr b="1" lang="es">
                <a:solidFill>
                  <a:srgbClr val="E15BBA"/>
                </a:solidFill>
                <a:latin typeface="Montserrat"/>
                <a:ea typeface="Montserrat"/>
                <a:cs typeface="Montserrat"/>
                <a:sym typeface="Montserrat"/>
              </a:rPr>
              <a:t>importante</a:t>
            </a:r>
            <a:r>
              <a:rPr lang="es"/>
              <a:t> en CSS ya que de esta depende la </a:t>
            </a:r>
            <a:r>
              <a:rPr lang="es">
                <a:solidFill>
                  <a:srgbClr val="F9F9F9"/>
                </a:solidFill>
                <a:highlight>
                  <a:srgbClr val="FF9900"/>
                </a:highlight>
              </a:rPr>
              <a:t>jerarquía</a:t>
            </a:r>
            <a:r>
              <a:rPr lang="es"/>
              <a:t> con la que se aplicarán los estilos a nuestros elementos HTML, por ende, decidirá </a:t>
            </a:r>
            <a:r>
              <a:rPr lang="es"/>
              <a:t>qué</a:t>
            </a:r>
            <a:r>
              <a:rPr lang="es"/>
              <a:t> </a:t>
            </a:r>
            <a:r>
              <a:rPr i="1" lang="es">
                <a:solidFill>
                  <a:srgbClr val="7685E6"/>
                </a:solidFill>
              </a:rPr>
              <a:t>estilo prevalece</a:t>
            </a:r>
            <a:r>
              <a:rPr lang="es"/>
              <a:t> sobre los demás cuando para un elemento se apliquen </a:t>
            </a:r>
            <a:r>
              <a:rPr lang="es" u="sng"/>
              <a:t>2 o más estilos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Junto con el,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también</a:t>
            </a:r>
            <a:r>
              <a:rPr lang="es"/>
              <a:t> entra en juego el término de </a:t>
            </a:r>
            <a:r>
              <a:rPr lang="es">
                <a:solidFill>
                  <a:srgbClr val="F9F9F9"/>
                </a:solidFill>
                <a:highlight>
                  <a:srgbClr val="377BC7"/>
                </a:highlight>
              </a:rPr>
              <a:t>estilos en cascada</a:t>
            </a:r>
            <a:r>
              <a:rPr lang="es"/>
              <a:t> que como vimos anteriormente, está presente en el </a:t>
            </a:r>
            <a:r>
              <a:rPr lang="es" u="sng"/>
              <a:t>nombre de CSS</a:t>
            </a:r>
            <a:r>
              <a:rPr lang="es"/>
              <a:t>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  <p:sp>
        <p:nvSpPr>
          <p:cNvPr id="215" name="Google Shape;215;p24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Especificidad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