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erriweather Sans"/>
      <p:regular r:id="rId36"/>
      <p:bold r:id="rId37"/>
      <p:italic r:id="rId38"/>
      <p:boldItalic r:id="rId39"/>
    </p:embeddedFont>
    <p:embeddedFont>
      <p:font typeface="Bangers"/>
      <p:regular r:id="rId40"/>
    </p:embeddedFont>
    <p:embeddedFont>
      <p:font typeface="Nuni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Montserrat Medium"/>
      <p:regular r:id="rId49"/>
      <p:bold r:id="rId50"/>
      <p:italic r:id="rId51"/>
      <p:boldItalic r:id="rId52"/>
    </p:embeddedFont>
    <p:embeddedFont>
      <p:font typeface="Lora"/>
      <p:regular r:id="rId53"/>
      <p:bold r:id="rId54"/>
      <p:italic r:id="rId55"/>
      <p:boldItalic r:id="rId56"/>
    </p:embeddedFont>
    <p:embeddedFont>
      <p:font typeface="Pacifico"/>
      <p:regular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ngers-regular.fntdata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44" Type="http://schemas.openxmlformats.org/officeDocument/2006/relationships/font" Target="fonts/Nunito-boldItalic.fntdata"/><Relationship Id="rId43" Type="http://schemas.openxmlformats.org/officeDocument/2006/relationships/font" Target="fonts/Nuni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MontserratSemiBold-bold.fntdata"/><Relationship Id="rId32" Type="http://schemas.openxmlformats.org/officeDocument/2006/relationships/font" Target="fonts/MontserratSemiBold-regular.fntdata"/><Relationship Id="rId35" Type="http://schemas.openxmlformats.org/officeDocument/2006/relationships/font" Target="fonts/MontserratSemiBold-boldItalic.fntdata"/><Relationship Id="rId34" Type="http://schemas.openxmlformats.org/officeDocument/2006/relationships/font" Target="fonts/MontserratSemiBold-italic.fntdata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italic.fntdata"/><Relationship Id="rId50" Type="http://schemas.openxmlformats.org/officeDocument/2006/relationships/font" Target="fonts/MontserratMedium-bold.fntdata"/><Relationship Id="rId53" Type="http://schemas.openxmlformats.org/officeDocument/2006/relationships/font" Target="fonts/Lora-regular.fntdata"/><Relationship Id="rId52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Lora-italic.fntdata"/><Relationship Id="rId10" Type="http://schemas.openxmlformats.org/officeDocument/2006/relationships/slide" Target="slides/slide5.xml"/><Relationship Id="rId54" Type="http://schemas.openxmlformats.org/officeDocument/2006/relationships/font" Target="fonts/Lora-bold.fntdata"/><Relationship Id="rId13" Type="http://schemas.openxmlformats.org/officeDocument/2006/relationships/slide" Target="slides/slide8.xml"/><Relationship Id="rId57" Type="http://schemas.openxmlformats.org/officeDocument/2006/relationships/font" Target="fonts/Pacifico-regular.fntdata"/><Relationship Id="rId12" Type="http://schemas.openxmlformats.org/officeDocument/2006/relationships/slide" Target="slides/slide7.xml"/><Relationship Id="rId56" Type="http://schemas.openxmlformats.org/officeDocument/2006/relationships/font" Target="fonts/Lora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5aa20a8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5aa20a8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5aa20a8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5aa20a8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a20a8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a20a8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5aa20a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5aa20a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5aa20a8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5aa20a8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aa20a8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5aa20a8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5aa20a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5aa20a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5aa20a8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5aa20a8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5aa20a8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5aa20a8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5aa20a8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5aa20a8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5aa20a8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5aa20a8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5aa20a8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5aa20a8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5aa20a8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5aa20a8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75f4d17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75f4d17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5aa20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5aa20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5aa20a8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5aa20a8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fonts.googl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hyperlink" Target="https://fontawesom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conify.design/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 según selectores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710450"/>
            <a:ext cx="29403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Etiqueta + Etiqueta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Seleccionamos todos los </a:t>
            </a:r>
            <a:r>
              <a:rPr b="1" lang="es"/>
              <a:t>&lt;p&gt;&lt;/p&gt; </a:t>
            </a:r>
            <a:r>
              <a:rPr lang="es"/>
              <a:t>que son hijos de una etiqueta </a:t>
            </a:r>
            <a:r>
              <a:rPr b="1" lang="es"/>
              <a:t>&lt;article&gt;&lt;/article&gt;</a:t>
            </a:r>
            <a:r>
              <a:rPr lang="es"/>
              <a:t> - </a:t>
            </a:r>
            <a:r>
              <a:rPr b="1" lang="es"/>
              <a:t>E: (0,0,2)</a:t>
            </a:r>
            <a:r>
              <a:rPr lang="es"/>
              <a:t>  </a:t>
            </a:r>
            <a:r>
              <a:rPr lang="es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88" y="1728073"/>
            <a:ext cx="1648400" cy="12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347450" y="3207299"/>
            <a:ext cx="27600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Clase + Etiqueta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Seleccionamos todos los </a:t>
            </a:r>
            <a:r>
              <a:rPr b="1" lang="es"/>
              <a:t>&lt;li&gt;&lt;/li&gt; </a:t>
            </a:r>
            <a:r>
              <a:rPr lang="es"/>
              <a:t>que son hijos de </a:t>
            </a:r>
            <a:r>
              <a:rPr b="1" lang="es"/>
              <a:t>.menu </a:t>
            </a:r>
            <a:r>
              <a:rPr lang="es"/>
              <a:t>- </a:t>
            </a:r>
            <a:r>
              <a:rPr b="1" lang="es"/>
              <a:t>E: (0,1,1)</a:t>
            </a:r>
            <a:r>
              <a:rPr lang="es"/>
              <a:t>   </a:t>
            </a:r>
            <a:r>
              <a:rPr lang="es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300" y="3207300"/>
            <a:ext cx="1648400" cy="11945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5909225" y="1793825"/>
            <a:ext cx="24045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ID + Clase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Seleccionamos todos los </a:t>
            </a:r>
            <a:r>
              <a:rPr b="1" lang="es"/>
              <a:t>.shirts </a:t>
            </a:r>
            <a:r>
              <a:rPr lang="es"/>
              <a:t>hijos de </a:t>
            </a:r>
            <a:r>
              <a:rPr b="1" lang="es"/>
              <a:t>#sales</a:t>
            </a:r>
            <a:r>
              <a:rPr lang="es"/>
              <a:t>.  </a:t>
            </a:r>
            <a:r>
              <a:rPr lang="es">
                <a:solidFill>
                  <a:srgbClr val="595959"/>
                </a:solidFill>
              </a:rPr>
              <a:t>  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935" y="3096749"/>
            <a:ext cx="2173087" cy="12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1057425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220"/>
              <a:t>Si bien es imposible representar todas las combinaciones, cuantos más selectores combinemos más especificidad tendrá nuestra selección.</a:t>
            </a:r>
            <a:endParaRPr sz="1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 combinados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1057425"/>
            <a:ext cx="8520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00"/>
              <a:t>Esto nos abre una puerta a nuevas combinaciones de selectores.</a:t>
            </a:r>
            <a:endParaRPr sz="1300"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631750"/>
            <a:ext cx="2671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.menu &gt;</a:t>
            </a:r>
            <a:r>
              <a:rPr b="1" lang="es">
                <a:highlight>
                  <a:srgbClr val="F8C823"/>
                </a:highlight>
              </a:rPr>
              <a:t> li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Seleccionamos todos los </a:t>
            </a:r>
            <a:r>
              <a:rPr b="1" lang="es"/>
              <a:t>&lt;li&gt;&lt;/li&gt; </a:t>
            </a:r>
            <a:r>
              <a:rPr lang="es"/>
              <a:t>que son hijos directos de un elemento con la clase </a:t>
            </a:r>
            <a:r>
              <a:rPr b="1" lang="es"/>
              <a:t>.menu</a:t>
            </a:r>
            <a:r>
              <a:rPr lang="es"/>
              <a:t> </a:t>
            </a:r>
            <a:r>
              <a:rPr lang="es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278250" y="1631750"/>
            <a:ext cx="2835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h2</a:t>
            </a:r>
            <a:r>
              <a:rPr b="1" lang="es">
                <a:highlight>
                  <a:srgbClr val="F8C823"/>
                </a:highlight>
              </a:rPr>
              <a:t> + p 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 la etiqueta </a:t>
            </a:r>
            <a:r>
              <a:rPr b="1" lang="es"/>
              <a:t>&lt;p&gt;&lt;/p&gt; </a:t>
            </a:r>
            <a:r>
              <a:rPr lang="es"/>
              <a:t>que sea hermana directa y adyacente</a:t>
            </a:r>
            <a:r>
              <a:rPr lang="es"/>
              <a:t> de una etiqueta </a:t>
            </a:r>
            <a:r>
              <a:rPr b="1" lang="es"/>
              <a:t>&lt;h2&gt;&lt;/h2&gt;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6408600" y="1631750"/>
            <a:ext cx="24237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h2 ~ p 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 todas las etiquetas </a:t>
            </a:r>
            <a:r>
              <a:rPr b="1" lang="es"/>
              <a:t>&lt;p&gt;&lt;/p&gt; </a:t>
            </a:r>
            <a:r>
              <a:rPr lang="es"/>
              <a:t>que sigan luego de una etiqueta </a:t>
            </a:r>
            <a:r>
              <a:rPr b="1" lang="es"/>
              <a:t>&lt;h2&gt;&lt;/h2&gt;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74" y="2956525"/>
            <a:ext cx="2268100" cy="1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975" y="3122512"/>
            <a:ext cx="2382050" cy="9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225" y="3001313"/>
            <a:ext cx="2423700" cy="12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 combinados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503000"/>
            <a:ext cx="2671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.link.active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595959"/>
                </a:solidFill>
              </a:rPr>
              <a:t>Seleccionamos la etiqueta con la clase </a:t>
            </a:r>
            <a:r>
              <a:rPr b="1" lang="es">
                <a:solidFill>
                  <a:srgbClr val="595959"/>
                </a:solidFill>
              </a:rPr>
              <a:t>.link</a:t>
            </a:r>
            <a:r>
              <a:rPr lang="es">
                <a:solidFill>
                  <a:srgbClr val="595959"/>
                </a:solidFill>
              </a:rPr>
              <a:t> y la clase .</a:t>
            </a:r>
            <a:r>
              <a:rPr b="1" lang="es">
                <a:solidFill>
                  <a:srgbClr val="595959"/>
                </a:solidFill>
              </a:rPr>
              <a:t>active</a:t>
            </a:r>
            <a:r>
              <a:rPr lang="es"/>
              <a:t> </a:t>
            </a:r>
            <a:r>
              <a:rPr lang="es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278250" y="1503000"/>
            <a:ext cx="2835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#banner .img</a:t>
            </a:r>
            <a:r>
              <a:rPr b="1" lang="es">
                <a:highlight>
                  <a:srgbClr val="F8C823"/>
                </a:highlight>
              </a:rPr>
              <a:t> </a:t>
            </a:r>
            <a:r>
              <a:rPr b="1" lang="es">
                <a:solidFill>
                  <a:srgbClr val="595959"/>
                </a:solidFill>
              </a:rPr>
              <a:t>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Seleccionamos la etiqueta con la clase </a:t>
            </a:r>
            <a:r>
              <a:rPr b="1" lang="es"/>
              <a:t>.img</a:t>
            </a:r>
            <a:r>
              <a:rPr lang="es"/>
              <a:t> hija del elemento con id </a:t>
            </a:r>
            <a:r>
              <a:rPr b="1" lang="es"/>
              <a:t>#banner</a:t>
            </a:r>
            <a:r>
              <a:rPr lang="es"/>
              <a:t>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6408600" y="1503000"/>
            <a:ext cx="24237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highlight>
                  <a:srgbClr val="F8C823"/>
                </a:highlight>
              </a:rPr>
              <a:t>#ofertas.cards</a:t>
            </a:r>
            <a:r>
              <a:rPr b="1" lang="es" sz="1300">
                <a:highlight>
                  <a:srgbClr val="F8C823"/>
                </a:highlight>
              </a:rPr>
              <a:t> </a:t>
            </a:r>
            <a:r>
              <a:rPr b="1" lang="es" sz="1300">
                <a:solidFill>
                  <a:srgbClr val="595959"/>
                </a:solidFill>
              </a:rPr>
              <a:t>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Seleccionamos la etiqueta con el id </a:t>
            </a:r>
            <a:r>
              <a:rPr b="1" lang="es" sz="1300"/>
              <a:t>.ofertas</a:t>
            </a:r>
            <a:r>
              <a:rPr lang="es" sz="1300"/>
              <a:t> y la clase .</a:t>
            </a:r>
            <a:r>
              <a:rPr b="1" lang="es" sz="1300"/>
              <a:t>cards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8" y="3208526"/>
            <a:ext cx="2914325" cy="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038" y="2951484"/>
            <a:ext cx="2591923" cy="11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3240738"/>
            <a:ext cx="30095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CSS podemos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"/>
              <a:t> infinidad de fuentes o </a:t>
            </a:r>
            <a:r>
              <a:rPr lang="es" u="sng"/>
              <a:t>familias tipográficas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defecto, </a:t>
            </a:r>
            <a:r>
              <a:rPr lang="es">
                <a:solidFill>
                  <a:srgbClr val="377BC7"/>
                </a:solidFill>
              </a:rPr>
              <a:t>solo podremos acceder a las que ofrecen los navegadores de forma nativa</a:t>
            </a:r>
            <a:r>
              <a:rPr lang="es"/>
              <a:t> pero por fortuna siempre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podemos agregar nuevas</a:t>
            </a:r>
            <a:r>
              <a:rPr lang="es"/>
              <a:t> opciones.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Profundicemos un poco más.</a:t>
            </a:r>
            <a:endParaRPr sz="2000"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fuente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54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Lora"/>
                <a:ea typeface="Lora"/>
                <a:cs typeface="Lora"/>
                <a:sym typeface="Lora"/>
              </a:rPr>
              <a:t>Poseen terminaciones con serifa o acabado elegante.</a:t>
            </a:r>
            <a:endParaRPr sz="1917">
              <a:highlight>
                <a:srgbClr val="FEDE5D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Sans 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Nunito"/>
                <a:ea typeface="Nunito"/>
                <a:cs typeface="Nunito"/>
                <a:sym typeface="Nunito"/>
              </a:rPr>
              <a:t>Tipografías de palo seco con terminaciones rectas o ligeramente redondeadas.</a:t>
            </a:r>
            <a:endParaRPr sz="1917">
              <a:highlight>
                <a:srgbClr val="FEDE5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Display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>
                <a:latin typeface="Bangers"/>
                <a:ea typeface="Bangers"/>
                <a:cs typeface="Bangers"/>
                <a:sym typeface="Bangers"/>
              </a:rPr>
              <a:t>Normalmente utilizadas para títulos por su capacidad de resaltar.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572000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Mono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88">
                <a:latin typeface="Roboto Mono"/>
                <a:ea typeface="Roboto Mono"/>
                <a:cs typeface="Roboto Mono"/>
                <a:sym typeface="Roboto Mono"/>
              </a:rPr>
              <a:t>Cada letra mide lo mismo de ancho, suelen ser las de máquina de escribir o terminal de computadora.</a:t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Handwriting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17">
                <a:latin typeface="Pacifico"/>
                <a:ea typeface="Pacifico"/>
                <a:cs typeface="Pacifico"/>
                <a:sym typeface="Pacifico"/>
              </a:rPr>
              <a:t>Simulan la escritura hecha a mano.</a:t>
            </a:r>
            <a:endParaRPr sz="1517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i="1" lang="es">
                <a:solidFill>
                  <a:srgbClr val="E15BBA"/>
                </a:solidFill>
              </a:rPr>
              <a:t>font-family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51300" y="2346425"/>
            <a:ext cx="74469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/>
              <a:t>Se divide en varias partes: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valor entre comillas </a:t>
            </a:r>
            <a:r>
              <a:rPr b="1" lang="es" sz="1917">
                <a:solidFill>
                  <a:srgbClr val="FF8B39"/>
                </a:solidFill>
              </a:rPr>
              <a:t>‘ ‘</a:t>
            </a:r>
            <a:r>
              <a:rPr lang="es" sz="1917"/>
              <a:t>, corresponde al </a:t>
            </a:r>
            <a:r>
              <a:rPr b="1" lang="es" sz="1917">
                <a:solidFill>
                  <a:srgbClr val="7685E6"/>
                </a:solidFill>
              </a:rPr>
              <a:t>nombre</a:t>
            </a:r>
            <a:r>
              <a:rPr lang="es" sz="1917"/>
              <a:t> de la fuente seleccionada.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segundo valor es el </a:t>
            </a:r>
            <a:r>
              <a:rPr b="1" lang="es" sz="1917">
                <a:solidFill>
                  <a:srgbClr val="F8C823"/>
                </a:solidFill>
              </a:rPr>
              <a:t>reemplazo</a:t>
            </a:r>
            <a:r>
              <a:rPr lang="es" sz="1917"/>
              <a:t> en caso que no se encuentre esa fuente.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El tercero es </a:t>
            </a:r>
            <a:r>
              <a:rPr lang="es" sz="1917" u="sng"/>
              <a:t>la familia tipográfica</a:t>
            </a:r>
            <a:r>
              <a:rPr lang="es" sz="1917"/>
              <a:t> para que cargue la fuente </a:t>
            </a:r>
            <a:r>
              <a:rPr b="1" lang="es" sz="1917">
                <a:solidFill>
                  <a:srgbClr val="377BC7"/>
                </a:solidFill>
              </a:rPr>
              <a:t>por defecto del navegador</a:t>
            </a:r>
            <a:r>
              <a:rPr lang="es" sz="1917"/>
              <a:t> para este tipo en caso que las anteriores </a:t>
            </a:r>
            <a:r>
              <a:rPr b="1" lang="es" sz="1917"/>
              <a:t>no funcionen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88" y="1351150"/>
            <a:ext cx="5550825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 rot="5400000">
            <a:off x="1162669" y="28148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 rot="5400000">
            <a:off x="1162669" y="3417898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 rot="5400000">
            <a:off x="1162669" y="39852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8C823"/>
                </a:highlight>
              </a:rPr>
              <a:t>URL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 importa directamente en nuestra hoja HTML mediante una etiqueta </a:t>
            </a:r>
            <a:r>
              <a:rPr b="1" lang="es" sz="1400"/>
              <a:t>&lt;link href=”” /&gt;</a:t>
            </a:r>
            <a:r>
              <a:rPr lang="es" sz="1400"/>
              <a:t> a la URL del recurso solicitado (por ejemplo </a:t>
            </a:r>
            <a:r>
              <a:rPr b="1" i="1" lang="es" sz="1400"/>
              <a:t>Google Fonts</a:t>
            </a:r>
            <a:r>
              <a:rPr lang="es" sz="1400"/>
              <a:t>). 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2228525"/>
            <a:ext cx="6405601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432025" y="3169525"/>
            <a:ext cx="8280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También se puede importar sobre la hoja de estilos CSS a través de la propiedad </a:t>
            </a:r>
            <a:r>
              <a:rPr b="1" i="1" lang="es" sz="1400"/>
              <a:t>@import</a:t>
            </a:r>
            <a:endParaRPr b="1" i="1"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0" y="3664825"/>
            <a:ext cx="7661937" cy="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>
            <a:hlinkClick r:id="rId5"/>
          </p:cNvPr>
          <p:cNvSpPr txBox="1"/>
          <p:nvPr/>
        </p:nvSpPr>
        <p:spPr>
          <a:xfrm>
            <a:off x="469075" y="4288900"/>
            <a:ext cx="32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Fuentes en:</a:t>
            </a:r>
            <a:r>
              <a:rPr b="1" i="1" lang="es"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https://fonts.google.com/</a:t>
            </a:r>
            <a:endParaRPr b="1" i="1" sz="1000">
              <a:solidFill>
                <a:srgbClr val="377B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</a:rPr>
              <a:t>Archivo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hace mediante la propiedad </a:t>
            </a:r>
            <a:r>
              <a:rPr b="1" lang="es" sz="1400"/>
              <a:t>@font-face</a:t>
            </a:r>
            <a:r>
              <a:rPr lang="es" sz="1400"/>
              <a:t> de CSS.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4" y="2144850"/>
            <a:ext cx="4032674" cy="19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2144850"/>
            <a:ext cx="4053260" cy="1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mundo del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diseño</a:t>
            </a:r>
            <a:r>
              <a:rPr lang="es"/>
              <a:t> existen infinidad de </a:t>
            </a:r>
            <a:r>
              <a:rPr lang="es" u="sng"/>
              <a:t>sistemas</a:t>
            </a:r>
            <a:r>
              <a:rPr lang="es"/>
              <a:t> para trabajar los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r>
              <a:rPr lang="es"/>
              <a:t>, </a:t>
            </a:r>
            <a:r>
              <a:rPr i="1" lang="es"/>
              <a:t>CMYK, RGB, HSL, Hexadecimal, entre otros</a:t>
            </a:r>
            <a:r>
              <a:rPr lang="es"/>
              <a:t> y cada uno tiene una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aplicación distinta</a:t>
            </a:r>
            <a:r>
              <a:rPr lang="es"/>
              <a:t>, es decir, podrán ser mejores para imprimir, para sublimar o para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 proyección en pantallas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apartado, nos centraremos en este último grupo donde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encontramos</a:t>
            </a:r>
            <a:r>
              <a:rPr lang="es"/>
              <a:t> que los códigos más usados son: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rgb, rgba, hsl, hexadecimal</a:t>
            </a:r>
            <a:r>
              <a:rPr lang="es"/>
              <a:t> y el grupo de colores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nativos del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54625" y="1170125"/>
            <a:ext cx="3999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Hexadecimal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antepone un </a:t>
            </a:r>
            <a:r>
              <a:rPr b="1" lang="es">
                <a:solidFill>
                  <a:srgbClr val="E15BBA"/>
                </a:solidFill>
              </a:rPr>
              <a:t>#</a:t>
            </a:r>
            <a:r>
              <a:rPr lang="es"/>
              <a:t> antes del código que está compuesto por </a:t>
            </a:r>
            <a:r>
              <a:rPr b="1" lang="es"/>
              <a:t>6</a:t>
            </a:r>
            <a:r>
              <a:rPr lang="es"/>
              <a:t> caracteres entre números del </a:t>
            </a:r>
            <a:r>
              <a:rPr b="1" lang="es"/>
              <a:t>0 al 9</a:t>
            </a:r>
            <a:r>
              <a:rPr lang="es"/>
              <a:t> y letras de la </a:t>
            </a:r>
            <a:r>
              <a:rPr b="1" lang="es"/>
              <a:t>A a la F</a:t>
            </a:r>
            <a:r>
              <a:rPr lang="es"/>
              <a:t>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RGB - RGBA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la mezcla de los componentes </a:t>
            </a:r>
            <a:r>
              <a:rPr b="1" lang="es">
                <a:solidFill>
                  <a:srgbClr val="CC4125"/>
                </a:solidFill>
              </a:rPr>
              <a:t>Red</a:t>
            </a:r>
            <a:r>
              <a:rPr lang="es"/>
              <a:t>, </a:t>
            </a:r>
            <a:r>
              <a:rPr b="1" lang="es">
                <a:solidFill>
                  <a:srgbClr val="377BC7"/>
                </a:solidFill>
              </a:rPr>
              <a:t>Blue</a:t>
            </a:r>
            <a:r>
              <a:rPr lang="es"/>
              <a:t> y </a:t>
            </a:r>
            <a:r>
              <a:rPr b="1" lang="es">
                <a:solidFill>
                  <a:srgbClr val="6AA84F"/>
                </a:solidFill>
              </a:rPr>
              <a:t>Green</a:t>
            </a:r>
            <a:r>
              <a:rPr lang="es"/>
              <a:t> pudiendo además incluir un canal </a:t>
            </a:r>
            <a:r>
              <a:rPr b="1" i="1" lang="es"/>
              <a:t>“alpha”</a:t>
            </a:r>
            <a:r>
              <a:rPr lang="es"/>
              <a:t> para indicar transparencia.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HSL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Hue, Saturation y Lightness</a:t>
            </a:r>
            <a:r>
              <a:rPr lang="es"/>
              <a:t> combinación de </a:t>
            </a:r>
            <a:r>
              <a:rPr b="1" lang="es"/>
              <a:t>matiz</a:t>
            </a:r>
            <a:r>
              <a:rPr lang="es"/>
              <a:t> de color (</a:t>
            </a:r>
            <a:r>
              <a:rPr b="1" lang="es"/>
              <a:t>0 a 360</a:t>
            </a:r>
            <a:r>
              <a:rPr lang="es"/>
              <a:t>) y los </a:t>
            </a:r>
            <a:r>
              <a:rPr b="1" lang="es">
                <a:solidFill>
                  <a:srgbClr val="7685E6"/>
                </a:solidFill>
              </a:rPr>
              <a:t>porcentajes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0 a 100%</a:t>
            </a:r>
            <a:r>
              <a:rPr lang="es"/>
              <a:t> de </a:t>
            </a:r>
            <a:r>
              <a:rPr lang="es" u="sng"/>
              <a:t>saturación y luminosidad</a:t>
            </a:r>
            <a:r>
              <a:rPr lang="es"/>
              <a:t>.</a:t>
            </a:r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00" y="3364675"/>
            <a:ext cx="1658850" cy="1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63" y="2526150"/>
            <a:ext cx="1384225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38" y="1227349"/>
            <a:ext cx="233852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354625" y="1120050"/>
            <a:ext cx="76290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Nativos del navegador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>
                <a:solidFill>
                  <a:srgbClr val="E15BBA"/>
                </a:solidFill>
              </a:rPr>
              <a:t>colores</a:t>
            </a:r>
            <a:r>
              <a:rPr lang="es"/>
              <a:t> que </a:t>
            </a:r>
            <a:r>
              <a:rPr lang="es" u="sng"/>
              <a:t>por defecto</a:t>
            </a:r>
            <a:r>
              <a:rPr lang="es"/>
              <a:t> nos ofrecen los </a:t>
            </a:r>
            <a:r>
              <a:rPr b="1" lang="es">
                <a:solidFill>
                  <a:srgbClr val="377BC7"/>
                </a:solidFill>
              </a:rPr>
              <a:t>navegadores</a:t>
            </a:r>
            <a:r>
              <a:rPr lang="es"/>
              <a:t>. Estos poseen nombres propios como </a:t>
            </a:r>
            <a:r>
              <a:rPr b="1" lang="es"/>
              <a:t>crimson</a:t>
            </a:r>
            <a:r>
              <a:rPr lang="es"/>
              <a:t>, </a:t>
            </a:r>
            <a:r>
              <a:rPr b="1" lang="es"/>
              <a:t>navy</a:t>
            </a:r>
            <a:r>
              <a:rPr lang="es"/>
              <a:t> o </a:t>
            </a:r>
            <a:r>
              <a:rPr b="1" lang="es"/>
              <a:t>deeppink</a:t>
            </a:r>
            <a:r>
              <a:rPr lang="es"/>
              <a:t> y son un total de </a:t>
            </a:r>
            <a:r>
              <a:rPr b="1" lang="es"/>
              <a:t>150</a:t>
            </a:r>
            <a:r>
              <a:rPr lang="es"/>
              <a:t>.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2155600"/>
            <a:ext cx="4903075" cy="2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</a:t>
            </a:r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aquellos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 recursos gráficos</a:t>
            </a:r>
            <a:r>
              <a:rPr lang="es"/>
              <a:t> que nos ayudan a comunicar o explicar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r>
              <a:rPr lang="es"/>
              <a:t> en diferentes lugares de nuestro sitio.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son en formato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"/>
              <a:t> aunque en algunos casos, </a:t>
            </a:r>
            <a:r>
              <a:rPr lang="es" u="sng"/>
              <a:t>se importan desde librerías</a:t>
            </a:r>
            <a:r>
              <a:rPr lang="es"/>
              <a:t> que los ponen a disposición a través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etiquetas HTML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 las librerías más conocidas son </a:t>
            </a:r>
            <a:r>
              <a:rPr lang="es">
                <a:solidFill>
                  <a:srgbClr val="F9F9F9"/>
                </a:solidFill>
                <a:highlight>
                  <a:srgbClr val="4CE1D7"/>
                </a:highlight>
              </a:rPr>
              <a:t>Font Awesome</a:t>
            </a:r>
            <a:r>
              <a:rPr lang="es"/>
              <a:t> 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Iconify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 Awesome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54625" y="1120050"/>
            <a:ext cx="8094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i="1" lang="es"/>
              <a:t>importamos</a:t>
            </a:r>
            <a:r>
              <a:rPr lang="es"/>
              <a:t> a nuestro proyecto </a:t>
            </a:r>
            <a:r>
              <a:rPr b="1" lang="es">
                <a:solidFill>
                  <a:srgbClr val="FF8B39"/>
                </a:solidFill>
              </a:rPr>
              <a:t>descargando</a:t>
            </a:r>
            <a:r>
              <a:rPr lang="es"/>
              <a:t> el código fuente o a través de un </a:t>
            </a:r>
            <a:r>
              <a:rPr lang="es" u="sng"/>
              <a:t>gestor de paquetes</a:t>
            </a:r>
            <a:r>
              <a:rPr lang="es"/>
              <a:t>. Luego, la misma librería nos pone a disposición un </a:t>
            </a:r>
            <a:r>
              <a:rPr b="1" i="1" lang="es">
                <a:solidFill>
                  <a:srgbClr val="E15BBA"/>
                </a:solidFill>
              </a:rPr>
              <a:t>stock de íconos</a:t>
            </a:r>
            <a:r>
              <a:rPr lang="es"/>
              <a:t> que se deben usar mediante una etiqueta </a:t>
            </a:r>
            <a:r>
              <a:rPr b="1" lang="es"/>
              <a:t>&lt;i&gt;&lt;/i&gt;</a:t>
            </a:r>
            <a:r>
              <a:rPr lang="es"/>
              <a:t> con una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</a:rPr>
              <a:t>clase</a:t>
            </a:r>
            <a:r>
              <a:rPr lang="es"/>
              <a:t> CSS </a:t>
            </a:r>
            <a:r>
              <a:rPr lang="es" u="sng"/>
              <a:t>específica</a:t>
            </a:r>
            <a:r>
              <a:rPr lang="es"/>
              <a:t> que mostrará el </a:t>
            </a:r>
            <a:r>
              <a:rPr b="1" lang="es"/>
              <a:t>ícono</a:t>
            </a:r>
            <a:r>
              <a:rPr lang="es"/>
              <a:t>.</a:t>
            </a:r>
            <a:endParaRPr/>
          </a:p>
        </p:txBody>
      </p:sp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63" y="2051200"/>
            <a:ext cx="4468874" cy="24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https://fontawesome.com/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Iconify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54625" y="1120050"/>
            <a:ext cx="8094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anterior se puede instalar mediante un </a:t>
            </a:r>
            <a:r>
              <a:rPr i="1" lang="es" u="sng"/>
              <a:t>gestor de paquetes</a:t>
            </a:r>
            <a:r>
              <a:rPr lang="es"/>
              <a:t>, a</a:t>
            </a:r>
            <a:r>
              <a:rPr lang="es"/>
              <a:t> través de una etiqueta </a:t>
            </a:r>
            <a:r>
              <a:rPr b="1" lang="es"/>
              <a:t>&lt;script&gt;</a:t>
            </a:r>
            <a:r>
              <a:rPr b="1" lang="es"/>
              <a:t>&lt;/script&gt;</a:t>
            </a:r>
            <a:r>
              <a:rPr b="1" baseline="30000" lang="es"/>
              <a:t>1</a:t>
            </a:r>
            <a:r>
              <a:rPr lang="es"/>
              <a:t> o directamente copiando y pegando el </a:t>
            </a:r>
            <a:r>
              <a:rPr b="1" lang="es"/>
              <a:t>SVG</a:t>
            </a:r>
            <a:r>
              <a:rPr b="1" baseline="30000" lang="es"/>
              <a:t>2</a:t>
            </a:r>
            <a:r>
              <a:rPr lang="es"/>
              <a:t> en nuestro </a:t>
            </a:r>
            <a:r>
              <a:rPr b="1" lang="es"/>
              <a:t>HTML</a:t>
            </a:r>
            <a:r>
              <a:rPr lang="es"/>
              <a:t>.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https://iconify.design/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1" y="3509500"/>
            <a:ext cx="4700550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0" y="3870600"/>
            <a:ext cx="4700549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25" y="2082375"/>
            <a:ext cx="1122800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172" y="2052047"/>
            <a:ext cx="5233820" cy="1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340315" y="3413751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  <p:sp>
        <p:nvSpPr>
          <p:cNvPr id="336" name="Google Shape;336;p38"/>
          <p:cNvSpPr txBox="1"/>
          <p:nvPr/>
        </p:nvSpPr>
        <p:spPr>
          <a:xfrm>
            <a:off x="2268304" y="1951086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Gracias!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Herencia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Especificidad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Tipografías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Colores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Iconos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5325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Precedencia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76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76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476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76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3434100" y="32674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Normalización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Unidades de Medida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3434100" y="34985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vamos conociendo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lang="es">
                <a:solidFill>
                  <a:srgbClr val="EFEFEF"/>
                </a:solidFill>
                <a:highlight>
                  <a:srgbClr val="377BC7"/>
                </a:highlight>
              </a:rPr>
              <a:t>comportamiento</a:t>
            </a:r>
            <a:r>
              <a:rPr lang="es"/>
              <a:t> de CSS el cual permite que </a:t>
            </a:r>
            <a:r>
              <a:rPr lang="es"/>
              <a:t>algunas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propiedades asignadas</a:t>
            </a:r>
            <a:r>
              <a:rPr lang="es"/>
              <a:t> a un elemento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padre</a:t>
            </a:r>
            <a:r>
              <a:rPr lang="es"/>
              <a:t> sean adquiridas o </a:t>
            </a:r>
            <a:r>
              <a:rPr lang="es" u="sng"/>
              <a:t>heredadas</a:t>
            </a:r>
            <a:r>
              <a:rPr lang="es"/>
              <a:t> por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sus</a:t>
            </a:r>
            <a:r>
              <a:rPr lang="es"/>
              <a:t> elementos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hijos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Cabe destacar que esto aplica solo a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algunas</a:t>
            </a:r>
            <a:r>
              <a:rPr lang="es"/>
              <a:t> </a:t>
            </a:r>
            <a:r>
              <a:rPr lang="es" u="sng"/>
              <a:t>propiedades</a:t>
            </a:r>
            <a:r>
              <a:rPr lang="es"/>
              <a:t> y suelen ser bastante intuitivas, como por ejemplo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color de fuente</a:t>
            </a:r>
            <a:r>
              <a:rPr lang="es"/>
              <a:t> o la </a:t>
            </a:r>
            <a:r>
              <a:rPr lang="es">
                <a:solidFill>
                  <a:srgbClr val="EFEFEF"/>
                </a:solidFill>
                <a:highlight>
                  <a:srgbClr val="377BC7"/>
                </a:highlight>
              </a:rPr>
              <a:t>familia tipográfica</a:t>
            </a:r>
            <a:r>
              <a:rPr lang="es"/>
              <a:t>.</a:t>
            </a:r>
            <a:endParaRPr/>
          </a:p>
        </p:txBody>
      </p:sp>
      <p:sp>
        <p:nvSpPr>
          <p:cNvPr id="185" name="Google Shape;185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90250" y="69030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Veamos algunos ejemplos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4294967295" type="body"/>
          </p:nvPr>
        </p:nvSpPr>
        <p:spPr>
          <a:xfrm>
            <a:off x="4670775" y="2846225"/>
            <a:ext cx="40665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El elemento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&lt;p&gt;&lt;/p&gt;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s" sz="14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hereda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b="1" lang="es" sz="14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de texto de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&lt;article&gt;&lt;/article&gt;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y la </a:t>
            </a:r>
            <a:r>
              <a:rPr i="1" lang="es" sz="1400">
                <a:latin typeface="Merriweather Sans"/>
                <a:ea typeface="Merriweather Sans"/>
                <a:cs typeface="Merriweather Sans"/>
                <a:sym typeface="Merriweather Sans"/>
              </a:rPr>
              <a:t>tipografía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&lt;body&gt;&lt;/body&gt;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mientras que el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&lt;h1&gt;&lt;/h1&gt;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sólo hereda la </a:t>
            </a:r>
            <a:r>
              <a:rPr lang="es" sz="1400">
                <a:latin typeface="Merriweather Sans"/>
                <a:ea typeface="Merriweather Sans"/>
                <a:cs typeface="Merriweather Sans"/>
                <a:sym typeface="Merriweather Sans"/>
              </a:rPr>
              <a:t>fuente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y no el </a:t>
            </a:r>
            <a:r>
              <a:rPr b="1" lang="es" sz="14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b="1" lang="es" sz="14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importante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mencionar que una vez </a:t>
            </a:r>
            <a:r>
              <a:rPr b="1" i="1" lang="es" sz="1400">
                <a:latin typeface="Montserrat"/>
                <a:ea typeface="Montserrat"/>
                <a:cs typeface="Montserrat"/>
                <a:sym typeface="Montserrat"/>
              </a:rPr>
              <a:t>asignada la misma propiedad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400">
                <a:latin typeface="Montserrat"/>
                <a:ea typeface="Montserrat"/>
                <a:cs typeface="Montserrat"/>
                <a:sym typeface="Montserrat"/>
              </a:rPr>
              <a:t>heredada al elemento hijo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(aunque tenga distinto valor), éste </a:t>
            </a:r>
            <a:r>
              <a:rPr lang="es" sz="1400" u="sng">
                <a:latin typeface="Montserrat"/>
                <a:ea typeface="Montserrat"/>
                <a:cs typeface="Montserrat"/>
                <a:sym typeface="Montserrat"/>
              </a:rPr>
              <a:t>corta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b="1" lang="es" sz="14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herencia de su elemento padre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0" y="1468700"/>
            <a:ext cx="3703450" cy="15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4" y="3202844"/>
            <a:ext cx="3703450" cy="129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525" y="1529000"/>
            <a:ext cx="3999900" cy="1317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</a:t>
            </a:r>
            <a:endParaRPr/>
          </a:p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>
            <a:off x="550375" y="1446500"/>
            <a:ext cx="8043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E15BBA"/>
                </a:solidFill>
              </a:rPr>
              <a:t>La unión hace la fuerza</a:t>
            </a:r>
            <a:endParaRPr sz="1400">
              <a:solidFill>
                <a:srgbClr val="E15BBA"/>
              </a:solidFill>
            </a:endParaRPr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550350" y="1961175"/>
            <a:ext cx="80433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vimos la clase pasada,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dependiendo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del tipo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 de selector</a:t>
            </a:r>
            <a:r>
              <a:rPr lang="es"/>
              <a:t> que utilicemos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conseguiremos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6AA84F"/>
                </a:highlight>
              </a:rPr>
              <a:t>mayor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o </a:t>
            </a:r>
            <a:r>
              <a:rPr lang="es">
                <a:solidFill>
                  <a:srgbClr val="F9F9F9"/>
                </a:solidFill>
                <a:highlight>
                  <a:srgbClr val="CC4125"/>
                </a:highlight>
              </a:rPr>
              <a:t>menor</a:t>
            </a:r>
            <a:r>
              <a:rPr lang="es"/>
              <a:t> </a:t>
            </a:r>
            <a:r>
              <a:rPr lang="es" u="sng"/>
              <a:t>precedencia</a:t>
            </a:r>
            <a:r>
              <a:rPr lang="es"/>
              <a:t> sobre un elemento, siendo el selector por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s"/>
              <a:t> el más </a:t>
            </a:r>
            <a:r>
              <a:rPr lang="es" u="sng"/>
              <a:t>poderoso</a:t>
            </a:r>
            <a:r>
              <a:rPr lang="es"/>
              <a:t> de todos.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existe la </a:t>
            </a:r>
            <a:r>
              <a:rPr i="1" lang="es" u="sng"/>
              <a:t>posibilidad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combinar</a:t>
            </a:r>
            <a:r>
              <a:rPr lang="es"/>
              <a:t> distintos </a:t>
            </a:r>
            <a:r>
              <a:rPr i="1" lang="es">
                <a:solidFill>
                  <a:srgbClr val="7685E6"/>
                </a:solidFill>
              </a:rPr>
              <a:t>selectores</a:t>
            </a:r>
            <a:r>
              <a:rPr lang="es"/>
              <a:t> para poder </a:t>
            </a:r>
            <a:r>
              <a:rPr lang="es">
                <a:solidFill>
                  <a:srgbClr val="F9F9F9"/>
                </a:solidFill>
                <a:highlight>
                  <a:srgbClr val="595959"/>
                </a:highlight>
              </a:rPr>
              <a:t>reforzar</a:t>
            </a:r>
            <a:r>
              <a:rPr lang="es"/>
              <a:t> la selección o </a:t>
            </a:r>
            <a:r>
              <a:rPr lang="es" u="sng"/>
              <a:t>llegar a un elemento</a:t>
            </a:r>
            <a:r>
              <a:rPr lang="es"/>
              <a:t> mucho más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fácil</a:t>
            </a:r>
            <a:r>
              <a:rPr lang="es"/>
              <a:t> teniendo en cuenta </a:t>
            </a:r>
            <a:r>
              <a:rPr lang="es">
                <a:solidFill>
                  <a:srgbClr val="EFEFEF"/>
                </a:solidFill>
                <a:highlight>
                  <a:schemeClr val="accent3"/>
                </a:highlight>
              </a:rPr>
              <a:t>el </a:t>
            </a:r>
            <a:r>
              <a:rPr lang="es">
                <a:solidFill>
                  <a:srgbClr val="EFEFEF"/>
                </a:solidFill>
                <a:highlight>
                  <a:schemeClr val="accent3"/>
                </a:highlight>
              </a:rPr>
              <a:t>árbol</a:t>
            </a:r>
            <a:r>
              <a:rPr lang="es">
                <a:solidFill>
                  <a:srgbClr val="EFEFEF"/>
                </a:solidFill>
                <a:highlight>
                  <a:schemeClr val="accent3"/>
                </a:highlight>
              </a:rPr>
              <a:t> de etiquetas anteriores a él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61625" y="1363500"/>
            <a:ext cx="4574700" cy="24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900"/>
              <a:t>Cada </a:t>
            </a:r>
            <a:r>
              <a:rPr lang="es" sz="2900">
                <a:solidFill>
                  <a:srgbClr val="FF8B39"/>
                </a:solidFill>
              </a:rPr>
              <a:t>selector</a:t>
            </a:r>
            <a:r>
              <a:rPr b="0" lang="es" sz="2900"/>
              <a:t> posee una </a:t>
            </a:r>
            <a:r>
              <a:rPr lang="es" sz="2900">
                <a:solidFill>
                  <a:srgbClr val="E15BBA"/>
                </a:solidFill>
              </a:rPr>
              <a:t>especificidad</a:t>
            </a:r>
            <a:r>
              <a:rPr b="0" lang="es" sz="2900"/>
              <a:t> y esta nos va a indicar </a:t>
            </a:r>
            <a:r>
              <a:rPr b="0" lang="es" sz="2900"/>
              <a:t>cuán</a:t>
            </a:r>
            <a:r>
              <a:rPr b="0" lang="es" sz="2900"/>
              <a:t> </a:t>
            </a:r>
            <a:r>
              <a:rPr lang="es" sz="2900">
                <a:solidFill>
                  <a:srgbClr val="377BC7"/>
                </a:solidFill>
              </a:rPr>
              <a:t>directa</a:t>
            </a:r>
            <a:r>
              <a:rPr b="0" lang="es" sz="2900"/>
              <a:t> es la selección del elemento. </a:t>
            </a:r>
            <a:endParaRPr b="0" sz="29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75" y="1937388"/>
            <a:ext cx="3532050" cy="1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