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Bangers"/>
      <p:regular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Bangers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83dfec6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83dfec6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5aa20a8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45aa20a8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83dfec6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83dfec6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83dfec6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83dfec6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83dfec6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83dfec6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83dfec6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83dfec6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83dfec6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83dfec6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83dfec6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83dfec6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83dfec6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83dfec6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5aa20a8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5aa20a8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83dfec6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83dfec6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83dfec6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83dfec6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83dfec6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83dfec6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83dfec6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83dfec6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3dfec6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83dfec6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3dfec6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83dfec6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83dfec6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83dfec6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83dfec6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83dfec6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</a:t>
            </a:r>
            <a:r>
              <a:rPr lang="es"/>
              <a:t>de las variables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32025" y="1416575"/>
            <a:ext cx="38244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momento de utilizarlas, usaremos la estructura </a:t>
            </a:r>
            <a:r>
              <a:rPr b="1" lang="es"/>
              <a:t>var(</a:t>
            </a:r>
            <a:r>
              <a:rPr b="1" i="1" lang="es">
                <a:solidFill>
                  <a:srgbClr val="FF8B39"/>
                </a:solidFill>
              </a:rPr>
              <a:t>--nombre</a:t>
            </a:r>
            <a:r>
              <a:rPr b="1" lang="es"/>
              <a:t>)</a:t>
            </a:r>
            <a:r>
              <a:rPr lang="es"/>
              <a:t> como valor de la propiedad a la cual queramos aplicar.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 esta manera, esa propiedad tomará el valor alojado en esa </a:t>
            </a:r>
            <a:r>
              <a:rPr lang="es" u="sng"/>
              <a:t>custom </a:t>
            </a:r>
            <a:r>
              <a:rPr lang="es" u="sng"/>
              <a:t>property</a:t>
            </a:r>
            <a:r>
              <a:rPr lang="es"/>
              <a:t>.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850" y="1454938"/>
            <a:ext cx="4224674" cy="27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227" name="Google Shape;227;p26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1170000"/>
            <a:ext cx="8592300" cy="21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Las </a:t>
            </a:r>
            <a:r>
              <a:rPr lang="es" sz="1300" u="sng"/>
              <a:t>unidades absolutas</a:t>
            </a:r>
            <a:r>
              <a:rPr lang="es" sz="1300"/>
              <a:t> son </a:t>
            </a:r>
            <a:r>
              <a:rPr b="1" lang="es" sz="1300">
                <a:solidFill>
                  <a:srgbClr val="FF8B39"/>
                </a:solidFill>
              </a:rPr>
              <a:t>fijas</a:t>
            </a:r>
            <a:r>
              <a:rPr lang="es" sz="1300"/>
              <a:t> y no dependen de ningún otro factor. </a:t>
            </a:r>
            <a:r>
              <a:rPr b="1" lang="es" sz="1300"/>
              <a:t>Ideales</a:t>
            </a:r>
            <a:r>
              <a:rPr lang="es" sz="1300"/>
              <a:t> en contextos donde las </a:t>
            </a:r>
            <a:r>
              <a:rPr lang="es" sz="1300" u="sng"/>
              <a:t>medidas no varían</a:t>
            </a:r>
            <a:r>
              <a:rPr lang="es" sz="1300"/>
              <a:t> como pueden ser en </a:t>
            </a:r>
            <a:r>
              <a:rPr b="1" lang="es" sz="1300">
                <a:highlight>
                  <a:srgbClr val="F8C823"/>
                </a:highlight>
              </a:rPr>
              <a:t>medios impresos</a:t>
            </a:r>
            <a:r>
              <a:rPr lang="es" sz="1300"/>
              <a:t> (documentos, impresiones, etc...), pero </a:t>
            </a:r>
            <a:r>
              <a:rPr b="1" lang="es" sz="1300">
                <a:solidFill>
                  <a:srgbClr val="E15BBA"/>
                </a:solidFill>
              </a:rPr>
              <a:t>poco adecuadas</a:t>
            </a:r>
            <a:r>
              <a:rPr lang="es" sz="1300"/>
              <a:t> para la </a:t>
            </a:r>
            <a:r>
              <a:rPr lang="es" sz="1300" u="sng"/>
              <a:t>web</a:t>
            </a:r>
            <a:r>
              <a:rPr lang="es" sz="1300"/>
              <a:t>, ya que no tienen la capacidad de adaptarse a diferentes resoluciones o pantallas, que es lo que tendemos a hacer hoy en día.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Si bien existen muchas como </a:t>
            </a:r>
            <a:r>
              <a:rPr b="1" lang="es" sz="1300"/>
              <a:t>cm</a:t>
            </a:r>
            <a:r>
              <a:rPr lang="es" sz="1300"/>
              <a:t> (centímetros), </a:t>
            </a:r>
            <a:r>
              <a:rPr b="1" lang="es" sz="1300"/>
              <a:t>mm</a:t>
            </a:r>
            <a:r>
              <a:rPr lang="es" sz="1300"/>
              <a:t> </a:t>
            </a:r>
            <a:r>
              <a:rPr lang="es" sz="1300"/>
              <a:t>(milímetros)</a:t>
            </a:r>
            <a:r>
              <a:rPr lang="es" sz="1300"/>
              <a:t>, </a:t>
            </a:r>
            <a:r>
              <a:rPr b="1" lang="es" sz="1300"/>
              <a:t>in</a:t>
            </a:r>
            <a:r>
              <a:rPr lang="es" sz="1300"/>
              <a:t> </a:t>
            </a:r>
            <a:r>
              <a:rPr lang="es" sz="1300"/>
              <a:t>(pulgadas)</a:t>
            </a:r>
            <a:r>
              <a:rPr lang="es" sz="1300"/>
              <a:t>, </a:t>
            </a:r>
            <a:r>
              <a:rPr b="1" lang="es" sz="1300"/>
              <a:t>pc</a:t>
            </a:r>
            <a:r>
              <a:rPr lang="es" sz="1300"/>
              <a:t> </a:t>
            </a:r>
            <a:r>
              <a:rPr lang="es" sz="1300"/>
              <a:t>(picas)</a:t>
            </a:r>
            <a:r>
              <a:rPr lang="es" sz="1300"/>
              <a:t>, </a:t>
            </a:r>
            <a:r>
              <a:rPr b="1" lang="es" sz="1300"/>
              <a:t>pt</a:t>
            </a:r>
            <a:r>
              <a:rPr lang="es" sz="1300"/>
              <a:t> </a:t>
            </a:r>
            <a:r>
              <a:rPr lang="es" sz="1300"/>
              <a:t>(puntos), etc…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La más conocida son los </a:t>
            </a:r>
            <a:r>
              <a:rPr b="1" i="1" lang="es" sz="1300"/>
              <a:t>Pixeles</a:t>
            </a:r>
            <a:r>
              <a:rPr lang="es" sz="1300"/>
              <a:t> por su fácil uso y aplicación práctica en pantallas.</a:t>
            </a:r>
            <a:endParaRPr sz="1300"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224" y="3441000"/>
            <a:ext cx="2365250" cy="10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Son un tipo de </a:t>
            </a:r>
            <a:r>
              <a:rPr b="1" lang="es" sz="1300"/>
              <a:t>medida</a:t>
            </a:r>
            <a:r>
              <a:rPr lang="es" sz="1300"/>
              <a:t> 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241" name="Google Shape;241;p28"/>
          <p:cNvSpPr txBox="1"/>
          <p:nvPr/>
        </p:nvSpPr>
        <p:spPr>
          <a:xfrm>
            <a:off x="384875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tamaño de fuente </a:t>
            </a:r>
            <a:r>
              <a:rPr i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tamaño de fuente </a:t>
            </a:r>
            <a:r>
              <a:rPr i="1" lang="es" sz="13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por defecto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elemento </a:t>
            </a:r>
            <a:r>
              <a:rPr b="1" lang="es" sz="1300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root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1vw = 1%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1vh = 1% del </a:t>
            </a:r>
            <a:r>
              <a:rPr b="1"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s" sz="13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lang="es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tamaño del elemento padre.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subTitle"/>
          </p:nvPr>
        </p:nvSpPr>
        <p:spPr>
          <a:xfrm>
            <a:off x="550350" y="1964400"/>
            <a:ext cx="80433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</a:t>
            </a:r>
            <a:r>
              <a:rPr lang="es" sz="2000" u="sng"/>
              <a:t>concreta</a:t>
            </a:r>
            <a:r>
              <a:rPr lang="es" sz="2000"/>
              <a:t>. Esos valores eran display </a:t>
            </a: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170000"/>
            <a:ext cx="8379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, de los cuales,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50" y="288507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1302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lang="es" sz="1302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274" name="Google Shape;274;p33"/>
          <p:cNvSpPr txBox="1"/>
          <p:nvPr>
            <p:ph idx="1" type="subTitle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representación</a:t>
            </a:r>
            <a:r>
              <a:rPr lang="es"/>
              <a:t> de las diferentes medidas que envuelven a un elemento,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 </a:t>
            </a:r>
            <a:r>
              <a:rPr lang="es"/>
              <a:t>que pueden modificar su disposición.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1170000"/>
            <a:ext cx="816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917"/>
              <a:t>Permiten especificar el </a:t>
            </a:r>
            <a:r>
              <a:rPr b="1" lang="es" sz="1917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b="1" lang="es" sz="1917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b="1" lang="es" sz="1917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70000"/>
            <a:ext cx="4574400" cy="30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17"/>
              <a:t>Dependiendo el caso, puede </a:t>
            </a:r>
            <a:r>
              <a:rPr b="1" lang="es" sz="1917"/>
              <a:t>generar scroll vertical u horizontal</a:t>
            </a:r>
            <a:r>
              <a:rPr lang="es" sz="1917"/>
              <a:t> en nuestro contenedor,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75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302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" sz="1302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lang="es" sz="1302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2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Gracias!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05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06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CSS Inicial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Normalización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Variables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Unidades de medida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Modelo de Caja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34100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34100" y="32674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6" type="title"/>
          </p:nvPr>
        </p:nvSpPr>
        <p:spPr>
          <a:xfrm>
            <a:off x="613435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Flexbox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Display Flex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Características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Propiedades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3692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3692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3692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>
            <p:ph idx="6" type="title"/>
          </p:nvPr>
        </p:nvSpPr>
        <p:spPr>
          <a:xfrm>
            <a:off x="528700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CSS Inicial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Herencia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Tipografías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Colores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Iconos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1279" y="25694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1279" y="28005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31275" y="30316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31275" y="32626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 rot="5400000">
            <a:off x="631275" y="34937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Estructura en nuestros estilos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importante</a:t>
            </a:r>
            <a:r>
              <a:rPr lang="es"/>
              <a:t> para comenzar a trabajar nuestros estilos en CSS es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normalizar</a:t>
            </a:r>
            <a:r>
              <a:rPr lang="es"/>
              <a:t> o </a:t>
            </a:r>
            <a:r>
              <a:rPr b="1" i="1" lang="es">
                <a:latin typeface="Montserrat"/>
                <a:ea typeface="Montserrat"/>
                <a:cs typeface="Montserrat"/>
                <a:sym typeface="Montserrat"/>
              </a:rPr>
              <a:t>sobreescribir</a:t>
            </a:r>
            <a:r>
              <a:rPr lang="es"/>
              <a:t> aquellas </a:t>
            </a:r>
            <a:r>
              <a:rPr lang="es" u="sng"/>
              <a:t>propiedades</a:t>
            </a:r>
            <a:r>
              <a:rPr lang="es"/>
              <a:t> que vienen aplicadas 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forma nativa por los navegadores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esta manera </a:t>
            </a:r>
            <a:r>
              <a:rPr lang="es" u="sng"/>
              <a:t>conseguiremos</a:t>
            </a:r>
            <a:r>
              <a:rPr lang="es"/>
              <a:t> que sin importar el navegador que use el usuario, nuestros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estilos</a:t>
            </a:r>
            <a:r>
              <a:rPr lang="es"/>
              <a:t> siempre se vean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iguales</a:t>
            </a:r>
            <a:r>
              <a:rPr lang="es"/>
              <a:t>. Esto sucede ya que </a:t>
            </a:r>
            <a:r>
              <a:rPr lang="es" u="sng"/>
              <a:t>cada navegador tiene</a:t>
            </a:r>
            <a:r>
              <a:rPr lang="es"/>
              <a:t> estilos por defecto con sus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propias interpretaciones</a:t>
            </a:r>
            <a:r>
              <a:rPr lang="es"/>
              <a:t>.</a:t>
            </a:r>
            <a:endParaRPr/>
          </a:p>
        </p:txBody>
      </p:sp>
      <p:sp>
        <p:nvSpPr>
          <p:cNvPr id="185" name="Google Shape;185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26007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Antiguamente</a:t>
            </a:r>
            <a:r>
              <a:rPr lang="es"/>
              <a:t> (en algunos casos </a:t>
            </a:r>
            <a:r>
              <a:rPr lang="es"/>
              <a:t>aún</a:t>
            </a:r>
            <a:r>
              <a:rPr lang="es"/>
              <a:t> se hace), se </a:t>
            </a:r>
            <a:r>
              <a:rPr b="1" lang="es">
                <a:solidFill>
                  <a:srgbClr val="E15BBA"/>
                </a:solidFill>
              </a:rPr>
              <a:t>utilizaban librerías</a:t>
            </a:r>
            <a:r>
              <a:rPr lang="es"/>
              <a:t> CSS de terceros preparadas para </a:t>
            </a:r>
            <a:r>
              <a:rPr lang="es" u="sng"/>
              <a:t>normalizar</a:t>
            </a:r>
            <a:r>
              <a:rPr lang="es"/>
              <a:t> los </a:t>
            </a:r>
            <a:r>
              <a:rPr b="1" i="1" lang="es"/>
              <a:t>estilos</a:t>
            </a:r>
            <a:r>
              <a:rPr lang="es"/>
              <a:t> de los distintos navegadores.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8C823"/>
                </a:highlight>
              </a:rPr>
              <a:t>Hoy en día eso ya no es tan necesario, ya que los browsers más conocidos aplican estilos por defecto, bastante parecidos.</a:t>
            </a:r>
            <a:endParaRPr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por eso que en nuestro caso,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aprenderemos</a:t>
            </a:r>
            <a:r>
              <a:rPr lang="es"/>
              <a:t> a </a:t>
            </a:r>
            <a:r>
              <a:rPr b="1" lang="es">
                <a:solidFill>
                  <a:srgbClr val="7685E6"/>
                </a:solidFill>
              </a:rPr>
              <a:t>quitar</a:t>
            </a:r>
            <a:r>
              <a:rPr lang="es"/>
              <a:t> los más importantes </a:t>
            </a:r>
            <a:r>
              <a:rPr lang="es" u="sng"/>
              <a:t>manualmente</a:t>
            </a:r>
            <a:r>
              <a:rPr lang="es"/>
              <a:t>.</a:t>
            </a:r>
            <a:endParaRPr/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572000" y="1752675"/>
            <a:ext cx="43641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Como podemos observar en este ejemplo, un </a:t>
            </a:r>
            <a:r>
              <a:rPr b="1" lang="es"/>
              <a:t>&lt;h1&gt;&lt;/h1&gt;</a:t>
            </a:r>
            <a:r>
              <a:rPr lang="es"/>
              <a:t> tiene aplicado un </a:t>
            </a:r>
            <a:r>
              <a:rPr i="1" lang="es" u="sng"/>
              <a:t>margen</a:t>
            </a:r>
            <a:r>
              <a:rPr lang="es"/>
              <a:t> superior e inferior y una fuente </a:t>
            </a:r>
            <a:r>
              <a:rPr i="1" lang="es"/>
              <a:t>‘</a:t>
            </a:r>
            <a:r>
              <a:rPr b="1" i="1" lang="es"/>
              <a:t>Times New Roman’</a:t>
            </a:r>
            <a:r>
              <a:rPr lang="es"/>
              <a:t> de forma nativa.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1170125"/>
            <a:ext cx="4364200" cy="4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650" y="2854275"/>
            <a:ext cx="2886899" cy="17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Normalize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Normalizar nuestros estilos de forma manual, es acudir al siguiente </a:t>
            </a:r>
            <a:r>
              <a:rPr i="1" lang="es" u="sng"/>
              <a:t>paquete de estilos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*:</a:t>
            </a:r>
            <a:r>
              <a:rPr lang="es"/>
              <a:t> Con el selector </a:t>
            </a:r>
            <a:r>
              <a:rPr b="1" lang="es"/>
              <a:t>universal</a:t>
            </a:r>
            <a:r>
              <a:rPr lang="es"/>
              <a:t>, le </a:t>
            </a:r>
            <a:r>
              <a:rPr lang="es" u="sng"/>
              <a:t>quitamos</a:t>
            </a:r>
            <a:r>
              <a:rPr lang="es"/>
              <a:t> el </a:t>
            </a:r>
            <a:r>
              <a:rPr b="1" lang="es">
                <a:solidFill>
                  <a:srgbClr val="FF9900"/>
                </a:solidFill>
              </a:rPr>
              <a:t>margen y el relleno</a:t>
            </a:r>
            <a:r>
              <a:rPr lang="es"/>
              <a:t> a </a:t>
            </a:r>
            <a:r>
              <a:rPr lang="es" u="sng"/>
              <a:t>todas</a:t>
            </a:r>
            <a:r>
              <a:rPr lang="es"/>
              <a:t> las etiquetas. Además gracias al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box-sizing</a:t>
            </a:r>
            <a:r>
              <a:rPr lang="es"/>
              <a:t> vamos a lograr que nuestras cajas </a:t>
            </a:r>
            <a:r>
              <a:rPr lang="es" u="sng"/>
              <a:t>nunca</a:t>
            </a:r>
            <a:r>
              <a:rPr lang="es"/>
              <a:t> tomen </a:t>
            </a:r>
            <a:r>
              <a:rPr b="1" lang="es"/>
              <a:t>tamaños inesperados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html:</a:t>
            </a:r>
            <a:r>
              <a:rPr lang="es"/>
              <a:t> Aplicamos </a:t>
            </a:r>
            <a:r>
              <a:rPr lang="es" u="sng"/>
              <a:t>color</a:t>
            </a:r>
            <a:r>
              <a:rPr lang="es"/>
              <a:t> y </a:t>
            </a:r>
            <a:r>
              <a:rPr lang="es" u="sng"/>
              <a:t>familia</a:t>
            </a:r>
            <a:r>
              <a:rPr lang="es"/>
              <a:t> tipográfica por defecto para que todo el sitio guarde un estilo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estándar de base</a:t>
            </a:r>
            <a:r>
              <a:rPr lang="es"/>
              <a:t>. </a:t>
            </a:r>
            <a:r>
              <a:rPr b="1" lang="es"/>
              <a:t>Reducimos</a:t>
            </a:r>
            <a:r>
              <a:rPr lang="es"/>
              <a:t> el tamaño de fuente de </a:t>
            </a:r>
            <a:r>
              <a:rPr lang="es" u="sng"/>
              <a:t>16px</a:t>
            </a:r>
            <a:r>
              <a:rPr lang="es"/>
              <a:t> (nativo del navegador) </a:t>
            </a:r>
            <a:r>
              <a:rPr b="1" i="1" lang="es"/>
              <a:t>a 10px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ul, ol:</a:t>
            </a:r>
            <a:r>
              <a:rPr lang="es"/>
              <a:t> Le </a:t>
            </a:r>
            <a:r>
              <a:rPr lang="es" u="sng"/>
              <a:t>quitamos las viñetas</a:t>
            </a:r>
            <a:r>
              <a:rPr lang="es"/>
              <a:t> a las listas para poder darle nuestros </a:t>
            </a:r>
            <a:r>
              <a:rPr b="1" lang="es"/>
              <a:t>propios</a:t>
            </a:r>
            <a:r>
              <a:rPr lang="es"/>
              <a:t>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8C823"/>
                </a:highlight>
              </a:rPr>
              <a:t>a:</a:t>
            </a:r>
            <a:r>
              <a:rPr lang="es"/>
              <a:t> Sacamos el </a:t>
            </a:r>
            <a:r>
              <a:rPr b="1" i="1" lang="es"/>
              <a:t>underlined</a:t>
            </a:r>
            <a:r>
              <a:rPr lang="es"/>
              <a:t> de los enlaces.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500" y="1152475"/>
            <a:ext cx="3212750" cy="33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subTitle"/>
          </p:nvPr>
        </p:nvSpPr>
        <p:spPr>
          <a:xfrm>
            <a:off x="557529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 conocidas como </a:t>
            </a:r>
            <a:r>
              <a:rPr i="1" lang="es">
                <a:solidFill>
                  <a:srgbClr val="E15BBA"/>
                </a:solidFill>
              </a:rPr>
              <a:t>“custom properties”</a:t>
            </a:r>
            <a:r>
              <a:rPr lang="es"/>
              <a:t> son una opción que nos brinda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es"/>
              <a:t> para poder tener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valores reutilizables</a:t>
            </a:r>
            <a:r>
              <a:rPr lang="es"/>
              <a:t> a lo largo de nuestros estilos. De modo que </a:t>
            </a:r>
            <a:r>
              <a:rPr lang="es" u="sng"/>
              <a:t>cambiar</a:t>
            </a:r>
            <a:r>
              <a:rPr lang="es"/>
              <a:t> 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color</a:t>
            </a:r>
            <a:r>
              <a:rPr lang="es"/>
              <a:t> de nuestra paleta o 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tamaño</a:t>
            </a:r>
            <a:r>
              <a:rPr lang="es"/>
              <a:t> de fuente sea cuestión de </a:t>
            </a:r>
            <a:r>
              <a:rPr i="1" lang="es">
                <a:solidFill>
                  <a:srgbClr val="7685E6"/>
                </a:solidFill>
              </a:rPr>
              <a:t>modificar un solo lugar</a:t>
            </a:r>
            <a:r>
              <a:rPr lang="es"/>
              <a:t> y no todo nuestro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nos permite </a:t>
            </a:r>
            <a:r>
              <a:rPr lang="es" u="sng"/>
              <a:t>crear sistemas de diseño</a:t>
            </a:r>
            <a:r>
              <a:rPr lang="es"/>
              <a:t> en CSS que sean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escalables</a:t>
            </a:r>
            <a:r>
              <a:rPr lang="es"/>
              <a:t> y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reutilizables</a:t>
            </a:r>
            <a:r>
              <a:rPr lang="es"/>
              <a:t>.</a:t>
            </a:r>
            <a:endParaRPr/>
          </a:p>
        </p:txBody>
      </p:sp>
      <p:sp>
        <p:nvSpPr>
          <p:cNvPr id="207" name="Google Shape;207;p2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las variables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32025" y="1304875"/>
            <a:ext cx="38244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definir una </a:t>
            </a:r>
            <a:r>
              <a:rPr b="1" i="1" lang="es"/>
              <a:t>custom property</a:t>
            </a:r>
            <a:r>
              <a:rPr lang="es"/>
              <a:t> haremos uso de los dos guiones </a:t>
            </a:r>
            <a:r>
              <a:rPr lang="es">
                <a:solidFill>
                  <a:srgbClr val="FF8B39"/>
                </a:solidFill>
              </a:rPr>
              <a:t>--</a:t>
            </a:r>
            <a:r>
              <a:rPr lang="es"/>
              <a:t> previos al nombre que queramos utilizar.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Además</a:t>
            </a:r>
            <a:r>
              <a:rPr lang="es"/>
              <a:t>, se recomienda colocarlas por defecto en el selector </a:t>
            </a:r>
            <a:r>
              <a:rPr b="1" lang="es">
                <a:solidFill>
                  <a:srgbClr val="FF8B39"/>
                </a:solidFill>
              </a:rPr>
              <a:t>:root </a:t>
            </a:r>
            <a:r>
              <a:rPr lang="es"/>
              <a:t>para que podamos usarlas globalmente en todo nuestro </a:t>
            </a:r>
            <a:r>
              <a:rPr b="1" lang="es"/>
              <a:t>css</a:t>
            </a:r>
            <a:r>
              <a:rPr lang="es"/>
              <a:t>.</a:t>
            </a:r>
            <a:r>
              <a:rPr lang="es"/>
              <a:t> </a:t>
            </a:r>
            <a:endParaRPr b="1">
              <a:solidFill>
                <a:srgbClr val="FF8B39"/>
              </a:solidFill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75" y="1366763"/>
            <a:ext cx="3440926" cy="31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