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 SemiBold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Fira Mono"/>
      <p:regular r:id="rId51"/>
      <p:bold r:id="rId52"/>
    </p:embeddedFont>
    <p:embeddedFont>
      <p:font typeface="Montserrat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SemiBold-bold.fntdata"/><Relationship Id="rId43" Type="http://schemas.openxmlformats.org/officeDocument/2006/relationships/font" Target="fonts/MontserratSemiBold-regular.fntdata"/><Relationship Id="rId46" Type="http://schemas.openxmlformats.org/officeDocument/2006/relationships/font" Target="fonts/MontserratSemiBold-boldItalic.fntdata"/><Relationship Id="rId45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Mono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FiraMono-bold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8785eb8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8785eb8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8785eb8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8785eb8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89a6af2a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89a6af2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89a6af2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89a6af2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89a6af2a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89a6af2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89a6af2a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89a6af2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89a6af2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89a6af2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89a6af2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89a6af2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89a6af2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89a6af2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89a6af2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89a6af2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89a6af2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89a6af2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89a6af2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89a6af2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89a6af2a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89a6af2a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8785eb88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8785eb88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89a6af2a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89a6af2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89a6af2a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89a6af2a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89a6af2a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89a6af2a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8785eb88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8785eb88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89a6af2a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89a6af2a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89a6af2a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89a6af2a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89a6af2a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89a6af2a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89a6af2a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89a6af2a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89a6af2a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89a6af2a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89a6af2a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89a6af2a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89a6af2a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89a6af2a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8785eb8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8785eb8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8785eb8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8785eb8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785eb8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8785eb8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3dfec6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83dfec6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47.png"/><Relationship Id="rId5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3.png"/><Relationship Id="rId4" Type="http://schemas.openxmlformats.org/officeDocument/2006/relationships/image" Target="../media/image42.png"/><Relationship Id="rId9" Type="http://schemas.openxmlformats.org/officeDocument/2006/relationships/image" Target="../media/image61.png"/><Relationship Id="rId5" Type="http://schemas.openxmlformats.org/officeDocument/2006/relationships/image" Target="../media/image55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Relationship Id="rId8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8.png"/><Relationship Id="rId6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5" Type="http://schemas.openxmlformats.org/officeDocument/2006/relationships/image" Target="../media/image62.png"/><Relationship Id="rId6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ss-tricks.com/snippets/css/complete-guide-grid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 de una Grilla con GRID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26000" y="1152475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comenzar a usar</a:t>
            </a:r>
            <a:r>
              <a:rPr b="1" lang="es"/>
              <a:t> GRID</a:t>
            </a:r>
            <a:r>
              <a:rPr lang="es"/>
              <a:t> es necesario declarar a nuestro </a:t>
            </a:r>
            <a:r>
              <a:rPr i="1" lang="es" u="sng"/>
              <a:t>contenedor padre</a:t>
            </a:r>
            <a:r>
              <a:rPr lang="es"/>
              <a:t> con un display en forma de grilla</a:t>
            </a:r>
            <a:r>
              <a:rPr lang="es"/>
              <a:t>. Nuevamente </a:t>
            </a: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usamos</a:t>
            </a:r>
            <a:r>
              <a:rPr lang="es"/>
              <a:t> la propiedad</a:t>
            </a:r>
            <a:r>
              <a:rPr lang="es"/>
              <a:t>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display</a:t>
            </a:r>
            <a:r>
              <a:rPr lang="es"/>
              <a:t>, pero ahora con el valor: </a:t>
            </a:r>
            <a:r>
              <a:rPr lang="es" sz="13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grid;</a:t>
            </a:r>
            <a:endParaRPr sz="1300"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88" y="1857725"/>
            <a:ext cx="2651825" cy="27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263" y="2630213"/>
            <a:ext cx="2343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Filas y Columnas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11700" y="1152475"/>
            <a:ext cx="8466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que </a:t>
            </a:r>
            <a:r>
              <a:rPr b="1" lang="es">
                <a:solidFill>
                  <a:srgbClr val="FF8B39"/>
                </a:solidFill>
              </a:rPr>
              <a:t>declaramos</a:t>
            </a:r>
            <a:r>
              <a:rPr lang="es"/>
              <a:t> nuestro </a:t>
            </a:r>
            <a:r>
              <a:rPr lang="es" u="sng"/>
              <a:t>contenedor</a:t>
            </a:r>
            <a:r>
              <a:rPr lang="es"/>
              <a:t> como una </a:t>
            </a:r>
            <a:r>
              <a:rPr b="1" lang="es">
                <a:solidFill>
                  <a:srgbClr val="E15BBA"/>
                </a:solidFill>
              </a:rPr>
              <a:t>grilla</a:t>
            </a:r>
            <a:r>
              <a:rPr lang="es"/>
              <a:t>, debemos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elegir</a:t>
            </a:r>
            <a:r>
              <a:rPr lang="es"/>
              <a:t> la cantidad de </a:t>
            </a:r>
            <a:r>
              <a:rPr b="1" i="1" lang="es"/>
              <a:t>filas y columnas</a:t>
            </a:r>
            <a:r>
              <a:rPr lang="es"/>
              <a:t> que vamos a necesitar en nuestro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template</a:t>
            </a:r>
            <a:r>
              <a:rPr lang="es"/>
              <a:t>. Para eso vamos a utilizar las propiedades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grid-template-columns</a:t>
            </a:r>
            <a:r>
              <a:rPr lang="es"/>
              <a:t> y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grid-template-rows</a:t>
            </a:r>
            <a:r>
              <a:rPr lang="es"/>
              <a:t> de la siguiente manera:</a:t>
            </a:r>
            <a:endParaRPr sz="1300"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75" y="2220300"/>
            <a:ext cx="2787275" cy="23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438" y="2582450"/>
            <a:ext cx="4762175" cy="15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Fractions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31846" y="1152475"/>
            <a:ext cx="8466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</a:t>
            </a:r>
            <a:r>
              <a:rPr lang="es"/>
              <a:t>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grid-template-columns</a:t>
            </a:r>
            <a:r>
              <a:rPr lang="es"/>
              <a:t> </a:t>
            </a:r>
            <a:r>
              <a:rPr lang="es"/>
              <a:t>y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grid-template-rows</a:t>
            </a:r>
            <a:r>
              <a:rPr lang="es"/>
              <a:t> aceptan las unidades de medida tradicionales, en GRID existe la unidad fr (fraction) que divide el espacio disponible entre la cantidad de fr declarados y los reparte proporcionalmente.</a:t>
            </a:r>
            <a:endParaRPr sz="1300"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50" y="2107675"/>
            <a:ext cx="3674824" cy="23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4224800" y="3224425"/>
            <a:ext cx="41664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ejemplo tanto el width </a:t>
            </a:r>
            <a:r>
              <a:rPr lang="es"/>
              <a:t>cómo</a:t>
            </a:r>
            <a:r>
              <a:rPr lang="es"/>
              <a:t> el height se dividen por la cantidad de fracciones declaradas y lo distribuye en consecuencia.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Cabe destacar que fr se puede combinar con cualquier otra unidad de medida en la misma declaración.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925" y="2107675"/>
            <a:ext cx="3259300" cy="11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Repeat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31846" y="1152475"/>
            <a:ext cx="84660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los casos donde </a:t>
            </a:r>
            <a:r>
              <a:rPr lang="es" u="sng"/>
              <a:t>necesitamos</a:t>
            </a:r>
            <a:r>
              <a:rPr lang="es"/>
              <a:t> crear una </a:t>
            </a:r>
            <a:r>
              <a:rPr b="1" lang="es">
                <a:solidFill>
                  <a:srgbClr val="377BC7"/>
                </a:solidFill>
              </a:rPr>
              <a:t>plantilla</a:t>
            </a:r>
            <a:r>
              <a:rPr lang="es"/>
              <a:t> con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muchas</a:t>
            </a:r>
            <a:r>
              <a:rPr lang="es"/>
              <a:t> filas o columnas del </a:t>
            </a:r>
            <a:r>
              <a:rPr b="1" lang="es"/>
              <a:t>mismo tamaño</a:t>
            </a:r>
            <a:r>
              <a:rPr lang="es"/>
              <a:t>, podemos utilizar el valor </a:t>
            </a:r>
            <a:r>
              <a:rPr lang="es" sz="13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repeat(cantidad, tamaño);</a:t>
            </a:r>
            <a:r>
              <a:rPr lang="es"/>
              <a:t>.</a:t>
            </a:r>
            <a:endParaRPr sz="1300"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39004" y="3737150"/>
            <a:ext cx="73368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cantidad:</a:t>
            </a:r>
            <a:r>
              <a:rPr lang="es"/>
              <a:t> es el </a:t>
            </a:r>
            <a:r>
              <a:rPr b="1" lang="es">
                <a:solidFill>
                  <a:srgbClr val="7685E6"/>
                </a:solidFill>
              </a:rPr>
              <a:t>número</a:t>
            </a:r>
            <a:r>
              <a:rPr lang="es"/>
              <a:t> de </a:t>
            </a:r>
            <a:r>
              <a:rPr lang="es" u="sng"/>
              <a:t>columnas o filas</a:t>
            </a:r>
            <a:r>
              <a:rPr lang="es"/>
              <a:t> que necesitamos.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tamaño:</a:t>
            </a:r>
            <a:r>
              <a:rPr lang="es"/>
              <a:t> el </a:t>
            </a:r>
            <a:r>
              <a:rPr b="1" lang="es"/>
              <a:t>ancho</a:t>
            </a:r>
            <a:r>
              <a:rPr lang="es"/>
              <a:t> o </a:t>
            </a:r>
            <a:r>
              <a:rPr b="1" lang="es"/>
              <a:t>alto</a:t>
            </a:r>
            <a:r>
              <a:rPr lang="es"/>
              <a:t> que </a:t>
            </a:r>
            <a:r>
              <a:rPr b="1" i="1" lang="es">
                <a:solidFill>
                  <a:srgbClr val="E15BBA"/>
                </a:solidFill>
              </a:rPr>
              <a:t>deberán tomar</a:t>
            </a:r>
            <a:r>
              <a:rPr lang="es"/>
              <a:t>.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21" y="1965013"/>
            <a:ext cx="5453450" cy="15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GAP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31846" y="1152475"/>
            <a:ext cx="8466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propiedad </a:t>
            </a:r>
            <a:r>
              <a:rPr b="1" lang="es">
                <a:solidFill>
                  <a:srgbClr val="FF8B39"/>
                </a:solidFill>
              </a:rPr>
              <a:t>mágica</a:t>
            </a:r>
            <a:r>
              <a:rPr lang="es"/>
              <a:t>, funciona </a:t>
            </a:r>
            <a:r>
              <a:rPr lang="es" u="sng"/>
              <a:t>igual que en flexbox</a:t>
            </a:r>
            <a:r>
              <a:rPr lang="es"/>
              <a:t> y se utiliza para </a:t>
            </a: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definir</a:t>
            </a:r>
            <a:r>
              <a:rPr lang="es"/>
              <a:t> el </a:t>
            </a:r>
            <a:r>
              <a:rPr b="1" lang="es"/>
              <a:t>espaciado entre los elementos de una grilla</a:t>
            </a:r>
            <a:r>
              <a:rPr lang="es"/>
              <a:t>. En este caso </a:t>
            </a:r>
            <a:r>
              <a:rPr b="1" lang="es">
                <a:solidFill>
                  <a:srgbClr val="E15BBA"/>
                </a:solidFill>
              </a:rPr>
              <a:t>podemos</a:t>
            </a:r>
            <a:r>
              <a:rPr lang="es"/>
              <a:t> hacerlo de </a:t>
            </a:r>
            <a:r>
              <a:rPr lang="es" u="sng"/>
              <a:t>forma separada</a:t>
            </a:r>
            <a:r>
              <a:rPr lang="es"/>
              <a:t> mediante las propiedades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column-gap</a:t>
            </a:r>
            <a:r>
              <a:rPr lang="es"/>
              <a:t> y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row-gap</a:t>
            </a:r>
            <a:r>
              <a:rPr lang="es"/>
              <a:t> o en conjunto a través de la propiedad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gap</a:t>
            </a:r>
            <a:r>
              <a:rPr lang="es"/>
              <a:t>.</a:t>
            </a:r>
            <a:endParaRPr sz="1300"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75" y="2157750"/>
            <a:ext cx="28003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150" y="688400"/>
            <a:ext cx="4475099" cy="3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column</a:t>
            </a:r>
            <a:endParaRPr sz="2500"/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326000" y="59565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Shorthand de </a:t>
            </a:r>
            <a:r>
              <a:rPr lang="es" sz="14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grid-column-start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 y </a:t>
            </a:r>
            <a:r>
              <a:rPr lang="es" sz="14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grid-column-end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nos va a permitir indicarle a un grid-item en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qué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columna debe empezar y en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cuál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finalizar </a:t>
            </a:r>
            <a:r>
              <a:rPr lang="es" sz="13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/ end</a:t>
            </a:r>
            <a:r>
              <a:rPr lang="es" sz="13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FF8B39"/>
              </a:solidFill>
              <a:highlight>
                <a:srgbClr val="43434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624" y="1340225"/>
            <a:ext cx="5112492" cy="31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75" y="1340225"/>
            <a:ext cx="2602538" cy="318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row</a:t>
            </a:r>
            <a:endParaRPr sz="2500"/>
          </a:p>
        </p:txBody>
      </p:sp>
      <p:sp>
        <p:nvSpPr>
          <p:cNvPr id="271" name="Google Shape;271;p32"/>
          <p:cNvSpPr txBox="1"/>
          <p:nvPr>
            <p:ph idx="4294967295" type="body"/>
          </p:nvPr>
        </p:nvSpPr>
        <p:spPr>
          <a:xfrm>
            <a:off x="326000" y="59565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Igual que el anterior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, solo que en este caso nos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va a permitir indicarle a un </a:t>
            </a:r>
            <a:r>
              <a:rPr lang="es" sz="1400" u="sng">
                <a:latin typeface="Montserrat"/>
                <a:ea typeface="Montserrat"/>
                <a:cs typeface="Montserrat"/>
                <a:sym typeface="Montserrat"/>
              </a:rPr>
              <a:t>grid-item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en qué </a:t>
            </a:r>
            <a:r>
              <a:rPr b="1" lang="es" sz="14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fila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debe </a:t>
            </a:r>
            <a:r>
              <a:rPr lang="es" sz="140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empezar y en cuál finalizar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FF8B39"/>
              </a:solidFill>
              <a:highlight>
                <a:srgbClr val="43434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0" y="1278775"/>
            <a:ext cx="1789475" cy="334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875" y="1857563"/>
            <a:ext cx="6208925" cy="27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>
            <p:ph idx="4294967295" type="body"/>
          </p:nvPr>
        </p:nvSpPr>
        <p:spPr>
          <a:xfrm>
            <a:off x="2401875" y="1324538"/>
            <a:ext cx="6082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Así nos queda nuestros distribuidos en la grilla creada:</a:t>
            </a:r>
            <a:endParaRPr b="1" sz="1400">
              <a:solidFill>
                <a:srgbClr val="FF8B39"/>
              </a:solidFill>
              <a:highlight>
                <a:srgbClr val="F8C82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 AREAS</a:t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26" y="865100"/>
            <a:ext cx="4259173" cy="29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Areas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331846" y="1152475"/>
            <a:ext cx="84660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grid-template-areas:</a:t>
            </a:r>
            <a:r>
              <a:rPr lang="es"/>
              <a:t> es una propiedad de GRID que nos permite “dibujar” nuestra plantilla CSS para luego posicionar a los elementos hijos en esa representación.</a:t>
            </a:r>
            <a:endParaRPr sz="1300"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5" y="1800475"/>
            <a:ext cx="4483450" cy="2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875" y="2017775"/>
            <a:ext cx="3988725" cy="20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331846" y="1152475"/>
            <a:ext cx="84660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areas establecidas desde el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</a:rPr>
              <a:t>.grid-container</a:t>
            </a:r>
            <a:r>
              <a:rPr lang="es"/>
              <a:t> son las que aplicaremos luego a nuestros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</a:rPr>
              <a:t>.grid-items</a:t>
            </a:r>
            <a:r>
              <a:rPr lang="es"/>
              <a:t> para especificar qué espacio ocupará cada uno.</a:t>
            </a:r>
            <a:endParaRPr sz="1300"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4" name="Google Shape;294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Areas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0" y="1902950"/>
            <a:ext cx="4483450" cy="2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825" y="1800463"/>
            <a:ext cx="1801375" cy="27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idx="1" type="subTitle"/>
          </p:nvPr>
        </p:nvSpPr>
        <p:spPr>
          <a:xfrm>
            <a:off x="557529" y="2086950"/>
            <a:ext cx="81771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tomar las </a:t>
            </a:r>
            <a:r>
              <a:rPr i="1" lang="es">
                <a:solidFill>
                  <a:srgbClr val="FF8B39"/>
                </a:solidFill>
              </a:rPr>
              <a:t>mismas ventajas de Flexbox</a:t>
            </a:r>
            <a:r>
              <a:rPr lang="es"/>
              <a:t> para crear 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sistema</a:t>
            </a:r>
            <a:r>
              <a:rPr lang="es"/>
              <a:t> más </a:t>
            </a:r>
            <a:r>
              <a:rPr lang="es">
                <a:solidFill>
                  <a:srgbClr val="F9F9F9"/>
                </a:solidFill>
              </a:rPr>
              <a:t>potente</a:t>
            </a:r>
            <a:r>
              <a:rPr lang="es"/>
              <a:t>, veremos que en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GRID</a:t>
            </a:r>
            <a:r>
              <a:rPr lang="es"/>
              <a:t> las variantes 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alinear nuestros elementos hijos</a:t>
            </a:r>
            <a:r>
              <a:rPr lang="es"/>
              <a:t> son muy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similares</a:t>
            </a:r>
            <a:r>
              <a:rPr lang="es"/>
              <a:t> a las que </a:t>
            </a:r>
            <a:r>
              <a:rPr lang="es" u="sng"/>
              <a:t>ya conocemos</a:t>
            </a:r>
            <a:r>
              <a:rPr lang="es"/>
              <a:t>.</a:t>
            </a:r>
            <a:endParaRPr/>
          </a:p>
        </p:txBody>
      </p:sp>
      <p:sp>
        <p:nvSpPr>
          <p:cNvPr id="302" name="Google Shape;302;p3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Alineaciones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justify-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items</a:t>
            </a:r>
            <a:endParaRPr sz="2500"/>
          </a:p>
        </p:txBody>
      </p:sp>
      <p:sp>
        <p:nvSpPr>
          <p:cNvPr id="313" name="Google Shape;313;p38"/>
          <p:cNvSpPr txBox="1"/>
          <p:nvPr>
            <p:ph idx="4294967295" type="body"/>
          </p:nvPr>
        </p:nvSpPr>
        <p:spPr>
          <a:xfrm>
            <a:off x="326000" y="59565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stretch;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 utiliza para alinear los ítems en el </a:t>
            </a:r>
            <a:r>
              <a:rPr b="1" lang="es" sz="1400"/>
              <a:t>eje horizontal </a:t>
            </a:r>
            <a:r>
              <a:rPr lang="es" sz="1400"/>
              <a:t>o </a:t>
            </a:r>
            <a:r>
              <a:rPr b="1" lang="es" sz="1400">
                <a:solidFill>
                  <a:srgbClr val="F9F9F9"/>
                </a:solidFill>
                <a:highlight>
                  <a:srgbClr val="E15BBA"/>
                </a:highlight>
              </a:rPr>
              <a:t>row axis</a:t>
            </a:r>
            <a:r>
              <a:rPr lang="es" sz="1400"/>
              <a:t>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950" y="151050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50" y="151050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950" y="292020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150" y="2920200"/>
            <a:ext cx="2857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align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items</a:t>
            </a:r>
            <a:endParaRPr sz="2500"/>
          </a:p>
        </p:txBody>
      </p:sp>
      <p:sp>
        <p:nvSpPr>
          <p:cNvPr id="323" name="Google Shape;323;p39"/>
          <p:cNvSpPr txBox="1"/>
          <p:nvPr>
            <p:ph idx="4294967295" type="body"/>
          </p:nvPr>
        </p:nvSpPr>
        <p:spPr>
          <a:xfrm>
            <a:off x="326000" y="59565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stretch | baseline;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 utiliza para alinear los ítems en el </a:t>
            </a:r>
            <a:r>
              <a:rPr b="1" lang="es" sz="1400"/>
              <a:t>eje vertical </a:t>
            </a:r>
            <a:r>
              <a:rPr lang="es" sz="1400"/>
              <a:t>o </a:t>
            </a:r>
            <a:r>
              <a:rPr b="1" lang="es" sz="1400">
                <a:solidFill>
                  <a:srgbClr val="F9F9F9"/>
                </a:solidFill>
                <a:highlight>
                  <a:srgbClr val="7685E6"/>
                </a:highlight>
              </a:rPr>
              <a:t>column </a:t>
            </a:r>
            <a:r>
              <a:rPr b="1" lang="es" sz="1400">
                <a:solidFill>
                  <a:srgbClr val="F9F9F9"/>
                </a:solidFill>
                <a:highlight>
                  <a:srgbClr val="7685E6"/>
                </a:highlight>
              </a:rPr>
              <a:t>axis</a:t>
            </a:r>
            <a:r>
              <a:rPr lang="es" sz="1400"/>
              <a:t>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50" y="1539125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850" y="1539125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650" y="2913025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850" y="2913025"/>
            <a:ext cx="2857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place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items</a:t>
            </a:r>
            <a:endParaRPr sz="2500"/>
          </a:p>
        </p:txBody>
      </p:sp>
      <p:sp>
        <p:nvSpPr>
          <p:cNvPr id="333" name="Google Shape;333;p40"/>
          <p:cNvSpPr txBox="1"/>
          <p:nvPr>
            <p:ph idx="4294967295" type="body"/>
          </p:nvPr>
        </p:nvSpPr>
        <p:spPr>
          <a:xfrm>
            <a:off x="326000" y="595650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stretch | baseline;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Nos permite definir </a:t>
            </a:r>
            <a:r>
              <a:rPr lang="es" sz="14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justify-items</a:t>
            </a:r>
            <a:r>
              <a:rPr lang="es" sz="1400"/>
              <a:t> y </a:t>
            </a:r>
            <a:r>
              <a:rPr lang="es" sz="14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align-items</a:t>
            </a:r>
            <a:r>
              <a:rPr lang="es" sz="1400"/>
              <a:t> con la misma propiedad cuando poseen el mismo valor.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00" y="1400650"/>
            <a:ext cx="2960076" cy="323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501" y="2422813"/>
            <a:ext cx="29432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justify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content</a:t>
            </a:r>
            <a:endParaRPr sz="2500"/>
          </a:p>
        </p:txBody>
      </p:sp>
      <p:sp>
        <p:nvSpPr>
          <p:cNvPr id="346" name="Google Shape;346;p42"/>
          <p:cNvSpPr txBox="1"/>
          <p:nvPr>
            <p:ph idx="4294967295" type="body"/>
          </p:nvPr>
        </p:nvSpPr>
        <p:spPr>
          <a:xfrm>
            <a:off x="326000" y="595650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space-between | space-around | space-evenly | stretch;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Servirá para </a:t>
            </a:r>
            <a:r>
              <a:rPr b="1" lang="es" sz="1400"/>
              <a:t>alinear</a:t>
            </a:r>
            <a:r>
              <a:rPr lang="es" sz="1400"/>
              <a:t> cada columna (contenido) dentro del contenedor.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47" name="Google Shape;3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50" y="1360650"/>
            <a:ext cx="2190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377200" y="1513050"/>
            <a:ext cx="2190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225" y="1360650"/>
            <a:ext cx="2190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50" y="2941800"/>
            <a:ext cx="2190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200" y="2941800"/>
            <a:ext cx="2190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950" y="2941800"/>
            <a:ext cx="2190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align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content</a:t>
            </a:r>
            <a:endParaRPr sz="2500"/>
          </a:p>
        </p:txBody>
      </p:sp>
      <p:sp>
        <p:nvSpPr>
          <p:cNvPr id="358" name="Google Shape;358;p43"/>
          <p:cNvSpPr txBox="1"/>
          <p:nvPr>
            <p:ph idx="4294967295" type="body"/>
          </p:nvPr>
        </p:nvSpPr>
        <p:spPr>
          <a:xfrm>
            <a:off x="326000" y="595650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space-between | space-around | space-evenly | stretch;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Servirá para </a:t>
            </a:r>
            <a:r>
              <a:rPr b="1" lang="es" sz="1400"/>
              <a:t>alinear</a:t>
            </a:r>
            <a:r>
              <a:rPr lang="es" sz="1400"/>
              <a:t> cada fila (contenido) dentro del contenedor.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59" name="Google Shape;3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838" y="1360650"/>
            <a:ext cx="1343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588" y="1360650"/>
            <a:ext cx="1343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350" y="1360650"/>
            <a:ext cx="1343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8138" y="1360650"/>
            <a:ext cx="1343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3725" y="2941800"/>
            <a:ext cx="1343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4788" y="2941800"/>
            <a:ext cx="1343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5875" y="2941800"/>
            <a:ext cx="13430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place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content</a:t>
            </a:r>
            <a:endParaRPr sz="2500"/>
          </a:p>
        </p:txBody>
      </p:sp>
      <p:sp>
        <p:nvSpPr>
          <p:cNvPr id="371" name="Google Shape;371;p44"/>
          <p:cNvSpPr txBox="1"/>
          <p:nvPr>
            <p:ph idx="4294967295" type="body"/>
          </p:nvPr>
        </p:nvSpPr>
        <p:spPr>
          <a:xfrm>
            <a:off x="326000" y="595650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stretch | baseline;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Nos permite definir </a:t>
            </a:r>
            <a:r>
              <a:rPr lang="es" sz="14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justify-content</a:t>
            </a:r>
            <a:r>
              <a:rPr lang="es" sz="1400"/>
              <a:t> y </a:t>
            </a:r>
            <a:r>
              <a:rPr lang="es" sz="14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align-content</a:t>
            </a:r>
            <a:r>
              <a:rPr lang="es" sz="1400"/>
              <a:t> con la misma propiedad cuanto poseen el mismo valor.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72" name="Google Shape;3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25" y="1580863"/>
            <a:ext cx="2866749" cy="286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675" y="2433213"/>
            <a:ext cx="31623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08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09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Avanzado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Animaciones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Transiciones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Transformaciones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Positions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236929" y="253368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36929" y="273615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36925" y="2945767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Flexbox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Display Flex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Características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Propiedades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3127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127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127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GRID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Grid Layout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Características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Propiedades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1" y="31553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236921" y="33650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236921" y="35674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SELF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justify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self</a:t>
            </a:r>
            <a:endParaRPr sz="2500"/>
          </a:p>
        </p:txBody>
      </p:sp>
      <p:sp>
        <p:nvSpPr>
          <p:cNvPr id="384" name="Google Shape;384;p46"/>
          <p:cNvSpPr txBox="1"/>
          <p:nvPr>
            <p:ph idx="4294967295" type="body"/>
          </p:nvPr>
        </p:nvSpPr>
        <p:spPr>
          <a:xfrm>
            <a:off x="326000" y="595650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stretch;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Servirá para </a:t>
            </a:r>
            <a:r>
              <a:rPr b="1" lang="es" sz="1400"/>
              <a:t>alinear</a:t>
            </a:r>
            <a:r>
              <a:rPr lang="es" sz="1400"/>
              <a:t> </a:t>
            </a:r>
            <a:r>
              <a:rPr b="1" lang="es" sz="1400"/>
              <a:t>horizontalmente</a:t>
            </a:r>
            <a:r>
              <a:rPr lang="es" sz="1400"/>
              <a:t> cada item hijo de forma individual.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000" y="147510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500" y="147510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000" y="292055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5500" y="2920550"/>
            <a:ext cx="2857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align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self</a:t>
            </a:r>
            <a:endParaRPr sz="2500"/>
          </a:p>
        </p:txBody>
      </p:sp>
      <p:sp>
        <p:nvSpPr>
          <p:cNvPr id="394" name="Google Shape;394;p47"/>
          <p:cNvSpPr txBox="1"/>
          <p:nvPr>
            <p:ph idx="4294967295" type="body"/>
          </p:nvPr>
        </p:nvSpPr>
        <p:spPr>
          <a:xfrm>
            <a:off x="326000" y="595650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stretch;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Servirá para </a:t>
            </a:r>
            <a:r>
              <a:rPr b="1" lang="es" sz="1400"/>
              <a:t>alinear verticalmente </a:t>
            </a:r>
            <a:r>
              <a:rPr lang="es" sz="1400"/>
              <a:t>cada item hijo de forma individual.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13" y="146795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063" y="146795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013" y="2920575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063" y="2920575"/>
            <a:ext cx="2857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place</a:t>
            </a:r>
            <a:r>
              <a:rPr lang="es" sz="2500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-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self</a:t>
            </a:r>
            <a:endParaRPr sz="2500"/>
          </a:p>
        </p:txBody>
      </p:sp>
      <p:sp>
        <p:nvSpPr>
          <p:cNvPr id="404" name="Google Shape;404;p48"/>
          <p:cNvSpPr txBox="1"/>
          <p:nvPr>
            <p:ph idx="4294967295" type="body"/>
          </p:nvPr>
        </p:nvSpPr>
        <p:spPr>
          <a:xfrm>
            <a:off x="326000" y="595650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start | end | center | stretch;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Servirá para </a:t>
            </a:r>
            <a:r>
              <a:rPr b="1" lang="es" sz="1400"/>
              <a:t>alinear</a:t>
            </a:r>
            <a:r>
              <a:rPr lang="es" sz="1400"/>
              <a:t> ambos ejes con la misma propiedad</a:t>
            </a:r>
            <a:r>
              <a:rPr lang="es" sz="1400"/>
              <a:t>.</a:t>
            </a:r>
            <a:endParaRPr sz="1400">
              <a:solidFill>
                <a:srgbClr val="FF8B39"/>
              </a:solidFill>
              <a:highlight>
                <a:srgbClr val="434343"/>
              </a:highlight>
            </a:endParaRPr>
          </a:p>
        </p:txBody>
      </p:sp>
      <p:pic>
        <p:nvPicPr>
          <p:cNvPr id="405" name="Google Shape;4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25" y="1971675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150" y="1971675"/>
            <a:ext cx="28670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ctrTitle"/>
          </p:nvPr>
        </p:nvSpPr>
        <p:spPr>
          <a:xfrm>
            <a:off x="311700" y="1423600"/>
            <a:ext cx="8520600" cy="10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  <p:sp>
        <p:nvSpPr>
          <p:cNvPr id="422" name="Google Shape;422;p51"/>
          <p:cNvSpPr txBox="1"/>
          <p:nvPr>
            <p:ph idx="1" type="subTitle"/>
          </p:nvPr>
        </p:nvSpPr>
        <p:spPr>
          <a:xfrm>
            <a:off x="311700" y="2483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imágenes de esta presentación fueron tomadas de: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¡</a:t>
            </a:r>
            <a:r>
              <a:rPr lang="es" sz="4500"/>
              <a:t>Gracias!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Estructura en nuestros estilos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</a:t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(Sistema de grillas)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diferencia de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"/>
              <a:t>, donde podemos posicionar nuestros elementos en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una sola dimensión</a:t>
            </a:r>
            <a:r>
              <a:rPr lang="es"/>
              <a:t>, con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s"/>
              <a:t> tenemos la posibilidad de hacerlo de forma </a:t>
            </a:r>
            <a:r>
              <a:rPr lang="es" u="sng"/>
              <a:t>horizontal y vertical</a:t>
            </a:r>
            <a:r>
              <a:rPr lang="es"/>
              <a:t> al mismo tiempo, es decir,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en 2 dimensiones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s"/>
              <a:t> toma todas </a:t>
            </a:r>
            <a:r>
              <a:rPr lang="es" u="sng"/>
              <a:t>las ventajas de Flexbox</a:t>
            </a:r>
            <a:r>
              <a:rPr lang="es"/>
              <a:t> para volcarlo en un </a:t>
            </a:r>
            <a:r>
              <a:rPr b="1" i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sistema más potente</a:t>
            </a:r>
            <a:r>
              <a:rPr lang="es"/>
              <a:t> que nos permite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crear grillas o cuadrículas</a:t>
            </a:r>
            <a:r>
              <a:rPr lang="es"/>
              <a:t> de una manera muy sencilla.</a:t>
            </a:r>
            <a:endParaRPr i="1"/>
          </a:p>
        </p:txBody>
      </p:sp>
      <p:sp>
        <p:nvSpPr>
          <p:cNvPr id="191" name="Google Shape;191;p21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GRID?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Poder en 2 dimensiones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26000" y="1653325"/>
            <a:ext cx="43452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Como mencionamos anteriormente </a:t>
            </a:r>
            <a:r>
              <a:rPr b="1" lang="es" sz="1700"/>
              <a:t>GRID</a:t>
            </a:r>
            <a:r>
              <a:rPr lang="es" sz="1700"/>
              <a:t> nos permite trabajar en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filas y columnas</a:t>
            </a:r>
            <a:r>
              <a:rPr lang="es" sz="1700"/>
              <a:t> simultáneamente, solo es cuestión de </a:t>
            </a:r>
            <a:r>
              <a:rPr lang="es" sz="1700" u="sng"/>
              <a:t>crear una grilla</a:t>
            </a:r>
            <a:r>
              <a:rPr lang="es" sz="1700"/>
              <a:t> o cuadrícula que se </a:t>
            </a:r>
            <a:r>
              <a:rPr b="1" lang="es" sz="1700">
                <a:solidFill>
                  <a:srgbClr val="FF8B39"/>
                </a:solidFill>
              </a:rPr>
              <a:t>ajuste a nuestras necesidades</a:t>
            </a:r>
            <a:r>
              <a:rPr lang="es" sz="1700"/>
              <a:t> y </a:t>
            </a:r>
            <a:r>
              <a:rPr b="1" lang="es" sz="1700"/>
              <a:t>posicionar</a:t>
            </a:r>
            <a:r>
              <a:rPr lang="es" sz="1700"/>
              <a:t> los elementos </a:t>
            </a:r>
            <a:r>
              <a:rPr b="1" i="1" lang="es" sz="1700">
                <a:solidFill>
                  <a:srgbClr val="377BC7"/>
                </a:solidFill>
              </a:rPr>
              <a:t>hijos</a:t>
            </a:r>
            <a:r>
              <a:rPr lang="es" sz="1700"/>
              <a:t> dentro de ella.</a:t>
            </a:r>
            <a:endParaRPr sz="17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575" y="1110275"/>
            <a:ext cx="3974800" cy="333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26000" y="1295400"/>
            <a:ext cx="37803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En el caso de </a:t>
            </a:r>
            <a:r>
              <a:rPr b="1" lang="es" sz="1700"/>
              <a:t>GRID</a:t>
            </a:r>
            <a:r>
              <a:rPr lang="es" sz="1700"/>
              <a:t> se toma como </a:t>
            </a:r>
            <a:r>
              <a:rPr b="1" lang="es" sz="1700">
                <a:solidFill>
                  <a:srgbClr val="7685E6"/>
                </a:solidFill>
              </a:rPr>
              <a:t>main axis</a:t>
            </a:r>
            <a:r>
              <a:rPr lang="es" sz="1700"/>
              <a:t> al eje </a:t>
            </a:r>
            <a:r>
              <a:rPr b="1" lang="es" sz="1700"/>
              <a:t>X</a:t>
            </a:r>
            <a:r>
              <a:rPr lang="es" sz="1700"/>
              <a:t> (row axis) y como </a:t>
            </a:r>
            <a:r>
              <a:rPr b="1" lang="es" sz="1700">
                <a:solidFill>
                  <a:srgbClr val="E15BBA"/>
                </a:solidFill>
              </a:rPr>
              <a:t>cross axis</a:t>
            </a:r>
            <a:r>
              <a:rPr lang="es" sz="1700"/>
              <a:t> al eje </a:t>
            </a:r>
            <a:r>
              <a:rPr b="1" lang="es" sz="1700"/>
              <a:t>Y</a:t>
            </a:r>
            <a:r>
              <a:rPr lang="es" sz="1700"/>
              <a:t> (column axis), lo que </a:t>
            </a:r>
            <a:r>
              <a:rPr lang="es" sz="1700" u="sng"/>
              <a:t>tendrá vital importancia</a:t>
            </a:r>
            <a:r>
              <a:rPr lang="es" sz="1700"/>
              <a:t> al momento de utilizar las propiedades de </a:t>
            </a:r>
            <a:r>
              <a:rPr b="1" lang="es" sz="1700">
                <a:solidFill>
                  <a:srgbClr val="F9F9F9"/>
                </a:solidFill>
                <a:highlight>
                  <a:srgbClr val="FF8B39"/>
                </a:highlight>
              </a:rPr>
              <a:t>alineación</a:t>
            </a:r>
            <a:r>
              <a:rPr lang="es" sz="1700"/>
              <a:t> que veremos en un momento.</a:t>
            </a:r>
            <a:endParaRPr sz="17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00" y="1273938"/>
            <a:ext cx="4732900" cy="259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557529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"/>
              <a:t>,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Grid Layout</a:t>
            </a:r>
            <a:r>
              <a:rPr lang="es"/>
              <a:t> está compuesto por un c</a:t>
            </a:r>
            <a:r>
              <a:rPr lang="es" u="sng"/>
              <a:t>onjunto de propiedades</a:t>
            </a:r>
            <a:r>
              <a:rPr lang="es"/>
              <a:t> aplicadas a 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elemento padre</a:t>
            </a:r>
            <a:r>
              <a:rPr lang="es"/>
              <a:t> que </a:t>
            </a:r>
            <a:r>
              <a:rPr i="1" lang="es">
                <a:solidFill>
                  <a:srgbClr val="7685E6"/>
                </a:solidFill>
              </a:rPr>
              <a:t>definirá</a:t>
            </a:r>
            <a:r>
              <a:rPr lang="es"/>
              <a:t> una grilla modelo o </a:t>
            </a:r>
            <a:r>
              <a:rPr lang="es">
                <a:solidFill>
                  <a:srgbClr val="F9F9F9"/>
                </a:solidFill>
                <a:highlight>
                  <a:srgbClr val="FF00FF"/>
                </a:highlight>
              </a:rPr>
              <a:t>template</a:t>
            </a:r>
            <a:r>
              <a:rPr lang="es"/>
              <a:t> con la forma buscada. </a:t>
            </a:r>
            <a:r>
              <a:rPr lang="es"/>
              <a:t>Sobre este template es que luego </a:t>
            </a:r>
            <a:r>
              <a:rPr lang="es" u="sng"/>
              <a:t>posicionaremos</a:t>
            </a:r>
            <a:r>
              <a:rPr lang="es"/>
              <a:t> los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elementos hijos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Cabe destacar que al ser una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plantilla</a:t>
            </a:r>
            <a:r>
              <a:rPr lang="es"/>
              <a:t> esta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no forma parte de la estructura</a:t>
            </a:r>
            <a:r>
              <a:rPr lang="es"/>
              <a:t>, </a:t>
            </a:r>
            <a:r>
              <a:rPr lang="es"/>
              <a:t>sino</a:t>
            </a:r>
            <a:r>
              <a:rPr lang="es"/>
              <a:t> que </a:t>
            </a:r>
            <a:r>
              <a:rPr lang="es" u="sng"/>
              <a:t>genera un lienzo cuadriculado</a:t>
            </a:r>
            <a:r>
              <a:rPr lang="es"/>
              <a:t> sobre el cual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distribuiremos</a:t>
            </a:r>
            <a:r>
              <a:rPr lang="es"/>
              <a:t> nuestros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elementos</a:t>
            </a:r>
            <a:r>
              <a:rPr lang="es"/>
              <a:t>.</a:t>
            </a:r>
            <a:endParaRPr/>
          </a:p>
        </p:txBody>
      </p:sp>
      <p:sp>
        <p:nvSpPr>
          <p:cNvPr id="211" name="Google Shape;211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