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3fe771941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3fe771941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c6fe2a6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c6fe2a6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76ed4c6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76ed4c6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c6fe2a6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c6fe2a6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3f85c5456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3f85c5456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1295744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1295744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c6fe2a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c6fe2a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One major challenge was the lack of a real dataset, forcing us to use fake data, which lowered the accuracy and authenticity of our course selection logic and interest generation. Additionally, the dataset was limited in the number of majors and students, restricting interactions across disciplines. Technical challenges included deploying on AWS and ensuring smooth integration between the frontend, backend, and the recommendation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c6fe2a6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c6fe2a6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future steps include collecting real data from more students, covering a wider range of majors and diverse interests, to improve accuracy and authenticity. We aim to provide more personalized course recommendations by dynamically adjusting suggestions based on students' learning goals and individual needs. A real-time feedback mechanism will allow students to rate courses, helping us refine the algorithm. Lastly, we plan to add social features, like course recommendations based on interest groups and opportunities for peer learning, to make the experience more engaging and collaborative.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cse583-frontend.s3-website-us-west-2.amazonaw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F3E"/>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a:t>SASRec-based Educational Recommender System</a:t>
            </a:r>
            <a:endParaRPr/>
          </a:p>
        </p:txBody>
      </p:sp>
      <p:sp>
        <p:nvSpPr>
          <p:cNvPr id="60" name="Google Shape;60;p13"/>
          <p:cNvSpPr txBox="1"/>
          <p:nvPr/>
        </p:nvSpPr>
        <p:spPr>
          <a:xfrm>
            <a:off x="581025" y="3190875"/>
            <a:ext cx="60864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lt1"/>
                </a:solidFill>
                <a:latin typeface="Proxima Nova"/>
                <a:ea typeface="Proxima Nova"/>
                <a:cs typeface="Proxima Nova"/>
                <a:sym typeface="Proxima Nova"/>
              </a:rPr>
              <a:t>Zimo.Wen   Jiaqi.Dong   Zeyuan.Zhao   Yingchao.Jian</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C2C9"/>
        </a:solidFill>
      </p:bgPr>
    </p:bg>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466400" y="839163"/>
            <a:ext cx="1145500" cy="4038600"/>
          </a:xfrm>
          <a:prstGeom prst="rect">
            <a:avLst/>
          </a:prstGeom>
          <a:noFill/>
          <a:ln>
            <a:noFill/>
          </a:ln>
        </p:spPr>
      </p:pic>
      <p:sp>
        <p:nvSpPr>
          <p:cNvPr id="66" name="Google Shape;66;p14"/>
          <p:cNvSpPr/>
          <p:nvPr/>
        </p:nvSpPr>
        <p:spPr>
          <a:xfrm>
            <a:off x="1444400" y="265738"/>
            <a:ext cx="2553900" cy="722400"/>
          </a:xfrm>
          <a:prstGeom prst="wedgeRoundRectCallout">
            <a:avLst>
              <a:gd fmla="val -20833" name="adj1"/>
              <a:gd fmla="val 62500" name="adj2"/>
              <a:gd fmla="val 0" name="adj3"/>
            </a:avLst>
          </a:prstGeom>
          <a:solidFill>
            <a:srgbClr val="B8C2C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800">
                <a:latin typeface="Proxima Nova"/>
                <a:ea typeface="Proxima Nova"/>
                <a:cs typeface="Proxima Nova"/>
                <a:sym typeface="Proxima Nova"/>
              </a:rPr>
              <a:t>What course should I take next year？</a:t>
            </a:r>
            <a:endParaRPr b="1" sz="1800">
              <a:latin typeface="Proxima Nova"/>
              <a:ea typeface="Proxima Nova"/>
              <a:cs typeface="Proxima Nova"/>
              <a:sym typeface="Proxima Nova"/>
            </a:endParaRPr>
          </a:p>
        </p:txBody>
      </p:sp>
      <p:sp>
        <p:nvSpPr>
          <p:cNvPr id="67" name="Google Shape;67;p14"/>
          <p:cNvSpPr/>
          <p:nvPr/>
        </p:nvSpPr>
        <p:spPr>
          <a:xfrm>
            <a:off x="3422700" y="1170063"/>
            <a:ext cx="5170800" cy="3376800"/>
          </a:xfrm>
          <a:prstGeom prst="roundRect">
            <a:avLst>
              <a:gd fmla="val 8370" name="adj"/>
            </a:avLst>
          </a:prstGeom>
          <a:solidFill>
            <a:schemeClr val="lt1"/>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68" name="Google Shape;68;p14"/>
          <p:cNvSpPr/>
          <p:nvPr/>
        </p:nvSpPr>
        <p:spPr>
          <a:xfrm>
            <a:off x="1611900" y="1347513"/>
            <a:ext cx="1706100" cy="3021900"/>
          </a:xfrm>
          <a:prstGeom prst="rightArrowCallout">
            <a:avLst>
              <a:gd fmla="val 13072" name="adj1"/>
              <a:gd fmla="val 29439" name="adj2"/>
              <a:gd fmla="val 25000" name="adj3"/>
              <a:gd fmla="val 64977" name="adj4"/>
            </a:avLst>
          </a:prstGeom>
          <a:solidFill>
            <a:srgbClr val="B8C2C9"/>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h-CN">
                <a:latin typeface="Proxima Nova"/>
                <a:ea typeface="Proxima Nova"/>
                <a:cs typeface="Proxima Nova"/>
                <a:sym typeface="Proxima Nova"/>
              </a:rPr>
              <a:t>Grade: </a:t>
            </a:r>
            <a:r>
              <a:rPr lang="zh-CN">
                <a:latin typeface="Proxima Nova"/>
                <a:ea typeface="Proxima Nova"/>
                <a:cs typeface="Proxima Nova"/>
                <a:sym typeface="Proxima Nova"/>
              </a:rPr>
              <a:t>Sophomore</a:t>
            </a:r>
            <a:endParaRPr>
              <a:latin typeface="Proxima Nova"/>
              <a:ea typeface="Proxima Nova"/>
              <a:cs typeface="Proxima Nova"/>
              <a:sym typeface="Proxima Nova"/>
            </a:endParaRPr>
          </a:p>
          <a:p>
            <a:pPr indent="0" lvl="0" marL="0" rtl="0" algn="l">
              <a:spcBef>
                <a:spcPts val="0"/>
              </a:spcBef>
              <a:spcAft>
                <a:spcPts val="0"/>
              </a:spcAft>
              <a:buNone/>
            </a:pPr>
            <a:r>
              <a:rPr b="1" lang="zh-CN">
                <a:latin typeface="Proxima Nova"/>
                <a:ea typeface="Proxima Nova"/>
                <a:cs typeface="Proxima Nova"/>
                <a:sym typeface="Proxima Nova"/>
              </a:rPr>
              <a:t>Major:</a:t>
            </a:r>
            <a:endParaRPr b="1">
              <a:latin typeface="Proxima Nova"/>
              <a:ea typeface="Proxima Nova"/>
              <a:cs typeface="Proxima Nova"/>
              <a:sym typeface="Proxima Nova"/>
            </a:endParaRPr>
          </a:p>
          <a:p>
            <a:pPr indent="0" lvl="0" marL="0" rtl="0" algn="l">
              <a:spcBef>
                <a:spcPts val="0"/>
              </a:spcBef>
              <a:spcAft>
                <a:spcPts val="0"/>
              </a:spcAft>
              <a:buNone/>
            </a:pPr>
            <a:r>
              <a:rPr lang="zh-CN">
                <a:latin typeface="Proxima Nova"/>
                <a:ea typeface="Proxima Nova"/>
                <a:cs typeface="Proxima Nova"/>
                <a:sym typeface="Proxima Nova"/>
              </a:rPr>
              <a:t>Math</a:t>
            </a:r>
            <a:endParaRPr>
              <a:latin typeface="Proxima Nova"/>
              <a:ea typeface="Proxima Nova"/>
              <a:cs typeface="Proxima Nova"/>
              <a:sym typeface="Proxima Nova"/>
            </a:endParaRPr>
          </a:p>
          <a:p>
            <a:pPr indent="0" lvl="0" marL="0" rtl="0" algn="l">
              <a:spcBef>
                <a:spcPts val="0"/>
              </a:spcBef>
              <a:spcAft>
                <a:spcPts val="0"/>
              </a:spcAft>
              <a:buNone/>
            </a:pPr>
            <a:r>
              <a:rPr b="1" lang="zh-CN">
                <a:latin typeface="Proxima Nova"/>
                <a:ea typeface="Proxima Nova"/>
                <a:cs typeface="Proxima Nova"/>
                <a:sym typeface="Proxima Nova"/>
              </a:rPr>
              <a:t>Interest:</a:t>
            </a:r>
            <a:endParaRPr b="1">
              <a:latin typeface="Proxima Nova"/>
              <a:ea typeface="Proxima Nova"/>
              <a:cs typeface="Proxima Nova"/>
              <a:sym typeface="Proxima Nova"/>
            </a:endParaRPr>
          </a:p>
          <a:p>
            <a:pPr indent="0" lvl="0" marL="0" rtl="0" algn="l">
              <a:spcBef>
                <a:spcPts val="0"/>
              </a:spcBef>
              <a:spcAft>
                <a:spcPts val="0"/>
              </a:spcAft>
              <a:buNone/>
            </a:pPr>
            <a:r>
              <a:rPr lang="zh-CN">
                <a:latin typeface="Proxima Nova"/>
                <a:ea typeface="Proxima Nova"/>
                <a:cs typeface="Proxima Nova"/>
                <a:sym typeface="Proxima Nova"/>
              </a:rPr>
              <a:t>Numerical Analysis</a:t>
            </a:r>
            <a:endParaRPr>
              <a:latin typeface="Proxima Nova"/>
              <a:ea typeface="Proxima Nova"/>
              <a:cs typeface="Proxima Nova"/>
              <a:sym typeface="Proxima Nova"/>
            </a:endParaRPr>
          </a:p>
          <a:p>
            <a:pPr indent="0" lvl="0" marL="0" rtl="0" algn="l">
              <a:spcBef>
                <a:spcPts val="0"/>
              </a:spcBef>
              <a:spcAft>
                <a:spcPts val="0"/>
              </a:spcAft>
              <a:buNone/>
            </a:pPr>
            <a:r>
              <a:rPr b="1" lang="zh-CN">
                <a:latin typeface="Proxima Nova"/>
                <a:ea typeface="Proxima Nova"/>
                <a:cs typeface="Proxima Nova"/>
                <a:sym typeface="Proxima Nova"/>
              </a:rPr>
              <a:t>Completed courses:</a:t>
            </a:r>
            <a:endParaRPr b="1">
              <a:latin typeface="Proxima Nova"/>
              <a:ea typeface="Proxima Nova"/>
              <a:cs typeface="Proxima Nova"/>
              <a:sym typeface="Proxima Nova"/>
            </a:endParaRPr>
          </a:p>
          <a:p>
            <a:pPr indent="0" lvl="0" marL="0" rtl="0" algn="l">
              <a:spcBef>
                <a:spcPts val="0"/>
              </a:spcBef>
              <a:spcAft>
                <a:spcPts val="0"/>
              </a:spcAft>
              <a:buNone/>
            </a:pPr>
            <a:r>
              <a:rPr lang="zh-CN">
                <a:latin typeface="Proxima Nova"/>
                <a:ea typeface="Proxima Nova"/>
                <a:cs typeface="Proxima Nova"/>
                <a:sym typeface="Proxima Nova"/>
              </a:rPr>
              <a:t>MATH 100</a:t>
            </a:r>
            <a:endParaRPr>
              <a:latin typeface="Proxima Nova"/>
              <a:ea typeface="Proxima Nova"/>
              <a:cs typeface="Proxima Nova"/>
              <a:sym typeface="Proxima Nova"/>
            </a:endParaRPr>
          </a:p>
          <a:p>
            <a:pPr indent="0" lvl="0" marL="0" rtl="0" algn="l">
              <a:spcBef>
                <a:spcPts val="0"/>
              </a:spcBef>
              <a:spcAft>
                <a:spcPts val="0"/>
              </a:spcAft>
              <a:buNone/>
            </a:pPr>
            <a:r>
              <a:rPr lang="zh-CN">
                <a:latin typeface="Proxima Nova"/>
                <a:ea typeface="Proxima Nova"/>
                <a:cs typeface="Proxima Nova"/>
                <a:sym typeface="Proxima Nova"/>
              </a:rPr>
              <a:t>MATH 103</a:t>
            </a:r>
            <a:endParaRPr>
              <a:latin typeface="Proxima Nova"/>
              <a:ea typeface="Proxima Nova"/>
              <a:cs typeface="Proxima Nova"/>
              <a:sym typeface="Proxima Nova"/>
            </a:endParaRPr>
          </a:p>
          <a:p>
            <a:pPr indent="0" lvl="0" marL="0" rtl="0" algn="l">
              <a:spcBef>
                <a:spcPts val="0"/>
              </a:spcBef>
              <a:spcAft>
                <a:spcPts val="0"/>
              </a:spcAft>
              <a:buNone/>
            </a:pPr>
            <a:r>
              <a:rPr lang="zh-CN">
                <a:latin typeface="Proxima Nova"/>
                <a:ea typeface="Proxima Nova"/>
                <a:cs typeface="Proxima Nova"/>
                <a:sym typeface="Proxima Nova"/>
              </a:rPr>
              <a:t>MATH125</a:t>
            </a:r>
            <a:endParaRPr>
              <a:latin typeface="Proxima Nova"/>
              <a:ea typeface="Proxima Nova"/>
              <a:cs typeface="Proxima Nova"/>
              <a:sym typeface="Proxima Nova"/>
            </a:endParaRPr>
          </a:p>
          <a:p>
            <a:pPr indent="0" lvl="0" marL="0" rtl="0" algn="l">
              <a:spcBef>
                <a:spcPts val="0"/>
              </a:spcBef>
              <a:spcAft>
                <a:spcPts val="0"/>
              </a:spcAft>
              <a:buNone/>
            </a:pPr>
            <a:r>
              <a:rPr lang="zh-C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69" name="Google Shape;69;p14"/>
          <p:cNvCxnSpPr/>
          <p:nvPr/>
        </p:nvCxnSpPr>
        <p:spPr>
          <a:xfrm>
            <a:off x="3422700" y="1532263"/>
            <a:ext cx="5170800" cy="21000"/>
          </a:xfrm>
          <a:prstGeom prst="straightConnector1">
            <a:avLst/>
          </a:prstGeom>
          <a:noFill/>
          <a:ln cap="flat" cmpd="sng" w="38100">
            <a:solidFill>
              <a:srgbClr val="666666"/>
            </a:solidFill>
            <a:prstDash val="solid"/>
            <a:round/>
            <a:headEnd len="med" w="med" type="none"/>
            <a:tailEnd len="med" w="med" type="none"/>
          </a:ln>
        </p:spPr>
      </p:cxnSp>
      <p:sp>
        <p:nvSpPr>
          <p:cNvPr id="70" name="Google Shape;70;p14"/>
          <p:cNvSpPr/>
          <p:nvPr/>
        </p:nvSpPr>
        <p:spPr>
          <a:xfrm>
            <a:off x="3569250" y="1347519"/>
            <a:ext cx="117000" cy="100800"/>
          </a:xfrm>
          <a:prstGeom prst="ellipse">
            <a:avLst/>
          </a:prstGeom>
          <a:solidFill>
            <a:srgbClr val="CC4125"/>
          </a:solidFill>
          <a:ln cap="flat" cmpd="sng" w="762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1" name="Google Shape;71;p14"/>
          <p:cNvSpPr/>
          <p:nvPr/>
        </p:nvSpPr>
        <p:spPr>
          <a:xfrm>
            <a:off x="3820419" y="1347645"/>
            <a:ext cx="117000" cy="100800"/>
          </a:xfrm>
          <a:prstGeom prst="ellipse">
            <a:avLst/>
          </a:prstGeom>
          <a:solidFill>
            <a:srgbClr val="FFD966"/>
          </a:solidFill>
          <a:ln cap="flat" cmpd="sng" w="762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2" name="Google Shape;72;p14"/>
          <p:cNvSpPr/>
          <p:nvPr/>
        </p:nvSpPr>
        <p:spPr>
          <a:xfrm>
            <a:off x="4071600" y="1347521"/>
            <a:ext cx="117000" cy="100800"/>
          </a:xfrm>
          <a:prstGeom prst="ellipse">
            <a:avLst/>
          </a:prstGeom>
          <a:solidFill>
            <a:srgbClr val="6AA84F"/>
          </a:solid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3" name="Google Shape;73;p14"/>
          <p:cNvSpPr/>
          <p:nvPr/>
        </p:nvSpPr>
        <p:spPr>
          <a:xfrm>
            <a:off x="3872753" y="1927373"/>
            <a:ext cx="2009150" cy="1751600"/>
          </a:xfrm>
          <a:custGeom>
            <a:rect b="b" l="l" r="r" t="t"/>
            <a:pathLst>
              <a:path extrusionOk="0" h="70064" w="80366">
                <a:moveTo>
                  <a:pt x="15548" y="52441"/>
                </a:moveTo>
                <a:cubicBezTo>
                  <a:pt x="15548" y="50543"/>
                  <a:pt x="15334" y="47187"/>
                  <a:pt x="17223" y="46998"/>
                </a:cubicBezTo>
                <a:cubicBezTo>
                  <a:pt x="20035" y="46717"/>
                  <a:pt x="26105" y="49397"/>
                  <a:pt x="24340" y="51604"/>
                </a:cubicBezTo>
                <a:cubicBezTo>
                  <a:pt x="21057" y="55708"/>
                  <a:pt x="8586" y="53922"/>
                  <a:pt x="8849" y="48673"/>
                </a:cubicBezTo>
                <a:cubicBezTo>
                  <a:pt x="9308" y="39503"/>
                  <a:pt x="27681" y="33672"/>
                  <a:pt x="34807" y="39462"/>
                </a:cubicBezTo>
                <a:cubicBezTo>
                  <a:pt x="37965" y="42028"/>
                  <a:pt x="36755" y="49096"/>
                  <a:pt x="33551" y="51604"/>
                </a:cubicBezTo>
                <a:cubicBezTo>
                  <a:pt x="28872" y="55266"/>
                  <a:pt x="20169" y="58737"/>
                  <a:pt x="15967" y="54535"/>
                </a:cubicBezTo>
                <a:cubicBezTo>
                  <a:pt x="5217" y="43785"/>
                  <a:pt x="32165" y="21459"/>
                  <a:pt x="47368" y="21459"/>
                </a:cubicBezTo>
                <a:cubicBezTo>
                  <a:pt x="55539" y="21459"/>
                  <a:pt x="49523" y="39704"/>
                  <a:pt x="44018" y="45742"/>
                </a:cubicBezTo>
                <a:cubicBezTo>
                  <a:pt x="40273" y="49849"/>
                  <a:pt x="35787" y="53319"/>
                  <a:pt x="31039" y="56209"/>
                </a:cubicBezTo>
                <a:cubicBezTo>
                  <a:pt x="29672" y="57041"/>
                  <a:pt x="24759" y="58155"/>
                  <a:pt x="24759" y="58722"/>
                </a:cubicBezTo>
                <a:cubicBezTo>
                  <a:pt x="24759" y="59098"/>
                  <a:pt x="28968" y="57617"/>
                  <a:pt x="33970" y="57465"/>
                </a:cubicBezTo>
                <a:cubicBezTo>
                  <a:pt x="38075" y="57341"/>
                  <a:pt x="42400" y="57801"/>
                  <a:pt x="46112" y="59559"/>
                </a:cubicBezTo>
                <a:cubicBezTo>
                  <a:pt x="47164" y="60057"/>
                  <a:pt x="50198" y="63846"/>
                  <a:pt x="50717" y="63327"/>
                </a:cubicBezTo>
                <a:cubicBezTo>
                  <a:pt x="51580" y="62464"/>
                  <a:pt x="49700" y="62431"/>
                  <a:pt x="49461" y="61234"/>
                </a:cubicBezTo>
                <a:cubicBezTo>
                  <a:pt x="48844" y="58148"/>
                  <a:pt x="49128" y="58099"/>
                  <a:pt x="49043" y="54953"/>
                </a:cubicBezTo>
                <a:cubicBezTo>
                  <a:pt x="48832" y="47129"/>
                  <a:pt x="49287" y="39268"/>
                  <a:pt x="50299" y="31507"/>
                </a:cubicBezTo>
                <a:cubicBezTo>
                  <a:pt x="50552" y="29570"/>
                  <a:pt x="52250" y="25754"/>
                  <a:pt x="50299" y="25646"/>
                </a:cubicBezTo>
                <a:cubicBezTo>
                  <a:pt x="42670" y="25222"/>
                  <a:pt x="35008" y="27219"/>
                  <a:pt x="27690" y="29414"/>
                </a:cubicBezTo>
                <a:cubicBezTo>
                  <a:pt x="24581" y="30347"/>
                  <a:pt x="19603" y="30432"/>
                  <a:pt x="18898" y="33601"/>
                </a:cubicBezTo>
                <a:cubicBezTo>
                  <a:pt x="18082" y="37269"/>
                  <a:pt x="23078" y="39869"/>
                  <a:pt x="24759" y="43230"/>
                </a:cubicBezTo>
                <a:cubicBezTo>
                  <a:pt x="27294" y="48299"/>
                  <a:pt x="29483" y="54601"/>
                  <a:pt x="27690" y="59978"/>
                </a:cubicBezTo>
                <a:cubicBezTo>
                  <a:pt x="25459" y="66669"/>
                  <a:pt x="15691" y="71317"/>
                  <a:pt x="8849" y="69607"/>
                </a:cubicBezTo>
                <a:cubicBezTo>
                  <a:pt x="675" y="67564"/>
                  <a:pt x="12915" y="51310"/>
                  <a:pt x="20154" y="46998"/>
                </a:cubicBezTo>
                <a:cubicBezTo>
                  <a:pt x="28910" y="41782"/>
                  <a:pt x="50717" y="37645"/>
                  <a:pt x="50717" y="47836"/>
                </a:cubicBezTo>
                <a:cubicBezTo>
                  <a:pt x="50717" y="54577"/>
                  <a:pt x="39351" y="55867"/>
                  <a:pt x="32714" y="57047"/>
                </a:cubicBezTo>
                <a:cubicBezTo>
                  <a:pt x="26917" y="58078"/>
                  <a:pt x="17243" y="60868"/>
                  <a:pt x="15129" y="55372"/>
                </a:cubicBezTo>
                <a:cubicBezTo>
                  <a:pt x="12821" y="49372"/>
                  <a:pt x="25911" y="47340"/>
                  <a:pt x="32295" y="46580"/>
                </a:cubicBezTo>
                <a:cubicBezTo>
                  <a:pt x="37578" y="45951"/>
                  <a:pt x="45112" y="43507"/>
                  <a:pt x="48205" y="47836"/>
                </a:cubicBezTo>
                <a:cubicBezTo>
                  <a:pt x="53342" y="55027"/>
                  <a:pt x="32114" y="55478"/>
                  <a:pt x="23503" y="57465"/>
                </a:cubicBezTo>
                <a:cubicBezTo>
                  <a:pt x="17060" y="58952"/>
                  <a:pt x="10397" y="60708"/>
                  <a:pt x="3825" y="59978"/>
                </a:cubicBezTo>
                <a:cubicBezTo>
                  <a:pt x="1776" y="59750"/>
                  <a:pt x="-171" y="60352"/>
                  <a:pt x="57" y="58303"/>
                </a:cubicBezTo>
                <a:cubicBezTo>
                  <a:pt x="1249" y="47565"/>
                  <a:pt x="17957" y="45048"/>
                  <a:pt x="28527" y="42812"/>
                </a:cubicBezTo>
                <a:cubicBezTo>
                  <a:pt x="34677" y="41511"/>
                  <a:pt x="51813" y="39204"/>
                  <a:pt x="47368" y="43649"/>
                </a:cubicBezTo>
                <a:cubicBezTo>
                  <a:pt x="39785" y="51232"/>
                  <a:pt x="27448" y="52390"/>
                  <a:pt x="16804" y="53697"/>
                </a:cubicBezTo>
                <a:cubicBezTo>
                  <a:pt x="11612" y="54335"/>
                  <a:pt x="2836" y="56189"/>
                  <a:pt x="1313" y="51185"/>
                </a:cubicBezTo>
                <a:cubicBezTo>
                  <a:pt x="-2906" y="37322"/>
                  <a:pt x="24937" y="30894"/>
                  <a:pt x="39413" y="30251"/>
                </a:cubicBezTo>
                <a:cubicBezTo>
                  <a:pt x="43742" y="30059"/>
                  <a:pt x="51033" y="29371"/>
                  <a:pt x="51973" y="33601"/>
                </a:cubicBezTo>
                <a:cubicBezTo>
                  <a:pt x="52603" y="36436"/>
                  <a:pt x="47618" y="37727"/>
                  <a:pt x="44856" y="38625"/>
                </a:cubicBezTo>
                <a:cubicBezTo>
                  <a:pt x="34926" y="41852"/>
                  <a:pt x="12261" y="44335"/>
                  <a:pt x="13873" y="34019"/>
                </a:cubicBezTo>
                <a:cubicBezTo>
                  <a:pt x="16658" y="16191"/>
                  <a:pt x="51154" y="12594"/>
                  <a:pt x="66627" y="21878"/>
                </a:cubicBezTo>
                <a:cubicBezTo>
                  <a:pt x="69020" y="23314"/>
                  <a:pt x="72688" y="25985"/>
                  <a:pt x="71651" y="28576"/>
                </a:cubicBezTo>
                <a:cubicBezTo>
                  <a:pt x="66913" y="40421"/>
                  <a:pt x="29491" y="33823"/>
                  <a:pt x="33970" y="21878"/>
                </a:cubicBezTo>
                <a:cubicBezTo>
                  <a:pt x="39366" y="7489"/>
                  <a:pt x="75687" y="9228"/>
                  <a:pt x="80025" y="23971"/>
                </a:cubicBezTo>
                <a:cubicBezTo>
                  <a:pt x="82757" y="33257"/>
                  <a:pt x="63246" y="37365"/>
                  <a:pt x="53648" y="36113"/>
                </a:cubicBezTo>
                <a:cubicBezTo>
                  <a:pt x="51959" y="35893"/>
                  <a:pt x="48257" y="34387"/>
                  <a:pt x="49461" y="33182"/>
                </a:cubicBezTo>
                <a:cubicBezTo>
                  <a:pt x="55472" y="27169"/>
                  <a:pt x="78009" y="36428"/>
                  <a:pt x="72907" y="43230"/>
                </a:cubicBezTo>
                <a:cubicBezTo>
                  <a:pt x="71871" y="44611"/>
                  <a:pt x="71276" y="43896"/>
                  <a:pt x="69558" y="44068"/>
                </a:cubicBezTo>
                <a:cubicBezTo>
                  <a:pt x="64808" y="44543"/>
                  <a:pt x="53095" y="44272"/>
                  <a:pt x="55742" y="40300"/>
                </a:cubicBezTo>
                <a:cubicBezTo>
                  <a:pt x="56002" y="39911"/>
                  <a:pt x="56111" y="39881"/>
                  <a:pt x="56579" y="39881"/>
                </a:cubicBezTo>
                <a:cubicBezTo>
                  <a:pt x="58277" y="39881"/>
                  <a:pt x="58730" y="43830"/>
                  <a:pt x="57416" y="44905"/>
                </a:cubicBezTo>
                <a:cubicBezTo>
                  <a:pt x="54344" y="47419"/>
                  <a:pt x="49163" y="48926"/>
                  <a:pt x="45693" y="46998"/>
                </a:cubicBezTo>
                <a:cubicBezTo>
                  <a:pt x="40686" y="44216"/>
                  <a:pt x="41075" y="31579"/>
                  <a:pt x="46531" y="29833"/>
                </a:cubicBezTo>
                <a:cubicBezTo>
                  <a:pt x="55742" y="26886"/>
                  <a:pt x="71742" y="41894"/>
                  <a:pt x="67046" y="50348"/>
                </a:cubicBezTo>
                <a:cubicBezTo>
                  <a:pt x="61395" y="60521"/>
                  <a:pt x="32991" y="48445"/>
                  <a:pt x="34807" y="36950"/>
                </a:cubicBezTo>
                <a:cubicBezTo>
                  <a:pt x="35821" y="30530"/>
                  <a:pt x="54924" y="35601"/>
                  <a:pt x="53648" y="41974"/>
                </a:cubicBezTo>
                <a:cubicBezTo>
                  <a:pt x="53318" y="43622"/>
                  <a:pt x="50237" y="42864"/>
                  <a:pt x="48624" y="42393"/>
                </a:cubicBezTo>
                <a:cubicBezTo>
                  <a:pt x="41225" y="40235"/>
                  <a:pt x="35387" y="33533"/>
                  <a:pt x="31458" y="26902"/>
                </a:cubicBezTo>
                <a:cubicBezTo>
                  <a:pt x="29542" y="23669"/>
                  <a:pt x="26441" y="19142"/>
                  <a:pt x="28527" y="16016"/>
                </a:cubicBezTo>
                <a:cubicBezTo>
                  <a:pt x="29679" y="14290"/>
                  <a:pt x="30178" y="19851"/>
                  <a:pt x="30621" y="21878"/>
                </a:cubicBezTo>
                <a:cubicBezTo>
                  <a:pt x="32295" y="29532"/>
                  <a:pt x="36183" y="38521"/>
                  <a:pt x="32295" y="45324"/>
                </a:cubicBezTo>
                <a:cubicBezTo>
                  <a:pt x="31559" y="46612"/>
                  <a:pt x="29609" y="43720"/>
                  <a:pt x="28946" y="42393"/>
                </a:cubicBezTo>
                <a:cubicBezTo>
                  <a:pt x="27032" y="38564"/>
                  <a:pt x="25669" y="34434"/>
                  <a:pt x="24759" y="30251"/>
                </a:cubicBezTo>
                <a:cubicBezTo>
                  <a:pt x="24398" y="28592"/>
                  <a:pt x="23734" y="23540"/>
                  <a:pt x="23922" y="25227"/>
                </a:cubicBezTo>
                <a:cubicBezTo>
                  <a:pt x="24797" y="33094"/>
                  <a:pt x="26902" y="40797"/>
                  <a:pt x="27690" y="48673"/>
                </a:cubicBezTo>
                <a:cubicBezTo>
                  <a:pt x="27996" y="51731"/>
                  <a:pt x="30282" y="60057"/>
                  <a:pt x="28109" y="57884"/>
                </a:cubicBezTo>
                <a:cubicBezTo>
                  <a:pt x="21814" y="51589"/>
                  <a:pt x="22511" y="40802"/>
                  <a:pt x="21828" y="31926"/>
                </a:cubicBezTo>
                <a:cubicBezTo>
                  <a:pt x="21664" y="29798"/>
                  <a:pt x="20949" y="25646"/>
                  <a:pt x="23084" y="25646"/>
                </a:cubicBezTo>
                <a:cubicBezTo>
                  <a:pt x="28892" y="25646"/>
                  <a:pt x="31116" y="34434"/>
                  <a:pt x="33133" y="39881"/>
                </a:cubicBezTo>
                <a:cubicBezTo>
                  <a:pt x="34354" y="43176"/>
                  <a:pt x="37312" y="48398"/>
                  <a:pt x="34389" y="50348"/>
                </a:cubicBezTo>
                <a:cubicBezTo>
                  <a:pt x="28396" y="54345"/>
                  <a:pt x="19082" y="44621"/>
                  <a:pt x="16804" y="37787"/>
                </a:cubicBezTo>
                <a:cubicBezTo>
                  <a:pt x="14990" y="32344"/>
                  <a:pt x="16613" y="22543"/>
                  <a:pt x="22247" y="21459"/>
                </a:cubicBezTo>
                <a:cubicBezTo>
                  <a:pt x="29516" y="20061"/>
                  <a:pt x="37420" y="29585"/>
                  <a:pt x="38157" y="36950"/>
                </a:cubicBezTo>
                <a:cubicBezTo>
                  <a:pt x="38232" y="37698"/>
                  <a:pt x="38033" y="39282"/>
                  <a:pt x="37320" y="39044"/>
                </a:cubicBezTo>
                <a:cubicBezTo>
                  <a:pt x="28502" y="36102"/>
                  <a:pt x="32234" y="8578"/>
                  <a:pt x="41088" y="11411"/>
                </a:cubicBezTo>
                <a:cubicBezTo>
                  <a:pt x="51185" y="14641"/>
                  <a:pt x="52758" y="30542"/>
                  <a:pt x="52392" y="41137"/>
                </a:cubicBezTo>
                <a:cubicBezTo>
                  <a:pt x="52293" y="44012"/>
                  <a:pt x="50820" y="51354"/>
                  <a:pt x="49043" y="49092"/>
                </a:cubicBezTo>
                <a:cubicBezTo>
                  <a:pt x="45335" y="44373"/>
                  <a:pt x="43057" y="31517"/>
                  <a:pt x="49043" y="31089"/>
                </a:cubicBezTo>
                <a:cubicBezTo>
                  <a:pt x="57326" y="30497"/>
                  <a:pt x="58723" y="45430"/>
                  <a:pt x="59510" y="53697"/>
                </a:cubicBezTo>
                <a:cubicBezTo>
                  <a:pt x="59669" y="55364"/>
                  <a:pt x="61185" y="58722"/>
                  <a:pt x="59510" y="58722"/>
                </a:cubicBezTo>
                <a:cubicBezTo>
                  <a:pt x="57551" y="58722"/>
                  <a:pt x="58800" y="54797"/>
                  <a:pt x="59091" y="52860"/>
                </a:cubicBezTo>
                <a:cubicBezTo>
                  <a:pt x="59688" y="48879"/>
                  <a:pt x="61765" y="42812"/>
                  <a:pt x="65790" y="42812"/>
                </a:cubicBezTo>
                <a:cubicBezTo>
                  <a:pt x="67625" y="42812"/>
                  <a:pt x="67350" y="46567"/>
                  <a:pt x="66627" y="48254"/>
                </a:cubicBezTo>
                <a:cubicBezTo>
                  <a:pt x="63067" y="56562"/>
                  <a:pt x="44833" y="62325"/>
                  <a:pt x="40250" y="54535"/>
                </a:cubicBezTo>
                <a:cubicBezTo>
                  <a:pt x="38382" y="51359"/>
                  <a:pt x="43277" y="46048"/>
                  <a:pt x="46949" y="45742"/>
                </a:cubicBezTo>
                <a:cubicBezTo>
                  <a:pt x="51011" y="45404"/>
                  <a:pt x="59287" y="50232"/>
                  <a:pt x="56579" y="53279"/>
                </a:cubicBezTo>
                <a:cubicBezTo>
                  <a:pt x="51664" y="58809"/>
                  <a:pt x="41393" y="56079"/>
                  <a:pt x="34389" y="53697"/>
                </a:cubicBezTo>
                <a:cubicBezTo>
                  <a:pt x="24201" y="50233"/>
                  <a:pt x="14689" y="41594"/>
                  <a:pt x="10943" y="31507"/>
                </a:cubicBezTo>
                <a:cubicBezTo>
                  <a:pt x="8633" y="25287"/>
                  <a:pt x="11964" y="14338"/>
                  <a:pt x="18479" y="13085"/>
                </a:cubicBezTo>
                <a:cubicBezTo>
                  <a:pt x="26150" y="11609"/>
                  <a:pt x="38533" y="21165"/>
                  <a:pt x="36063" y="28576"/>
                </a:cubicBezTo>
                <a:cubicBezTo>
                  <a:pt x="33101" y="37462"/>
                  <a:pt x="20381" y="44500"/>
                  <a:pt x="11361" y="41974"/>
                </a:cubicBezTo>
                <a:cubicBezTo>
                  <a:pt x="8227" y="41096"/>
                  <a:pt x="6207" y="36853"/>
                  <a:pt x="6337" y="33601"/>
                </a:cubicBezTo>
                <a:cubicBezTo>
                  <a:pt x="6560" y="28023"/>
                  <a:pt x="14590" y="21386"/>
                  <a:pt x="19735" y="23552"/>
                </a:cubicBezTo>
                <a:cubicBezTo>
                  <a:pt x="22951" y="24906"/>
                  <a:pt x="25012" y="28584"/>
                  <a:pt x="26015" y="31926"/>
                </a:cubicBezTo>
                <a:cubicBezTo>
                  <a:pt x="26269" y="32771"/>
                  <a:pt x="26458" y="35228"/>
                  <a:pt x="26853" y="34438"/>
                </a:cubicBezTo>
                <a:cubicBezTo>
                  <a:pt x="28268" y="31608"/>
                  <a:pt x="30703" y="25294"/>
                  <a:pt x="33133" y="27320"/>
                </a:cubicBezTo>
                <a:cubicBezTo>
                  <a:pt x="36365" y="30014"/>
                  <a:pt x="35960" y="40900"/>
                  <a:pt x="31877" y="39881"/>
                </a:cubicBezTo>
                <a:cubicBezTo>
                  <a:pt x="29477" y="39282"/>
                  <a:pt x="32092" y="34372"/>
                  <a:pt x="33970" y="32763"/>
                </a:cubicBezTo>
                <a:cubicBezTo>
                  <a:pt x="39522" y="28004"/>
                  <a:pt x="48258" y="25855"/>
                  <a:pt x="55323" y="27739"/>
                </a:cubicBezTo>
                <a:cubicBezTo>
                  <a:pt x="59916" y="28964"/>
                  <a:pt x="63945" y="33908"/>
                  <a:pt x="64534" y="38625"/>
                </a:cubicBezTo>
                <a:cubicBezTo>
                  <a:pt x="65768" y="48505"/>
                  <a:pt x="33644" y="45583"/>
                  <a:pt x="34807" y="35694"/>
                </a:cubicBezTo>
                <a:cubicBezTo>
                  <a:pt x="35657" y="28465"/>
                  <a:pt x="51601" y="32059"/>
                  <a:pt x="56579" y="37369"/>
                </a:cubicBezTo>
                <a:cubicBezTo>
                  <a:pt x="58481" y="39398"/>
                  <a:pt x="59765" y="42626"/>
                  <a:pt x="59091" y="45324"/>
                </a:cubicBezTo>
                <a:cubicBezTo>
                  <a:pt x="58684" y="46954"/>
                  <a:pt x="54396" y="46553"/>
                  <a:pt x="54067" y="44905"/>
                </a:cubicBezTo>
                <a:cubicBezTo>
                  <a:pt x="53815" y="43643"/>
                  <a:pt x="56036" y="41538"/>
                  <a:pt x="56998" y="42393"/>
                </a:cubicBezTo>
                <a:cubicBezTo>
                  <a:pt x="60292" y="45320"/>
                  <a:pt x="62090" y="51800"/>
                  <a:pt x="59510" y="55372"/>
                </a:cubicBezTo>
                <a:cubicBezTo>
                  <a:pt x="53418" y="63806"/>
                  <a:pt x="26347" y="69313"/>
                  <a:pt x="28527" y="59140"/>
                </a:cubicBezTo>
                <a:cubicBezTo>
                  <a:pt x="29536" y="54429"/>
                  <a:pt x="39606" y="52987"/>
                  <a:pt x="42762" y="56628"/>
                </a:cubicBezTo>
                <a:cubicBezTo>
                  <a:pt x="45146" y="59378"/>
                  <a:pt x="45343" y="70709"/>
                  <a:pt x="43600" y="67514"/>
                </a:cubicBezTo>
                <a:cubicBezTo>
                  <a:pt x="39048" y="59168"/>
                  <a:pt x="39526" y="48243"/>
                  <a:pt x="41925" y="39044"/>
                </a:cubicBezTo>
                <a:cubicBezTo>
                  <a:pt x="42523" y="36752"/>
                  <a:pt x="45572" y="32092"/>
                  <a:pt x="46949" y="34019"/>
                </a:cubicBezTo>
                <a:cubicBezTo>
                  <a:pt x="50798" y="39405"/>
                  <a:pt x="42032" y="48606"/>
                  <a:pt x="35645" y="50348"/>
                </a:cubicBezTo>
                <a:cubicBezTo>
                  <a:pt x="28983" y="52165"/>
                  <a:pt x="19227" y="51167"/>
                  <a:pt x="15548" y="45324"/>
                </a:cubicBezTo>
                <a:cubicBezTo>
                  <a:pt x="11456" y="38825"/>
                  <a:pt x="16543" y="27577"/>
                  <a:pt x="23084" y="23552"/>
                </a:cubicBezTo>
                <a:cubicBezTo>
                  <a:pt x="31013" y="18673"/>
                  <a:pt x="51143" y="20561"/>
                  <a:pt x="50299" y="29833"/>
                </a:cubicBezTo>
                <a:cubicBezTo>
                  <a:pt x="49326" y="40527"/>
                  <a:pt x="24142" y="43980"/>
                  <a:pt x="18479" y="34857"/>
                </a:cubicBezTo>
                <a:cubicBezTo>
                  <a:pt x="10898" y="22643"/>
                  <a:pt x="29667" y="-739"/>
                  <a:pt x="44018" y="106"/>
                </a:cubicBezTo>
                <a:cubicBezTo>
                  <a:pt x="50879" y="510"/>
                  <a:pt x="54245" y="12329"/>
                  <a:pt x="52392" y="18947"/>
                </a:cubicBezTo>
                <a:cubicBezTo>
                  <a:pt x="50493" y="25731"/>
                  <a:pt x="45914" y="31828"/>
                  <a:pt x="40669" y="36531"/>
                </a:cubicBezTo>
                <a:cubicBezTo>
                  <a:pt x="38020" y="38906"/>
                  <a:pt x="32677" y="44296"/>
                  <a:pt x="31039" y="41137"/>
                </a:cubicBezTo>
                <a:cubicBezTo>
                  <a:pt x="26004" y="31425"/>
                  <a:pt x="36512" y="11310"/>
                  <a:pt x="47368" y="12667"/>
                </a:cubicBezTo>
                <a:cubicBezTo>
                  <a:pt x="59326" y="14162"/>
                  <a:pt x="50861" y="45742"/>
                  <a:pt x="38994" y="47836"/>
                </a:cubicBezTo>
                <a:cubicBezTo>
                  <a:pt x="31159" y="49219"/>
                  <a:pt x="34747" y="30415"/>
                  <a:pt x="39413" y="23971"/>
                </a:cubicBezTo>
                <a:cubicBezTo>
                  <a:pt x="41820" y="20646"/>
                  <a:pt x="50092" y="16234"/>
                  <a:pt x="51136" y="20203"/>
                </a:cubicBezTo>
                <a:cubicBezTo>
                  <a:pt x="53943" y="30873"/>
                  <a:pt x="41034" y="40681"/>
                  <a:pt x="32295" y="47417"/>
                </a:cubicBezTo>
                <a:cubicBezTo>
                  <a:pt x="26525" y="51865"/>
                  <a:pt x="15475" y="59710"/>
                  <a:pt x="11361" y="53697"/>
                </a:cubicBezTo>
                <a:cubicBezTo>
                  <a:pt x="3273" y="41877"/>
                  <a:pt x="36843" y="20537"/>
                  <a:pt x="47368" y="30251"/>
                </a:cubicBezTo>
                <a:cubicBezTo>
                  <a:pt x="52975" y="35426"/>
                  <a:pt x="37373" y="44120"/>
                  <a:pt x="29783" y="44905"/>
                </a:cubicBezTo>
                <a:cubicBezTo>
                  <a:pt x="26786" y="45215"/>
                  <a:pt x="18133" y="43765"/>
                  <a:pt x="20991" y="42812"/>
                </a:cubicBezTo>
                <a:cubicBezTo>
                  <a:pt x="24261" y="41721"/>
                  <a:pt x="27681" y="54268"/>
                  <a:pt x="24759" y="52441"/>
                </a:cubicBezTo>
                <a:cubicBezTo>
                  <a:pt x="19782" y="49329"/>
                  <a:pt x="19947" y="41530"/>
                  <a:pt x="19316" y="35694"/>
                </a:cubicBezTo>
                <a:cubicBezTo>
                  <a:pt x="18850" y="31384"/>
                  <a:pt x="17616" y="26230"/>
                  <a:pt x="20154" y="22715"/>
                </a:cubicBezTo>
                <a:cubicBezTo>
                  <a:pt x="24977" y="16036"/>
                  <a:pt x="37306" y="27082"/>
                  <a:pt x="42344" y="33601"/>
                </a:cubicBezTo>
                <a:cubicBezTo>
                  <a:pt x="44329" y="36169"/>
                  <a:pt x="48201" y="39609"/>
                  <a:pt x="46531" y="42393"/>
                </a:cubicBezTo>
                <a:cubicBezTo>
                  <a:pt x="44420" y="45913"/>
                  <a:pt x="37084" y="42040"/>
                  <a:pt x="34807" y="38625"/>
                </a:cubicBezTo>
                <a:cubicBezTo>
                  <a:pt x="33774" y="37076"/>
                  <a:pt x="34452" y="34115"/>
                  <a:pt x="36063" y="33182"/>
                </a:cubicBezTo>
                <a:cubicBezTo>
                  <a:pt x="41383" y="30102"/>
                  <a:pt x="49214" y="29183"/>
                  <a:pt x="54485" y="32345"/>
                </a:cubicBezTo>
                <a:cubicBezTo>
                  <a:pt x="56893" y="33790"/>
                  <a:pt x="51974" y="42393"/>
                  <a:pt x="50717" y="39881"/>
                </a:cubicBezTo>
                <a:cubicBezTo>
                  <a:pt x="48999" y="36447"/>
                  <a:pt x="61060" y="32312"/>
                  <a:pt x="61603" y="36113"/>
                </a:cubicBezTo>
                <a:cubicBezTo>
                  <a:pt x="61828" y="37688"/>
                  <a:pt x="58426" y="40521"/>
                  <a:pt x="57835" y="39044"/>
                </a:cubicBezTo>
                <a:cubicBezTo>
                  <a:pt x="55862" y="34110"/>
                  <a:pt x="66378" y="30430"/>
                  <a:pt x="71651" y="31089"/>
                </a:cubicBezTo>
                <a:cubicBezTo>
                  <a:pt x="74005" y="31383"/>
                  <a:pt x="75534" y="35057"/>
                  <a:pt x="75001" y="37369"/>
                </a:cubicBezTo>
                <a:cubicBezTo>
                  <a:pt x="74243" y="40655"/>
                  <a:pt x="68760" y="43155"/>
                  <a:pt x="65790" y="41556"/>
                </a:cubicBezTo>
                <a:cubicBezTo>
                  <a:pt x="63404" y="40272"/>
                  <a:pt x="62166" y="37383"/>
                  <a:pt x="61184" y="34857"/>
                </a:cubicBezTo>
                <a:cubicBezTo>
                  <a:pt x="60469" y="33017"/>
                  <a:pt x="58950" y="27601"/>
                  <a:pt x="60347" y="28995"/>
                </a:cubicBezTo>
                <a:cubicBezTo>
                  <a:pt x="66458" y="35092"/>
                  <a:pt x="45992" y="48703"/>
                  <a:pt x="38994" y="43649"/>
                </a:cubicBezTo>
                <a:cubicBezTo>
                  <a:pt x="31577" y="38293"/>
                  <a:pt x="40203" y="15752"/>
                  <a:pt x="49043" y="18109"/>
                </a:cubicBezTo>
                <a:cubicBezTo>
                  <a:pt x="56060" y="19980"/>
                  <a:pt x="52978" y="34407"/>
                  <a:pt x="48205" y="39881"/>
                </a:cubicBezTo>
                <a:cubicBezTo>
                  <a:pt x="40723" y="48463"/>
                  <a:pt x="18312" y="57381"/>
                  <a:pt x="14711" y="46580"/>
                </a:cubicBezTo>
                <a:cubicBezTo>
                  <a:pt x="11745" y="37683"/>
                  <a:pt x="31525" y="22459"/>
                  <a:pt x="37320" y="29833"/>
                </a:cubicBezTo>
                <a:cubicBezTo>
                  <a:pt x="39822" y="33017"/>
                  <a:pt x="39431" y="38812"/>
                  <a:pt x="36901" y="41974"/>
                </a:cubicBezTo>
                <a:cubicBezTo>
                  <a:pt x="34446" y="45043"/>
                  <a:pt x="27789" y="46167"/>
                  <a:pt x="25178" y="43230"/>
                </a:cubicBezTo>
                <a:cubicBezTo>
                  <a:pt x="20796" y="38300"/>
                  <a:pt x="20222" y="29495"/>
                  <a:pt x="23084" y="23552"/>
                </a:cubicBezTo>
                <a:cubicBezTo>
                  <a:pt x="25334" y="18879"/>
                  <a:pt x="32633" y="15051"/>
                  <a:pt x="37320" y="17272"/>
                </a:cubicBezTo>
                <a:cubicBezTo>
                  <a:pt x="42836" y="19885"/>
                  <a:pt x="44451" y="30484"/>
                  <a:pt x="40669" y="35275"/>
                </a:cubicBezTo>
                <a:cubicBezTo>
                  <a:pt x="37279" y="39570"/>
                  <a:pt x="23487" y="39006"/>
                  <a:pt x="24340" y="33601"/>
                </a:cubicBezTo>
                <a:cubicBezTo>
                  <a:pt x="25525" y="26095"/>
                  <a:pt x="40505" y="26643"/>
                  <a:pt x="46949" y="30670"/>
                </a:cubicBezTo>
                <a:cubicBezTo>
                  <a:pt x="49298" y="32138"/>
                  <a:pt x="51079" y="34511"/>
                  <a:pt x="52392" y="36950"/>
                </a:cubicBezTo>
                <a:cubicBezTo>
                  <a:pt x="53253" y="38549"/>
                  <a:pt x="52361" y="40718"/>
                  <a:pt x="53229" y="40718"/>
                </a:cubicBezTo>
                <a:cubicBezTo>
                  <a:pt x="54625" y="40718"/>
                  <a:pt x="55197" y="38008"/>
                  <a:pt x="56579" y="38206"/>
                </a:cubicBezTo>
                <a:cubicBezTo>
                  <a:pt x="57882" y="38392"/>
                  <a:pt x="58414" y="40265"/>
                  <a:pt x="58672" y="41556"/>
                </a:cubicBezTo>
                <a:cubicBezTo>
                  <a:pt x="59358" y="44988"/>
                  <a:pt x="60310" y="49548"/>
                  <a:pt x="57835" y="52023"/>
                </a:cubicBezTo>
                <a:cubicBezTo>
                  <a:pt x="53171" y="56687"/>
                  <a:pt x="44713" y="53387"/>
                  <a:pt x="38157" y="54116"/>
                </a:cubicBezTo>
                <a:cubicBezTo>
                  <a:pt x="37533" y="54185"/>
                  <a:pt x="36620" y="54678"/>
                  <a:pt x="36901" y="54116"/>
                </a:cubicBezTo>
                <a:cubicBezTo>
                  <a:pt x="38068" y="51785"/>
                  <a:pt x="41870" y="52476"/>
                  <a:pt x="44437" y="52023"/>
                </a:cubicBezTo>
                <a:cubicBezTo>
                  <a:pt x="49402" y="51147"/>
                  <a:pt x="54468" y="50767"/>
                  <a:pt x="59510" y="50767"/>
                </a:cubicBezTo>
                <a:cubicBezTo>
                  <a:pt x="62220" y="50767"/>
                  <a:pt x="69200" y="50359"/>
                  <a:pt x="67465" y="52441"/>
                </a:cubicBezTo>
                <a:cubicBezTo>
                  <a:pt x="64744" y="55707"/>
                  <a:pt x="59775" y="56121"/>
                  <a:pt x="55742" y="57465"/>
                </a:cubicBezTo>
                <a:cubicBezTo>
                  <a:pt x="47520" y="60205"/>
                  <a:pt x="39189" y="62860"/>
                  <a:pt x="30621" y="64164"/>
                </a:cubicBezTo>
                <a:cubicBezTo>
                  <a:pt x="25376" y="64962"/>
                  <a:pt x="17252" y="68403"/>
                  <a:pt x="14711" y="63746"/>
                </a:cubicBezTo>
                <a:cubicBezTo>
                  <a:pt x="9925" y="54976"/>
                  <a:pt x="28003" y="47675"/>
                  <a:pt x="37320" y="44068"/>
                </a:cubicBezTo>
                <a:cubicBezTo>
                  <a:pt x="40574" y="42809"/>
                  <a:pt x="44901" y="43604"/>
                  <a:pt x="47368" y="41137"/>
                </a:cubicBezTo>
                <a:cubicBezTo>
                  <a:pt x="48750" y="39755"/>
                  <a:pt x="43460" y="41137"/>
                  <a:pt x="41506" y="41137"/>
                </a:cubicBezTo>
                <a:cubicBezTo>
                  <a:pt x="31732" y="41137"/>
                  <a:pt x="12617" y="45887"/>
                  <a:pt x="12617" y="36113"/>
                </a:cubicBezTo>
                <a:cubicBezTo>
                  <a:pt x="12617" y="26195"/>
                  <a:pt x="43013" y="19193"/>
                  <a:pt x="41506" y="28995"/>
                </a:cubicBezTo>
                <a:cubicBezTo>
                  <a:pt x="40862" y="33183"/>
                  <a:pt x="32849" y="35175"/>
                  <a:pt x="29365" y="32763"/>
                </a:cubicBezTo>
                <a:cubicBezTo>
                  <a:pt x="27414" y="31413"/>
                  <a:pt x="26309" y="28837"/>
                  <a:pt x="26015" y="26483"/>
                </a:cubicBezTo>
                <a:cubicBezTo>
                  <a:pt x="25796" y="24731"/>
                  <a:pt x="26083" y="22190"/>
                  <a:pt x="27690" y="21459"/>
                </a:cubicBezTo>
                <a:cubicBezTo>
                  <a:pt x="31512" y="19721"/>
                  <a:pt x="36769" y="21937"/>
                  <a:pt x="39832" y="24808"/>
                </a:cubicBezTo>
                <a:cubicBezTo>
                  <a:pt x="42497" y="27306"/>
                  <a:pt x="43803" y="33250"/>
                  <a:pt x="41088" y="35694"/>
                </a:cubicBezTo>
                <a:cubicBezTo>
                  <a:pt x="31545" y="44284"/>
                  <a:pt x="-404" y="48185"/>
                  <a:pt x="2569" y="35694"/>
                </a:cubicBezTo>
                <a:cubicBezTo>
                  <a:pt x="5434" y="23660"/>
                  <a:pt x="24303" y="22791"/>
                  <a:pt x="36482" y="20622"/>
                </a:cubicBezTo>
                <a:cubicBezTo>
                  <a:pt x="43639" y="19347"/>
                  <a:pt x="50988" y="19130"/>
                  <a:pt x="58254" y="19365"/>
                </a:cubicBezTo>
                <a:cubicBezTo>
                  <a:pt x="60726" y="19445"/>
                  <a:pt x="64452" y="19163"/>
                  <a:pt x="65371" y="21459"/>
                </a:cubicBezTo>
                <a:cubicBezTo>
                  <a:pt x="67729" y="27353"/>
                  <a:pt x="52295" y="26245"/>
                  <a:pt x="49461" y="31926"/>
                </a:cubicBezTo>
                <a:cubicBezTo>
                  <a:pt x="48959" y="32933"/>
                  <a:pt x="51686" y="32345"/>
                  <a:pt x="52811" y="32345"/>
                </a:cubicBezTo>
                <a:cubicBezTo>
                  <a:pt x="57714" y="32345"/>
                  <a:pt x="62814" y="32050"/>
                  <a:pt x="67465" y="33601"/>
                </a:cubicBezTo>
                <a:cubicBezTo>
                  <a:pt x="69081" y="34140"/>
                  <a:pt x="73037" y="35541"/>
                  <a:pt x="71651" y="36531"/>
                </a:cubicBezTo>
                <a:cubicBezTo>
                  <a:pt x="60465" y="44519"/>
                  <a:pt x="45497" y="45560"/>
                  <a:pt x="31877" y="47417"/>
                </a:cubicBezTo>
                <a:cubicBezTo>
                  <a:pt x="27006" y="48081"/>
                  <a:pt x="17833" y="50621"/>
                  <a:pt x="17223" y="45742"/>
                </a:cubicBezTo>
                <a:cubicBezTo>
                  <a:pt x="16350" y="38756"/>
                  <a:pt x="24825" y="33411"/>
                  <a:pt x="30621" y="29414"/>
                </a:cubicBezTo>
                <a:cubicBezTo>
                  <a:pt x="34254" y="26908"/>
                  <a:pt x="40060" y="22106"/>
                  <a:pt x="43181" y="25227"/>
                </a:cubicBezTo>
                <a:cubicBezTo>
                  <a:pt x="46095" y="28141"/>
                  <a:pt x="35513" y="33664"/>
                  <a:pt x="32295" y="31089"/>
                </a:cubicBezTo>
                <a:cubicBezTo>
                  <a:pt x="30102" y="29334"/>
                  <a:pt x="33399" y="24441"/>
                  <a:pt x="36063" y="23552"/>
                </a:cubicBezTo>
              </a:path>
            </a:pathLst>
          </a:custGeom>
          <a:noFill/>
          <a:ln cap="flat" cmpd="sng" w="19050">
            <a:solidFill>
              <a:srgbClr val="222F3E"/>
            </a:solidFill>
            <a:prstDash val="solid"/>
            <a:round/>
            <a:headEnd len="med" w="med" type="none"/>
            <a:tailEnd len="med" w="med" type="none"/>
          </a:ln>
        </p:spPr>
      </p:sp>
      <p:sp>
        <p:nvSpPr>
          <p:cNvPr id="74" name="Google Shape;74;p14"/>
          <p:cNvSpPr txBox="1"/>
          <p:nvPr/>
        </p:nvSpPr>
        <p:spPr>
          <a:xfrm>
            <a:off x="3820425" y="3782688"/>
            <a:ext cx="20934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chemeClr val="accent3"/>
                </a:solidFill>
                <a:latin typeface="Proxima Nova"/>
                <a:ea typeface="Proxima Nova"/>
                <a:cs typeface="Proxima Nova"/>
                <a:sym typeface="Proxima Nova"/>
              </a:rPr>
              <a:t>Machine Learning</a:t>
            </a:r>
            <a:endParaRPr b="1" sz="1800">
              <a:solidFill>
                <a:schemeClr val="accent3"/>
              </a:solidFill>
              <a:latin typeface="Proxima Nova"/>
              <a:ea typeface="Proxima Nova"/>
              <a:cs typeface="Proxima Nova"/>
              <a:sym typeface="Proxima Nova"/>
            </a:endParaRPr>
          </a:p>
        </p:txBody>
      </p:sp>
      <p:sp>
        <p:nvSpPr>
          <p:cNvPr id="75" name="Google Shape;75;p14"/>
          <p:cNvSpPr/>
          <p:nvPr/>
        </p:nvSpPr>
        <p:spPr>
          <a:xfrm>
            <a:off x="6248800" y="1616013"/>
            <a:ext cx="2009100" cy="2669100"/>
          </a:xfrm>
          <a:prstGeom prst="verticalScroll">
            <a:avLst>
              <a:gd fmla="val 7065" name="adj"/>
            </a:avLst>
          </a:prstGeom>
          <a:solidFill>
            <a:schemeClr val="lt1"/>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latin typeface="Proxima Nova"/>
                <a:ea typeface="Proxima Nova"/>
                <a:cs typeface="Proxima Nova"/>
                <a:sym typeface="Proxima Nova"/>
              </a:rPr>
              <a:t>These are the perfect courses for you… good luck!</a:t>
            </a:r>
            <a:endParaRPr b="1">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rPr lang="zh-CN">
                <a:latin typeface="Proxima Nova"/>
                <a:ea typeface="Proxima Nova"/>
                <a:cs typeface="Proxima Nova"/>
                <a:sym typeface="Proxima Nova"/>
              </a:rPr>
              <a:t>MATH207</a:t>
            </a:r>
            <a:endParaRPr>
              <a:latin typeface="Proxima Nova"/>
              <a:ea typeface="Proxima Nova"/>
              <a:cs typeface="Proxima Nova"/>
              <a:sym typeface="Proxima Nova"/>
            </a:endParaRPr>
          </a:p>
          <a:p>
            <a:pPr indent="0" lvl="0" marL="0" rtl="0" algn="ctr">
              <a:spcBef>
                <a:spcPts val="0"/>
              </a:spcBef>
              <a:spcAft>
                <a:spcPts val="0"/>
              </a:spcAft>
              <a:buNone/>
            </a:pPr>
            <a:r>
              <a:rPr lang="zh-CN">
                <a:latin typeface="Proxima Nova"/>
                <a:ea typeface="Proxima Nova"/>
                <a:cs typeface="Proxima Nova"/>
                <a:sym typeface="Proxima Nova"/>
              </a:rPr>
              <a:t>MATH208</a:t>
            </a:r>
            <a:endParaRPr>
              <a:latin typeface="Proxima Nova"/>
              <a:ea typeface="Proxima Nova"/>
              <a:cs typeface="Proxima Nova"/>
              <a:sym typeface="Proxima Nova"/>
            </a:endParaRPr>
          </a:p>
          <a:p>
            <a:pPr indent="0" lvl="0" marL="0" rtl="0" algn="ctr">
              <a:spcBef>
                <a:spcPts val="0"/>
              </a:spcBef>
              <a:spcAft>
                <a:spcPts val="0"/>
              </a:spcAft>
              <a:buNone/>
            </a:pPr>
            <a:r>
              <a:rPr lang="zh-CN">
                <a:latin typeface="Proxima Nova"/>
                <a:ea typeface="Proxima Nova"/>
                <a:cs typeface="Proxima Nova"/>
                <a:sym typeface="Proxima Nova"/>
              </a:rPr>
              <a:t>MATH209</a:t>
            </a:r>
            <a:endParaRPr>
              <a:latin typeface="Proxima Nova"/>
              <a:ea typeface="Proxima Nova"/>
              <a:cs typeface="Proxima Nova"/>
              <a:sym typeface="Proxima Nova"/>
            </a:endParaRPr>
          </a:p>
          <a:p>
            <a:pPr indent="0" lvl="0" marL="0" rtl="0" algn="ctr">
              <a:spcBef>
                <a:spcPts val="0"/>
              </a:spcBef>
              <a:spcAft>
                <a:spcPts val="0"/>
              </a:spcAft>
              <a:buNone/>
            </a:pPr>
            <a:r>
              <a:rPr lang="zh-CN">
                <a:latin typeface="Proxima Nova"/>
                <a:ea typeface="Proxima Nova"/>
                <a:cs typeface="Proxima Nova"/>
                <a:sym typeface="Proxima Nova"/>
              </a:rPr>
              <a:t>MATH224</a:t>
            </a:r>
            <a:endParaRPr>
              <a:latin typeface="Proxima Nova"/>
              <a:ea typeface="Proxima Nova"/>
              <a:cs typeface="Proxima Nova"/>
              <a:sym typeface="Proxima Nova"/>
            </a:endParaRPr>
          </a:p>
          <a:p>
            <a:pPr indent="0" lvl="0" marL="0" rtl="0" algn="ctr">
              <a:spcBef>
                <a:spcPts val="0"/>
              </a:spcBef>
              <a:spcAft>
                <a:spcPts val="0"/>
              </a:spcAft>
              <a:buNone/>
            </a:pPr>
            <a:r>
              <a:rPr lang="zh-C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76" name="Google Shape;76;p14"/>
          <p:cNvSpPr/>
          <p:nvPr/>
        </p:nvSpPr>
        <p:spPr>
          <a:xfrm>
            <a:off x="5913875" y="2861588"/>
            <a:ext cx="334800" cy="156900"/>
          </a:xfrm>
          <a:prstGeom prst="stripedRightArrow">
            <a:avLst>
              <a:gd fmla="val 50000" name="adj1"/>
              <a:gd fmla="val 50000" name="adj2"/>
            </a:avLst>
          </a:prstGeom>
          <a:solidFill>
            <a:schemeClr val="lt1"/>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7" name="Google Shape;77;p14"/>
          <p:cNvSpPr txBox="1"/>
          <p:nvPr/>
        </p:nvSpPr>
        <p:spPr>
          <a:xfrm>
            <a:off x="4322775" y="1190750"/>
            <a:ext cx="41340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u="sng">
                <a:solidFill>
                  <a:schemeClr val="hlink"/>
                </a:solidFill>
                <a:latin typeface="Proxima Nova"/>
                <a:ea typeface="Proxima Nova"/>
                <a:cs typeface="Proxima Nova"/>
                <a:sym typeface="Proxima Nova"/>
                <a:hlinkClick r:id="rId4"/>
              </a:rPr>
              <a:t>http://cse583-frontend.s3-website-us-west-2.amazonaws.com/</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idx="4294967295" type="title"/>
          </p:nvPr>
        </p:nvSpPr>
        <p:spPr>
          <a:xfrm>
            <a:off x="293600" y="28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Additional User Case</a:t>
            </a:r>
            <a:endParaRPr b="1"/>
          </a:p>
        </p:txBody>
      </p:sp>
      <p:sp>
        <p:nvSpPr>
          <p:cNvPr id="83" name="Google Shape;83;p15"/>
          <p:cNvSpPr txBox="1"/>
          <p:nvPr/>
        </p:nvSpPr>
        <p:spPr>
          <a:xfrm>
            <a:off x="301875" y="1681175"/>
            <a:ext cx="7775400" cy="299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zh-CN">
                <a:latin typeface="Proxima Nova"/>
                <a:ea typeface="Proxima Nova"/>
                <a:cs typeface="Proxima Nova"/>
                <a:sym typeface="Proxima Nova"/>
              </a:rPr>
              <a:t>Inputs</a:t>
            </a:r>
            <a:endParaRPr b="1">
              <a:latin typeface="Proxima Nova"/>
              <a:ea typeface="Proxima Nova"/>
              <a:cs typeface="Proxima Nova"/>
              <a:sym typeface="Proxima Nova"/>
            </a:endParaRPr>
          </a:p>
          <a:p>
            <a:pPr indent="-317500" lvl="0" marL="457200" rtl="0" algn="l">
              <a:lnSpc>
                <a:spcPct val="115000"/>
              </a:lnSpc>
              <a:spcBef>
                <a:spcPts val="1200"/>
              </a:spcBef>
              <a:spcAft>
                <a:spcPts val="0"/>
              </a:spcAft>
              <a:buSzPts val="1400"/>
              <a:buChar char="●"/>
            </a:pPr>
            <a:r>
              <a:rPr b="1" lang="zh-CN">
                <a:latin typeface="Proxima Nova"/>
                <a:ea typeface="Proxima Nova"/>
                <a:cs typeface="Proxima Nova"/>
                <a:sym typeface="Proxima Nova"/>
              </a:rPr>
              <a:t>User Data</a:t>
            </a:r>
            <a:r>
              <a:rPr lang="zh-CN">
                <a:latin typeface="Proxima Nova"/>
                <a:ea typeface="Proxima Nova"/>
                <a:cs typeface="Proxima Nova"/>
                <a:sym typeface="Proxima Nova"/>
              </a:rPr>
              <a:t>:</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Char char="○"/>
            </a:pPr>
            <a:r>
              <a:rPr b="1" lang="zh-CN">
                <a:latin typeface="Proxima Nova"/>
                <a:ea typeface="Proxima Nova"/>
                <a:cs typeface="Proxima Nova"/>
                <a:sym typeface="Proxima Nova"/>
              </a:rPr>
              <a:t>History Course</a:t>
            </a:r>
            <a:r>
              <a:rPr lang="zh-CN">
                <a:latin typeface="Proxima Nova"/>
                <a:ea typeface="Proxima Nova"/>
                <a:cs typeface="Proxima Nova"/>
                <a:sym typeface="Proxima Nova"/>
              </a:rPr>
              <a:t>: List of previously taken courses (list of strings).</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Char char="○"/>
            </a:pPr>
            <a:r>
              <a:rPr b="1" lang="zh-CN">
                <a:latin typeface="Proxima Nova"/>
                <a:ea typeface="Proxima Nova"/>
                <a:cs typeface="Proxima Nova"/>
                <a:sym typeface="Proxima Nova"/>
              </a:rPr>
              <a:t>Interest</a:t>
            </a:r>
            <a:r>
              <a:rPr lang="zh-CN">
                <a:latin typeface="Proxima Nova"/>
                <a:ea typeface="Proxima Nova"/>
                <a:cs typeface="Proxima Nova"/>
                <a:sym typeface="Proxima Nova"/>
              </a:rPr>
              <a:t>: List of student interests (list of strings).</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Char char="○"/>
            </a:pPr>
            <a:r>
              <a:rPr b="1" lang="zh-CN">
                <a:latin typeface="Proxima Nova"/>
                <a:ea typeface="Proxima Nova"/>
                <a:cs typeface="Proxima Nova"/>
                <a:sym typeface="Proxima Nova"/>
              </a:rPr>
              <a:t>Major</a:t>
            </a:r>
            <a:r>
              <a:rPr lang="zh-CN">
                <a:latin typeface="Proxima Nova"/>
                <a:ea typeface="Proxima Nova"/>
                <a:cs typeface="Proxima Nova"/>
                <a:sym typeface="Proxima Nova"/>
              </a:rPr>
              <a:t>: The student’s major (string).</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Char char="○"/>
            </a:pPr>
            <a:r>
              <a:rPr b="1" lang="zh-CN">
                <a:latin typeface="Proxima Nova"/>
                <a:ea typeface="Proxima Nova"/>
                <a:cs typeface="Proxima Nova"/>
                <a:sym typeface="Proxima Nova"/>
              </a:rPr>
              <a:t>Grade</a:t>
            </a:r>
            <a:r>
              <a:rPr lang="zh-CN">
                <a:latin typeface="Proxima Nova"/>
                <a:ea typeface="Proxima Nova"/>
                <a:cs typeface="Proxima Nova"/>
                <a:sym typeface="Proxima Nova"/>
              </a:rPr>
              <a:t>: The student’s grade or academic level (integer).</a:t>
            </a:r>
            <a:endParaRPr>
              <a:latin typeface="Proxima Nova"/>
              <a:ea typeface="Proxima Nova"/>
              <a:cs typeface="Proxima Nova"/>
              <a:sym typeface="Proxima Nova"/>
            </a:endParaRPr>
          </a:p>
          <a:p>
            <a:pPr indent="0" lvl="0" marL="0" rtl="0" algn="l">
              <a:lnSpc>
                <a:spcPct val="115000"/>
              </a:lnSpc>
              <a:spcBef>
                <a:spcPts val="1200"/>
              </a:spcBef>
              <a:spcAft>
                <a:spcPts val="0"/>
              </a:spcAft>
              <a:buNone/>
            </a:pPr>
            <a:r>
              <a:rPr b="1" lang="zh-CN">
                <a:latin typeface="Proxima Nova"/>
                <a:ea typeface="Proxima Nova"/>
                <a:cs typeface="Proxima Nova"/>
                <a:sym typeface="Proxima Nova"/>
              </a:rPr>
              <a:t>Outputs</a:t>
            </a:r>
            <a:endParaRPr b="1">
              <a:latin typeface="Proxima Nova"/>
              <a:ea typeface="Proxima Nova"/>
              <a:cs typeface="Proxima Nova"/>
              <a:sym typeface="Proxima Nova"/>
            </a:endParaRPr>
          </a:p>
          <a:p>
            <a:pPr indent="-317500" lvl="0" marL="457200" rtl="0" algn="l">
              <a:lnSpc>
                <a:spcPct val="115000"/>
              </a:lnSpc>
              <a:spcBef>
                <a:spcPts val="1200"/>
              </a:spcBef>
              <a:spcAft>
                <a:spcPts val="0"/>
              </a:spcAft>
              <a:buSzPts val="1400"/>
              <a:buChar char="●"/>
            </a:pPr>
            <a:r>
              <a:rPr b="1" lang="zh-CN">
                <a:latin typeface="Proxima Nova"/>
                <a:ea typeface="Proxima Nova"/>
                <a:cs typeface="Proxima Nova"/>
                <a:sym typeface="Proxima Nova"/>
              </a:rPr>
              <a:t>Recommended Course IDs</a:t>
            </a:r>
            <a:r>
              <a:rPr lang="zh-CN">
                <a:latin typeface="Proxima Nova"/>
                <a:ea typeface="Proxima Nova"/>
                <a:cs typeface="Proxima Nova"/>
                <a:sym typeface="Proxima Nova"/>
              </a:rPr>
              <a:t>: A list of recommended course IDs (list of strings).</a:t>
            </a:r>
            <a:endParaRPr>
              <a:latin typeface="Proxima Nova"/>
              <a:ea typeface="Proxima Nova"/>
              <a:cs typeface="Proxima Nova"/>
              <a:sym typeface="Proxima Nova"/>
            </a:endParaRPr>
          </a:p>
          <a:p>
            <a:pPr indent="0" lvl="0" marL="0" rtl="0" algn="l">
              <a:spcBef>
                <a:spcPts val="1200"/>
              </a:spcBef>
              <a:spcAft>
                <a:spcPts val="0"/>
              </a:spcAft>
              <a:buNone/>
            </a:pPr>
            <a:r>
              <a:t/>
            </a:r>
            <a:endParaRPr sz="1800">
              <a:solidFill>
                <a:schemeClr val="accent3"/>
              </a:solidFill>
              <a:latin typeface="Proxima Nova"/>
              <a:ea typeface="Proxima Nova"/>
              <a:cs typeface="Proxima Nova"/>
              <a:sym typeface="Proxima Nova"/>
            </a:endParaRPr>
          </a:p>
        </p:txBody>
      </p:sp>
      <p:pic>
        <p:nvPicPr>
          <p:cNvPr id="84" name="Google Shape;84;p15"/>
          <p:cNvPicPr preferRelativeResize="0"/>
          <p:nvPr/>
        </p:nvPicPr>
        <p:blipFill>
          <a:blip r:embed="rId3">
            <a:alphaModFix/>
          </a:blip>
          <a:stretch>
            <a:fillRect/>
          </a:stretch>
        </p:blipFill>
        <p:spPr>
          <a:xfrm>
            <a:off x="5968375" y="1179451"/>
            <a:ext cx="3846175" cy="3846175"/>
          </a:xfrm>
          <a:prstGeom prst="rect">
            <a:avLst/>
          </a:prstGeom>
          <a:noFill/>
          <a:ln>
            <a:noFill/>
          </a:ln>
        </p:spPr>
      </p:pic>
      <p:sp>
        <p:nvSpPr>
          <p:cNvPr id="85" name="Google Shape;85;p15"/>
          <p:cNvSpPr txBox="1"/>
          <p:nvPr/>
        </p:nvSpPr>
        <p:spPr>
          <a:xfrm>
            <a:off x="301875" y="634625"/>
            <a:ext cx="8699400" cy="111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zh-CN" sz="1200">
                <a:latin typeface="Proxima Nova"/>
                <a:ea typeface="Proxima Nova"/>
                <a:cs typeface="Proxima Nova"/>
                <a:sym typeface="Proxima Nova"/>
              </a:rPr>
              <a:t>Tony, a Computer Science professor, wants to make his classes more engaging to attract more students. Through the university's online portal, students input their interests, academic progress, and preferences to receive personalized course recommendations. Tony uses these insights to refine his course content and boost enrollment.</a:t>
            </a:r>
            <a:endParaRPr sz="1200">
              <a:latin typeface="Proxima Nova"/>
              <a:ea typeface="Proxima Nova"/>
              <a:cs typeface="Proxima Nova"/>
              <a:sym typeface="Proxima Nova"/>
            </a:endParaRPr>
          </a:p>
          <a:p>
            <a:pPr indent="0" lvl="0" marL="0" rtl="0" algn="l">
              <a:spcBef>
                <a:spcPts val="120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F3E"/>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rotWithShape="1">
          <a:blip r:embed="rId3">
            <a:alphaModFix/>
          </a:blip>
          <a:srcRect b="0" l="0" r="0" t="0"/>
          <a:stretch/>
        </p:blipFill>
        <p:spPr>
          <a:xfrm>
            <a:off x="3412238" y="968388"/>
            <a:ext cx="1986525" cy="1196550"/>
          </a:xfrm>
          <a:prstGeom prst="rect">
            <a:avLst/>
          </a:prstGeom>
          <a:noFill/>
          <a:ln>
            <a:noFill/>
          </a:ln>
        </p:spPr>
      </p:pic>
      <p:pic>
        <p:nvPicPr>
          <p:cNvPr id="91" name="Google Shape;91;p16"/>
          <p:cNvPicPr preferRelativeResize="0"/>
          <p:nvPr/>
        </p:nvPicPr>
        <p:blipFill rotWithShape="1">
          <a:blip r:embed="rId4">
            <a:alphaModFix/>
          </a:blip>
          <a:srcRect b="0" l="0" r="0" t="0"/>
          <a:stretch/>
        </p:blipFill>
        <p:spPr>
          <a:xfrm>
            <a:off x="94188" y="2438088"/>
            <a:ext cx="1762124" cy="472899"/>
          </a:xfrm>
          <a:prstGeom prst="rect">
            <a:avLst/>
          </a:prstGeom>
          <a:noFill/>
          <a:ln>
            <a:noFill/>
          </a:ln>
        </p:spPr>
      </p:pic>
      <p:pic>
        <p:nvPicPr>
          <p:cNvPr id="92" name="Google Shape;92;p16"/>
          <p:cNvPicPr preferRelativeResize="0"/>
          <p:nvPr/>
        </p:nvPicPr>
        <p:blipFill>
          <a:blip r:embed="rId5">
            <a:alphaModFix/>
          </a:blip>
          <a:stretch>
            <a:fillRect/>
          </a:stretch>
        </p:blipFill>
        <p:spPr>
          <a:xfrm>
            <a:off x="2309963" y="2460650"/>
            <a:ext cx="1649575" cy="412364"/>
          </a:xfrm>
          <a:prstGeom prst="rect">
            <a:avLst/>
          </a:prstGeom>
          <a:noFill/>
          <a:ln>
            <a:noFill/>
          </a:ln>
        </p:spPr>
      </p:pic>
      <p:pic>
        <p:nvPicPr>
          <p:cNvPr id="93" name="Google Shape;93;p16"/>
          <p:cNvPicPr preferRelativeResize="0"/>
          <p:nvPr/>
        </p:nvPicPr>
        <p:blipFill>
          <a:blip r:embed="rId6">
            <a:alphaModFix/>
          </a:blip>
          <a:stretch>
            <a:fillRect/>
          </a:stretch>
        </p:blipFill>
        <p:spPr>
          <a:xfrm>
            <a:off x="4418538" y="2406125"/>
            <a:ext cx="1649575" cy="536802"/>
          </a:xfrm>
          <a:prstGeom prst="rect">
            <a:avLst/>
          </a:prstGeom>
          <a:noFill/>
          <a:ln>
            <a:noFill/>
          </a:ln>
        </p:spPr>
      </p:pic>
      <p:pic>
        <p:nvPicPr>
          <p:cNvPr id="94" name="Google Shape;94;p16"/>
          <p:cNvPicPr preferRelativeResize="0"/>
          <p:nvPr/>
        </p:nvPicPr>
        <p:blipFill>
          <a:blip r:embed="rId7">
            <a:alphaModFix/>
          </a:blip>
          <a:stretch>
            <a:fillRect/>
          </a:stretch>
        </p:blipFill>
        <p:spPr>
          <a:xfrm>
            <a:off x="6527100" y="2430400"/>
            <a:ext cx="2348437" cy="472875"/>
          </a:xfrm>
          <a:prstGeom prst="rect">
            <a:avLst/>
          </a:prstGeom>
          <a:noFill/>
          <a:ln>
            <a:noFill/>
          </a:ln>
        </p:spPr>
      </p:pic>
      <p:sp>
        <p:nvSpPr>
          <p:cNvPr id="95" name="Google Shape;95;p16"/>
          <p:cNvSpPr txBox="1"/>
          <p:nvPr/>
        </p:nvSpPr>
        <p:spPr>
          <a:xfrm>
            <a:off x="223188" y="3282050"/>
            <a:ext cx="19389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lt1"/>
                </a:solidFill>
                <a:latin typeface="Proxima Nova"/>
                <a:ea typeface="Proxima Nova"/>
                <a:cs typeface="Proxima Nova"/>
                <a:sym typeface="Proxima Nova"/>
              </a:rPr>
              <a:t>RDS</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zh-CN" sz="1200">
                <a:solidFill>
                  <a:schemeClr val="lt1"/>
                </a:solidFill>
                <a:latin typeface="Proxima Nova"/>
                <a:ea typeface="Proxima Nova"/>
                <a:cs typeface="Proxima Nova"/>
                <a:sym typeface="Proxima Nova"/>
              </a:rPr>
              <a:t>Managed Relational Database Service</a:t>
            </a:r>
            <a:endParaRPr sz="1200">
              <a:solidFill>
                <a:schemeClr val="lt1"/>
              </a:solidFill>
              <a:latin typeface="Proxima Nova"/>
              <a:ea typeface="Proxima Nova"/>
              <a:cs typeface="Proxima Nova"/>
              <a:sym typeface="Proxima Nova"/>
            </a:endParaRPr>
          </a:p>
        </p:txBody>
      </p:sp>
      <p:sp>
        <p:nvSpPr>
          <p:cNvPr id="96" name="Google Shape;96;p16"/>
          <p:cNvSpPr txBox="1"/>
          <p:nvPr/>
        </p:nvSpPr>
        <p:spPr>
          <a:xfrm>
            <a:off x="2309963" y="3282050"/>
            <a:ext cx="17622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lt1"/>
                </a:solidFill>
                <a:latin typeface="Proxima Nova"/>
                <a:ea typeface="Proxima Nova"/>
                <a:cs typeface="Proxima Nova"/>
                <a:sym typeface="Proxima Nova"/>
              </a:rPr>
              <a:t>AWS Glue</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zh-CN" sz="1200">
                <a:solidFill>
                  <a:schemeClr val="lt1"/>
                </a:solidFill>
                <a:latin typeface="Proxima Nova"/>
                <a:ea typeface="Proxima Nova"/>
                <a:cs typeface="Proxima Nova"/>
                <a:sym typeface="Proxima Nova"/>
              </a:rPr>
              <a:t>ETL (Extract, Transfer, Load)</a:t>
            </a:r>
            <a:endParaRPr sz="1200">
              <a:solidFill>
                <a:schemeClr val="lt1"/>
              </a:solidFill>
              <a:latin typeface="Proxima Nova"/>
              <a:ea typeface="Proxima Nova"/>
              <a:cs typeface="Proxima Nova"/>
              <a:sym typeface="Proxima Nova"/>
            </a:endParaRPr>
          </a:p>
        </p:txBody>
      </p:sp>
      <p:sp>
        <p:nvSpPr>
          <p:cNvPr id="97" name="Google Shape;97;p16"/>
          <p:cNvSpPr txBox="1"/>
          <p:nvPr/>
        </p:nvSpPr>
        <p:spPr>
          <a:xfrm>
            <a:off x="4472163" y="3270588"/>
            <a:ext cx="15423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lt1"/>
                </a:solidFill>
                <a:latin typeface="Proxima Nova"/>
                <a:ea typeface="Proxima Nova"/>
                <a:cs typeface="Proxima Nova"/>
                <a:sym typeface="Proxima Nova"/>
              </a:rPr>
              <a:t>S3</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zh-CN" sz="1200">
                <a:solidFill>
                  <a:schemeClr val="lt1"/>
                </a:solidFill>
                <a:latin typeface="Proxima Nova"/>
                <a:ea typeface="Proxima Nova"/>
                <a:cs typeface="Proxima Nova"/>
                <a:sym typeface="Proxima Nova"/>
              </a:rPr>
              <a:t>Scalable Storage in the Cloud</a:t>
            </a:r>
            <a:endParaRPr sz="1200">
              <a:solidFill>
                <a:schemeClr val="lt1"/>
              </a:solidFill>
              <a:latin typeface="Proxima Nova"/>
              <a:ea typeface="Proxima Nova"/>
              <a:cs typeface="Proxima Nova"/>
              <a:sym typeface="Proxima Nova"/>
            </a:endParaRPr>
          </a:p>
        </p:txBody>
      </p:sp>
      <p:sp>
        <p:nvSpPr>
          <p:cNvPr id="98" name="Google Shape;98;p16"/>
          <p:cNvSpPr txBox="1"/>
          <p:nvPr/>
        </p:nvSpPr>
        <p:spPr>
          <a:xfrm>
            <a:off x="6527113" y="3270600"/>
            <a:ext cx="25227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lt1"/>
                </a:solidFill>
                <a:latin typeface="Proxima Nova"/>
                <a:ea typeface="Proxima Nova"/>
                <a:cs typeface="Proxima Nova"/>
                <a:sym typeface="Proxima Nova"/>
              </a:rPr>
              <a:t>Amazon SageMaker</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zh-CN" sz="1200">
                <a:solidFill>
                  <a:schemeClr val="lt1"/>
                </a:solidFill>
                <a:latin typeface="Proxima Nova"/>
                <a:ea typeface="Proxima Nova"/>
                <a:cs typeface="Proxima Nova"/>
                <a:sym typeface="Proxima Nova"/>
              </a:rPr>
              <a:t>Build, Train and Deploy ML Models</a:t>
            </a:r>
            <a:endParaRPr sz="1200">
              <a:solidFill>
                <a:schemeClr val="lt1"/>
              </a:solidFill>
              <a:latin typeface="Proxima Nova"/>
              <a:ea typeface="Proxima Nova"/>
              <a:cs typeface="Proxima Nova"/>
              <a:sym typeface="Proxima Nova"/>
            </a:endParaRPr>
          </a:p>
        </p:txBody>
      </p:sp>
      <p:sp>
        <p:nvSpPr>
          <p:cNvPr id="99" name="Google Shape;99;p16"/>
          <p:cNvSpPr txBox="1"/>
          <p:nvPr/>
        </p:nvSpPr>
        <p:spPr>
          <a:xfrm>
            <a:off x="223200" y="190500"/>
            <a:ext cx="50388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9FC5E8"/>
                </a:solidFill>
                <a:latin typeface="Proxima Nova"/>
                <a:ea typeface="Proxima Nova"/>
                <a:cs typeface="Proxima Nova"/>
                <a:sym typeface="Proxima Nova"/>
              </a:rPr>
              <a:t>Technology in Cloud Computing: AWS</a:t>
            </a:r>
            <a:endParaRPr b="1" sz="1800">
              <a:solidFill>
                <a:srgbClr val="9FC5E8"/>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idx="4294967295" type="title"/>
          </p:nvPr>
        </p:nvSpPr>
        <p:spPr>
          <a:xfrm>
            <a:off x="311700" y="2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Database</a:t>
            </a:r>
            <a:endParaRPr b="1"/>
          </a:p>
        </p:txBody>
      </p:sp>
      <p:pic>
        <p:nvPicPr>
          <p:cNvPr id="105" name="Google Shape;105;p17"/>
          <p:cNvPicPr preferRelativeResize="0"/>
          <p:nvPr/>
        </p:nvPicPr>
        <p:blipFill>
          <a:blip r:embed="rId3">
            <a:alphaModFix/>
          </a:blip>
          <a:stretch>
            <a:fillRect/>
          </a:stretch>
        </p:blipFill>
        <p:spPr>
          <a:xfrm>
            <a:off x="152400" y="878725"/>
            <a:ext cx="8839204" cy="31420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80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SASRe</a:t>
            </a:r>
            <a:r>
              <a:rPr lang="zh-CN"/>
              <a:t>c</a:t>
            </a:r>
            <a:r>
              <a:rPr lang="zh-CN"/>
              <a:t>（Self-Attention Sequence Recommendation）</a:t>
            </a:r>
            <a:endParaRPr/>
          </a:p>
        </p:txBody>
      </p:sp>
      <p:sp>
        <p:nvSpPr>
          <p:cNvPr id="111" name="Google Shape;111;p18"/>
          <p:cNvSpPr txBox="1"/>
          <p:nvPr>
            <p:ph idx="1" type="body"/>
          </p:nvPr>
        </p:nvSpPr>
        <p:spPr>
          <a:xfrm>
            <a:off x="311700" y="15144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zh-CN" sz="5737">
                <a:solidFill>
                  <a:srgbClr val="000000"/>
                </a:solidFill>
              </a:rPr>
              <a:t>Sequence Modeling:</a:t>
            </a:r>
            <a:endParaRPr b="1" sz="5737">
              <a:solidFill>
                <a:srgbClr val="000000"/>
              </a:solidFill>
            </a:endParaRPr>
          </a:p>
          <a:p>
            <a:pPr indent="-319678" lvl="0" marL="457200" marR="0" rtl="0" algn="l">
              <a:lnSpc>
                <a:spcPct val="115000"/>
              </a:lnSpc>
              <a:spcBef>
                <a:spcPts val="1200"/>
              </a:spcBef>
              <a:spcAft>
                <a:spcPts val="0"/>
              </a:spcAft>
              <a:buClr>
                <a:srgbClr val="000000"/>
              </a:buClr>
              <a:buSzPct val="100000"/>
              <a:buChar char="●"/>
            </a:pPr>
            <a:r>
              <a:rPr lang="zh-CN" sz="5737">
                <a:solidFill>
                  <a:srgbClr val="000000"/>
                </a:solidFill>
              </a:rPr>
              <a:t>Models the sequence of courses taken by a student to predict the next course.</a:t>
            </a:r>
            <a:endParaRPr sz="5737">
              <a:solidFill>
                <a:srgbClr val="000000"/>
              </a:solidFill>
            </a:endParaRPr>
          </a:p>
          <a:p>
            <a:pPr indent="-319678" lvl="0" marL="457200" marR="0" rtl="0" algn="l">
              <a:lnSpc>
                <a:spcPct val="115000"/>
              </a:lnSpc>
              <a:spcBef>
                <a:spcPts val="0"/>
              </a:spcBef>
              <a:spcAft>
                <a:spcPts val="0"/>
              </a:spcAft>
              <a:buClr>
                <a:srgbClr val="000000"/>
              </a:buClr>
              <a:buSzPct val="100000"/>
              <a:buChar char="●"/>
            </a:pPr>
            <a:r>
              <a:rPr lang="zh-CN" sz="5737">
                <a:solidFill>
                  <a:srgbClr val="000000"/>
                </a:solidFill>
              </a:rPr>
              <a:t>Calculates the similarity between course keywords and student interests.</a:t>
            </a:r>
            <a:endParaRPr sz="5737">
              <a:solidFill>
                <a:srgbClr val="000000"/>
              </a:solidFill>
            </a:endParaRPr>
          </a:p>
          <a:p>
            <a:pPr indent="-319678" lvl="0" marL="457200" marR="0" rtl="0" algn="l">
              <a:lnSpc>
                <a:spcPct val="115000"/>
              </a:lnSpc>
              <a:spcBef>
                <a:spcPts val="0"/>
              </a:spcBef>
              <a:spcAft>
                <a:spcPts val="0"/>
              </a:spcAft>
              <a:buClr>
                <a:srgbClr val="000000"/>
              </a:buClr>
              <a:buSzPct val="100000"/>
              <a:buChar char="●"/>
            </a:pPr>
            <a:r>
              <a:rPr lang="zh-CN" sz="5737">
                <a:solidFill>
                  <a:srgbClr val="000000"/>
                </a:solidFill>
              </a:rPr>
              <a:t>Incorporates grades and course content for richer representation.</a:t>
            </a:r>
            <a:endParaRPr sz="5737">
              <a:solidFill>
                <a:srgbClr val="000000"/>
              </a:solidFill>
            </a:endParaRPr>
          </a:p>
          <a:p>
            <a:pPr indent="0" lvl="0" marL="0" rtl="0" algn="l">
              <a:spcBef>
                <a:spcPts val="1200"/>
              </a:spcBef>
              <a:spcAft>
                <a:spcPts val="0"/>
              </a:spcAft>
              <a:buNone/>
            </a:pPr>
            <a:r>
              <a:rPr lang="zh-CN" sz="5737">
                <a:solidFill>
                  <a:srgbClr val="000000"/>
                </a:solidFill>
              </a:rPr>
              <a:t>Combines keyword match scores with model-based scores to rank courses.</a:t>
            </a:r>
            <a:endParaRPr sz="5737">
              <a:solidFill>
                <a:srgbClr val="000000"/>
              </a:solidFill>
            </a:endParaRPr>
          </a:p>
          <a:p>
            <a:pPr indent="0" lvl="0" marL="0" rtl="0" algn="l">
              <a:spcBef>
                <a:spcPts val="1200"/>
              </a:spcBef>
              <a:spcAft>
                <a:spcPts val="0"/>
              </a:spcAft>
              <a:buNone/>
            </a:pPr>
            <a:r>
              <a:rPr b="1" lang="zh-CN" sz="5737">
                <a:solidFill>
                  <a:srgbClr val="000000"/>
                </a:solidFill>
              </a:rPr>
              <a:t>Recommendation</a:t>
            </a:r>
            <a:r>
              <a:rPr lang="zh-CN" sz="5737">
                <a:solidFill>
                  <a:srgbClr val="000000"/>
                </a:solidFill>
              </a:rPr>
              <a:t>:</a:t>
            </a:r>
            <a:endParaRPr sz="5737">
              <a:solidFill>
                <a:srgbClr val="000000"/>
              </a:solidFill>
            </a:endParaRPr>
          </a:p>
          <a:p>
            <a:pPr indent="-319678" lvl="0" marL="457200" marR="0" rtl="0" algn="l">
              <a:lnSpc>
                <a:spcPct val="115000"/>
              </a:lnSpc>
              <a:spcBef>
                <a:spcPts val="1200"/>
              </a:spcBef>
              <a:spcAft>
                <a:spcPts val="0"/>
              </a:spcAft>
              <a:buClr>
                <a:srgbClr val="000000"/>
              </a:buClr>
              <a:buSzPct val="100000"/>
              <a:buChar char="●"/>
            </a:pPr>
            <a:r>
              <a:rPr lang="zh-CN" sz="5737">
                <a:solidFill>
                  <a:srgbClr val="000000"/>
                </a:solidFill>
              </a:rPr>
              <a:t>For each student, the model recommends a fixed number of courses based on:</a:t>
            </a:r>
            <a:endParaRPr sz="5737">
              <a:solidFill>
                <a:srgbClr val="000000"/>
              </a:solidFill>
            </a:endParaRPr>
          </a:p>
          <a:p>
            <a:pPr indent="-319678" lvl="0" marL="457200" marR="0" rtl="0" algn="l">
              <a:lnSpc>
                <a:spcPct val="115000"/>
              </a:lnSpc>
              <a:spcBef>
                <a:spcPts val="0"/>
              </a:spcBef>
              <a:spcAft>
                <a:spcPts val="0"/>
              </a:spcAft>
              <a:buClr>
                <a:srgbClr val="000000"/>
              </a:buClr>
              <a:buSzPct val="100000"/>
              <a:buChar char="●"/>
            </a:pPr>
            <a:r>
              <a:rPr lang="zh-CN" sz="5737">
                <a:solidFill>
                  <a:srgbClr val="000000"/>
                </a:solidFill>
              </a:rPr>
              <a:t>Historical courses taken.</a:t>
            </a:r>
            <a:endParaRPr sz="5737">
              <a:solidFill>
                <a:srgbClr val="000000"/>
              </a:solidFill>
            </a:endParaRPr>
          </a:p>
          <a:p>
            <a:pPr indent="-319678" lvl="0" marL="457200" marR="0" rtl="0" algn="l">
              <a:lnSpc>
                <a:spcPct val="115000"/>
              </a:lnSpc>
              <a:spcBef>
                <a:spcPts val="0"/>
              </a:spcBef>
              <a:spcAft>
                <a:spcPts val="0"/>
              </a:spcAft>
              <a:buClr>
                <a:srgbClr val="000000"/>
              </a:buClr>
              <a:buSzPct val="100000"/>
              <a:buChar char="●"/>
            </a:pPr>
            <a:r>
              <a:rPr lang="zh-CN" sz="5737">
                <a:solidFill>
                  <a:srgbClr val="000000"/>
                </a:solidFill>
              </a:rPr>
              <a:t>Student interests (keywords).</a:t>
            </a:r>
            <a:endParaRPr sz="5737">
              <a:solidFill>
                <a:srgbClr val="000000"/>
              </a:solidFill>
            </a:endParaRPr>
          </a:p>
          <a:p>
            <a:pPr indent="-319678" lvl="0" marL="457200" marR="0" rtl="0" algn="l">
              <a:lnSpc>
                <a:spcPct val="115000"/>
              </a:lnSpc>
              <a:spcBef>
                <a:spcPts val="0"/>
              </a:spcBef>
              <a:spcAft>
                <a:spcPts val="0"/>
              </a:spcAft>
              <a:buClr>
                <a:srgbClr val="000000"/>
              </a:buClr>
              <a:buSzPct val="100000"/>
              <a:buChar char="●"/>
            </a:pPr>
            <a:r>
              <a:rPr lang="zh-CN" sz="5737">
                <a:solidFill>
                  <a:srgbClr val="000000"/>
                </a:solidFill>
              </a:rPr>
              <a:t>Learned patterns from the training data.</a:t>
            </a:r>
            <a:endParaRPr sz="4733">
              <a:solidFill>
                <a:srgbClr val="000000"/>
              </a:solidFill>
            </a:endParaRPr>
          </a:p>
          <a:p>
            <a:pPr indent="0" lvl="0" marL="0" rtl="0" algn="l">
              <a:spcBef>
                <a:spcPts val="1200"/>
              </a:spcBef>
              <a:spcAft>
                <a:spcPts val="0"/>
              </a:spcAft>
              <a:buNone/>
            </a:pPr>
            <a:r>
              <a:t/>
            </a:r>
            <a:endParaRPr sz="2103">
              <a:solidFill>
                <a:srgbClr val="000000"/>
              </a:solidFill>
            </a:endParaRPr>
          </a:p>
          <a:p>
            <a:pPr indent="0" lvl="0" marL="0" rtl="0" algn="l">
              <a:spcBef>
                <a:spcPts val="1200"/>
              </a:spcBef>
              <a:spcAft>
                <a:spcPts val="0"/>
              </a:spcAft>
              <a:buNone/>
            </a:pPr>
            <a:r>
              <a:t/>
            </a:r>
            <a:endParaRPr sz="2103">
              <a:solidFill>
                <a:srgbClr val="000000"/>
              </a:solidFill>
            </a:endParaRPr>
          </a:p>
          <a:p>
            <a:pPr indent="0" lvl="0" marL="457200" rtl="0" algn="l">
              <a:spcBef>
                <a:spcPts val="1200"/>
              </a:spcBef>
              <a:spcAft>
                <a:spcPts val="0"/>
              </a:spcAft>
              <a:buNone/>
            </a:pPr>
            <a:r>
              <a:t/>
            </a:r>
            <a:endParaRPr b="1" sz="3677">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12" name="Google Shape;112;p18"/>
          <p:cNvSpPr txBox="1"/>
          <p:nvPr/>
        </p:nvSpPr>
        <p:spPr>
          <a:xfrm>
            <a:off x="223200" y="190500"/>
            <a:ext cx="89208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0B5394"/>
                </a:solidFill>
                <a:latin typeface="Proxima Nova"/>
                <a:ea typeface="Proxima Nova"/>
                <a:cs typeface="Proxima Nova"/>
                <a:sym typeface="Proxima Nova"/>
              </a:rPr>
              <a:t>Technology </a:t>
            </a:r>
            <a:r>
              <a:rPr b="1" lang="zh-CN" sz="1800">
                <a:solidFill>
                  <a:srgbClr val="0B5394"/>
                </a:solidFill>
                <a:latin typeface="Proxima Nova"/>
                <a:ea typeface="Proxima Nova"/>
                <a:cs typeface="Proxima Nova"/>
                <a:sym typeface="Proxima Nova"/>
              </a:rPr>
              <a:t>behind</a:t>
            </a:r>
            <a:r>
              <a:rPr b="1" lang="zh-CN" sz="1800">
                <a:solidFill>
                  <a:srgbClr val="0B5394"/>
                </a:solidFill>
                <a:latin typeface="Proxima Nova"/>
                <a:ea typeface="Proxima Nova"/>
                <a:cs typeface="Proxima Nova"/>
                <a:sym typeface="Proxima Nova"/>
              </a:rPr>
              <a:t> C</a:t>
            </a:r>
            <a:r>
              <a:rPr b="1" lang="zh-CN" sz="1800">
                <a:solidFill>
                  <a:srgbClr val="0B5394"/>
                </a:solidFill>
                <a:latin typeface="Proxima Nova"/>
                <a:ea typeface="Proxima Nova"/>
                <a:cs typeface="Proxima Nova"/>
                <a:sym typeface="Proxima Nova"/>
              </a:rPr>
              <a:t>ore Model: Self-Attention, Python (scikit-learn，tensorflow)</a:t>
            </a:r>
            <a:endParaRPr b="1" sz="1800">
              <a:solidFill>
                <a:srgbClr val="0B5394"/>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311700" y="2148875"/>
            <a:ext cx="8520600" cy="344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zh-CN" sz="1450">
                <a:solidFill>
                  <a:srgbClr val="000000"/>
                </a:solidFill>
                <a:latin typeface="Arial"/>
                <a:ea typeface="Arial"/>
                <a:cs typeface="Arial"/>
                <a:sym typeface="Arial"/>
              </a:rPr>
              <a:t>Workflow Overview</a:t>
            </a:r>
            <a:endParaRPr b="1" sz="1450">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b="1" lang="zh-CN" sz="1100">
                <a:solidFill>
                  <a:srgbClr val="000000"/>
                </a:solidFill>
                <a:latin typeface="Arial"/>
                <a:ea typeface="Arial"/>
                <a:cs typeface="Arial"/>
                <a:sym typeface="Arial"/>
              </a:rPr>
              <a:t>User Input</a:t>
            </a:r>
            <a:r>
              <a:rPr lang="zh-CN" sz="1100">
                <a:solidFill>
                  <a:srgbClr val="000000"/>
                </a:solidFill>
                <a:latin typeface="Arial"/>
                <a:ea typeface="Arial"/>
                <a:cs typeface="Arial"/>
                <a:sym typeface="Arial"/>
              </a:rPr>
              <a:t>: The user provides their information, including name, grade, major, interests, and course history, through the frontend interface.</a:t>
            </a:r>
            <a:endParaRPr sz="1100">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b="1" lang="zh-CN" sz="1100">
                <a:solidFill>
                  <a:srgbClr val="000000"/>
                </a:solidFill>
                <a:latin typeface="Arial"/>
                <a:ea typeface="Arial"/>
                <a:cs typeface="Arial"/>
                <a:sym typeface="Arial"/>
              </a:rPr>
              <a:t>Data Transfer</a:t>
            </a:r>
            <a:r>
              <a:rPr lang="zh-CN" sz="1100">
                <a:solidFill>
                  <a:srgbClr val="000000"/>
                </a:solidFill>
                <a:latin typeface="Arial"/>
                <a:ea typeface="Arial"/>
                <a:cs typeface="Arial"/>
                <a:sym typeface="Arial"/>
              </a:rPr>
              <a:t>: The user’s input is transmitted from the frontend to the backend for processing.</a:t>
            </a:r>
            <a:endParaRPr sz="1100">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b="1" lang="zh-CN" sz="1100">
                <a:solidFill>
                  <a:srgbClr val="000000"/>
                </a:solidFill>
                <a:latin typeface="Arial"/>
                <a:ea typeface="Arial"/>
                <a:cs typeface="Arial"/>
                <a:sym typeface="Arial"/>
              </a:rPr>
              <a:t>CORS Configuration</a:t>
            </a:r>
            <a:r>
              <a:rPr lang="zh-CN" sz="1100">
                <a:solidFill>
                  <a:srgbClr val="000000"/>
                </a:solidFill>
                <a:latin typeface="Arial"/>
                <a:ea typeface="Arial"/>
                <a:cs typeface="Arial"/>
                <a:sym typeface="Arial"/>
              </a:rPr>
              <a:t>: To handle cross-origin requests between the frontend and backend, the django-cors-headers middleware is configured in the backend. This ensures seamless communication between the two components.</a:t>
            </a:r>
            <a:endParaRPr sz="1100">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b="1" lang="zh-CN" sz="1100">
                <a:solidFill>
                  <a:srgbClr val="000000"/>
                </a:solidFill>
                <a:latin typeface="Arial"/>
                <a:ea typeface="Arial"/>
                <a:cs typeface="Arial"/>
                <a:sym typeface="Arial"/>
              </a:rPr>
              <a:t>Backend Validation</a:t>
            </a:r>
            <a:r>
              <a:rPr lang="zh-CN" sz="1100">
                <a:solidFill>
                  <a:srgbClr val="000000"/>
                </a:solidFill>
                <a:latin typeface="Arial"/>
                <a:ea typeface="Arial"/>
                <a:cs typeface="Arial"/>
                <a:sym typeface="Arial"/>
              </a:rPr>
              <a:t>: The backend receives the data, validates it for accuracy and completeness, and prepares it for further processing.</a:t>
            </a:r>
            <a:endParaRPr sz="1100">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b="1" lang="zh-CN" sz="1100">
                <a:solidFill>
                  <a:srgbClr val="000000"/>
                </a:solidFill>
                <a:latin typeface="Arial"/>
                <a:ea typeface="Arial"/>
                <a:cs typeface="Arial"/>
                <a:sym typeface="Arial"/>
              </a:rPr>
              <a:t>Recommendation Model Interaction</a:t>
            </a:r>
            <a:r>
              <a:rPr lang="zh-CN" sz="1100">
                <a:solidFill>
                  <a:srgbClr val="000000"/>
                </a:solidFill>
                <a:latin typeface="Arial"/>
                <a:ea typeface="Arial"/>
                <a:cs typeface="Arial"/>
                <a:sym typeface="Arial"/>
              </a:rPr>
              <a:t>: The backend passes the validated user data to the recommendation model, which processes the input and generates a list of recommended courses tailored to the user's profile.</a:t>
            </a:r>
            <a:endParaRPr sz="1100">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b="1" lang="zh-CN" sz="1100">
                <a:solidFill>
                  <a:srgbClr val="000000"/>
                </a:solidFill>
                <a:latin typeface="Arial"/>
                <a:ea typeface="Arial"/>
                <a:cs typeface="Arial"/>
                <a:sym typeface="Arial"/>
              </a:rPr>
              <a:t>Data Transmission to Frontend</a:t>
            </a:r>
            <a:r>
              <a:rPr lang="zh-CN" sz="1100">
                <a:solidFill>
                  <a:srgbClr val="000000"/>
                </a:solidFill>
                <a:latin typeface="Arial"/>
                <a:ea typeface="Arial"/>
                <a:cs typeface="Arial"/>
                <a:sym typeface="Arial"/>
              </a:rPr>
              <a:t>: The backend sends the recommended courses back to the frontend.</a:t>
            </a:r>
            <a:endParaRPr sz="1100">
              <a:solidFill>
                <a:srgbClr val="000000"/>
              </a:solidFill>
              <a:latin typeface="Arial"/>
              <a:ea typeface="Arial"/>
              <a:cs typeface="Arial"/>
              <a:sym typeface="Arial"/>
            </a:endParaRPr>
          </a:p>
          <a:p>
            <a:pPr indent="0" lvl="0" marL="0" rtl="0" algn="l">
              <a:lnSpc>
                <a:spcPct val="110000"/>
              </a:lnSpc>
              <a:spcBef>
                <a:spcPts val="1200"/>
              </a:spcBef>
              <a:spcAft>
                <a:spcPts val="0"/>
              </a:spcAft>
              <a:buNone/>
            </a:pPr>
            <a:r>
              <a:rPr b="1" lang="zh-CN" sz="1100">
                <a:solidFill>
                  <a:srgbClr val="000000"/>
                </a:solidFill>
                <a:latin typeface="Arial"/>
                <a:ea typeface="Arial"/>
                <a:cs typeface="Arial"/>
                <a:sym typeface="Arial"/>
              </a:rPr>
              <a:t>Displaying Recommendations</a:t>
            </a:r>
            <a:r>
              <a:rPr lang="zh-CN" sz="1100">
                <a:solidFill>
                  <a:srgbClr val="000000"/>
                </a:solidFill>
                <a:latin typeface="Arial"/>
                <a:ea typeface="Arial"/>
                <a:cs typeface="Arial"/>
                <a:sym typeface="Arial"/>
              </a:rPr>
              <a:t>: The frontend receives the data and presents the recommended courses to the user in a user-friendly format.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18" name="Google Shape;118;p19"/>
          <p:cNvPicPr preferRelativeResize="0"/>
          <p:nvPr/>
        </p:nvPicPr>
        <p:blipFill>
          <a:blip r:embed="rId3">
            <a:alphaModFix/>
          </a:blip>
          <a:stretch>
            <a:fillRect/>
          </a:stretch>
        </p:blipFill>
        <p:spPr>
          <a:xfrm>
            <a:off x="1959198" y="780651"/>
            <a:ext cx="5405300" cy="1601850"/>
          </a:xfrm>
          <a:prstGeom prst="rect">
            <a:avLst/>
          </a:prstGeom>
          <a:noFill/>
          <a:ln>
            <a:noFill/>
          </a:ln>
        </p:spPr>
      </p:pic>
      <p:sp>
        <p:nvSpPr>
          <p:cNvPr id="119" name="Google Shape;119;p19"/>
          <p:cNvSpPr txBox="1"/>
          <p:nvPr/>
        </p:nvSpPr>
        <p:spPr>
          <a:xfrm>
            <a:off x="223200" y="190500"/>
            <a:ext cx="79206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0B5394"/>
                </a:solidFill>
                <a:latin typeface="Proxima Nova"/>
                <a:ea typeface="Proxima Nova"/>
                <a:cs typeface="Proxima Nova"/>
                <a:sym typeface="Proxima Nova"/>
              </a:rPr>
              <a:t>Technology for Frontend &amp; Backend: React &amp; Ant Design; Django</a:t>
            </a:r>
            <a:endParaRPr b="1" sz="1800">
              <a:solidFill>
                <a:srgbClr val="0B5394"/>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Challenge</a:t>
            </a:r>
            <a:endParaRPr b="1"/>
          </a:p>
        </p:txBody>
      </p:sp>
      <p:sp>
        <p:nvSpPr>
          <p:cNvPr id="125" name="Google Shape;12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No real dataset</a:t>
            </a:r>
            <a:endParaRPr/>
          </a:p>
          <a:p>
            <a:pPr indent="0" lvl="0" marL="457200" rtl="0" algn="l">
              <a:spcBef>
                <a:spcPts val="1200"/>
              </a:spcBef>
              <a:spcAft>
                <a:spcPts val="0"/>
              </a:spcAft>
              <a:buNone/>
            </a:pPr>
            <a:r>
              <a:rPr lang="zh-CN"/>
              <a:t>F</a:t>
            </a:r>
            <a:r>
              <a:rPr lang="zh-CN"/>
              <a:t>ake dataset </a:t>
            </a:r>
            <a:r>
              <a:rPr lang="zh-CN"/>
              <a:t>—&gt;</a:t>
            </a:r>
            <a:r>
              <a:rPr lang="zh-CN"/>
              <a:t> low accuracy and low authenticity （The logic of course selection and the interests generation)</a:t>
            </a:r>
            <a:endParaRPr/>
          </a:p>
          <a:p>
            <a:pPr indent="0" lvl="0" marL="457200" rtl="0" algn="l">
              <a:spcBef>
                <a:spcPts val="1200"/>
              </a:spcBef>
              <a:spcAft>
                <a:spcPts val="0"/>
              </a:spcAft>
              <a:buNone/>
            </a:pPr>
            <a:r>
              <a:rPr lang="zh-CN"/>
              <a:t>Limit</a:t>
            </a:r>
            <a:r>
              <a:rPr lang="zh-CN"/>
              <a:t>ed numbers of majors and limited number of students, need more interactions between different majors</a:t>
            </a:r>
            <a:endParaRPr/>
          </a:p>
          <a:p>
            <a:pPr indent="-342900" lvl="0" marL="457200" rtl="0" algn="l">
              <a:spcBef>
                <a:spcPts val="1200"/>
              </a:spcBef>
              <a:spcAft>
                <a:spcPts val="0"/>
              </a:spcAft>
              <a:buSzPts val="1800"/>
              <a:buChar char="●"/>
            </a:pPr>
            <a:r>
              <a:rPr lang="zh-CN"/>
              <a:t>AWS Deployment and Automation</a:t>
            </a:r>
            <a:endParaRPr/>
          </a:p>
          <a:p>
            <a:pPr indent="0" lvl="0" marL="457200" rtl="0" algn="l">
              <a:spcBef>
                <a:spcPts val="1200"/>
              </a:spcBef>
              <a:spcAft>
                <a:spcPts val="1200"/>
              </a:spcAft>
              <a:buNone/>
            </a:pPr>
            <a:r>
              <a:rPr lang="zh-CN"/>
              <a:t>Connections between frontend, backend and the model; Automatic data collection, Seamless model updates, Full pipeline automation.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Future steps</a:t>
            </a:r>
            <a:endParaRPr b="1"/>
          </a:p>
        </p:txBody>
      </p:sp>
      <p:sp>
        <p:nvSpPr>
          <p:cNvPr id="131" name="Google Shape;131;p21"/>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CN"/>
              <a:t>Real data from more students (more majors and </a:t>
            </a:r>
            <a:r>
              <a:rPr lang="zh-CN"/>
              <a:t>more diverse interests)</a:t>
            </a:r>
            <a:endParaRPr/>
          </a:p>
          <a:p>
            <a:pPr indent="-342900" lvl="0" marL="457200" rtl="0" algn="l">
              <a:lnSpc>
                <a:spcPct val="150000"/>
              </a:lnSpc>
              <a:spcBef>
                <a:spcPts val="0"/>
              </a:spcBef>
              <a:spcAft>
                <a:spcPts val="0"/>
              </a:spcAft>
              <a:buSzPts val="1800"/>
              <a:buChar char="●"/>
            </a:pPr>
            <a:r>
              <a:rPr lang="zh-CN"/>
              <a:t>More personalized course recommendations (dynamically adjusting suggestions based on students' learning goals and individual needs)</a:t>
            </a:r>
            <a:endParaRPr/>
          </a:p>
          <a:p>
            <a:pPr indent="-342900" lvl="0" marL="457200" rtl="0" algn="l">
              <a:lnSpc>
                <a:spcPct val="150000"/>
              </a:lnSpc>
              <a:spcBef>
                <a:spcPts val="0"/>
              </a:spcBef>
              <a:spcAft>
                <a:spcPts val="0"/>
              </a:spcAft>
              <a:buSzPts val="1800"/>
              <a:buChar char="●"/>
            </a:pPr>
            <a:r>
              <a:rPr lang="zh-CN"/>
              <a:t>Introduce a real-time feedback mechanism (allowing students to rate the recommended courses to improve the algorithm's performance)</a:t>
            </a:r>
            <a:endParaRPr/>
          </a:p>
          <a:p>
            <a:pPr indent="-342900" lvl="0" marL="457200" rtl="0" algn="l">
              <a:lnSpc>
                <a:spcPct val="150000"/>
              </a:lnSpc>
              <a:spcBef>
                <a:spcPts val="0"/>
              </a:spcBef>
              <a:spcAft>
                <a:spcPts val="0"/>
              </a:spcAft>
              <a:buSzPts val="1800"/>
              <a:buChar char="●"/>
            </a:pPr>
            <a:r>
              <a:rPr lang="zh-CN"/>
              <a:t>Add social features (such as recommending courses based on interest groups or providing opportunities for peer 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