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754"/>
    <a:srgbClr val="B57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E87A-B861-B326-5941-815BF68BD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98967-7E08-D200-0D5A-B3A2A9D44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79018-4D59-9C4B-38AF-4B3A0AB7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F06E-7CCD-4C0F-AF67-53C1ACE01E2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BA29F-8D77-5E7E-A630-1957D5DC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6D71A-E4D6-6623-1960-35C184D8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B2-957F-4064-893B-09B53E09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4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884E-77F4-542C-F485-177A5203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0C368-44A5-0BDB-77A7-92F8A252A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C418-CA3A-5E6F-865E-67F026EB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F06E-7CCD-4C0F-AF67-53C1ACE01E2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5C364-2AE0-7DCC-C411-77286074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A0EB-055C-8E64-7160-58123A75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B2-957F-4064-893B-09B53E09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12E705-C93A-C6BA-F7C5-28DB3C142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FC8BF-6F16-FE11-EC4B-7FA86FAC8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92046-317A-3EAF-7593-DCCFCDA4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F06E-7CCD-4C0F-AF67-53C1ACE01E2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D1D93-28CD-73A3-E651-EBC7BA57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BCDFE-BD38-AE65-3B45-FE72618B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B2-957F-4064-893B-09B53E09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9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F37D-C809-0EBB-BD54-956A87C0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3129-88AD-9386-B876-117229C2A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9CF1C-9D6E-E05B-F76D-A455C26F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F06E-7CCD-4C0F-AF67-53C1ACE01E2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994DB-CAB4-C192-F239-367F4E92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D0D02-EA20-A1AF-DEB6-0DC62738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B2-957F-4064-893B-09B53E09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4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1227-8D00-A91C-6BA5-CE7001CB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B7912-43AC-1C02-4667-1D0264F63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8B7FD-DF3E-F0CE-6667-F930DFEE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F06E-7CCD-4C0F-AF67-53C1ACE01E2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E6FB9-5D9B-0E4D-6F49-F00A8823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1623F-B100-11EF-49E6-269957E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B2-957F-4064-893B-09B53E09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1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44A2C-D3C4-D2B0-EC48-6856FB1F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EA42-0F01-DED7-3559-B96C3F75E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8B700-DEA6-6DC8-95FA-E2F138C8F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25B03-26EE-398E-12FA-0006A792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F06E-7CCD-4C0F-AF67-53C1ACE01E2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927F8-59CA-B703-5706-04D36257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47876-E507-F354-9242-E981BBF5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B2-957F-4064-893B-09B53E09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8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5CF3-1F93-E30E-34DB-E5CFAFC0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C1A52-357B-897D-47C1-2AC0F014C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F821A-449A-BD3F-6455-B60A97267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3E6E1-6613-7288-F013-EB25848E0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2A490-1252-31C6-4594-D3AE89E4A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63C7A-E349-7EA0-58B5-193498BB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F06E-7CCD-4C0F-AF67-53C1ACE01E2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F7B6E8-13DD-A510-84B3-81A7CB8A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748A4-77DC-382E-4BDA-BDA8D3D5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B2-957F-4064-893B-09B53E09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8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6008-6021-B108-A68F-DD8EFD9A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D9E99-1935-EC4E-C91A-FE150E7C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F06E-7CCD-4C0F-AF67-53C1ACE01E2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09E04-EE1B-9E71-B8B9-96FB0515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5FD25-23D0-7870-F1E0-9CADC086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B2-957F-4064-893B-09B53E09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DE117-B26F-BD32-97C9-A7178685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F06E-7CCD-4C0F-AF67-53C1ACE01E2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39743-51D7-936F-D165-F092DD5B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29998-CA84-67F4-6D6F-F0548EE8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B2-957F-4064-893B-09B53E09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4504-936A-8456-9B51-B53AAB35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7542C-A440-75AD-7F08-76FEE2EA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A33E1-1CD1-1DAA-CAD1-C1DDD7FBA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E3D64-7CE1-0014-4B8F-7BF8F5A7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F06E-7CCD-4C0F-AF67-53C1ACE01E2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03256-2A8D-020D-D64D-350C1063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6CC52-D863-B2CB-B8B7-D922D739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B2-957F-4064-893B-09B53E09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8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BE1B-E5B2-AA48-9897-E8B4BDE59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BC3CD-F242-9C8F-CBF6-0ED302FB8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7A560-4E52-E5B9-2D50-B7D380B8E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B1AE1-01FB-1286-04E5-007AB84E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F06E-7CCD-4C0F-AF67-53C1ACE01E2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73136-758E-BB09-4D1F-5386E9CA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E312A-F0F4-F147-5076-2351CBAE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B2-957F-4064-893B-09B53E09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2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BBFDB-EC55-8F7A-1C66-297AE255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4DA42-CCB6-6612-0F1C-154D5F053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79C56-B727-3951-D1B1-2889C2AB4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CF06E-7CCD-4C0F-AF67-53C1ACE01E2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FEB86-C30B-55CF-B29D-02B979B81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6231-53D4-622F-6FCC-6D860FAAC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EE5B2-957F-4064-893B-09B53E09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C59C-A7AC-13E2-5123-4FCA48C70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38EB0-8F81-87ED-89CD-F66C0B988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#344754</a:t>
            </a:r>
          </a:p>
        </p:txBody>
      </p:sp>
    </p:spTree>
    <p:extLst>
      <p:ext uri="{BB962C8B-B14F-4D97-AF65-F5344CB8AC3E}">
        <p14:creationId xmlns:p14="http://schemas.microsoft.com/office/powerpoint/2010/main" val="134976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DB5A22-9C70-A0F1-8B15-7C1020C9D568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rgbClr val="B57DA5">
                  <a:tint val="66000"/>
                  <a:satMod val="160000"/>
                </a:srgbClr>
              </a:gs>
              <a:gs pos="50000">
                <a:srgbClr val="B57DA5">
                  <a:tint val="44500"/>
                  <a:satMod val="160000"/>
                </a:srgbClr>
              </a:gs>
              <a:gs pos="100000">
                <a:srgbClr val="B57DA5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55D9EF-A096-C121-0562-4C38CA7EF389}"/>
              </a:ext>
            </a:extLst>
          </p:cNvPr>
          <p:cNvSpPr/>
          <p:nvPr/>
        </p:nvSpPr>
        <p:spPr>
          <a:xfrm>
            <a:off x="0" y="0"/>
            <a:ext cx="12192000" cy="555678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UDEMY COURSES ANALYSIS 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F5DB94-1D3C-5C32-6BE3-132B8DC328C5}"/>
              </a:ext>
            </a:extLst>
          </p:cNvPr>
          <p:cNvSpPr/>
          <p:nvPr/>
        </p:nvSpPr>
        <p:spPr>
          <a:xfrm>
            <a:off x="3260035" y="622244"/>
            <a:ext cx="8931965" cy="782182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1028" name="Picture 4" descr="Low-Cost Employee Training Programs That Work - eLearning Industry">
            <a:extLst>
              <a:ext uri="{FF2B5EF4-FFF2-40B4-BE49-F238E27FC236}">
                <a16:creationId xmlns:a16="http://schemas.microsoft.com/office/drawing/2014/main" id="{6015B790-05B5-AEAD-835B-73A653035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661697"/>
            <a:ext cx="2787567" cy="156375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D5C312-2106-C1EB-4927-1D5209FA8E38}"/>
              </a:ext>
            </a:extLst>
          </p:cNvPr>
          <p:cNvSpPr/>
          <p:nvPr/>
        </p:nvSpPr>
        <p:spPr>
          <a:xfrm>
            <a:off x="3258021" y="1509833"/>
            <a:ext cx="5601053" cy="2253783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1C093B-21EB-AFB7-C342-87C03CCB48AB}"/>
              </a:ext>
            </a:extLst>
          </p:cNvPr>
          <p:cNvSpPr/>
          <p:nvPr/>
        </p:nvSpPr>
        <p:spPr>
          <a:xfrm>
            <a:off x="8978343" y="1509833"/>
            <a:ext cx="3213657" cy="2253783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FBE208-DB49-3954-485E-0D131EFF0C5A}"/>
              </a:ext>
            </a:extLst>
          </p:cNvPr>
          <p:cNvSpPr/>
          <p:nvPr/>
        </p:nvSpPr>
        <p:spPr>
          <a:xfrm>
            <a:off x="3258021" y="3869634"/>
            <a:ext cx="4432564" cy="2988365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0F7D7A-A532-07DE-5AC8-972F59E230F3}"/>
              </a:ext>
            </a:extLst>
          </p:cNvPr>
          <p:cNvSpPr/>
          <p:nvPr/>
        </p:nvSpPr>
        <p:spPr>
          <a:xfrm>
            <a:off x="7809855" y="3869635"/>
            <a:ext cx="4276130" cy="2988365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9CE0E-2763-18AC-CB4B-99867E900F02}"/>
              </a:ext>
            </a:extLst>
          </p:cNvPr>
          <p:cNvSpPr/>
          <p:nvPr/>
        </p:nvSpPr>
        <p:spPr>
          <a:xfrm>
            <a:off x="106016" y="2428157"/>
            <a:ext cx="3032736" cy="4429842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1030" name="Picture 6" descr="3,512,700+ Person Studying Stock Photos, Pictures &amp; Royalty-Free Images -  iStock | Business person studying, Older person studying, Person studying  at home">
            <a:extLst>
              <a:ext uri="{FF2B5EF4-FFF2-40B4-BE49-F238E27FC236}">
                <a16:creationId xmlns:a16="http://schemas.microsoft.com/office/drawing/2014/main" id="{2A275B74-7314-4AC3-BF3D-A4485FCEC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470" y="-19021"/>
            <a:ext cx="870530" cy="57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DB0A869-498C-42B1-BE0B-0FACA4EAAF75}"/>
              </a:ext>
            </a:extLst>
          </p:cNvPr>
          <p:cNvSpPr/>
          <p:nvPr/>
        </p:nvSpPr>
        <p:spPr>
          <a:xfrm>
            <a:off x="267036" y="2636724"/>
            <a:ext cx="2723949" cy="1039667"/>
          </a:xfrm>
          <a:prstGeom prst="round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REVENUE GENERATED</a:t>
            </a:r>
          </a:p>
          <a:p>
            <a:pPr algn="ctr"/>
            <a:endParaRPr lang="en-GB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algn="ctr"/>
            <a:endParaRPr lang="en-GB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7CCC8C-6989-483C-A9EC-6C018F50C0B5}"/>
              </a:ext>
            </a:extLst>
          </p:cNvPr>
          <p:cNvGrpSpPr/>
          <p:nvPr/>
        </p:nvGrpSpPr>
        <p:grpSpPr>
          <a:xfrm>
            <a:off x="267036" y="3763616"/>
            <a:ext cx="2723948" cy="1183769"/>
            <a:chOff x="78945" y="4013200"/>
            <a:chExt cx="2434990" cy="129726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BC1868-33CD-474F-BC93-7408A8548E94}"/>
                </a:ext>
              </a:extLst>
            </p:cNvPr>
            <p:cNvSpPr txBox="1"/>
            <p:nvPr/>
          </p:nvSpPr>
          <p:spPr>
            <a:xfrm>
              <a:off x="106015" y="4013200"/>
              <a:ext cx="2407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ambria" panose="02040503050406030204" pitchFamily="18" charset="0"/>
                  <a:ea typeface="Cambria" panose="02040503050406030204" pitchFamily="18" charset="0"/>
                </a:rPr>
                <a:t>Subjects: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226AAA-4C3E-486B-90CE-BFED28BCB7BE}"/>
                </a:ext>
              </a:extLst>
            </p:cNvPr>
            <p:cNvSpPr txBox="1"/>
            <p:nvPr/>
          </p:nvSpPr>
          <p:spPr>
            <a:xfrm>
              <a:off x="78945" y="4474202"/>
              <a:ext cx="2407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ambria" panose="02040503050406030204" pitchFamily="18" charset="0"/>
                  <a:ea typeface="Cambria" panose="02040503050406030204" pitchFamily="18" charset="0"/>
                </a:rPr>
                <a:t>Lectures: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97014B-D089-48AA-9895-6C87791E124C}"/>
                </a:ext>
              </a:extLst>
            </p:cNvPr>
            <p:cNvSpPr txBox="1"/>
            <p:nvPr/>
          </p:nvSpPr>
          <p:spPr>
            <a:xfrm>
              <a:off x="78945" y="4941128"/>
              <a:ext cx="2407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ambria" panose="02040503050406030204" pitchFamily="18" charset="0"/>
                  <a:ea typeface="Cambria" panose="02040503050406030204" pitchFamily="18" charset="0"/>
                </a:rPr>
                <a:t>Average Duration</a:t>
              </a:r>
              <a:r>
                <a:rPr lang="en-GB" dirty="0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137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DB5A22-9C70-A0F1-8B15-7C1020C9D568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55D9EF-A096-C121-0562-4C38CA7EF389}"/>
              </a:ext>
            </a:extLst>
          </p:cNvPr>
          <p:cNvSpPr/>
          <p:nvPr/>
        </p:nvSpPr>
        <p:spPr>
          <a:xfrm>
            <a:off x="43066" y="0"/>
            <a:ext cx="12192000" cy="555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UDEMY COURSES ANALYSIS 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F5DB94-1D3C-5C32-6BE3-132B8DC328C5}"/>
              </a:ext>
            </a:extLst>
          </p:cNvPr>
          <p:cNvSpPr/>
          <p:nvPr/>
        </p:nvSpPr>
        <p:spPr>
          <a:xfrm>
            <a:off x="3260035" y="622244"/>
            <a:ext cx="8931965" cy="782182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1028" name="Picture 4" descr="Low-Cost Employee Training Programs That Work - eLearning Industry">
            <a:extLst>
              <a:ext uri="{FF2B5EF4-FFF2-40B4-BE49-F238E27FC236}">
                <a16:creationId xmlns:a16="http://schemas.microsoft.com/office/drawing/2014/main" id="{6015B790-05B5-AEAD-835B-73A653035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661697"/>
            <a:ext cx="2787567" cy="156375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D5C312-2106-C1EB-4927-1D5209FA8E38}"/>
              </a:ext>
            </a:extLst>
          </p:cNvPr>
          <p:cNvSpPr/>
          <p:nvPr/>
        </p:nvSpPr>
        <p:spPr>
          <a:xfrm>
            <a:off x="3258021" y="1509833"/>
            <a:ext cx="5601053" cy="2253783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1C093B-21EB-AFB7-C342-87C03CCB48AB}"/>
              </a:ext>
            </a:extLst>
          </p:cNvPr>
          <p:cNvSpPr/>
          <p:nvPr/>
        </p:nvSpPr>
        <p:spPr>
          <a:xfrm>
            <a:off x="8978343" y="1509833"/>
            <a:ext cx="3213657" cy="2253783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FBE208-DB49-3954-485E-0D131EFF0C5A}"/>
              </a:ext>
            </a:extLst>
          </p:cNvPr>
          <p:cNvSpPr/>
          <p:nvPr/>
        </p:nvSpPr>
        <p:spPr>
          <a:xfrm>
            <a:off x="3258021" y="3869634"/>
            <a:ext cx="4432564" cy="2988365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0F7D7A-A532-07DE-5AC8-972F59E230F3}"/>
              </a:ext>
            </a:extLst>
          </p:cNvPr>
          <p:cNvSpPr/>
          <p:nvPr/>
        </p:nvSpPr>
        <p:spPr>
          <a:xfrm>
            <a:off x="7809855" y="3869635"/>
            <a:ext cx="4276130" cy="2988365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9CE0E-2763-18AC-CB4B-99867E900F02}"/>
              </a:ext>
            </a:extLst>
          </p:cNvPr>
          <p:cNvSpPr/>
          <p:nvPr/>
        </p:nvSpPr>
        <p:spPr>
          <a:xfrm>
            <a:off x="43066" y="2395443"/>
            <a:ext cx="3032736" cy="4429842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1030" name="Picture 6" descr="3,512,700+ Person Studying Stock Photos, Pictures &amp; Royalty-Free Images -  iStock | Business person studying, Older person studying, Person studying  at home">
            <a:extLst>
              <a:ext uri="{FF2B5EF4-FFF2-40B4-BE49-F238E27FC236}">
                <a16:creationId xmlns:a16="http://schemas.microsoft.com/office/drawing/2014/main" id="{2A275B74-7314-4AC3-BF3D-A4485FCEC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470" y="-19021"/>
            <a:ext cx="870530" cy="57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DB0A869-498C-42B1-BE0B-0FACA4EAAF75}"/>
              </a:ext>
            </a:extLst>
          </p:cNvPr>
          <p:cNvSpPr/>
          <p:nvPr/>
        </p:nvSpPr>
        <p:spPr>
          <a:xfrm>
            <a:off x="260408" y="2521246"/>
            <a:ext cx="2723949" cy="1039667"/>
          </a:xfrm>
          <a:prstGeom prst="round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REVENUE GENERATED</a:t>
            </a:r>
          </a:p>
          <a:p>
            <a:pPr algn="ctr"/>
            <a:endParaRPr lang="en-GB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algn="ctr"/>
            <a:endParaRPr lang="en-GB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7CCC8C-6989-483C-A9EC-6C018F50C0B5}"/>
              </a:ext>
            </a:extLst>
          </p:cNvPr>
          <p:cNvGrpSpPr/>
          <p:nvPr/>
        </p:nvGrpSpPr>
        <p:grpSpPr>
          <a:xfrm>
            <a:off x="267036" y="3763616"/>
            <a:ext cx="2723948" cy="1183769"/>
            <a:chOff x="78945" y="4013200"/>
            <a:chExt cx="2434990" cy="129726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BC1868-33CD-474F-BC93-7408A8548E94}"/>
                </a:ext>
              </a:extLst>
            </p:cNvPr>
            <p:cNvSpPr txBox="1"/>
            <p:nvPr/>
          </p:nvSpPr>
          <p:spPr>
            <a:xfrm>
              <a:off x="106015" y="4013200"/>
              <a:ext cx="2407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ambria" panose="02040503050406030204" pitchFamily="18" charset="0"/>
                  <a:ea typeface="Cambria" panose="02040503050406030204" pitchFamily="18" charset="0"/>
                </a:rPr>
                <a:t>Subjects: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226AAA-4C3E-486B-90CE-BFED28BCB7BE}"/>
                </a:ext>
              </a:extLst>
            </p:cNvPr>
            <p:cNvSpPr txBox="1"/>
            <p:nvPr/>
          </p:nvSpPr>
          <p:spPr>
            <a:xfrm>
              <a:off x="78945" y="4474202"/>
              <a:ext cx="2407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ambria" panose="02040503050406030204" pitchFamily="18" charset="0"/>
                  <a:ea typeface="Cambria" panose="02040503050406030204" pitchFamily="18" charset="0"/>
                </a:rPr>
                <a:t>Lectures: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97014B-D089-48AA-9895-6C87791E124C}"/>
                </a:ext>
              </a:extLst>
            </p:cNvPr>
            <p:cNvSpPr txBox="1"/>
            <p:nvPr/>
          </p:nvSpPr>
          <p:spPr>
            <a:xfrm>
              <a:off x="78945" y="4941128"/>
              <a:ext cx="2407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ambria" panose="02040503050406030204" pitchFamily="18" charset="0"/>
                  <a:ea typeface="Cambria" panose="02040503050406030204" pitchFamily="18" charset="0"/>
                </a:rPr>
                <a:t>Average Duration</a:t>
              </a:r>
              <a:r>
                <a:rPr lang="en-GB" dirty="0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522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9E3EC4-0643-4888-B710-8B1774E55BA1}"/>
              </a:ext>
            </a:extLst>
          </p:cNvPr>
          <p:cNvSpPr/>
          <p:nvPr/>
        </p:nvSpPr>
        <p:spPr>
          <a:xfrm>
            <a:off x="0" y="24063"/>
            <a:ext cx="12243334" cy="6906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AA7A74-912E-4080-A8BF-0D33290436CE}"/>
              </a:ext>
            </a:extLst>
          </p:cNvPr>
          <p:cNvSpPr/>
          <p:nvPr/>
        </p:nvSpPr>
        <p:spPr>
          <a:xfrm>
            <a:off x="-163629" y="-57752"/>
            <a:ext cx="851837" cy="6963878"/>
          </a:xfrm>
          <a:prstGeom prst="rect">
            <a:avLst/>
          </a:prstGeom>
          <a:solidFill>
            <a:srgbClr val="3447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850063-C510-4C1A-8FEF-850DA35E36BF}"/>
              </a:ext>
            </a:extLst>
          </p:cNvPr>
          <p:cNvSpPr/>
          <p:nvPr/>
        </p:nvSpPr>
        <p:spPr>
          <a:xfrm>
            <a:off x="688207" y="-81815"/>
            <a:ext cx="11555127" cy="712270"/>
          </a:xfrm>
          <a:prstGeom prst="rect">
            <a:avLst/>
          </a:prstGeom>
          <a:solidFill>
            <a:srgbClr val="3447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31C7FE-7E91-4C60-A24D-DAE4A4ABB22F}"/>
              </a:ext>
            </a:extLst>
          </p:cNvPr>
          <p:cNvSpPr/>
          <p:nvPr/>
        </p:nvSpPr>
        <p:spPr>
          <a:xfrm>
            <a:off x="688205" y="630455"/>
            <a:ext cx="11622507" cy="481264"/>
          </a:xfrm>
          <a:prstGeom prst="rect">
            <a:avLst/>
          </a:prstGeom>
          <a:solidFill>
            <a:srgbClr val="3447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8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28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Algerian</vt:lpstr>
      <vt:lpstr>Arial</vt:lpstr>
      <vt:lpstr>Bahnschrift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kingdom@kingdomexpression.org</dc:creator>
  <cp:lastModifiedBy>Evelyn Wullar</cp:lastModifiedBy>
  <cp:revision>17</cp:revision>
  <dcterms:created xsi:type="dcterms:W3CDTF">2024-09-14T19:02:31Z</dcterms:created>
  <dcterms:modified xsi:type="dcterms:W3CDTF">2024-09-18T15:31:17Z</dcterms:modified>
</cp:coreProperties>
</file>