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22"/>
  </p:notesMasterIdLst>
  <p:sldIdLst>
    <p:sldId id="257" r:id="rId2"/>
    <p:sldId id="259" r:id="rId3"/>
    <p:sldId id="260" r:id="rId4"/>
    <p:sldId id="261" r:id="rId5"/>
    <p:sldId id="301" r:id="rId6"/>
    <p:sldId id="302" r:id="rId7"/>
    <p:sldId id="303" r:id="rId8"/>
    <p:sldId id="305" r:id="rId9"/>
    <p:sldId id="328" r:id="rId10"/>
    <p:sldId id="266" r:id="rId11"/>
    <p:sldId id="267" r:id="rId12"/>
    <p:sldId id="268" r:id="rId13"/>
    <p:sldId id="273" r:id="rId14"/>
    <p:sldId id="269" r:id="rId15"/>
    <p:sldId id="307" r:id="rId16"/>
    <p:sldId id="317" r:id="rId17"/>
    <p:sldId id="322" r:id="rId18"/>
    <p:sldId id="329" r:id="rId19"/>
    <p:sldId id="326" r:id="rId20"/>
    <p:sldId id="327" r:id="rId21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  <a:srgbClr val="FF0000"/>
    <a:srgbClr val="0000FF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40" autoAdjust="0"/>
    <p:restoredTop sz="94072" autoAdjust="0"/>
  </p:normalViewPr>
  <p:slideViewPr>
    <p:cSldViewPr>
      <p:cViewPr varScale="1">
        <p:scale>
          <a:sx n="57" d="100"/>
          <a:sy n="57" d="100"/>
        </p:scale>
        <p:origin x="728" y="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587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553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53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19474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553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587" y="9119474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Arial" charset="0"/>
              </a:defRPr>
            </a:lvl1pPr>
          </a:lstStyle>
          <a:p>
            <a:fld id="{D21C7BEE-7BA7-4369-9E3D-FA3E2F4A54A1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1C7BEE-7BA7-4369-9E3D-FA3E2F4A54A1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1C7BEE-7BA7-4369-9E3D-FA3E2F4A54A1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1C7BEE-7BA7-4369-9E3D-FA3E2F4A54A1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1C7BEE-7BA7-4369-9E3D-FA3E2F4A54A1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1C7BEE-7BA7-4369-9E3D-FA3E2F4A54A1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1C7BEE-7BA7-4369-9E3D-FA3E2F4A54A1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1C7BEE-7BA7-4369-9E3D-FA3E2F4A54A1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1C7BEE-7BA7-4369-9E3D-FA3E2F4A54A1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1C7BEE-7BA7-4369-9E3D-FA3E2F4A54A1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6041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1C7BEE-7BA7-4369-9E3D-FA3E2F4A54A1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1C7BEE-7BA7-4369-9E3D-FA3E2F4A54A1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1C7BEE-7BA7-4369-9E3D-FA3E2F4A54A1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1C7BEE-7BA7-4369-9E3D-FA3E2F4A54A1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1C7BEE-7BA7-4369-9E3D-FA3E2F4A54A1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1C7BEE-7BA7-4369-9E3D-FA3E2F4A54A1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1C7BEE-7BA7-4369-9E3D-FA3E2F4A54A1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1C7BEE-7BA7-4369-9E3D-FA3E2F4A54A1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1C7BEE-7BA7-4369-9E3D-FA3E2F4A54A1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1C7BEE-7BA7-4369-9E3D-FA3E2F4A54A1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3A0A1-3327-45CE-8A21-0BF59E3A9C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E0102D-83A5-4E73-A95C-4D3778785F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4584AD-FB15-4D4C-88DE-F352529B2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68C03-DCF9-4B87-BBF6-8F2088376604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0771D-B2B7-4DDB-877A-898A10F45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EC21AC-5AFD-4F2C-8A31-C0113410E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C47EE-1537-423B-A9B2-96D7BC867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253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A5E47-C049-4A0A-B554-59FD1CB64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CFED5F-110F-447A-A8E7-7207F8E173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D629D5-90EF-4646-954E-2A913ABEC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 Feb 2004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DDEB13-434B-4FB2-BAAF-89B2739E8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3243 - Constraint Satisfaction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0EAE48-842D-41AF-92E2-D30DB1BA2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9EBF1-A3B7-4F7F-B454-F373C1EB29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092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A76FEB-CDB4-462A-9F79-6A20CF7C08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869DC8-76D3-4204-B2AE-EFC9BD3D08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DD1055-F71C-4DEB-9AFB-08AF80DE1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 Feb 2004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2A486D-6FB9-4790-90A1-36404733D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3243 - Constraint Satisfaction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B8E9DA-F14C-4A2F-9EEE-9AE2AC984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040F5-FEC3-4563-9316-3CE9CA5413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799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C4AC9-C37B-4E02-A225-58C9FBB9A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FE8FA6-09EB-4014-B26B-31EC25B4D3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F4D38-A032-4754-A488-4CD20CEBC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68C03-DCF9-4B87-BBF6-8F2088376604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8D13E9-ECF5-4999-AEC3-C0A8301B4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DABB79-3EF9-4AAE-BBF6-6AA392DAB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C47EE-1537-423B-A9B2-96D7BC867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231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AF54D-79F1-4FBB-B3D9-325206B99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14BE77-C158-434B-B162-FE8ABAFFD6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2C29E0-AEC0-4E60-A102-F17F35317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68C03-DCF9-4B87-BBF6-8F2088376604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6ADECA-9481-4613-821B-D1554DA9C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956AD3-074F-4112-901E-6AC9E271A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C47EE-1537-423B-A9B2-96D7BC867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652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3D92B-30D0-4376-8CE9-BE73BCA0F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59DD5-3ACF-4231-89D2-E4FB0944C4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ADF2D3-5819-4C97-8B69-9A645A4312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648A80-B2A6-4D5F-AFE2-7EC14D5B3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 Feb 2004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885392-3AD1-4B9F-BDE7-E811EE4B8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3243 - Constraint Satisfaction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553B12-6FF9-461B-B662-2E287CEE3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7625A-12A0-4784-9457-B799757F80D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02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7D962-2DDE-4D90-AFEB-0AF259A4F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808309-9304-455B-99E4-537464DDD4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520CD4-2875-48EA-8AF9-496D552469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5F9376-4868-43F4-9A2A-6951C726B3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610D3E-B0F9-4C1C-A524-F283922CCD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4893AB-4DA9-4155-BA7D-0DA93AAA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 Feb 2004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EE904F-BEB5-427E-91C5-C887D1E52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3243 - Constraint Satisfaction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F287E9-DB2B-46C3-9DB2-0902398D4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8BF17-E59D-4883-8C56-FE15281ECAA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105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14B55-C98C-44F3-9E04-75CA1C02A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F07777-7DFE-488E-8FF0-AF885700A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 Feb 2004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2283B2-F1D4-4B18-BA20-EDC874414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3243 - Constraint Satisfaction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1D0810-F107-4148-B946-E0FB8D886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5C371-10E7-42D5-933F-06F26D62287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567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460C90-643E-4B39-97AA-545987962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 Feb 2004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E9D3B7-E3D2-4F0F-8BEB-D0F893F10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3243 - Constraint Satisfaction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BA60A5-4025-415E-8277-A6F9F70B5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1D86C-A68A-49A3-9AB7-F9E4EE2B30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348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E4D8C-EFCC-475C-979B-F8686ADCD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C78DC2-BF0A-4078-947A-D8BA3118AD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FA89E1-4D67-4703-8094-BE925CD311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0F72F9-138A-4D27-94F5-B2810AD7A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 Feb 2004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07353E-3E74-4855-8A3A-D4B22FCAF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3243 - Constraint Satisfaction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63FEAA-5B95-4BF6-9ABB-74AAB8A9B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19428-2A76-4577-9844-73B5A5A7B8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491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34127-5359-425B-85D2-0A5D7A6D9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AC3F76-0F9D-44B8-B320-5527EED139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4369F9-7A97-46E8-AFA9-C7017F9427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93C1D6-5D11-4968-B679-3E1CC6CFC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 Feb 2004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A93109-6D71-4EA2-B07F-91E5CB629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3243 - Constraint Satisfaction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4AD4A7-BF84-4397-B385-2AD7820F1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8CBA5-59EA-4961-B9A6-B50BD7C5F6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741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AF2D2E-0472-425C-8625-002334FD0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0688C7-213E-4AC0-9CCB-4B37ADE783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AB2B9E-65CF-4896-9D56-89B3273209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B68C03-DCF9-4B87-BBF6-8F2088376604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DB68C1-3BE1-44E6-8C91-A93FE8D361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D742CE-0BD3-4D70-821B-CFCC3B8AA0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7C47EE-1537-423B-A9B2-96D7BC867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924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hyperlink" Target="http://creativecommons.org/licenses/by-sa/4.0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plib.or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16" name="Rectangle 110">
            <a:extLst>
              <a:ext uri="{FF2B5EF4-FFF2-40B4-BE49-F238E27FC236}">
                <a16:creationId xmlns:a16="http://schemas.microsoft.com/office/drawing/2014/main" id="{8C886788-700E-4D20-9F80-E0E96837A2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117" name="Freeform: Shape 112">
            <a:extLst>
              <a:ext uri="{FF2B5EF4-FFF2-40B4-BE49-F238E27FC236}">
                <a16:creationId xmlns:a16="http://schemas.microsoft.com/office/drawing/2014/main" id="{1850674C-4E08-4C62-A3E2-6337FE4F7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719285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118" name="Freeform: Shape 114">
            <a:extLst>
              <a:ext uri="{FF2B5EF4-FFF2-40B4-BE49-F238E27FC236}">
                <a16:creationId xmlns:a16="http://schemas.microsoft.com/office/drawing/2014/main" id="{BCE4FF05-2B0C-4C97-A9B4-E163085A90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711665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ctrTitle"/>
          </p:nvPr>
        </p:nvSpPr>
        <p:spPr>
          <a:xfrm>
            <a:off x="356616" y="1124712"/>
            <a:ext cx="3017520" cy="3200400"/>
          </a:xfrm>
        </p:spPr>
        <p:txBody>
          <a:bodyPr>
            <a:normAutofit/>
          </a:bodyPr>
          <a:lstStyle/>
          <a:p>
            <a:pPr algn="l"/>
            <a:r>
              <a:rPr lang="en-US" sz="2900" b="1" dirty="0"/>
              <a:t>CS 5/7320 </a:t>
            </a:r>
            <a:br>
              <a:rPr lang="en-US" sz="2900" b="1" dirty="0"/>
            </a:br>
            <a:r>
              <a:rPr lang="en-US" sz="2400" b="1" dirty="0"/>
              <a:t>Artificial Intelligence</a:t>
            </a:r>
            <a:br>
              <a:rPr lang="en-US" sz="2900" dirty="0"/>
            </a:br>
            <a:br>
              <a:rPr lang="en-US" sz="2900" dirty="0"/>
            </a:br>
            <a:r>
              <a:rPr lang="en-US" sz="2900" b="1" dirty="0"/>
              <a:t>Constraint Satisfaction Problems</a:t>
            </a:r>
            <a:br>
              <a:rPr lang="en-US" sz="2900" dirty="0"/>
            </a:br>
            <a:r>
              <a:rPr lang="en-US" sz="2900" dirty="0"/>
              <a:t>AIMA Chapter 6</a:t>
            </a:r>
          </a:p>
        </p:txBody>
      </p:sp>
      <p:sp>
        <p:nvSpPr>
          <p:cNvPr id="7" name="Subtitle 4">
            <a:extLst>
              <a:ext uri="{FF2B5EF4-FFF2-40B4-BE49-F238E27FC236}">
                <a16:creationId xmlns:a16="http://schemas.microsoft.com/office/drawing/2014/main" id="{BD9414C1-3F50-4ECE-BD18-21F7EA6A82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6616" y="4873752"/>
            <a:ext cx="2948940" cy="1207008"/>
          </a:xfrm>
        </p:spPr>
        <p:txBody>
          <a:bodyPr>
            <a:normAutofit/>
          </a:bodyPr>
          <a:lstStyle/>
          <a:p>
            <a:pPr algn="l"/>
            <a:r>
              <a:rPr lang="en-US" sz="2100" dirty="0"/>
              <a:t>Slides by Michael Hahsler</a:t>
            </a:r>
            <a:br>
              <a:rPr lang="en-US" sz="2100" dirty="0"/>
            </a:br>
            <a:r>
              <a:rPr lang="en-US" sz="1400" dirty="0"/>
              <a:t>based on Slides by Svetlana </a:t>
            </a:r>
            <a:r>
              <a:rPr lang="en-US" sz="1400" dirty="0" err="1"/>
              <a:t>Lazepnik</a:t>
            </a:r>
            <a:br>
              <a:rPr lang="en-US" sz="1400" dirty="0"/>
            </a:br>
            <a:r>
              <a:rPr lang="en-US" sz="1400" dirty="0"/>
              <a:t>with figures from the AIMA textbook</a:t>
            </a:r>
          </a:p>
          <a:p>
            <a:pPr algn="l"/>
            <a:endParaRPr lang="en-US" sz="2100" dirty="0"/>
          </a:p>
        </p:txBody>
      </p:sp>
      <p:sp>
        <p:nvSpPr>
          <p:cNvPr id="3119" name="Rectangle 116">
            <a:extLst>
              <a:ext uri="{FF2B5EF4-FFF2-40B4-BE49-F238E27FC236}">
                <a16:creationId xmlns:a16="http://schemas.microsoft.com/office/drawing/2014/main" id="{529C2A7A-A6B6-4A56-B11C-8E967D88A6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1653" y="434802"/>
            <a:ext cx="146304" cy="5280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4160177" y="687464"/>
            <a:ext cx="4491994" cy="2818506"/>
          </a:xfrm>
          <a:prstGeom prst="rect">
            <a:avLst/>
          </a:prstGeom>
          <a:noFill/>
        </p:spPr>
      </p:pic>
      <p:sp>
        <p:nvSpPr>
          <p:cNvPr id="119" name="Rectangle 118">
            <a:extLst>
              <a:ext uri="{FF2B5EF4-FFF2-40B4-BE49-F238E27FC236}">
                <a16:creationId xmlns:a16="http://schemas.microsoft.com/office/drawing/2014/main" id="{FDBD7205-E536-4134-8768-AC3E1A3C5E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0771" y="4546920"/>
            <a:ext cx="30175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Picture 2" descr="A close up of text on a white surface&#10;&#10;Description automatically generated"/>
          <p:cNvPicPr>
            <a:picLocks noChangeAspect="1" noChangeArrowheads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4162015" y="3911286"/>
            <a:ext cx="2153412" cy="2173791"/>
          </a:xfrm>
          <a:prstGeom prst="rect">
            <a:avLst/>
          </a:prstGeom>
          <a:noFill/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5" cstate="print"/>
          <a:stretch>
            <a:fillRect/>
          </a:stretch>
        </p:blipFill>
        <p:spPr bwMode="auto">
          <a:xfrm>
            <a:off x="6498759" y="3921476"/>
            <a:ext cx="2153412" cy="2153412"/>
          </a:xfrm>
          <a:prstGeom prst="rect">
            <a:avLst/>
          </a:prstGeom>
          <a:noFill/>
        </p:spPr>
      </p:pic>
      <p:pic>
        <p:nvPicPr>
          <p:cNvPr id="12" name="Picture 4" descr="Creative Commons License">
            <a:extLst>
              <a:ext uri="{FF2B5EF4-FFF2-40B4-BE49-F238E27FC236}">
                <a16:creationId xmlns:a16="http://schemas.microsoft.com/office/drawing/2014/main" id="{B9A0D3EB-EE05-400A-A5D0-1007C82D06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738" y="6274385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376C638-044E-4B61-86B2-381C4B1316F4}"/>
              </a:ext>
            </a:extLst>
          </p:cNvPr>
          <p:cNvSpPr txBox="1"/>
          <p:nvPr/>
        </p:nvSpPr>
        <p:spPr>
          <a:xfrm>
            <a:off x="1325879" y="6198513"/>
            <a:ext cx="301752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0" i="0" dirty="0">
                <a:solidFill>
                  <a:schemeClr val="tx1">
                    <a:lumMod val="50000"/>
                  </a:schemeClr>
                </a:solidFill>
                <a:effectLst/>
                <a:latin typeface="source sans pro" panose="020B0503030403020204" pitchFamily="34" charset="0"/>
              </a:rPr>
              <a:t>This work is licensed under a </a:t>
            </a:r>
            <a:r>
              <a:rPr lang="en-US" sz="1100" b="0" i="0" strike="noStrike" dirty="0">
                <a:solidFill>
                  <a:schemeClr val="tx1">
                    <a:lumMod val="50000"/>
                  </a:schemeClr>
                </a:solidFill>
                <a:effectLst/>
                <a:latin typeface="source sans pro" panose="020B0503030403020204" pitchFamily="34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Creative Commons Attribution-</a:t>
            </a:r>
            <a:r>
              <a:rPr lang="en-US" sz="1100" b="0" i="0" strike="noStrike" dirty="0" err="1">
                <a:solidFill>
                  <a:schemeClr val="tx1">
                    <a:lumMod val="50000"/>
                  </a:schemeClr>
                </a:solidFill>
                <a:effectLst/>
                <a:latin typeface="source sans pro" panose="020B0503030403020204" pitchFamily="34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ShareAlike</a:t>
            </a:r>
            <a:r>
              <a:rPr lang="en-US" sz="1100" b="0" i="0" strike="noStrike" dirty="0">
                <a:solidFill>
                  <a:schemeClr val="tx1">
                    <a:lumMod val="50000"/>
                  </a:schemeClr>
                </a:solidFill>
                <a:effectLst/>
                <a:latin typeface="source sans pro" panose="020B0503030403020204" pitchFamily="34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4.0 International License</a:t>
            </a:r>
            <a:r>
              <a:rPr lang="en-US" sz="1100" b="0" i="0" dirty="0">
                <a:solidFill>
                  <a:schemeClr val="tx1">
                    <a:lumMod val="50000"/>
                  </a:schemeClr>
                </a:solidFill>
                <a:effectLst/>
                <a:latin typeface="source sans pro" panose="020B0503030403020204" pitchFamily="34" charset="0"/>
              </a:rPr>
              <a:t>.</a:t>
            </a:r>
            <a:endParaRPr lang="en-US" sz="1100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Real-world CSPs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/>
              <a:t>Assignment problems</a:t>
            </a:r>
          </a:p>
          <a:p>
            <a:pPr marL="342900" lvl="1" indent="0">
              <a:buNone/>
            </a:pPr>
            <a:r>
              <a:rPr lang="en-US" sz="2400" dirty="0"/>
              <a:t>e.g., who teaches what class for a fixed schedule. Teacher cannot be in two classes at the same time!</a:t>
            </a:r>
          </a:p>
          <a:p>
            <a:r>
              <a:rPr lang="en-US" sz="2800" dirty="0"/>
              <a:t>Timetable problems</a:t>
            </a:r>
          </a:p>
          <a:p>
            <a:pPr marL="342900" lvl="1" indent="0">
              <a:buNone/>
            </a:pPr>
            <a:r>
              <a:rPr lang="en-US" sz="2400" dirty="0"/>
              <a:t>e.g., which class is offered when and where? No two classes in the same room at the same problem.</a:t>
            </a:r>
          </a:p>
          <a:p>
            <a:r>
              <a:rPr lang="en-US" sz="2800" dirty="0"/>
              <a:t>Scheduling in transportation and production (e.g., order of production steps).</a:t>
            </a:r>
          </a:p>
          <a:p>
            <a:r>
              <a:rPr lang="en-US" sz="2800" dirty="0"/>
              <a:t>Many problems can naturally also be formulated as CSPs.</a:t>
            </a:r>
          </a:p>
          <a:p>
            <a:endParaRPr lang="en-US" sz="2800" dirty="0"/>
          </a:p>
          <a:p>
            <a:r>
              <a:rPr lang="en-US" sz="2800" dirty="0"/>
              <a:t>More examples of CSPs: </a:t>
            </a:r>
            <a:r>
              <a:rPr lang="en-US" sz="2800" dirty="0">
                <a:hlinkClick r:id="rId3"/>
              </a:rPr>
              <a:t>http://www.csplib.org/</a:t>
            </a:r>
            <a:endParaRPr lang="en-US" sz="2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CSP as a Standard Search Formulation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676400"/>
            <a:ext cx="737235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State</a:t>
            </a:r>
            <a:r>
              <a:rPr lang="en-US" sz="2400" dirty="0"/>
              <a:t>: </a:t>
            </a:r>
          </a:p>
          <a:p>
            <a:pPr marL="781050" lvl="1" indent="-381000"/>
            <a:r>
              <a:rPr lang="en-US" sz="2400" dirty="0"/>
              <a:t>Values assigned so far</a:t>
            </a:r>
          </a:p>
          <a:p>
            <a:pPr marL="0" indent="0">
              <a:buNone/>
            </a:pPr>
            <a:r>
              <a:rPr lang="en-US" sz="2400" b="1" dirty="0"/>
              <a:t>Initial state:</a:t>
            </a:r>
          </a:p>
          <a:p>
            <a:pPr marL="781050" lvl="1" indent="-381000"/>
            <a:r>
              <a:rPr lang="en-US" sz="2400" dirty="0"/>
              <a:t>The empty assignment { } </a:t>
            </a:r>
            <a:r>
              <a:rPr lang="en-US" sz="2400" dirty="0">
                <a:sym typeface="Wingdings" panose="05000000000000000000" pitchFamily="2" charset="2"/>
              </a:rPr>
              <a:t> (all variables are unassigned)</a:t>
            </a:r>
            <a:endParaRPr lang="en-US" sz="2400" dirty="0"/>
          </a:p>
          <a:p>
            <a:pPr marL="0" indent="0">
              <a:buNone/>
            </a:pPr>
            <a:r>
              <a:rPr lang="en-US" sz="2400" b="1" dirty="0"/>
              <a:t>Successor function:</a:t>
            </a:r>
          </a:p>
          <a:p>
            <a:pPr marL="781050" lvl="1" indent="-381000"/>
            <a:r>
              <a:rPr lang="en-US" sz="2400" dirty="0"/>
              <a:t>Choose an unassigned variable and assign it a value that does not violate any constraints</a:t>
            </a:r>
          </a:p>
          <a:p>
            <a:pPr marL="781050" lvl="1" indent="-381000"/>
            <a:r>
              <a:rPr lang="en-US" sz="2400" dirty="0"/>
              <a:t>Fail if no legal assignment is found</a:t>
            </a:r>
          </a:p>
          <a:p>
            <a:pPr marL="0" indent="0">
              <a:buNone/>
            </a:pPr>
            <a:r>
              <a:rPr lang="en-US" sz="2400" b="1" dirty="0"/>
              <a:t>Goal state:</a:t>
            </a:r>
            <a:r>
              <a:rPr lang="en-US" sz="2400" dirty="0"/>
              <a:t> </a:t>
            </a:r>
          </a:p>
          <a:p>
            <a:pPr marL="781050" lvl="1" indent="-381000"/>
            <a:r>
              <a:rPr lang="en-US" sz="2400" dirty="0"/>
              <a:t>Any complete and consistent assignment.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Backtracking search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In CSP’s, variable assignments are </a:t>
            </a:r>
            <a:r>
              <a:rPr lang="en-US" sz="2400" b="1" dirty="0"/>
              <a:t>commutative</a:t>
            </a:r>
            <a:br>
              <a:rPr lang="en-US" sz="2400" b="1" dirty="0"/>
            </a:br>
            <a:r>
              <a:rPr lang="en-US" sz="2400" dirty="0"/>
              <a:t>For example, </a:t>
            </a:r>
            <a:br>
              <a:rPr lang="en-US" sz="2400" dirty="0"/>
            </a:br>
            <a:r>
              <a:rPr lang="en-US" sz="2400" i="1" dirty="0"/>
              <a:t>[WA = </a:t>
            </a:r>
            <a:r>
              <a:rPr lang="en-US" sz="2400" i="1" dirty="0">
                <a:solidFill>
                  <a:srgbClr val="FF0000"/>
                </a:solidFill>
              </a:rPr>
              <a:t>red</a:t>
            </a:r>
            <a:r>
              <a:rPr lang="en-US" sz="2400" i="1" dirty="0"/>
              <a:t> then NT = </a:t>
            </a:r>
            <a:r>
              <a:rPr lang="en-US" sz="2400" i="1" dirty="0">
                <a:solidFill>
                  <a:srgbClr val="008000"/>
                </a:solidFill>
              </a:rPr>
              <a:t>green</a:t>
            </a:r>
            <a:r>
              <a:rPr lang="en-US" sz="2400" i="1" dirty="0"/>
              <a:t>] </a:t>
            </a:r>
            <a:r>
              <a:rPr lang="en-US" sz="2400" dirty="0"/>
              <a:t>is the same as </a:t>
            </a:r>
            <a:br>
              <a:rPr lang="en-US" sz="2400" dirty="0"/>
            </a:br>
            <a:r>
              <a:rPr lang="en-US" sz="2400" i="1" dirty="0"/>
              <a:t>[NT = </a:t>
            </a:r>
            <a:r>
              <a:rPr lang="en-US" sz="2400" i="1" dirty="0">
                <a:solidFill>
                  <a:srgbClr val="008000"/>
                </a:solidFill>
              </a:rPr>
              <a:t>green</a:t>
            </a:r>
            <a:r>
              <a:rPr lang="en-US" sz="2400" i="1" dirty="0"/>
              <a:t> then WA = </a:t>
            </a:r>
            <a:r>
              <a:rPr lang="en-US" sz="2400" i="1" dirty="0">
                <a:solidFill>
                  <a:srgbClr val="FF0000"/>
                </a:solidFill>
              </a:rPr>
              <a:t>red</a:t>
            </a:r>
            <a:r>
              <a:rPr lang="en-US" sz="2400" i="1" dirty="0"/>
              <a:t>]. </a:t>
            </a:r>
            <a:r>
              <a:rPr lang="en-US" sz="2400" dirty="0">
                <a:sym typeface="Wingdings" panose="05000000000000000000" pitchFamily="2" charset="2"/>
              </a:rPr>
              <a:t> Order is not important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We can build  a search tree that assigns the value to one variable per level. </a:t>
            </a:r>
          </a:p>
          <a:p>
            <a:pPr lvl="1"/>
            <a:r>
              <a:rPr lang="en-US" sz="2100" dirty="0"/>
              <a:t>Tree depth </a:t>
            </a:r>
            <a:r>
              <a:rPr lang="en-US" sz="2000" b="1" i="1" dirty="0">
                <a:solidFill>
                  <a:srgbClr val="C00000"/>
                </a:solidFill>
              </a:rPr>
              <a:t>n </a:t>
            </a:r>
            <a:r>
              <a:rPr lang="en-US" sz="2000" dirty="0"/>
              <a:t>(number of variables)</a:t>
            </a:r>
            <a:endParaRPr lang="en-US" sz="2100" dirty="0"/>
          </a:p>
          <a:p>
            <a:pPr lvl="1"/>
            <a:r>
              <a:rPr lang="en-US" sz="2100" dirty="0"/>
              <a:t>Number of leaves: </a:t>
            </a:r>
            <a:r>
              <a:rPr lang="en-US" sz="2100" b="1" i="1" dirty="0" err="1">
                <a:solidFill>
                  <a:srgbClr val="C00000"/>
                </a:solidFill>
              </a:rPr>
              <a:t>d</a:t>
            </a:r>
            <a:r>
              <a:rPr lang="en-US" sz="2100" b="1" i="1" baseline="30000" dirty="0" err="1">
                <a:solidFill>
                  <a:srgbClr val="C00000"/>
                </a:solidFill>
              </a:rPr>
              <a:t>n</a:t>
            </a:r>
            <a:r>
              <a:rPr lang="en-US" sz="2100" i="1" baseline="30000" dirty="0"/>
              <a:t>  </a:t>
            </a:r>
            <a:r>
              <a:rPr lang="en-US" sz="2100" dirty="0"/>
              <a:t> (d is the number of values per variable)</a:t>
            </a:r>
          </a:p>
          <a:p>
            <a:endParaRPr lang="en-US" sz="2400" dirty="0"/>
          </a:p>
          <a:p>
            <a:r>
              <a:rPr lang="en-US" sz="2400" dirty="0"/>
              <a:t>Depth-first search for CSPs with single-variable assignments is called </a:t>
            </a:r>
            <a:r>
              <a:rPr lang="en-US" sz="2400" b="1" dirty="0"/>
              <a:t>backtracking search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Backtracking search (DFS)</a:t>
            </a:r>
          </a:p>
        </p:txBody>
      </p:sp>
      <p:pic>
        <p:nvPicPr>
          <p:cNvPr id="19460" name="Picture 4" descr="backtrack-progress4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43063" y="1619250"/>
            <a:ext cx="5857875" cy="3619500"/>
          </a:xfrm>
          <a:prstGeom prst="rect">
            <a:avLst/>
          </a:prstGeom>
          <a:noFill/>
        </p:spPr>
      </p:pic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4" cstate="print"/>
          <a:srcRect l="6730"/>
          <a:stretch>
            <a:fillRect/>
          </a:stretch>
        </p:blipFill>
        <p:spPr bwMode="auto">
          <a:xfrm>
            <a:off x="7696200" y="5486400"/>
            <a:ext cx="1189563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Freeform: Shape 5">
            <a:extLst>
              <a:ext uri="{FF2B5EF4-FFF2-40B4-BE49-F238E27FC236}">
                <a16:creationId xmlns:a16="http://schemas.microsoft.com/office/drawing/2014/main" id="{0D4B956B-4F58-4A9C-BCC9-D9F2CD18A7D9}"/>
              </a:ext>
            </a:extLst>
          </p:cNvPr>
          <p:cNvSpPr/>
          <p:nvPr/>
        </p:nvSpPr>
        <p:spPr>
          <a:xfrm>
            <a:off x="2743200" y="4419600"/>
            <a:ext cx="581722" cy="114983"/>
          </a:xfrm>
          <a:custGeom>
            <a:avLst/>
            <a:gdLst>
              <a:gd name="connsiteX0" fmla="*/ 0 w 657922"/>
              <a:gd name="connsiteY0" fmla="*/ 245532 h 245532"/>
              <a:gd name="connsiteX1" fmla="*/ 312234 w 657922"/>
              <a:gd name="connsiteY1" fmla="*/ 205 h 245532"/>
              <a:gd name="connsiteX2" fmla="*/ 657922 w 657922"/>
              <a:gd name="connsiteY2" fmla="*/ 212078 h 245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57922" h="245532">
                <a:moveTo>
                  <a:pt x="0" y="245532"/>
                </a:moveTo>
                <a:cubicBezTo>
                  <a:pt x="101290" y="125656"/>
                  <a:pt x="202580" y="5781"/>
                  <a:pt x="312234" y="205"/>
                </a:cubicBezTo>
                <a:cubicBezTo>
                  <a:pt x="421888" y="-5371"/>
                  <a:pt x="539905" y="103353"/>
                  <a:pt x="657922" y="212078"/>
                </a:cubicBezTo>
              </a:path>
            </a:pathLst>
          </a:custGeom>
          <a:noFill/>
          <a:ln w="3810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D0D259-EC4A-412B-A362-5B67A9349213}"/>
              </a:ext>
            </a:extLst>
          </p:cNvPr>
          <p:cNvSpPr txBox="1"/>
          <p:nvPr/>
        </p:nvSpPr>
        <p:spPr>
          <a:xfrm rot="4181395">
            <a:off x="2470262" y="5054830"/>
            <a:ext cx="1366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backtracking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7825A59-1F00-40A8-846A-61DD7D843BB3}"/>
              </a:ext>
            </a:extLst>
          </p:cNvPr>
          <p:cNvCxnSpPr/>
          <p:nvPr/>
        </p:nvCxnSpPr>
        <p:spPr>
          <a:xfrm>
            <a:off x="4024899" y="5238750"/>
            <a:ext cx="381000" cy="6682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E6FD884-FA71-4C21-87BB-5D6D39722903}"/>
              </a:ext>
            </a:extLst>
          </p:cNvPr>
          <p:cNvCxnSpPr>
            <a:cxnSpLocks/>
          </p:cNvCxnSpPr>
          <p:nvPr/>
        </p:nvCxnSpPr>
        <p:spPr>
          <a:xfrm flipH="1">
            <a:off x="3733800" y="5238750"/>
            <a:ext cx="164893" cy="6682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1F2BD55B-F9E8-4DC4-B666-07F31EF2A344}"/>
              </a:ext>
            </a:extLst>
          </p:cNvPr>
          <p:cNvCxnSpPr/>
          <p:nvPr/>
        </p:nvCxnSpPr>
        <p:spPr>
          <a:xfrm flipH="1">
            <a:off x="1828800" y="5181600"/>
            <a:ext cx="304800" cy="304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73A426D3-F8E9-41F7-B10D-5CE5599B7C97}"/>
              </a:ext>
            </a:extLst>
          </p:cNvPr>
          <p:cNvSpPr txBox="1"/>
          <p:nvPr/>
        </p:nvSpPr>
        <p:spPr>
          <a:xfrm>
            <a:off x="1600200" y="5421868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CE76E12-AA64-429A-89C6-CDBCFBBF476F}"/>
              </a:ext>
            </a:extLst>
          </p:cNvPr>
          <p:cNvCxnSpPr/>
          <p:nvPr/>
        </p:nvCxnSpPr>
        <p:spPr>
          <a:xfrm flipH="1">
            <a:off x="1295400" y="5867400"/>
            <a:ext cx="304800" cy="304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010FF1D-F72F-431F-BB67-BC893C0A3086}"/>
              </a:ext>
            </a:extLst>
          </p:cNvPr>
          <p:cNvSpPr txBox="1"/>
          <p:nvPr/>
        </p:nvSpPr>
        <p:spPr>
          <a:xfrm>
            <a:off x="914400" y="6183868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fail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5D8B10A-D17B-493E-B754-32BDE5460BDE}"/>
              </a:ext>
            </a:extLst>
          </p:cNvPr>
          <p:cNvCxnSpPr>
            <a:cxnSpLocks/>
          </p:cNvCxnSpPr>
          <p:nvPr/>
        </p:nvCxnSpPr>
        <p:spPr>
          <a:xfrm flipV="1">
            <a:off x="1516546" y="4477091"/>
            <a:ext cx="1283718" cy="1706777"/>
          </a:xfrm>
          <a:prstGeom prst="straightConnector1">
            <a:avLst/>
          </a:prstGeom>
          <a:ln w="28575"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Backtracking search algorithm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5181600"/>
            <a:ext cx="8229600" cy="1371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Improving backtracking efficiency:</a:t>
            </a:r>
          </a:p>
          <a:p>
            <a:pPr lvl="1"/>
            <a:r>
              <a:rPr lang="en-US" dirty="0"/>
              <a:t>Which variable should be assigned next?</a:t>
            </a:r>
          </a:p>
          <a:p>
            <a:pPr lvl="1"/>
            <a:r>
              <a:rPr lang="en-US" dirty="0"/>
              <a:t>In what order should its values be tried?</a:t>
            </a:r>
          </a:p>
          <a:p>
            <a:pPr lvl="1"/>
            <a:r>
              <a:rPr lang="en-US" dirty="0"/>
              <a:t>Can we detect inevitable failure early?</a:t>
            </a:r>
          </a:p>
          <a:p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1371600"/>
            <a:ext cx="8099869" cy="31003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DC96679-8086-48E1-B7CD-37E09CEAA8F6}"/>
              </a:ext>
            </a:extLst>
          </p:cNvPr>
          <p:cNvSpPr txBox="1"/>
          <p:nvPr/>
        </p:nvSpPr>
        <p:spPr>
          <a:xfrm>
            <a:off x="685800" y="4648200"/>
            <a:ext cx="5467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Call: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Recursive-Backtracking({},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3151756-107A-4649-A6BC-DC61EAC441A3}"/>
              </a:ext>
            </a:extLst>
          </p:cNvPr>
          <p:cNvSpPr/>
          <p:nvPr/>
        </p:nvSpPr>
        <p:spPr>
          <a:xfrm>
            <a:off x="628650" y="1371600"/>
            <a:ext cx="8233219" cy="3722132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Which variable should be assigned next?</a:t>
            </a:r>
            <a:br>
              <a:rPr lang="en-US" dirty="0"/>
            </a:br>
            <a:r>
              <a:rPr lang="en-US" dirty="0"/>
              <a:t>In which order should its values be tried?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Most constrained variable:</a:t>
            </a:r>
          </a:p>
          <a:p>
            <a:pPr lvl="1"/>
            <a:r>
              <a:rPr lang="en-US" dirty="0"/>
              <a:t>Keep track of remaining legal values for unassigned variables (using constraints)</a:t>
            </a:r>
          </a:p>
          <a:p>
            <a:pPr lvl="1"/>
            <a:r>
              <a:rPr lang="en-US" dirty="0"/>
              <a:t>Choose the variable with the fewest legal values left</a:t>
            </a:r>
          </a:p>
          <a:p>
            <a:pPr lvl="1"/>
            <a:r>
              <a:rPr lang="en-US" dirty="0"/>
              <a:t>A.k.a. </a:t>
            </a:r>
            <a:r>
              <a:rPr lang="en-US" b="1" dirty="0"/>
              <a:t>minimum remaining values </a:t>
            </a:r>
            <a:r>
              <a:rPr lang="en-US" dirty="0"/>
              <a:t>(MRV) heuristic</a:t>
            </a:r>
          </a:p>
          <a:p>
            <a:pPr lvl="1"/>
            <a:endParaRPr lang="en-US" dirty="0"/>
          </a:p>
          <a:p>
            <a:r>
              <a:rPr lang="en-US" dirty="0"/>
              <a:t>Choose the </a:t>
            </a:r>
            <a:r>
              <a:rPr lang="en-US" b="1" dirty="0"/>
              <a:t>least constraining value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The value that rules out the fewest values in the remaining variables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7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forward-checking-progress3c">
            <a:extLst>
              <a:ext uri="{FF2B5EF4-FFF2-40B4-BE49-F238E27FC236}">
                <a16:creationId xmlns:a16="http://schemas.microsoft.com/office/drawing/2014/main" id="{880D3405-B441-46A8-916C-2A6F098DBB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05013" y="2953512"/>
            <a:ext cx="5133975" cy="1981200"/>
          </a:xfrm>
          <a:prstGeom prst="rect">
            <a:avLst/>
          </a:prstGeom>
          <a:noFill/>
        </p:spPr>
      </p:pic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Early detection of failure – Forward checking</a:t>
            </a:r>
            <a:br>
              <a:rPr lang="en-US" dirty="0"/>
            </a:br>
            <a:r>
              <a:rPr lang="en-US" dirty="0"/>
              <a:t>Node consistency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600200"/>
            <a:ext cx="8134350" cy="4525963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Keep track of remaining legal values for unassigned variables</a:t>
            </a:r>
          </a:p>
          <a:p>
            <a:r>
              <a:rPr lang="en-US" sz="2400" dirty="0"/>
              <a:t>Terminate search when any variable has no legal values (i.e., minimum remaining values = 0)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NT and SA cannot both be blue! This violates the constraint.</a:t>
            </a:r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4" cstate="print"/>
          <a:srcRect l="6730"/>
          <a:stretch>
            <a:fillRect/>
          </a:stretch>
        </p:blipFill>
        <p:spPr bwMode="auto">
          <a:xfrm>
            <a:off x="2505832" y="2895600"/>
            <a:ext cx="849686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865B6685-AA23-4638-ADAA-3E86481BC9A1}"/>
              </a:ext>
            </a:extLst>
          </p:cNvPr>
          <p:cNvSpPr/>
          <p:nvPr/>
        </p:nvSpPr>
        <p:spPr>
          <a:xfrm>
            <a:off x="3124200" y="4614746"/>
            <a:ext cx="399585" cy="414454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C1E6233-FA7C-4D87-A67D-ABF60E4F9074}"/>
              </a:ext>
            </a:extLst>
          </p:cNvPr>
          <p:cNvSpPr/>
          <p:nvPr/>
        </p:nvSpPr>
        <p:spPr>
          <a:xfrm>
            <a:off x="6077415" y="4614746"/>
            <a:ext cx="399585" cy="414454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68AD79-F81F-4A7F-AD52-E4A1147662E1}"/>
              </a:ext>
            </a:extLst>
          </p:cNvPr>
          <p:cNvSpPr txBox="1"/>
          <p:nvPr/>
        </p:nvSpPr>
        <p:spPr>
          <a:xfrm>
            <a:off x="5705706" y="3135868"/>
            <a:ext cx="2676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Stop and backtrack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Early detection of failure – Forward checking</a:t>
            </a:r>
            <a:br>
              <a:rPr lang="en-US" dirty="0"/>
            </a:br>
            <a:r>
              <a:rPr lang="en-US" dirty="0"/>
              <a:t>Arc consistency</a:t>
            </a:r>
          </a:p>
        </p:txBody>
      </p:sp>
      <p:sp>
        <p:nvSpPr>
          <p:cNvPr id="10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600200"/>
            <a:ext cx="8210550" cy="5486400"/>
          </a:xfrm>
        </p:spPr>
        <p:txBody>
          <a:bodyPr>
            <a:normAutofit/>
          </a:bodyPr>
          <a:lstStyle/>
          <a:p>
            <a:r>
              <a:rPr lang="en-US" sz="2300" i="1" dirty="0"/>
              <a:t>X </a:t>
            </a:r>
            <a:r>
              <a:rPr lang="en-US" sz="2300" dirty="0"/>
              <a:t>is arc consistent </a:t>
            </a:r>
            <a:r>
              <a:rPr lang="en-US" sz="2300" dirty="0" err="1"/>
              <a:t>wrt</a:t>
            </a:r>
            <a:r>
              <a:rPr lang="en-US" sz="2300" dirty="0"/>
              <a:t> </a:t>
            </a:r>
            <a:r>
              <a:rPr lang="en-US" sz="2300" i="1" dirty="0"/>
              <a:t>Y</a:t>
            </a:r>
            <a:r>
              <a:rPr lang="en-US" sz="2300" dirty="0"/>
              <a:t> </a:t>
            </a:r>
            <a:r>
              <a:rPr lang="en-US" sz="2300" dirty="0" err="1"/>
              <a:t>iff</a:t>
            </a:r>
            <a:r>
              <a:rPr lang="en-US" sz="2300" dirty="0"/>
              <a:t> for </a:t>
            </a:r>
            <a:r>
              <a:rPr lang="en-US" sz="2300" dirty="0">
                <a:solidFill>
                  <a:srgbClr val="FF0000"/>
                </a:solidFill>
              </a:rPr>
              <a:t>every</a:t>
            </a:r>
            <a:r>
              <a:rPr lang="en-US" sz="2300" dirty="0"/>
              <a:t> value of </a:t>
            </a:r>
            <a:r>
              <a:rPr lang="en-US" sz="2300" i="1" dirty="0"/>
              <a:t>X </a:t>
            </a:r>
            <a:r>
              <a:rPr lang="en-US" sz="2300" dirty="0"/>
              <a:t>there is </a:t>
            </a:r>
            <a:r>
              <a:rPr lang="en-US" sz="2300" dirty="0">
                <a:solidFill>
                  <a:srgbClr val="FF0000"/>
                </a:solidFill>
              </a:rPr>
              <a:t>some</a:t>
            </a:r>
            <a:r>
              <a:rPr lang="en-US" sz="2300" dirty="0"/>
              <a:t> allowed value of </a:t>
            </a:r>
            <a:r>
              <a:rPr lang="en-US" sz="2300" i="1" dirty="0"/>
              <a:t>Y.</a:t>
            </a:r>
            <a:endParaRPr lang="en-US" sz="2300" dirty="0"/>
          </a:p>
          <a:p>
            <a:r>
              <a:rPr lang="en-US" sz="2300" dirty="0"/>
              <a:t>Make </a:t>
            </a:r>
            <a:r>
              <a:rPr lang="en-US" sz="2300" i="1" dirty="0"/>
              <a:t>X</a:t>
            </a:r>
            <a:r>
              <a:rPr lang="en-US" sz="2300" dirty="0"/>
              <a:t> arc consistent </a:t>
            </a:r>
            <a:r>
              <a:rPr lang="en-US" sz="2300" dirty="0" err="1"/>
              <a:t>wrt</a:t>
            </a:r>
            <a:r>
              <a:rPr lang="en-US" sz="2300" dirty="0"/>
              <a:t> </a:t>
            </a:r>
            <a:r>
              <a:rPr lang="en-US" sz="2300" i="1" dirty="0"/>
              <a:t>Y</a:t>
            </a:r>
            <a:r>
              <a:rPr lang="en-US" sz="2300" dirty="0"/>
              <a:t> by throwing out any values of </a:t>
            </a:r>
            <a:r>
              <a:rPr lang="en-US" sz="2300" i="1" dirty="0"/>
              <a:t>X</a:t>
            </a:r>
            <a:r>
              <a:rPr lang="en-US" sz="2300" dirty="0"/>
              <a:t> for which there is no allowed value of </a:t>
            </a:r>
            <a:r>
              <a:rPr lang="en-US" sz="2300" i="1" dirty="0"/>
              <a:t>Y</a:t>
            </a:r>
            <a:r>
              <a:rPr lang="en-US" sz="2300" dirty="0"/>
              <a:t>.</a:t>
            </a:r>
          </a:p>
          <a:p>
            <a:pPr lvl="1">
              <a:buFont typeface="Wingdings" pitchFamily="2" charset="2"/>
              <a:buNone/>
            </a:pPr>
            <a:endParaRPr lang="en-US" sz="1800" dirty="0"/>
          </a:p>
          <a:p>
            <a:pPr lvl="1">
              <a:buFont typeface="Wingdings" pitchFamily="2" charset="2"/>
              <a:buNone/>
            </a:pPr>
            <a:endParaRPr lang="en-US" sz="1800" dirty="0"/>
          </a:p>
          <a:p>
            <a:pPr lvl="1">
              <a:buFont typeface="Wingdings" pitchFamily="2" charset="2"/>
              <a:buNone/>
            </a:pPr>
            <a:endParaRPr lang="en-US" sz="1800" dirty="0"/>
          </a:p>
          <a:p>
            <a:pPr lvl="1">
              <a:buFont typeface="Wingdings" pitchFamily="2" charset="2"/>
              <a:buNone/>
            </a:pPr>
            <a:br>
              <a:rPr lang="en-US" sz="1800" dirty="0"/>
            </a:br>
            <a:endParaRPr lang="en-US" sz="1800" dirty="0"/>
          </a:p>
          <a:p>
            <a:pPr lvl="1">
              <a:buFont typeface="Wingdings" pitchFamily="2" charset="2"/>
              <a:buNone/>
            </a:pPr>
            <a:br>
              <a:rPr lang="en-US" sz="1800" dirty="0"/>
            </a:br>
            <a:endParaRPr lang="en-US" sz="1800" dirty="0"/>
          </a:p>
          <a:p>
            <a:endParaRPr lang="en-US" sz="2400" dirty="0"/>
          </a:p>
          <a:p>
            <a:r>
              <a:rPr lang="en-US" sz="2400" dirty="0"/>
              <a:t>Arc consistency detects failure earlier than node consistency</a:t>
            </a:r>
          </a:p>
          <a:p>
            <a:r>
              <a:rPr lang="en-US" sz="2400" dirty="0"/>
              <a:t>There are more consistency checks (path consistency, K-consistency)</a:t>
            </a:r>
          </a:p>
        </p:txBody>
      </p:sp>
      <p:pic>
        <p:nvPicPr>
          <p:cNvPr id="49158" name="Picture 6" descr="ac-example4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3267075"/>
            <a:ext cx="5133975" cy="1762125"/>
          </a:xfrm>
          <a:prstGeom prst="rect">
            <a:avLst/>
          </a:prstGeom>
          <a:noFill/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4" cstate="print"/>
          <a:srcRect l="6730"/>
          <a:stretch>
            <a:fillRect/>
          </a:stretch>
        </p:blipFill>
        <p:spPr bwMode="auto">
          <a:xfrm>
            <a:off x="1256924" y="3200400"/>
            <a:ext cx="852863" cy="7648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F7ABC83-30CF-42FF-9525-CECD04520951}"/>
              </a:ext>
            </a:extLst>
          </p:cNvPr>
          <p:cNvSpPr txBox="1"/>
          <p:nvPr/>
        </p:nvSpPr>
        <p:spPr>
          <a:xfrm>
            <a:off x="6096000" y="2971800"/>
            <a:ext cx="28765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NWS cannot be blue because SA has to be blue.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V cannot be red because NSW has to be red.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SA cannot be blue because NT is blue.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Fail and backtrack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Backtracking search with inference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1371600"/>
            <a:ext cx="8099869" cy="31003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DC96679-8086-48E1-B7CD-37E09CEAA8F6}"/>
              </a:ext>
            </a:extLst>
          </p:cNvPr>
          <p:cNvSpPr txBox="1"/>
          <p:nvPr/>
        </p:nvSpPr>
        <p:spPr>
          <a:xfrm>
            <a:off x="685800" y="4648200"/>
            <a:ext cx="5467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Call: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Recursive-Backtracking({},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3151756-107A-4649-A6BC-DC61EAC441A3}"/>
              </a:ext>
            </a:extLst>
          </p:cNvPr>
          <p:cNvSpPr/>
          <p:nvPr/>
        </p:nvSpPr>
        <p:spPr>
          <a:xfrm>
            <a:off x="628650" y="1371600"/>
            <a:ext cx="8233219" cy="3722132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72A3913E-13D7-474A-85A3-11EDF68C215C}"/>
              </a:ext>
            </a:extLst>
          </p:cNvPr>
          <p:cNvSpPr/>
          <p:nvPr/>
        </p:nvSpPr>
        <p:spPr>
          <a:xfrm>
            <a:off x="1295400" y="3232666"/>
            <a:ext cx="745430" cy="2245794"/>
          </a:xfrm>
          <a:custGeom>
            <a:avLst/>
            <a:gdLst>
              <a:gd name="connsiteX0" fmla="*/ 42903 w 745430"/>
              <a:gd name="connsiteY0" fmla="*/ 3211551 h 3211551"/>
              <a:gd name="connsiteX1" fmla="*/ 76357 w 745430"/>
              <a:gd name="connsiteY1" fmla="*/ 669073 h 3211551"/>
              <a:gd name="connsiteX2" fmla="*/ 745430 w 745430"/>
              <a:gd name="connsiteY2" fmla="*/ 0 h 3211551"/>
              <a:gd name="connsiteX3" fmla="*/ 745430 w 745430"/>
              <a:gd name="connsiteY3" fmla="*/ 0 h 3211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5430" h="3211551">
                <a:moveTo>
                  <a:pt x="42903" y="3211551"/>
                </a:moveTo>
                <a:cubicBezTo>
                  <a:pt x="1086" y="2207941"/>
                  <a:pt x="-40731" y="1204331"/>
                  <a:pt x="76357" y="669073"/>
                </a:cubicBezTo>
                <a:cubicBezTo>
                  <a:pt x="193445" y="133815"/>
                  <a:pt x="745430" y="0"/>
                  <a:pt x="745430" y="0"/>
                </a:cubicBezTo>
                <a:lnTo>
                  <a:pt x="745430" y="0"/>
                </a:lnTo>
              </a:path>
            </a:pathLst>
          </a:custGeom>
          <a:noFill/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A7F0BE-8FA2-4B7C-BBA4-C6B915D2E2F7}"/>
              </a:ext>
            </a:extLst>
          </p:cNvPr>
          <p:cNvSpPr txBox="1"/>
          <p:nvPr/>
        </p:nvSpPr>
        <p:spPr>
          <a:xfrm>
            <a:off x="605980" y="5352871"/>
            <a:ext cx="8255889" cy="1200329"/>
          </a:xfrm>
          <a:prstGeom prst="rect">
            <a:avLst/>
          </a:prstGeom>
          <a:solidFill>
            <a:srgbClr val="FF000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If (inference(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var, assignment) == failure) 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return failure</a:t>
            </a:r>
            <a:endParaRPr lang="en-US" dirty="0"/>
          </a:p>
          <a:p>
            <a:r>
              <a:rPr lang="en-US" dirty="0"/>
              <a:t># Check consistency here (called “inference”) and backtrack if we know that the branch will lead to failure. </a:t>
            </a:r>
          </a:p>
        </p:txBody>
      </p:sp>
    </p:spTree>
    <p:extLst>
      <p:ext uri="{BB962C8B-B14F-4D97-AF65-F5344CB8AC3E}">
        <p14:creationId xmlns:p14="http://schemas.microsoft.com/office/powerpoint/2010/main" val="31708870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1066800"/>
          </a:xfrm>
        </p:spPr>
        <p:txBody>
          <a:bodyPr/>
          <a:lstStyle/>
          <a:p>
            <a:r>
              <a:rPr lang="en-US" dirty="0"/>
              <a:t>Local search for CSPs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8229600" cy="5486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Local search is often very effective for CSPs.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Hill-climbing and simulated annealing work only with “complete” states, i.e., all variables assigned:</a:t>
            </a:r>
          </a:p>
          <a:p>
            <a:pPr lvl="1"/>
            <a:r>
              <a:rPr lang="en-US" sz="2000" dirty="0"/>
              <a:t>Allow states with unsatisfied constraints</a:t>
            </a:r>
          </a:p>
          <a:p>
            <a:pPr lvl="1"/>
            <a:r>
              <a:rPr lang="en-US" sz="2000" dirty="0"/>
              <a:t>Attempt to improve states by the </a:t>
            </a:r>
            <a:r>
              <a:rPr lang="en-US" sz="2000" b="1" dirty="0">
                <a:solidFill>
                  <a:srgbClr val="FF0000"/>
                </a:solidFill>
              </a:rPr>
              <a:t>min-conflicts</a:t>
            </a:r>
            <a:r>
              <a:rPr lang="en-US" sz="2000" dirty="0"/>
              <a:t> heuristic:</a:t>
            </a:r>
            <a:endParaRPr lang="en-US" sz="2000" dirty="0">
              <a:solidFill>
                <a:srgbClr val="FF0000"/>
              </a:solidFill>
            </a:endParaRPr>
          </a:p>
          <a:p>
            <a:pPr marL="1028700" lvl="2" indent="-342900">
              <a:buFont typeface="+mj-lt"/>
              <a:buAutoNum type="arabicPeriod"/>
            </a:pPr>
            <a:r>
              <a:rPr lang="en-US" sz="1800" dirty="0"/>
              <a:t>Select a conflicted variable and</a:t>
            </a:r>
          </a:p>
          <a:p>
            <a:pPr marL="1028700" lvl="2" indent="-342900">
              <a:buFont typeface="+mj-lt"/>
              <a:buAutoNum type="arabicPeriod"/>
            </a:pPr>
            <a:r>
              <a:rPr lang="en-US" sz="1800" dirty="0"/>
              <a:t>Choose a new value that produces violates the fewest constraints (local improvement step)</a:t>
            </a:r>
          </a:p>
          <a:p>
            <a:pPr marL="1028700" lvl="2" indent="-342900">
              <a:buFont typeface="+mj-lt"/>
              <a:buAutoNum type="arabicPeriod"/>
            </a:pPr>
            <a:r>
              <a:rPr lang="en-US" sz="1800" dirty="0"/>
              <a:t>Repeat till all constraints are met. 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28800" y="5011221"/>
            <a:ext cx="5153449" cy="16181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C6755AC-BFDE-426A-9614-1D704B033549}"/>
              </a:ext>
            </a:extLst>
          </p:cNvPr>
          <p:cNvCxnSpPr/>
          <p:nvPr/>
        </p:nvCxnSpPr>
        <p:spPr>
          <a:xfrm flipV="1">
            <a:off x="4267200" y="5257800"/>
            <a:ext cx="0" cy="2286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7C300AD-733A-4AE4-9600-070D18002C5B}"/>
              </a:ext>
            </a:extLst>
          </p:cNvPr>
          <p:cNvCxnSpPr/>
          <p:nvPr/>
        </p:nvCxnSpPr>
        <p:spPr>
          <a:xfrm>
            <a:off x="6477000" y="5867400"/>
            <a:ext cx="0" cy="2286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Constraint satisfaction problems (CSPs)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23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628650" y="1549513"/>
                <a:ext cx="7886700" cy="3508375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sz="2000" dirty="0"/>
                  <a:t>Definition:</a:t>
                </a:r>
              </a:p>
              <a:p>
                <a:pPr lvl="1"/>
                <a:r>
                  <a:rPr lang="en-US" sz="2000" b="1" dirty="0">
                    <a:solidFill>
                      <a:srgbClr val="CC0000"/>
                    </a:solidFill>
                  </a:rPr>
                  <a:t>State</a:t>
                </a:r>
                <a:r>
                  <a:rPr lang="en-US" sz="2000" dirty="0"/>
                  <a:t> is defined by a set of </a:t>
                </a:r>
                <a:r>
                  <a:rPr lang="en-US" sz="2000" dirty="0">
                    <a:solidFill>
                      <a:srgbClr val="FF0000"/>
                    </a:solidFill>
                  </a:rPr>
                  <a:t>variables</a:t>
                </a:r>
                <a:r>
                  <a:rPr lang="en-US" sz="2000" dirty="0"/>
                  <a:t> </a:t>
                </a:r>
                <a:r>
                  <a:rPr lang="en-US" sz="2000" i="1" dirty="0"/>
                  <a:t>X</a:t>
                </a:r>
                <a:r>
                  <a:rPr lang="en-US" sz="2000" i="1" baseline="-25000" dirty="0"/>
                  <a:t>i</a:t>
                </a:r>
                <a:endParaRPr lang="en-US" sz="2000" dirty="0"/>
              </a:p>
              <a:p>
                <a:pPr lvl="2"/>
                <a:r>
                  <a:rPr lang="en-US" sz="1700" dirty="0"/>
                  <a:t>Each variable can be </a:t>
                </a:r>
                <a:r>
                  <a:rPr lang="en-US" sz="1800" dirty="0">
                    <a:solidFill>
                      <a:srgbClr val="FF0000"/>
                    </a:solidFill>
                  </a:rPr>
                  <a:t>unassigned</a:t>
                </a:r>
                <a:r>
                  <a:rPr lang="en-US" sz="1700" dirty="0"/>
                  <a:t> (partial solution) or have a </a:t>
                </a:r>
                <a:r>
                  <a:rPr lang="en-US" sz="1700" dirty="0">
                    <a:solidFill>
                      <a:srgbClr val="FF0000"/>
                    </a:solidFill>
                  </a:rPr>
                  <a:t>value</a:t>
                </a:r>
                <a:r>
                  <a:rPr lang="en-US" sz="1700" dirty="0"/>
                  <a:t> from </a:t>
                </a:r>
                <a:r>
                  <a:rPr lang="en-US" sz="1700" dirty="0">
                    <a:solidFill>
                      <a:srgbClr val="FF0000"/>
                    </a:solidFill>
                  </a:rPr>
                  <a:t>domain</a:t>
                </a:r>
                <a:r>
                  <a:rPr lang="en-US" sz="1700" dirty="0"/>
                  <a:t> </a:t>
                </a:r>
                <a:r>
                  <a:rPr lang="en-US" sz="1700" i="1" dirty="0"/>
                  <a:t>D</a:t>
                </a:r>
                <a:r>
                  <a:rPr lang="en-US" sz="1700" i="1" baseline="-25000" dirty="0"/>
                  <a:t>i.</a:t>
                </a:r>
                <a:endParaRPr lang="en-US" sz="2000" dirty="0"/>
              </a:p>
              <a:p>
                <a:pPr lvl="1"/>
                <a:r>
                  <a:rPr lang="en-US" sz="2000" b="1" dirty="0">
                    <a:solidFill>
                      <a:srgbClr val="CC0000"/>
                    </a:solidFill>
                  </a:rPr>
                  <a:t>Constraints </a:t>
                </a:r>
                <a:r>
                  <a:rPr lang="en-US" sz="2000" dirty="0"/>
                  <a:t>are a set of rules specifying allowable combinations of values for subsets of variables (e.g.,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000" i="1" baseline="-25000" dirty="0">
                        <a:latin typeface="Cambria Math" panose="02040503050406030204" pitchFamily="18" charset="0"/>
                      </a:rPr>
                      <m:t>1 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000" i="1" baseline="-25000" dirty="0">
                        <a:latin typeface="Cambria Math" panose="02040503050406030204" pitchFamily="18" charset="0"/>
                      </a:rPr>
                      <m:t>7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or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000" i="1" baseline="-25000" dirty="0">
                        <a:latin typeface="Cambria Math" panose="02040503050406030204" pitchFamily="18" charset="0"/>
                      </a:rPr>
                      <m:t>2 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&gt; 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000" i="1" baseline="-25000" dirty="0">
                        <a:latin typeface="Cambria Math" panose="02040503050406030204" pitchFamily="18" charset="0"/>
                      </a:rPr>
                      <m:t>9 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+ 3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lvl="1"/>
                <a:r>
                  <a:rPr lang="en-US" sz="2000" b="1" dirty="0">
                    <a:solidFill>
                      <a:srgbClr val="CC0000"/>
                    </a:solidFill>
                  </a:rPr>
                  <a:t>Solution</a:t>
                </a:r>
                <a:r>
                  <a:rPr lang="en-US" sz="2000" dirty="0"/>
                  <a:t>: a state that is a</a:t>
                </a:r>
              </a:p>
              <a:p>
                <a:pPr marL="1028700" lvl="2" indent="-342900">
                  <a:buFont typeface="+mj-lt"/>
                  <a:buAutoNum type="alphaLcParenR"/>
                </a:pPr>
                <a:r>
                  <a:rPr lang="en-US" sz="1800" dirty="0">
                    <a:solidFill>
                      <a:srgbClr val="FF0000"/>
                    </a:solidFill>
                  </a:rPr>
                  <a:t>Consistent assignment</a:t>
                </a:r>
                <a:r>
                  <a:rPr lang="en-US" sz="1800" dirty="0"/>
                  <a:t>: satisfies all constraints</a:t>
                </a:r>
                <a:endParaRPr lang="en-US" sz="1800" dirty="0">
                  <a:solidFill>
                    <a:srgbClr val="FF0000"/>
                  </a:solidFill>
                </a:endParaRPr>
              </a:p>
              <a:p>
                <a:pPr marL="1028700" lvl="2" indent="-342900">
                  <a:buFont typeface="+mj-lt"/>
                  <a:buAutoNum type="alphaLcParenR"/>
                </a:pPr>
                <a:r>
                  <a:rPr lang="en-US" sz="1800" dirty="0">
                    <a:solidFill>
                      <a:srgbClr val="FF0000"/>
                    </a:solidFill>
                  </a:rPr>
                  <a:t>Complete assignment: </a:t>
                </a:r>
                <a:r>
                  <a:rPr lang="en-US" sz="1800" dirty="0"/>
                  <a:t>assigns value to each variable </a:t>
                </a:r>
              </a:p>
              <a:p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How does this compare to the “generic” tree search formulation?</a:t>
                </a:r>
              </a:p>
              <a:p>
                <a:pPr lvl="1"/>
                <a:r>
                  <a:rPr lang="en-US" sz="2000" dirty="0"/>
                  <a:t>A </a:t>
                </a:r>
                <a:r>
                  <a:rPr lang="en-US" sz="2000" b="1" dirty="0">
                    <a:solidFill>
                      <a:srgbClr val="FF0000"/>
                    </a:solidFill>
                  </a:rPr>
                  <a:t>structured representation for states</a:t>
                </a:r>
                <a:r>
                  <a:rPr lang="en-US" sz="2000" dirty="0"/>
                  <a:t>, expressed by a set of variable/value combinations and constraints represented in a formal language.</a:t>
                </a:r>
              </a:p>
              <a:p>
                <a:pPr lvl="1"/>
                <a:r>
                  <a:rPr lang="en-US" sz="2000" dirty="0"/>
                  <a:t>General-purpose algorithms with more power than standard search algorithms exit.</a:t>
                </a:r>
              </a:p>
            </p:txBody>
          </p:sp>
        </mc:Choice>
        <mc:Fallback xmlns="">
          <p:sp>
            <p:nvSpPr>
              <p:cNvPr id="512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549513"/>
                <a:ext cx="7886700" cy="3508375"/>
              </a:xfrm>
              <a:blipFill>
                <a:blip r:embed="rId3"/>
                <a:stretch>
                  <a:fillRect l="-464" t="-24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>
            <a:extLst>
              <a:ext uri="{FF2B5EF4-FFF2-40B4-BE49-F238E27FC236}">
                <a16:creationId xmlns:a16="http://schemas.microsoft.com/office/drawing/2014/main" id="{77D56882-B39D-47D5-AACD-0ABF7ECE3E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7783" y="4894410"/>
            <a:ext cx="4648200" cy="1612641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E59D927-EDFE-4724-B097-B4603043B15F}"/>
              </a:ext>
            </a:extLst>
          </p:cNvPr>
          <p:cNvSpPr/>
          <p:nvPr/>
        </p:nvSpPr>
        <p:spPr>
          <a:xfrm>
            <a:off x="4953000" y="4894410"/>
            <a:ext cx="1752600" cy="1598464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/>
              <a:t>CSPs are a special type of search problem:</a:t>
            </a:r>
          </a:p>
          <a:p>
            <a:pPr lvl="1"/>
            <a:r>
              <a:rPr lang="en-US" sz="2400" dirty="0"/>
              <a:t>States are </a:t>
            </a:r>
            <a:r>
              <a:rPr lang="en-US" sz="2400" b="1" dirty="0"/>
              <a:t>structured</a:t>
            </a:r>
            <a:r>
              <a:rPr lang="en-US" sz="2400" dirty="0"/>
              <a:t> and defined by a set of variables and values assignments</a:t>
            </a:r>
          </a:p>
          <a:p>
            <a:pPr lvl="1"/>
            <a:r>
              <a:rPr lang="en-US" sz="2400" dirty="0"/>
              <a:t>Variables can be unassigned</a:t>
            </a:r>
          </a:p>
          <a:p>
            <a:pPr lvl="1"/>
            <a:r>
              <a:rPr lang="en-US" sz="2400" dirty="0"/>
              <a:t>Goal test defined by </a:t>
            </a:r>
          </a:p>
          <a:p>
            <a:pPr lvl="2"/>
            <a:r>
              <a:rPr lang="en-US" sz="2100" b="1" dirty="0"/>
              <a:t>Consistency</a:t>
            </a:r>
            <a:r>
              <a:rPr lang="en-US" sz="2100" dirty="0"/>
              <a:t> with constraints</a:t>
            </a:r>
          </a:p>
          <a:p>
            <a:pPr lvl="2"/>
            <a:r>
              <a:rPr lang="en-US" sz="2100" b="1" dirty="0"/>
              <a:t>Completeness</a:t>
            </a:r>
            <a:r>
              <a:rPr lang="en-US" sz="2100" dirty="0"/>
              <a:t> of assignment </a:t>
            </a:r>
          </a:p>
          <a:p>
            <a:endParaRPr lang="en-US" sz="2400" b="1" dirty="0"/>
          </a:p>
          <a:p>
            <a:r>
              <a:rPr lang="en-US" sz="2400" b="1" dirty="0"/>
              <a:t>Backtracking search</a:t>
            </a:r>
            <a:r>
              <a:rPr lang="en-US" sz="2400" dirty="0"/>
              <a:t> = depth-first search where a successor state is generated by a consistent value assignment to a single unassigned variable</a:t>
            </a:r>
          </a:p>
          <a:p>
            <a:pPr lvl="1"/>
            <a:r>
              <a:rPr lang="en-US" sz="2000" dirty="0"/>
              <a:t>Starts with {} and only considers consistent assignments.</a:t>
            </a:r>
          </a:p>
          <a:p>
            <a:pPr lvl="1"/>
            <a:r>
              <a:rPr lang="en-US" sz="2000" b="1" dirty="0"/>
              <a:t>Variable ordering</a:t>
            </a:r>
            <a:r>
              <a:rPr lang="en-US" sz="2000" dirty="0"/>
              <a:t> and </a:t>
            </a:r>
            <a:r>
              <a:rPr lang="en-US" sz="2000" b="1" dirty="0"/>
              <a:t>value selection</a:t>
            </a:r>
            <a:r>
              <a:rPr lang="en-US" sz="2000" dirty="0"/>
              <a:t> heuristics can help significantly</a:t>
            </a:r>
          </a:p>
          <a:p>
            <a:pPr lvl="1"/>
            <a:r>
              <a:rPr lang="en-US" sz="2000" b="1" dirty="0"/>
              <a:t>Forward checking</a:t>
            </a:r>
            <a:r>
              <a:rPr lang="en-US" sz="2000" dirty="0"/>
              <a:t> prevents assignments that guarantee later failure</a:t>
            </a:r>
          </a:p>
          <a:p>
            <a:endParaRPr lang="en-US" sz="2400" dirty="0"/>
          </a:p>
          <a:p>
            <a:r>
              <a:rPr lang="en-US" sz="2400" dirty="0"/>
              <a:t>Local search can be used to search the space of all complete assignments for consistent assignments = </a:t>
            </a:r>
            <a:r>
              <a:rPr lang="en-US" sz="2400" b="1" dirty="0"/>
              <a:t>min-conflicts heuristic.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Map Coloring (Graph coloring)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47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628650" y="4572000"/>
                <a:ext cx="7886700" cy="1604962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sz="2400" b="1" dirty="0"/>
                  <a:t>Variables representing state:</a:t>
                </a:r>
                <a:r>
                  <a:rPr lang="en-US" sz="2400" dirty="0"/>
                  <a:t> WA, NT, Q, NSW, V, SA, T </a:t>
                </a:r>
              </a:p>
              <a:p>
                <a:r>
                  <a:rPr lang="en-US" sz="2400" b="1" dirty="0"/>
                  <a:t>Variable Domains:</a:t>
                </a:r>
                <a:r>
                  <a:rPr lang="en-US" sz="2400" dirty="0"/>
                  <a:t> {</a:t>
                </a:r>
                <a:r>
                  <a:rPr lang="en-US" sz="2400" dirty="0">
                    <a:solidFill>
                      <a:srgbClr val="FF0000"/>
                    </a:solidFill>
                  </a:rPr>
                  <a:t>red</a:t>
                </a:r>
                <a:r>
                  <a:rPr lang="en-US" sz="2400" dirty="0"/>
                  <a:t>, </a:t>
                </a:r>
                <a:r>
                  <a:rPr lang="en-US" sz="2400" dirty="0">
                    <a:solidFill>
                      <a:srgbClr val="008000"/>
                    </a:solidFill>
                  </a:rPr>
                  <a:t>green</a:t>
                </a:r>
                <a:r>
                  <a:rPr lang="en-US" sz="2400" dirty="0"/>
                  <a:t>, </a:t>
                </a:r>
                <a:r>
                  <a:rPr lang="en-US" sz="2400" dirty="0">
                    <a:solidFill>
                      <a:srgbClr val="0000FF"/>
                    </a:solidFill>
                  </a:rPr>
                  <a:t>blue</a:t>
                </a:r>
                <a:r>
                  <a:rPr lang="en-US" sz="2400" dirty="0"/>
                  <a:t>}</a:t>
                </a:r>
              </a:p>
              <a:p>
                <a:r>
                  <a:rPr lang="en-US" sz="2400" b="1" dirty="0"/>
                  <a:t>Constraints:</a:t>
                </a:r>
                <a:r>
                  <a:rPr lang="en-US" sz="2400" dirty="0"/>
                  <a:t> adjacent regions must have different colors</a:t>
                </a:r>
                <a:br>
                  <a:rPr lang="en-US" sz="2400" dirty="0"/>
                </a:br>
                <a:r>
                  <a:rPr lang="en-US" sz="2400" dirty="0"/>
                  <a:t>e.g., </a:t>
                </a:r>
                <a:br>
                  <a:rPr lang="en-US" sz="2400" dirty="0"/>
                </a:br>
                <a:r>
                  <a:rPr lang="en-US" sz="2400" dirty="0"/>
                  <a:t>            WA </a:t>
                </a:r>
                <a:r>
                  <a:rPr lang="en-US" sz="2400" dirty="0">
                    <a:cs typeface="Arial" charset="0"/>
                  </a:rPr>
                  <a:t>≠</a:t>
                </a:r>
                <a:r>
                  <a:rPr lang="en-US" sz="2400" dirty="0"/>
                  <a:t> NT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⇔</m:t>
                    </m:r>
                  </m:oMath>
                </a14:m>
                <a:r>
                  <a:rPr lang="en-US" sz="2400" dirty="0"/>
                  <a:t>  (WA, NT) in {(</a:t>
                </a:r>
                <a:r>
                  <a:rPr lang="en-US" sz="2400" dirty="0">
                    <a:solidFill>
                      <a:srgbClr val="FF0000"/>
                    </a:solidFill>
                  </a:rPr>
                  <a:t>red</a:t>
                </a:r>
                <a:r>
                  <a:rPr lang="en-US" sz="2400" dirty="0"/>
                  <a:t>, </a:t>
                </a:r>
                <a:r>
                  <a:rPr lang="en-US" sz="2400" dirty="0">
                    <a:solidFill>
                      <a:srgbClr val="008000"/>
                    </a:solidFill>
                  </a:rPr>
                  <a:t>green</a:t>
                </a:r>
                <a:r>
                  <a:rPr lang="en-US" sz="2400" dirty="0"/>
                  <a:t>), (</a:t>
                </a:r>
                <a:r>
                  <a:rPr lang="en-US" sz="2400" dirty="0">
                    <a:solidFill>
                      <a:srgbClr val="FF0000"/>
                    </a:solidFill>
                  </a:rPr>
                  <a:t>red</a:t>
                </a:r>
                <a:r>
                  <a:rPr lang="en-US" sz="2400" dirty="0"/>
                  <a:t>, </a:t>
                </a:r>
                <a:r>
                  <a:rPr lang="en-US" sz="2400" dirty="0">
                    <a:solidFill>
                      <a:srgbClr val="0000FF"/>
                    </a:solidFill>
                  </a:rPr>
                  <a:t>blue</a:t>
                </a:r>
                <a:r>
                  <a:rPr lang="en-US" sz="2400" dirty="0"/>
                  <a:t>), </a:t>
                </a:r>
                <a:br>
                  <a:rPr lang="en-US" sz="2400" dirty="0"/>
                </a:br>
                <a:r>
                  <a:rPr lang="en-US" sz="2400" dirty="0"/>
                  <a:t>(</a:t>
                </a:r>
                <a:r>
                  <a:rPr lang="en-US" sz="2400" dirty="0">
                    <a:solidFill>
                      <a:srgbClr val="008000"/>
                    </a:solidFill>
                  </a:rPr>
                  <a:t>green</a:t>
                </a:r>
                <a:r>
                  <a:rPr lang="en-US" sz="2400" dirty="0"/>
                  <a:t>, </a:t>
                </a:r>
                <a:r>
                  <a:rPr lang="en-US" sz="2400" dirty="0">
                    <a:solidFill>
                      <a:srgbClr val="FF0000"/>
                    </a:solidFill>
                  </a:rPr>
                  <a:t>red</a:t>
                </a:r>
                <a:r>
                  <a:rPr lang="en-US" sz="2400" dirty="0"/>
                  <a:t>), (</a:t>
                </a:r>
                <a:r>
                  <a:rPr lang="en-US" sz="2400" dirty="0">
                    <a:solidFill>
                      <a:srgbClr val="008000"/>
                    </a:solidFill>
                  </a:rPr>
                  <a:t>green</a:t>
                </a:r>
                <a:r>
                  <a:rPr lang="en-US" sz="2400" dirty="0"/>
                  <a:t>, </a:t>
                </a:r>
                <a:r>
                  <a:rPr lang="en-US" sz="2400" dirty="0">
                    <a:solidFill>
                      <a:srgbClr val="0000FF"/>
                    </a:solidFill>
                  </a:rPr>
                  <a:t>blue</a:t>
                </a:r>
                <a:r>
                  <a:rPr lang="en-US" sz="2400" dirty="0"/>
                  <a:t>), (</a:t>
                </a:r>
                <a:r>
                  <a:rPr lang="en-US" sz="2400" dirty="0">
                    <a:solidFill>
                      <a:srgbClr val="0000FF"/>
                    </a:solidFill>
                  </a:rPr>
                  <a:t>blue</a:t>
                </a:r>
                <a:r>
                  <a:rPr lang="en-US" sz="2400" dirty="0"/>
                  <a:t>, </a:t>
                </a:r>
                <a:r>
                  <a:rPr lang="en-US" sz="2400" dirty="0">
                    <a:solidFill>
                      <a:srgbClr val="FF0000"/>
                    </a:solidFill>
                  </a:rPr>
                  <a:t>red</a:t>
                </a:r>
                <a:r>
                  <a:rPr lang="en-US" sz="2400" dirty="0"/>
                  <a:t>), (</a:t>
                </a:r>
                <a:r>
                  <a:rPr lang="en-US" sz="2400" dirty="0">
                    <a:solidFill>
                      <a:srgbClr val="0000FF"/>
                    </a:solidFill>
                  </a:rPr>
                  <a:t>blue</a:t>
                </a:r>
                <a:r>
                  <a:rPr lang="en-US" sz="2400" dirty="0"/>
                  <a:t>, </a:t>
                </a:r>
                <a:r>
                  <a:rPr lang="en-US" sz="2400" dirty="0">
                    <a:solidFill>
                      <a:srgbClr val="008000"/>
                    </a:solidFill>
                  </a:rPr>
                  <a:t>green</a:t>
                </a:r>
                <a:r>
                  <a:rPr lang="en-US" sz="2400" dirty="0"/>
                  <a:t>)}</a:t>
                </a:r>
              </a:p>
            </p:txBody>
          </p:sp>
        </mc:Choice>
        <mc:Fallback xmlns="">
          <p:sp>
            <p:nvSpPr>
              <p:cNvPr id="614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4572000"/>
                <a:ext cx="7886700" cy="1604962"/>
              </a:xfrm>
              <a:blipFill>
                <a:blip r:embed="rId3"/>
                <a:stretch>
                  <a:fillRect l="-696" t="-6844" b="-60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>
            <a:extLst>
              <a:ext uri="{FF2B5EF4-FFF2-40B4-BE49-F238E27FC236}">
                <a16:creationId xmlns:a16="http://schemas.microsoft.com/office/drawing/2014/main" id="{F9A3A109-502C-45C6-8CA0-458CEE8C4B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747261"/>
            <a:ext cx="7013970" cy="282473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9CC2822-DF43-40E5-A19C-479A912937C8}"/>
              </a:ext>
            </a:extLst>
          </p:cNvPr>
          <p:cNvSpPr txBox="1"/>
          <p:nvPr/>
        </p:nvSpPr>
        <p:spPr>
          <a:xfrm>
            <a:off x="5101830" y="1459468"/>
            <a:ext cx="2365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Constraint graph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38080C8D-C0F8-490D-9B4B-6B61C95A074F}"/>
              </a:ext>
            </a:extLst>
          </p:cNvPr>
          <p:cNvSpPr/>
          <p:nvPr/>
        </p:nvSpPr>
        <p:spPr>
          <a:xfrm>
            <a:off x="4135391" y="1502043"/>
            <a:ext cx="6096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ACB769-BFB3-4569-AED1-BE87B5811DA0}"/>
              </a:ext>
            </a:extLst>
          </p:cNvPr>
          <p:cNvSpPr txBox="1"/>
          <p:nvPr/>
        </p:nvSpPr>
        <p:spPr>
          <a:xfrm>
            <a:off x="2339580" y="1459468"/>
            <a:ext cx="1085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Problem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Map Coloring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4665662"/>
            <a:ext cx="7467600" cy="15827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Solutions</a:t>
            </a:r>
            <a:r>
              <a:rPr lang="en-US" sz="2400" dirty="0"/>
              <a:t> are </a:t>
            </a:r>
            <a:r>
              <a:rPr lang="en-US" sz="2400" b="1" i="1" dirty="0">
                <a:solidFill>
                  <a:srgbClr val="FF0000"/>
                </a:solidFill>
              </a:rPr>
              <a:t>complete</a:t>
            </a:r>
            <a:r>
              <a:rPr lang="en-US" sz="2400" dirty="0"/>
              <a:t> and </a:t>
            </a:r>
            <a:r>
              <a:rPr lang="en-US" sz="2400" b="1" dirty="0">
                <a:solidFill>
                  <a:srgbClr val="FF0000"/>
                </a:solidFill>
              </a:rPr>
              <a:t>consistent</a:t>
            </a:r>
            <a:r>
              <a:rPr lang="en-US" sz="2400" i="1" dirty="0"/>
              <a:t> </a:t>
            </a:r>
            <a:r>
              <a:rPr lang="en-US" sz="2400" dirty="0"/>
              <a:t>assignments, e.g., </a:t>
            </a:r>
          </a:p>
          <a:p>
            <a:pPr marL="342900" lvl="1" indent="0">
              <a:buNone/>
            </a:pPr>
            <a:br>
              <a:rPr lang="en-US" sz="2400" dirty="0"/>
            </a:br>
            <a:r>
              <a:rPr lang="en-US" sz="2400" dirty="0"/>
              <a:t>WA = </a:t>
            </a:r>
            <a:r>
              <a:rPr lang="en-US" sz="2400" dirty="0">
                <a:solidFill>
                  <a:srgbClr val="FF0000"/>
                </a:solidFill>
              </a:rPr>
              <a:t>red</a:t>
            </a:r>
            <a:r>
              <a:rPr lang="en-US" sz="2400" dirty="0"/>
              <a:t>, NT = </a:t>
            </a:r>
            <a:r>
              <a:rPr lang="en-US" sz="2400" dirty="0">
                <a:solidFill>
                  <a:srgbClr val="008000"/>
                </a:solidFill>
              </a:rPr>
              <a:t>green</a:t>
            </a:r>
            <a:r>
              <a:rPr lang="en-US" sz="2400" dirty="0"/>
              <a:t>, Q = </a:t>
            </a:r>
            <a:r>
              <a:rPr lang="en-US" sz="2400" dirty="0">
                <a:solidFill>
                  <a:srgbClr val="FF0000"/>
                </a:solidFill>
              </a:rPr>
              <a:t>red</a:t>
            </a:r>
            <a:r>
              <a:rPr lang="en-US" sz="2400" dirty="0"/>
              <a:t>, NSW = </a:t>
            </a:r>
            <a:r>
              <a:rPr lang="en-US" sz="2400" dirty="0">
                <a:solidFill>
                  <a:srgbClr val="008000"/>
                </a:solidFill>
              </a:rPr>
              <a:t>green</a:t>
            </a:r>
            <a:r>
              <a:rPr lang="en-US" sz="2400" dirty="0"/>
              <a:t>, </a:t>
            </a:r>
            <a:br>
              <a:rPr lang="en-US" sz="2400" dirty="0"/>
            </a:br>
            <a:r>
              <a:rPr lang="en-US" sz="2400" dirty="0"/>
              <a:t>V = </a:t>
            </a:r>
            <a:r>
              <a:rPr lang="en-US" sz="2400" dirty="0">
                <a:solidFill>
                  <a:srgbClr val="FF0000"/>
                </a:solidFill>
              </a:rPr>
              <a:t>red</a:t>
            </a:r>
            <a:r>
              <a:rPr lang="en-US" sz="2400" dirty="0"/>
              <a:t>, SA = </a:t>
            </a:r>
            <a:r>
              <a:rPr lang="en-US" sz="2400" dirty="0">
                <a:solidFill>
                  <a:srgbClr val="0000FF"/>
                </a:solidFill>
              </a:rPr>
              <a:t>blue</a:t>
            </a:r>
            <a:r>
              <a:rPr lang="en-US" sz="2400" dirty="0"/>
              <a:t>, T = </a:t>
            </a:r>
            <a:r>
              <a:rPr lang="en-US" sz="2400" dirty="0">
                <a:solidFill>
                  <a:srgbClr val="008000"/>
                </a:solidFill>
              </a:rPr>
              <a:t>green</a:t>
            </a:r>
            <a:endParaRPr lang="en-US" sz="2400" dirty="0"/>
          </a:p>
        </p:txBody>
      </p:sp>
      <p:pic>
        <p:nvPicPr>
          <p:cNvPr id="7172" name="Picture 4" descr="australia-solutio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67000" y="1295400"/>
            <a:ext cx="3781425" cy="3124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N-Queens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>
                  <a:lnSpc>
                    <a:spcPct val="140000"/>
                  </a:lnSpc>
                </a:pPr>
                <a:r>
                  <a:rPr lang="en-US" b="1" dirty="0"/>
                  <a:t>Variables: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baseline="-25000" dirty="0" err="1" smtClean="0">
                        <a:latin typeface="Cambria Math" panose="02040503050406030204" pitchFamily="18" charset="0"/>
                      </a:rPr>
                      <m:t>𝑖𝑗</m:t>
                    </m:r>
                  </m:oMath>
                </a14:m>
                <a:r>
                  <a:rPr lang="en-US" i="1" baseline="-25000" dirty="0"/>
                  <a:t>  </a:t>
                </a:r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∈{1, 2, …,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pPr>
                  <a:lnSpc>
                    <a:spcPct val="140000"/>
                  </a:lnSpc>
                </a:pPr>
                <a:r>
                  <a:rPr lang="en-US" b="1" dirty="0"/>
                  <a:t>Domains: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{0, 1} </m:t>
                    </m:r>
                  </m:oMath>
                </a14:m>
                <a:r>
                  <a:rPr lang="en-US" dirty="0">
                    <a:solidFill>
                      <a:schemeClr val="bg2">
                        <a:lumMod val="75000"/>
                      </a:schemeClr>
                    </a:solidFill>
                    <a:sym typeface="Symbol"/>
                  </a:rPr>
                  <a:t># Queen: no/yes</a:t>
                </a:r>
              </a:p>
              <a:p>
                <a:pPr>
                  <a:lnSpc>
                    <a:spcPct val="140000"/>
                  </a:lnSpc>
                </a:pPr>
                <a:endParaRPr lang="en-US" dirty="0"/>
              </a:p>
              <a:p>
                <a:pPr>
                  <a:lnSpc>
                    <a:spcPct val="140000"/>
                  </a:lnSpc>
                </a:pPr>
                <a:r>
                  <a:rPr lang="en-US" b="1" dirty="0"/>
                  <a:t>Constraints:</a:t>
                </a:r>
              </a:p>
              <a:p>
                <a:pPr lvl="1">
                  <a:lnSpc>
                    <a:spcPct val="140000"/>
                  </a:lnSpc>
                  <a:buNone/>
                </a:pPr>
                <a:r>
                  <a:rPr lang="en-US" dirty="0">
                    <a:sym typeface="Symbol"/>
                  </a:rPr>
                  <a:t></a:t>
                </a:r>
                <a:r>
                  <a:rPr lang="en-US" i="1" baseline="-25000" dirty="0" err="1"/>
                  <a:t>i,j</a:t>
                </a:r>
                <a:r>
                  <a:rPr lang="en-US" i="1" dirty="0"/>
                  <a:t> </a:t>
                </a:r>
                <a:r>
                  <a:rPr lang="en-US" i="1" dirty="0" err="1"/>
                  <a:t>X</a:t>
                </a:r>
                <a:r>
                  <a:rPr lang="en-US" i="1" baseline="-25000" dirty="0" err="1"/>
                  <a:t>ij</a:t>
                </a:r>
                <a:r>
                  <a:rPr lang="en-US" i="1" dirty="0"/>
                  <a:t> = N</a:t>
                </a:r>
                <a:endParaRPr lang="en-US" dirty="0">
                  <a:sym typeface="Symbol"/>
                </a:endParaRPr>
              </a:p>
              <a:p>
                <a:pPr lvl="1">
                  <a:lnSpc>
                    <a:spcPct val="140000"/>
                  </a:lnSpc>
                  <a:buNone/>
                </a:pPr>
                <a:r>
                  <a:rPr lang="en-US" dirty="0"/>
                  <a:t>(</a:t>
                </a:r>
                <a:r>
                  <a:rPr lang="en-US" i="1" dirty="0"/>
                  <a:t>X</a:t>
                </a:r>
                <a:r>
                  <a:rPr lang="en-US" i="1" baseline="-25000" dirty="0"/>
                  <a:t>ij</a:t>
                </a:r>
                <a:r>
                  <a:rPr lang="en-US" dirty="0"/>
                  <a:t>,</a:t>
                </a:r>
                <a:r>
                  <a:rPr lang="en-US" i="1" dirty="0"/>
                  <a:t> </a:t>
                </a:r>
                <a:r>
                  <a:rPr lang="en-US" i="1" dirty="0" err="1"/>
                  <a:t>X</a:t>
                </a:r>
                <a:r>
                  <a:rPr lang="en-US" i="1" baseline="-25000" dirty="0" err="1"/>
                  <a:t>ik</a:t>
                </a:r>
                <a:r>
                  <a:rPr lang="en-US" dirty="0"/>
                  <a:t>) </a:t>
                </a:r>
                <a:r>
                  <a:rPr lang="en-US" dirty="0">
                    <a:sym typeface="Symbol"/>
                  </a:rPr>
                  <a:t> {(0, 0), (0, 1), (1, 0)}  </a:t>
                </a:r>
                <a:r>
                  <a:rPr lang="en-US" dirty="0">
                    <a:solidFill>
                      <a:schemeClr val="bg2">
                        <a:lumMod val="75000"/>
                      </a:schemeClr>
                    </a:solidFill>
                    <a:sym typeface="Symbol"/>
                  </a:rPr>
                  <a:t># cannot be in same col.</a:t>
                </a:r>
              </a:p>
              <a:p>
                <a:pPr lvl="1">
                  <a:lnSpc>
                    <a:spcPct val="140000"/>
                  </a:lnSpc>
                  <a:buNone/>
                </a:pPr>
                <a:r>
                  <a:rPr lang="en-US" dirty="0"/>
                  <a:t>(</a:t>
                </a:r>
                <a:r>
                  <a:rPr lang="en-US" i="1" dirty="0"/>
                  <a:t>X</a:t>
                </a:r>
                <a:r>
                  <a:rPr lang="en-US" i="1" baseline="-25000" dirty="0"/>
                  <a:t>ij</a:t>
                </a:r>
                <a:r>
                  <a:rPr lang="en-US" dirty="0"/>
                  <a:t>,</a:t>
                </a:r>
                <a:r>
                  <a:rPr lang="en-US" i="1" dirty="0"/>
                  <a:t> </a:t>
                </a:r>
                <a:r>
                  <a:rPr lang="en-US" i="1" dirty="0" err="1"/>
                  <a:t>X</a:t>
                </a:r>
                <a:r>
                  <a:rPr lang="en-US" i="1" baseline="-25000" dirty="0" err="1"/>
                  <a:t>kj</a:t>
                </a:r>
                <a:r>
                  <a:rPr lang="en-US" dirty="0"/>
                  <a:t>) </a:t>
                </a:r>
                <a:r>
                  <a:rPr lang="en-US" dirty="0">
                    <a:sym typeface="Symbol"/>
                  </a:rPr>
                  <a:t> {(0, 0), (0, 1), (1, 0)} </a:t>
                </a:r>
                <a:r>
                  <a:rPr lang="en-US" dirty="0">
                    <a:solidFill>
                      <a:schemeClr val="bg2">
                        <a:lumMod val="75000"/>
                      </a:schemeClr>
                    </a:solidFill>
                    <a:sym typeface="Symbol"/>
                  </a:rPr>
                  <a:t># cannot be in same row.</a:t>
                </a:r>
              </a:p>
              <a:p>
                <a:pPr lvl="1">
                  <a:lnSpc>
                    <a:spcPct val="140000"/>
                  </a:lnSpc>
                  <a:buNone/>
                </a:pPr>
                <a:r>
                  <a:rPr lang="en-US" dirty="0"/>
                  <a:t>(</a:t>
                </a:r>
                <a:r>
                  <a:rPr lang="en-US" i="1" dirty="0"/>
                  <a:t>X</a:t>
                </a:r>
                <a:r>
                  <a:rPr lang="en-US" i="1" baseline="-25000" dirty="0"/>
                  <a:t>ij</a:t>
                </a:r>
                <a:r>
                  <a:rPr lang="en-US" dirty="0"/>
                  <a:t>,</a:t>
                </a:r>
                <a:r>
                  <a:rPr lang="en-US" i="1" dirty="0"/>
                  <a:t> </a:t>
                </a:r>
                <a:r>
                  <a:rPr lang="en-US" i="1" dirty="0" err="1"/>
                  <a:t>X</a:t>
                </a:r>
                <a:r>
                  <a:rPr lang="en-US" i="1" baseline="-25000" dirty="0" err="1"/>
                  <a:t>i+k</a:t>
                </a:r>
                <a:r>
                  <a:rPr lang="en-US" i="1" baseline="-25000" dirty="0"/>
                  <a:t>, </a:t>
                </a:r>
                <a:r>
                  <a:rPr lang="en-US" i="1" baseline="-25000" dirty="0" err="1"/>
                  <a:t>j+k</a:t>
                </a:r>
                <a:r>
                  <a:rPr lang="en-US" dirty="0"/>
                  <a:t>) </a:t>
                </a:r>
                <a:r>
                  <a:rPr lang="en-US" dirty="0">
                    <a:sym typeface="Symbol"/>
                  </a:rPr>
                  <a:t> {(0, 0), (0, 1), (1, 0)} </a:t>
                </a:r>
                <a:r>
                  <a:rPr lang="en-US" dirty="0">
                    <a:solidFill>
                      <a:schemeClr val="bg2">
                        <a:lumMod val="75000"/>
                      </a:schemeClr>
                    </a:solidFill>
                    <a:sym typeface="Symbol"/>
                  </a:rPr>
                  <a:t># cannot be diagonal</a:t>
                </a:r>
              </a:p>
              <a:p>
                <a:pPr lvl="1">
                  <a:lnSpc>
                    <a:spcPct val="140000"/>
                  </a:lnSpc>
                  <a:buNone/>
                </a:pPr>
                <a:r>
                  <a:rPr lang="en-US" dirty="0"/>
                  <a:t>(</a:t>
                </a:r>
                <a:r>
                  <a:rPr lang="en-US" i="1" dirty="0"/>
                  <a:t>X</a:t>
                </a:r>
                <a:r>
                  <a:rPr lang="en-US" i="1" baseline="-25000" dirty="0"/>
                  <a:t>ij</a:t>
                </a:r>
                <a:r>
                  <a:rPr lang="en-US" dirty="0"/>
                  <a:t>,</a:t>
                </a:r>
                <a:r>
                  <a:rPr lang="en-US" i="1" dirty="0"/>
                  <a:t> </a:t>
                </a:r>
                <a:r>
                  <a:rPr lang="en-US" i="1" dirty="0" err="1"/>
                  <a:t>X</a:t>
                </a:r>
                <a:r>
                  <a:rPr lang="en-US" i="1" baseline="-25000" dirty="0" err="1"/>
                  <a:t>i+k</a:t>
                </a:r>
                <a:r>
                  <a:rPr lang="en-US" i="1" baseline="-25000" dirty="0"/>
                  <a:t>, j–k</a:t>
                </a:r>
                <a:r>
                  <a:rPr lang="en-US" dirty="0"/>
                  <a:t>) </a:t>
                </a:r>
                <a:r>
                  <a:rPr lang="en-US" dirty="0">
                    <a:sym typeface="Symbol"/>
                  </a:rPr>
                  <a:t> {(0, 0), (0, 1), (1, 0)} </a:t>
                </a:r>
                <a:r>
                  <a:rPr lang="en-US" dirty="0">
                    <a:solidFill>
                      <a:schemeClr val="bg2">
                        <a:lumMod val="75000"/>
                      </a:schemeClr>
                    </a:solidFill>
                    <a:sym typeface="Symbol"/>
                  </a:rPr>
                  <a:t># cannot be diagonal</a:t>
                </a:r>
              </a:p>
              <a:p>
                <a:pPr lvl="1">
                  <a:buNone/>
                </a:pPr>
                <a:endParaRPr lang="en-US" dirty="0">
                  <a:sym typeface="Symbol"/>
                </a:endParaRP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7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632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96000" y="838200"/>
            <a:ext cx="2638425" cy="26633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6858000" y="1524000"/>
            <a:ext cx="52610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i="1" dirty="0">
                <a:solidFill>
                  <a:srgbClr val="0000FF"/>
                </a:solidFill>
                <a:latin typeface="+mn-lt"/>
              </a:rPr>
              <a:t>X</a:t>
            </a:r>
            <a:r>
              <a:rPr lang="en-US" sz="3200" i="1" baseline="-25000" dirty="0">
                <a:solidFill>
                  <a:srgbClr val="0000FF"/>
                </a:solidFill>
                <a:latin typeface="+mn-lt"/>
              </a:rPr>
              <a:t>ij</a:t>
            </a:r>
            <a:endParaRPr lang="en-US" sz="3200" dirty="0">
              <a:solidFill>
                <a:srgbClr val="0000FF"/>
              </a:solidFill>
              <a:latin typeface="+mn-lt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29685BF-BB48-42DC-A7E4-C20FEB3D412C}"/>
              </a:ext>
            </a:extLst>
          </p:cNvPr>
          <p:cNvCxnSpPr/>
          <p:nvPr/>
        </p:nvCxnSpPr>
        <p:spPr>
          <a:xfrm>
            <a:off x="6019800" y="3581400"/>
            <a:ext cx="2895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9989238-3626-41EE-8462-C21BEE99E5A6}"/>
              </a:ext>
            </a:extLst>
          </p:cNvPr>
          <p:cNvCxnSpPr>
            <a:cxnSpLocks/>
          </p:cNvCxnSpPr>
          <p:nvPr/>
        </p:nvCxnSpPr>
        <p:spPr>
          <a:xfrm flipV="1">
            <a:off x="6019800" y="762000"/>
            <a:ext cx="0" cy="2805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477BCFB-A7E0-4618-AD47-B26FD79290F3}"/>
              </a:ext>
            </a:extLst>
          </p:cNvPr>
          <p:cNvSpPr txBox="1"/>
          <p:nvPr/>
        </p:nvSpPr>
        <p:spPr>
          <a:xfrm>
            <a:off x="7239000" y="37338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857EF9A-AF6D-4F3F-824B-67378224851C}"/>
              </a:ext>
            </a:extLst>
          </p:cNvPr>
          <p:cNvSpPr txBox="1"/>
          <p:nvPr/>
        </p:nvSpPr>
        <p:spPr>
          <a:xfrm>
            <a:off x="5593743" y="197989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</a:t>
            </a:r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F31DDE1D-B800-422E-BE8D-836463FE5447}"/>
              </a:ext>
            </a:extLst>
          </p:cNvPr>
          <p:cNvSpPr/>
          <p:nvPr/>
        </p:nvSpPr>
        <p:spPr>
          <a:xfrm>
            <a:off x="6172200" y="3962400"/>
            <a:ext cx="381000" cy="205739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0D037137-9DE6-4B8C-993A-729EBD7BA105}"/>
                  </a:ext>
                </a:extLst>
              </p:cNvPr>
              <p:cNvSpPr/>
              <p:nvPr/>
            </p:nvSpPr>
            <p:spPr>
              <a:xfrm>
                <a:off x="6705600" y="4777259"/>
                <a:ext cx="2093073" cy="4043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40000"/>
                  </a:lnSpc>
                </a:pPr>
                <a:r>
                  <a:rPr lang="en-US" sz="1600" dirty="0"/>
                  <a:t>for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∈{1, 2, …, 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0D037137-9DE6-4B8C-993A-729EBD7BA1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5600" y="4777259"/>
                <a:ext cx="2093073" cy="404341"/>
              </a:xfrm>
              <a:prstGeom prst="rect">
                <a:avLst/>
              </a:prstGeom>
              <a:blipFill>
                <a:blip r:embed="rId5"/>
                <a:stretch>
                  <a:fillRect l="-1458" b="-196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N-Queens: Alternative formulation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20000"/>
                  </a:lnSpc>
                </a:pPr>
                <a:r>
                  <a:rPr lang="en-US" b="1" dirty="0"/>
                  <a:t>Variables: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endParaRPr lang="en-US" i="1" baseline="-25000" dirty="0"/>
              </a:p>
              <a:p>
                <a:pPr>
                  <a:lnSpc>
                    <a:spcPct val="120000"/>
                  </a:lnSpc>
                </a:pPr>
                <a:r>
                  <a:rPr lang="en-US" b="1" dirty="0"/>
                  <a:t>Domains: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{1,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2, 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… 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bg2">
                        <a:lumMod val="75000"/>
                      </a:schemeClr>
                    </a:solidFill>
                    <a:sym typeface="Symbol"/>
                  </a:rPr>
                  <a:t># row for each col.</a:t>
                </a:r>
              </a:p>
              <a:p>
                <a:pPr>
                  <a:lnSpc>
                    <a:spcPct val="120000"/>
                  </a:lnSpc>
                </a:pPr>
                <a:endParaRPr lang="en-US" dirty="0"/>
              </a:p>
              <a:p>
                <a:pPr>
                  <a:lnSpc>
                    <a:spcPct val="120000"/>
                  </a:lnSpc>
                </a:pPr>
                <a:r>
                  <a:rPr lang="en-US" b="1" dirty="0"/>
                  <a:t>Constraints:</a:t>
                </a:r>
              </a:p>
              <a:p>
                <a:pPr lvl="1">
                  <a:lnSpc>
                    <a:spcPct val="120000"/>
                  </a:lnSpc>
                  <a:buNone/>
                </a:pPr>
                <a:r>
                  <a:rPr lang="en-US" dirty="0">
                    <a:sym typeface="Symbol"/>
                  </a:rPr>
                  <a:t></a:t>
                </a:r>
                <a:r>
                  <a:rPr lang="en-US" i="1" dirty="0">
                    <a:sym typeface="Symbol"/>
                  </a:rPr>
                  <a:t> </a:t>
                </a:r>
                <a:r>
                  <a:rPr lang="en-US" i="1" dirty="0" err="1">
                    <a:sym typeface="Symbol"/>
                  </a:rPr>
                  <a:t>i</a:t>
                </a:r>
                <a:r>
                  <a:rPr lang="en-US" dirty="0">
                    <a:sym typeface="Symbol"/>
                  </a:rPr>
                  <a:t>, </a:t>
                </a:r>
                <a:r>
                  <a:rPr lang="en-US" i="1" dirty="0">
                    <a:sym typeface="Symbol"/>
                  </a:rPr>
                  <a:t>j</a:t>
                </a:r>
                <a:r>
                  <a:rPr lang="en-US" dirty="0">
                    <a:sym typeface="Symbol"/>
                  </a:rPr>
                  <a:t> non-threatening (</a:t>
                </a:r>
                <a:r>
                  <a:rPr lang="en-US" i="1" dirty="0" err="1"/>
                  <a:t>Q</a:t>
                </a:r>
                <a:r>
                  <a:rPr lang="en-US" i="1" baseline="-25000" dirty="0" err="1"/>
                  <a:t>i</a:t>
                </a:r>
                <a:r>
                  <a:rPr lang="en-US" i="1" baseline="-25000" dirty="0"/>
                  <a:t> </a:t>
                </a:r>
                <a:r>
                  <a:rPr lang="en-US" dirty="0"/>
                  <a:t>,</a:t>
                </a:r>
                <a:r>
                  <a:rPr lang="en-US" i="1" dirty="0"/>
                  <a:t> </a:t>
                </a:r>
                <a:r>
                  <a:rPr lang="en-US" i="1" dirty="0" err="1"/>
                  <a:t>Q</a:t>
                </a:r>
                <a:r>
                  <a:rPr lang="en-US" i="1" baseline="-25000" dirty="0" err="1"/>
                  <a:t>j</a:t>
                </a:r>
                <a:r>
                  <a:rPr lang="en-US" dirty="0">
                    <a:sym typeface="Symbol"/>
                  </a:rPr>
                  <a:t>)</a:t>
                </a:r>
              </a:p>
              <a:p>
                <a:pPr lvl="1">
                  <a:buNone/>
                </a:pPr>
                <a:endParaRPr lang="en-US" dirty="0">
                  <a:sym typeface="Symbol"/>
                </a:endParaRP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7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632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96000" y="2057400"/>
            <a:ext cx="2638425" cy="26633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6762532" y="1507941"/>
            <a:ext cx="59663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i="1" dirty="0">
                <a:latin typeface="+mn-lt"/>
              </a:rPr>
              <a:t>Q</a:t>
            </a:r>
            <a:r>
              <a:rPr lang="en-US" sz="3200" baseline="-25000" dirty="0">
                <a:latin typeface="+mn-lt"/>
              </a:rPr>
              <a:t>2</a:t>
            </a:r>
            <a:endParaRPr lang="en-US" sz="3200" dirty="0">
              <a:latin typeface="+mn-l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127898" y="1504397"/>
            <a:ext cx="59663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i="1" dirty="0">
                <a:latin typeface="+mn-lt"/>
              </a:rPr>
              <a:t>Q</a:t>
            </a:r>
            <a:r>
              <a:rPr lang="en-US" sz="3200" baseline="-25000" dirty="0">
                <a:latin typeface="+mn-lt"/>
              </a:rPr>
              <a:t>1</a:t>
            </a:r>
            <a:endParaRPr lang="en-US" sz="3200" dirty="0">
              <a:latin typeface="+mn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321624" y="1505611"/>
            <a:ext cx="59663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i="1" dirty="0">
                <a:latin typeface="+mn-lt"/>
              </a:rPr>
              <a:t>Q</a:t>
            </a:r>
            <a:r>
              <a:rPr lang="en-US" sz="3200" baseline="-25000" dirty="0">
                <a:latin typeface="+mn-lt"/>
              </a:rPr>
              <a:t>3</a:t>
            </a:r>
            <a:endParaRPr lang="en-US" sz="3200" dirty="0">
              <a:latin typeface="+mn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950610" y="1504397"/>
            <a:ext cx="59663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i="1" dirty="0">
                <a:latin typeface="+mn-lt"/>
              </a:rPr>
              <a:t>Q</a:t>
            </a:r>
            <a:r>
              <a:rPr lang="en-US" sz="3200" baseline="-25000" dirty="0">
                <a:latin typeface="+mn-lt"/>
              </a:rPr>
              <a:t>4</a:t>
            </a:r>
            <a:endParaRPr lang="en-US" sz="3200" dirty="0"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47CE22-3465-441B-AE57-00C8D7CF15EA}"/>
              </a:ext>
            </a:extLst>
          </p:cNvPr>
          <p:cNvSpPr txBox="1"/>
          <p:nvPr/>
        </p:nvSpPr>
        <p:spPr>
          <a:xfrm>
            <a:off x="5935479" y="4952569"/>
            <a:ext cx="29594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Example: </a:t>
            </a:r>
          </a:p>
          <a:p>
            <a:r>
              <a:rPr lang="en-US" dirty="0"/>
              <a:t>Q1 = 2, Q2 = 4, Q3 = 1, Q4 = 3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CCE564C-7BBD-40FE-A1EF-B99415331756}"/>
              </a:ext>
            </a:extLst>
          </p:cNvPr>
          <p:cNvSpPr/>
          <p:nvPr/>
        </p:nvSpPr>
        <p:spPr>
          <a:xfrm>
            <a:off x="5772388" y="1985902"/>
            <a:ext cx="393056" cy="26013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3200" i="1" dirty="0"/>
              <a:t>4</a:t>
            </a:r>
          </a:p>
          <a:p>
            <a:pPr>
              <a:lnSpc>
                <a:spcPct val="130000"/>
              </a:lnSpc>
            </a:pPr>
            <a:r>
              <a:rPr lang="en-US" sz="3200" i="1" dirty="0">
                <a:latin typeface="+mn-lt"/>
              </a:rPr>
              <a:t>3</a:t>
            </a:r>
          </a:p>
          <a:p>
            <a:pPr>
              <a:lnSpc>
                <a:spcPct val="130000"/>
              </a:lnSpc>
            </a:pPr>
            <a:r>
              <a:rPr lang="en-US" sz="3200" i="1" dirty="0"/>
              <a:t>2</a:t>
            </a:r>
          </a:p>
          <a:p>
            <a:pPr>
              <a:lnSpc>
                <a:spcPct val="130000"/>
              </a:lnSpc>
            </a:pPr>
            <a:r>
              <a:rPr lang="en-US" sz="3200" i="1" dirty="0">
                <a:latin typeface="+mn-lt"/>
              </a:rPr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/>
      <p:bldP spid="7" grpId="0"/>
      <p:bldP spid="8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Cryptarithmetic Puzzle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/>
          </a:bodyPr>
          <a:lstStyle/>
          <a:p>
            <a:r>
              <a:rPr lang="en-US" b="1" dirty="0"/>
              <a:t>Variables:</a:t>
            </a:r>
            <a:r>
              <a:rPr lang="en-US" dirty="0"/>
              <a:t> T, W, O, F, U, R</a:t>
            </a:r>
          </a:p>
          <a:p>
            <a:pPr>
              <a:buNone/>
            </a:pPr>
            <a:r>
              <a:rPr lang="en-US" dirty="0"/>
              <a:t>			   X</a:t>
            </a:r>
            <a:r>
              <a:rPr lang="en-US" baseline="-25000" dirty="0"/>
              <a:t>1</a:t>
            </a:r>
            <a:r>
              <a:rPr lang="en-US" dirty="0"/>
              <a:t>, X</a:t>
            </a:r>
            <a:r>
              <a:rPr lang="en-US" baseline="-25000" dirty="0"/>
              <a:t>2</a:t>
            </a:r>
          </a:p>
          <a:p>
            <a:r>
              <a:rPr lang="en-US" b="1" dirty="0"/>
              <a:t>Domains</a:t>
            </a:r>
            <a:r>
              <a:rPr lang="en-US" dirty="0"/>
              <a:t>: {0, 1, 2, …, 9}</a:t>
            </a:r>
          </a:p>
          <a:p>
            <a:r>
              <a:rPr lang="en-US" b="1" dirty="0"/>
              <a:t>Constraints: </a:t>
            </a:r>
          </a:p>
          <a:p>
            <a:pPr lvl="1">
              <a:buNone/>
            </a:pPr>
            <a:r>
              <a:rPr lang="en-US" dirty="0" err="1"/>
              <a:t>Alldiff</a:t>
            </a:r>
            <a:r>
              <a:rPr lang="en-US" dirty="0"/>
              <a:t>(T, W, O, F, U, R)</a:t>
            </a:r>
          </a:p>
          <a:p>
            <a:pPr lvl="1">
              <a:buNone/>
            </a:pPr>
            <a:r>
              <a:rPr lang="en-US" dirty="0"/>
              <a:t>O + O = R + 10 * X</a:t>
            </a:r>
            <a:r>
              <a:rPr lang="en-US" baseline="-25000" dirty="0"/>
              <a:t>1</a:t>
            </a:r>
          </a:p>
          <a:p>
            <a:pPr lvl="1">
              <a:buNone/>
            </a:pPr>
            <a:r>
              <a:rPr lang="en-US" dirty="0"/>
              <a:t>W + W + X</a:t>
            </a:r>
            <a:r>
              <a:rPr lang="en-US" baseline="-25000" dirty="0"/>
              <a:t>1</a:t>
            </a:r>
            <a:r>
              <a:rPr lang="en-US" dirty="0"/>
              <a:t> = U + 10 * X</a:t>
            </a:r>
            <a:r>
              <a:rPr lang="en-US" baseline="-25000" dirty="0"/>
              <a:t>2</a:t>
            </a:r>
            <a:endParaRPr lang="en-US" dirty="0"/>
          </a:p>
          <a:p>
            <a:pPr lvl="1">
              <a:buNone/>
            </a:pPr>
            <a:r>
              <a:rPr lang="en-US" dirty="0"/>
              <a:t>T + T + X</a:t>
            </a:r>
            <a:r>
              <a:rPr lang="en-US" baseline="-25000" dirty="0"/>
              <a:t>2</a:t>
            </a:r>
            <a:r>
              <a:rPr lang="en-US" dirty="0"/>
              <a:t> = O + 10 * F</a:t>
            </a:r>
          </a:p>
          <a:p>
            <a:pPr lvl="1">
              <a:buNone/>
            </a:pPr>
            <a:r>
              <a:rPr lang="en-US" dirty="0"/>
              <a:t>T </a:t>
            </a:r>
            <a:r>
              <a:rPr lang="en-US" dirty="0">
                <a:cs typeface="Arial" charset="0"/>
              </a:rPr>
              <a:t>≠</a:t>
            </a:r>
            <a:r>
              <a:rPr lang="en-US" dirty="0"/>
              <a:t> 0, F </a:t>
            </a:r>
            <a:r>
              <a:rPr lang="en-US" dirty="0">
                <a:cs typeface="Arial" charset="0"/>
              </a:rPr>
              <a:t>≠</a:t>
            </a:r>
            <a:r>
              <a:rPr lang="en-US" dirty="0"/>
              <a:t> 0</a:t>
            </a:r>
          </a:p>
        </p:txBody>
      </p:sp>
      <p:pic>
        <p:nvPicPr>
          <p:cNvPr id="573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38800" y="3352800"/>
            <a:ext cx="234097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6378840" y="2971800"/>
            <a:ext cx="98296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ln>
                  <a:solidFill>
                    <a:schemeClr val="bg1">
                      <a:lumMod val="75000"/>
                    </a:schemeClr>
                  </a:solidFill>
                </a:ln>
                <a:solidFill>
                  <a:schemeClr val="bg2">
                    <a:lumMod val="75000"/>
                  </a:schemeClr>
                </a:solidFill>
              </a:rPr>
              <a:t>X</a:t>
            </a:r>
            <a:r>
              <a:rPr lang="en-US" sz="3200" baseline="-25000" dirty="0">
                <a:ln>
                  <a:solidFill>
                    <a:schemeClr val="bg1">
                      <a:lumMod val="75000"/>
                    </a:schemeClr>
                  </a:solidFill>
                </a:ln>
                <a:solidFill>
                  <a:schemeClr val="bg2">
                    <a:lumMod val="75000"/>
                  </a:schemeClr>
                </a:solidFill>
              </a:rPr>
              <a:t>2</a:t>
            </a:r>
            <a:r>
              <a:rPr lang="en-US" sz="3200" dirty="0">
                <a:ln>
                  <a:solidFill>
                    <a:schemeClr val="bg1">
                      <a:lumMod val="75000"/>
                    </a:schemeClr>
                  </a:solidFill>
                </a:ln>
                <a:solidFill>
                  <a:schemeClr val="bg2">
                    <a:lumMod val="75000"/>
                  </a:schemeClr>
                </a:solidFill>
              </a:rPr>
              <a:t> X</a:t>
            </a:r>
            <a:r>
              <a:rPr lang="en-US" sz="3200" baseline="-25000" dirty="0">
                <a:ln>
                  <a:solidFill>
                    <a:schemeClr val="bg1">
                      <a:lumMod val="75000"/>
                    </a:schemeClr>
                  </a:solidFill>
                </a:ln>
                <a:solidFill>
                  <a:schemeClr val="bg2">
                    <a:lumMod val="75000"/>
                  </a:schemeClr>
                </a:solidFill>
              </a:rPr>
              <a:t>1</a:t>
            </a:r>
            <a:endParaRPr lang="en-US" sz="3200" dirty="0">
              <a:ln>
                <a:solidFill>
                  <a:schemeClr val="bg1">
                    <a:lumMod val="75000"/>
                  </a:schemeClr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381E0890-8634-487D-A6C2-2006ED7E7932}"/>
              </a:ext>
            </a:extLst>
          </p:cNvPr>
          <p:cNvSpPr/>
          <p:nvPr/>
        </p:nvSpPr>
        <p:spPr>
          <a:xfrm>
            <a:off x="3200400" y="3429000"/>
            <a:ext cx="152400" cy="9906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A77262F-DE0C-4A9C-9006-65ADF8EC95D4}"/>
              </a:ext>
            </a:extLst>
          </p:cNvPr>
          <p:cNvCxnSpPr>
            <a:cxnSpLocks/>
          </p:cNvCxnSpPr>
          <p:nvPr/>
        </p:nvCxnSpPr>
        <p:spPr>
          <a:xfrm flipH="1">
            <a:off x="3581400" y="3886200"/>
            <a:ext cx="2362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15E5259-0796-46AC-AE6F-BB295B10D559}"/>
              </a:ext>
            </a:extLst>
          </p:cNvPr>
          <p:cNvSpPr txBox="1"/>
          <p:nvPr/>
        </p:nvSpPr>
        <p:spPr>
          <a:xfrm>
            <a:off x="4343400" y="1497922"/>
            <a:ext cx="36363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Given Puzzle:</a:t>
            </a:r>
          </a:p>
          <a:p>
            <a:r>
              <a:rPr lang="en-US" sz="2400" dirty="0"/>
              <a:t>Find values for the letters. Each letter stands for a different digit.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B539A99-CDBD-4A44-B150-12169C42E434}"/>
              </a:ext>
            </a:extLst>
          </p:cNvPr>
          <p:cNvSpPr/>
          <p:nvPr/>
        </p:nvSpPr>
        <p:spPr>
          <a:xfrm>
            <a:off x="4267200" y="1371600"/>
            <a:ext cx="3810000" cy="3886200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BEA7A63-E316-496A-A66B-4407786BF983}"/>
              </a:ext>
            </a:extLst>
          </p:cNvPr>
          <p:cNvCxnSpPr/>
          <p:nvPr/>
        </p:nvCxnSpPr>
        <p:spPr>
          <a:xfrm flipH="1">
            <a:off x="2971800" y="2895600"/>
            <a:ext cx="1371600" cy="381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Sudoku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b="1" dirty="0"/>
              <a:t>Variables:</a:t>
            </a:r>
            <a:r>
              <a:rPr lang="en-US" dirty="0"/>
              <a:t> </a:t>
            </a:r>
            <a:r>
              <a:rPr lang="en-US" i="1" dirty="0"/>
              <a:t>X</a:t>
            </a:r>
            <a:r>
              <a:rPr lang="en-US" i="1" baseline="-25000" dirty="0"/>
              <a:t>ij</a:t>
            </a:r>
            <a:endParaRPr lang="en-US" i="1" dirty="0"/>
          </a:p>
          <a:p>
            <a:pPr>
              <a:lnSpc>
                <a:spcPct val="120000"/>
              </a:lnSpc>
            </a:pPr>
            <a:r>
              <a:rPr lang="en-US" b="1" dirty="0"/>
              <a:t>Domains:</a:t>
            </a:r>
            <a:r>
              <a:rPr lang="en-US" dirty="0"/>
              <a:t> {1, 2, …, 9}</a:t>
            </a:r>
          </a:p>
          <a:p>
            <a:pPr>
              <a:lnSpc>
                <a:spcPct val="120000"/>
              </a:lnSpc>
            </a:pPr>
            <a:r>
              <a:rPr lang="en-US" b="1" dirty="0"/>
              <a:t>Constraints:</a:t>
            </a:r>
          </a:p>
          <a:p>
            <a:pPr lvl="1">
              <a:lnSpc>
                <a:spcPct val="120000"/>
              </a:lnSpc>
              <a:buNone/>
            </a:pPr>
            <a:r>
              <a:rPr lang="en-US" dirty="0" err="1">
                <a:sym typeface="Symbol"/>
              </a:rPr>
              <a:t>Alldiff</a:t>
            </a:r>
            <a:r>
              <a:rPr lang="en-US" dirty="0">
                <a:sym typeface="Symbol"/>
              </a:rPr>
              <a:t>(</a:t>
            </a:r>
            <a:r>
              <a:rPr lang="en-US" i="1" dirty="0" err="1">
                <a:sym typeface="Symbol"/>
              </a:rPr>
              <a:t>X</a:t>
            </a:r>
            <a:r>
              <a:rPr lang="en-US" i="1" baseline="-25000" dirty="0" err="1">
                <a:sym typeface="Symbol"/>
              </a:rPr>
              <a:t>ij</a:t>
            </a:r>
            <a:r>
              <a:rPr lang="en-US" dirty="0">
                <a:sym typeface="Symbol"/>
              </a:rPr>
              <a:t> in the same </a:t>
            </a:r>
            <a:r>
              <a:rPr lang="en-US" i="1" dirty="0">
                <a:sym typeface="Symbol"/>
              </a:rPr>
              <a:t>unit)</a:t>
            </a:r>
          </a:p>
          <a:p>
            <a:pPr lvl="1">
              <a:lnSpc>
                <a:spcPct val="120000"/>
              </a:lnSpc>
              <a:buNone/>
            </a:pPr>
            <a:r>
              <a:rPr lang="en-US" dirty="0" err="1">
                <a:sym typeface="Symbol"/>
              </a:rPr>
              <a:t>Alldiff</a:t>
            </a:r>
            <a:r>
              <a:rPr lang="en-US" dirty="0">
                <a:sym typeface="Symbol"/>
              </a:rPr>
              <a:t>(</a:t>
            </a:r>
            <a:r>
              <a:rPr lang="en-US" i="1" dirty="0" err="1">
                <a:sym typeface="Symbol"/>
              </a:rPr>
              <a:t>X</a:t>
            </a:r>
            <a:r>
              <a:rPr lang="en-US" i="1" baseline="-25000" dirty="0" err="1">
                <a:sym typeface="Symbol"/>
              </a:rPr>
              <a:t>ij</a:t>
            </a:r>
            <a:r>
              <a:rPr lang="en-US" dirty="0">
                <a:sym typeface="Symbol"/>
              </a:rPr>
              <a:t> in the same </a:t>
            </a:r>
            <a:r>
              <a:rPr lang="en-US" i="1" dirty="0">
                <a:sym typeface="Symbol"/>
              </a:rPr>
              <a:t>row)</a:t>
            </a:r>
          </a:p>
          <a:p>
            <a:pPr lvl="1">
              <a:lnSpc>
                <a:spcPct val="120000"/>
              </a:lnSpc>
              <a:buNone/>
            </a:pPr>
            <a:r>
              <a:rPr lang="en-US" dirty="0" err="1">
                <a:sym typeface="Symbol"/>
              </a:rPr>
              <a:t>Alldiff</a:t>
            </a:r>
            <a:r>
              <a:rPr lang="en-US" dirty="0">
                <a:sym typeface="Symbol"/>
              </a:rPr>
              <a:t>(</a:t>
            </a:r>
            <a:r>
              <a:rPr lang="en-US" i="1" dirty="0" err="1">
                <a:sym typeface="Symbol"/>
              </a:rPr>
              <a:t>X</a:t>
            </a:r>
            <a:r>
              <a:rPr lang="en-US" i="1" baseline="-25000" dirty="0" err="1">
                <a:sym typeface="Symbol"/>
              </a:rPr>
              <a:t>ij</a:t>
            </a:r>
            <a:r>
              <a:rPr lang="en-US" dirty="0">
                <a:sym typeface="Symbol"/>
              </a:rPr>
              <a:t> in the same </a:t>
            </a:r>
            <a:r>
              <a:rPr lang="en-US" i="1" dirty="0">
                <a:sym typeface="Symbol"/>
              </a:rPr>
              <a:t>column</a:t>
            </a:r>
            <a:r>
              <a:rPr lang="en-US" dirty="0">
                <a:sym typeface="Symbol"/>
              </a:rPr>
              <a:t>)</a:t>
            </a:r>
            <a:endParaRPr lang="en-US" dirty="0"/>
          </a:p>
          <a:p>
            <a:endParaRPr lang="en-US" dirty="0"/>
          </a:p>
        </p:txBody>
      </p:sp>
      <p:pic>
        <p:nvPicPr>
          <p:cNvPr id="593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38800" y="2209800"/>
            <a:ext cx="3038475" cy="305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6993534" y="3505200"/>
            <a:ext cx="39786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i="1" dirty="0">
                <a:solidFill>
                  <a:srgbClr val="0000FF"/>
                </a:solidFill>
                <a:latin typeface="+mn-lt"/>
              </a:rPr>
              <a:t>X</a:t>
            </a:r>
            <a:r>
              <a:rPr lang="en-US" sz="2000" i="1" baseline="-25000" dirty="0">
                <a:solidFill>
                  <a:srgbClr val="0000FF"/>
                </a:solidFill>
                <a:latin typeface="+mn-lt"/>
              </a:rPr>
              <a:t>ij</a:t>
            </a:r>
            <a:endParaRPr lang="en-US" sz="2000" dirty="0">
              <a:solidFill>
                <a:srgbClr val="0000FF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3BAFD-D740-4BBD-A52D-41EC588AC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Popular Types of CSPs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22658-0CBA-468F-B6EF-76D87E7C9D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Boolean Satisfiability Problem (SAT)</a:t>
            </a:r>
            <a:br>
              <a:rPr lang="en-US" dirty="0"/>
            </a:br>
            <a:r>
              <a:rPr lang="en-US" dirty="0"/>
              <a:t>Find variable assignments that makes a Boolean expression (often expressed in conjunctive normal form) evaluate as true.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Integer Programming</a:t>
            </a:r>
            <a:br>
              <a:rPr lang="en-US" dirty="0"/>
            </a:br>
            <a:r>
              <a:rPr lang="en-US" dirty="0"/>
              <a:t>Variables are restricted to integers. Find a feasible solution that satisfies all constraints. The traveling salesman problem can be expressed as an integer program.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Linear Programming</a:t>
            </a:r>
            <a:br>
              <a:rPr lang="en-US" dirty="0"/>
            </a:br>
            <a:r>
              <a:rPr lang="en-US" dirty="0"/>
              <a:t>Variables are continuous and constraints </a:t>
            </a:r>
            <a:br>
              <a:rPr lang="en-US" dirty="0"/>
            </a:br>
            <a:r>
              <a:rPr lang="en-US" dirty="0"/>
              <a:t>are linear (in)equalities. </a:t>
            </a:r>
            <a:br>
              <a:rPr lang="en-US" dirty="0"/>
            </a:br>
            <a:r>
              <a:rPr lang="en-US" dirty="0"/>
              <a:t>Find a feasible solution.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F3560BE-A16D-4141-949D-AE1AB20774B8}"/>
              </a:ext>
            </a:extLst>
          </p:cNvPr>
          <p:cNvSpPr/>
          <p:nvPr/>
        </p:nvSpPr>
        <p:spPr>
          <a:xfrm>
            <a:off x="2590800" y="2831068"/>
            <a:ext cx="37097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202122"/>
                </a:solidFill>
                <a:latin typeface="Nimbus Roman No9 L"/>
              </a:rPr>
              <a:t>(</a:t>
            </a:r>
            <a:r>
              <a:rPr lang="en-US" i="1" dirty="0">
                <a:solidFill>
                  <a:srgbClr val="202122"/>
                </a:solidFill>
                <a:latin typeface="Nimbus Roman No9 L"/>
              </a:rPr>
              <a:t>x</a:t>
            </a:r>
            <a:r>
              <a:rPr lang="en-US" baseline="-25000" dirty="0">
                <a:solidFill>
                  <a:srgbClr val="202122"/>
                </a:solidFill>
                <a:latin typeface="Nimbus Roman No9 L"/>
              </a:rPr>
              <a:t>1</a:t>
            </a:r>
            <a:r>
              <a:rPr lang="en-US" dirty="0">
                <a:solidFill>
                  <a:srgbClr val="202122"/>
                </a:solidFill>
                <a:latin typeface="Nimbus Roman No9 L"/>
              </a:rPr>
              <a:t> ∨ ¬</a:t>
            </a:r>
            <a:r>
              <a:rPr lang="en-US" i="1" dirty="0">
                <a:solidFill>
                  <a:srgbClr val="202122"/>
                </a:solidFill>
                <a:latin typeface="Nimbus Roman No9 L"/>
              </a:rPr>
              <a:t>x</a:t>
            </a:r>
            <a:r>
              <a:rPr lang="en-US" baseline="-25000" dirty="0">
                <a:solidFill>
                  <a:srgbClr val="202122"/>
                </a:solidFill>
                <a:latin typeface="Nimbus Roman No9 L"/>
              </a:rPr>
              <a:t>2</a:t>
            </a:r>
            <a:r>
              <a:rPr lang="en-US" dirty="0">
                <a:solidFill>
                  <a:srgbClr val="202122"/>
                </a:solidFill>
                <a:latin typeface="Nimbus Roman No9 L"/>
              </a:rPr>
              <a:t>) ∧ (¬</a:t>
            </a:r>
            <a:r>
              <a:rPr lang="en-US" i="1" dirty="0">
                <a:solidFill>
                  <a:srgbClr val="202122"/>
                </a:solidFill>
                <a:latin typeface="Nimbus Roman No9 L"/>
              </a:rPr>
              <a:t>x</a:t>
            </a:r>
            <a:r>
              <a:rPr lang="en-US" baseline="-25000" dirty="0">
                <a:solidFill>
                  <a:srgbClr val="202122"/>
                </a:solidFill>
                <a:latin typeface="Nimbus Roman No9 L"/>
              </a:rPr>
              <a:t>1</a:t>
            </a:r>
            <a:r>
              <a:rPr lang="en-US" dirty="0">
                <a:solidFill>
                  <a:srgbClr val="202122"/>
                </a:solidFill>
                <a:latin typeface="Nimbus Roman No9 L"/>
              </a:rPr>
              <a:t> ∨ </a:t>
            </a:r>
            <a:r>
              <a:rPr lang="en-US" i="1" dirty="0">
                <a:solidFill>
                  <a:srgbClr val="202122"/>
                </a:solidFill>
                <a:latin typeface="Nimbus Roman No9 L"/>
              </a:rPr>
              <a:t>x</a:t>
            </a:r>
            <a:r>
              <a:rPr lang="en-US" baseline="-25000" dirty="0">
                <a:solidFill>
                  <a:srgbClr val="202122"/>
                </a:solidFill>
                <a:latin typeface="Nimbus Roman No9 L"/>
              </a:rPr>
              <a:t>2</a:t>
            </a:r>
            <a:r>
              <a:rPr lang="en-US" dirty="0">
                <a:solidFill>
                  <a:srgbClr val="202122"/>
                </a:solidFill>
                <a:latin typeface="Nimbus Roman No9 L"/>
              </a:rPr>
              <a:t> ∨ </a:t>
            </a:r>
            <a:r>
              <a:rPr lang="en-US" i="1" dirty="0">
                <a:solidFill>
                  <a:srgbClr val="202122"/>
                </a:solidFill>
                <a:latin typeface="Nimbus Roman No9 L"/>
              </a:rPr>
              <a:t>x</a:t>
            </a:r>
            <a:r>
              <a:rPr lang="en-US" baseline="-25000" dirty="0">
                <a:solidFill>
                  <a:srgbClr val="202122"/>
                </a:solidFill>
                <a:latin typeface="Nimbus Roman No9 L"/>
              </a:rPr>
              <a:t>3</a:t>
            </a:r>
            <a:r>
              <a:rPr lang="en-US" dirty="0">
                <a:solidFill>
                  <a:srgbClr val="202122"/>
                </a:solidFill>
                <a:latin typeface="Nimbus Roman No9 L"/>
              </a:rPr>
              <a:t>) ∧ ¬</a:t>
            </a:r>
            <a:r>
              <a:rPr lang="en-US" i="1" dirty="0">
                <a:solidFill>
                  <a:srgbClr val="202122"/>
                </a:solidFill>
                <a:latin typeface="Nimbus Roman No9 L"/>
              </a:rPr>
              <a:t>x</a:t>
            </a:r>
            <a:r>
              <a:rPr lang="en-US" baseline="-25000" dirty="0">
                <a:solidFill>
                  <a:srgbClr val="202122"/>
                </a:solidFill>
                <a:latin typeface="Nimbus Roman No9 L"/>
              </a:rPr>
              <a:t>1 </a:t>
            </a:r>
            <a:r>
              <a:rPr lang="en-US" dirty="0"/>
              <a:t>= True</a:t>
            </a:r>
          </a:p>
        </p:txBody>
      </p:sp>
      <p:pic>
        <p:nvPicPr>
          <p:cNvPr id="1026" name="Picture 2" descr="Linear programming - Simple English Wikipedia, the free encyclopedia">
            <a:extLst>
              <a:ext uri="{FF2B5EF4-FFF2-40B4-BE49-F238E27FC236}">
                <a16:creationId xmlns:a16="http://schemas.microsoft.com/office/drawing/2014/main" id="{6F866652-89FC-432C-A3C0-F89048A6D7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3519" y="4409519"/>
            <a:ext cx="2296081" cy="2296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77658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12660</TotalTime>
  <Words>1590</Words>
  <Application>Microsoft Office PowerPoint</Application>
  <PresentationFormat>On-screen Show (4:3)</PresentationFormat>
  <Paragraphs>205</Paragraphs>
  <Slides>20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Arial</vt:lpstr>
      <vt:lpstr>Calibri</vt:lpstr>
      <vt:lpstr>Calibri Light</vt:lpstr>
      <vt:lpstr>Cambria Math</vt:lpstr>
      <vt:lpstr>Courier New</vt:lpstr>
      <vt:lpstr>Nimbus Roman No9 L</vt:lpstr>
      <vt:lpstr>source sans pro</vt:lpstr>
      <vt:lpstr>Wingdings</vt:lpstr>
      <vt:lpstr>Office Theme</vt:lpstr>
      <vt:lpstr>CS 5/7320  Artificial Intelligence  Constraint Satisfaction Problems AIMA Chapter 6</vt:lpstr>
      <vt:lpstr>Constraint satisfaction problems (CSPs)</vt:lpstr>
      <vt:lpstr>Example: Map Coloring (Graph coloring)</vt:lpstr>
      <vt:lpstr>Example: Map Coloring</vt:lpstr>
      <vt:lpstr>Example: N-Queens</vt:lpstr>
      <vt:lpstr>N-Queens: Alternative formulation</vt:lpstr>
      <vt:lpstr>Example: Cryptarithmetic Puzzle</vt:lpstr>
      <vt:lpstr>Example: Sudoku</vt:lpstr>
      <vt:lpstr>Some Popular Types of CSPs</vt:lpstr>
      <vt:lpstr>Real-world CSPs</vt:lpstr>
      <vt:lpstr>CSP as a Standard Search Formulation</vt:lpstr>
      <vt:lpstr>Backtracking search</vt:lpstr>
      <vt:lpstr>Example: Backtracking search (DFS)</vt:lpstr>
      <vt:lpstr>Backtracking search algorithm</vt:lpstr>
      <vt:lpstr>Which variable should be assigned next? In which order should its values be tried?</vt:lpstr>
      <vt:lpstr>Early detection of failure – Forward checking Node consistency</vt:lpstr>
      <vt:lpstr>Early detection of failure – Forward checking Arc consistency</vt:lpstr>
      <vt:lpstr>Backtracking search with inference</vt:lpstr>
      <vt:lpstr>Local search for CSPs</vt:lpstr>
      <vt:lpstr>Summary</vt:lpstr>
    </vt:vector>
  </TitlesOfParts>
  <Company>NUS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Constraint Satisfaction Problems</dc:title>
  <dc:creator>Min-Yen Kan</dc:creator>
  <cp:lastModifiedBy>Michael Hahsler</cp:lastModifiedBy>
  <cp:revision>198</cp:revision>
  <dcterms:created xsi:type="dcterms:W3CDTF">2003-12-17T05:14:46Z</dcterms:created>
  <dcterms:modified xsi:type="dcterms:W3CDTF">2021-09-01T21:02:35Z</dcterms:modified>
</cp:coreProperties>
</file>