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4" r:id="rId5"/>
    <p:sldId id="262" r:id="rId6"/>
    <p:sldId id="263" r:id="rId7"/>
    <p:sldId id="265" r:id="rId8"/>
    <p:sldId id="267" r:id="rId9"/>
    <p:sldId id="261" r:id="rId10"/>
    <p:sldId id="258" r:id="rId11"/>
    <p:sldId id="268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C8AF-FACC-4392-8828-DA9B56CC6697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615D-9127-49C5-A7AD-747C8AA492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61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C8AF-FACC-4392-8828-DA9B56CC6697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615D-9127-49C5-A7AD-747C8AA492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51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28AC8AF-FACC-4392-8828-DA9B56CC6697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3BF615D-9127-49C5-A7AD-747C8AA492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94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C8AF-FACC-4392-8828-DA9B56CC6697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615D-9127-49C5-A7AD-747C8AA492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39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8AC8AF-FACC-4392-8828-DA9B56CC6697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BF615D-9127-49C5-A7AD-747C8AA492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656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C8AF-FACC-4392-8828-DA9B56CC6697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615D-9127-49C5-A7AD-747C8AA492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40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C8AF-FACC-4392-8828-DA9B56CC6697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615D-9127-49C5-A7AD-747C8AA492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77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C8AF-FACC-4392-8828-DA9B56CC6697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615D-9127-49C5-A7AD-747C8AA492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79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C8AF-FACC-4392-8828-DA9B56CC6697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615D-9127-49C5-A7AD-747C8AA492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42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C8AF-FACC-4392-8828-DA9B56CC6697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615D-9127-49C5-A7AD-747C8AA492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46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C8AF-FACC-4392-8828-DA9B56CC6697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615D-9127-49C5-A7AD-747C8AA492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25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28AC8AF-FACC-4392-8828-DA9B56CC6697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3BF615D-9127-49C5-A7AD-747C8AA492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624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E964F-11D4-4543-8EF0-66346D23A3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Projeto módulo 2</a:t>
            </a:r>
            <a:br>
              <a:rPr lang="pt-BR" sz="2400" dirty="0"/>
            </a:br>
            <a:r>
              <a:rPr lang="pt-BR" sz="5800" dirty="0"/>
              <a:t>DECODIFICADOR ASCII – BRAILLE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FE35AE-7C0F-43FE-A920-D674B876A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558649"/>
            <a:ext cx="9144000" cy="1309255"/>
          </a:xfrm>
        </p:spPr>
        <p:txBody>
          <a:bodyPr/>
          <a:lstStyle/>
          <a:p>
            <a:r>
              <a:rPr lang="pt-BR" dirty="0"/>
              <a:t>DISCENTE: Evelyn Suzarte Fernandes</a:t>
            </a:r>
          </a:p>
          <a:p>
            <a:r>
              <a:rPr lang="pt-BR" altLang="en-US" dirty="0">
                <a:cs typeface="Times New Roman" panose="02020603050405020304" charset="0"/>
              </a:rPr>
              <a:t>	Danrlei Almeida </a:t>
            </a:r>
            <a:r>
              <a:rPr lang="pt-BR" altLang="en-US" dirty="0" err="1">
                <a:cs typeface="Times New Roman" panose="02020603050405020304" charset="0"/>
              </a:rPr>
              <a:t>Araujo</a:t>
            </a:r>
            <a:endParaRPr lang="pt-BR" altLang="en-US" dirty="0">
              <a:cs typeface="Times New Roman" panose="02020603050405020304" charset="0"/>
            </a:endParaRPr>
          </a:p>
          <a:p>
            <a:r>
              <a:rPr lang="pt-BR" dirty="0"/>
              <a:t>DOCENTE: João Bosco Gertrudes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BA28D38-D508-458A-B48B-4C02F16EDD09}"/>
              </a:ext>
            </a:extLst>
          </p:cNvPr>
          <p:cNvSpPr txBox="1"/>
          <p:nvPr/>
        </p:nvSpPr>
        <p:spPr>
          <a:xfrm>
            <a:off x="2941981" y="489466"/>
            <a:ext cx="630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TEC401 – CIRCUITOS DIGITAIS – 19.2 PLE</a:t>
            </a:r>
          </a:p>
        </p:txBody>
      </p:sp>
    </p:spTree>
    <p:extLst>
      <p:ext uri="{BB962C8B-B14F-4D97-AF65-F5344CB8AC3E}">
        <p14:creationId xmlns:p14="http://schemas.microsoft.com/office/powerpoint/2010/main" val="2169209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6CADE-309E-4156-9B64-A9AA884F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EDEBE2-2A9C-4280-9855-A030794FC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letras em Braille estão representadas em 6 LEDs, já os números é necessário um conjunto de 6 LEDs fixas + 6 LEDs que vão alternar de acordo com o número.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A5AD63-E272-4CC7-B022-D6AA11911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458" y="3796749"/>
            <a:ext cx="4905404" cy="133184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D179B0B-42CA-4856-8E2C-1B71DBB1F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62" y="2873817"/>
            <a:ext cx="3591426" cy="356284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E0B7D0A-8A89-45CC-9488-A30989E620D8}"/>
              </a:ext>
            </a:extLst>
          </p:cNvPr>
          <p:cNvSpPr txBox="1"/>
          <p:nvPr/>
        </p:nvSpPr>
        <p:spPr>
          <a:xfrm>
            <a:off x="1796995" y="5231958"/>
            <a:ext cx="3200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Fonte: Google Imagens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D561EC5-94DF-43DF-BDB7-4F85293A84F7}"/>
              </a:ext>
            </a:extLst>
          </p:cNvPr>
          <p:cNvSpPr txBox="1"/>
          <p:nvPr/>
        </p:nvSpPr>
        <p:spPr>
          <a:xfrm>
            <a:off x="7459649" y="6443019"/>
            <a:ext cx="3200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Fonte: Google Imagens</a:t>
            </a:r>
          </a:p>
        </p:txBody>
      </p:sp>
    </p:spTree>
    <p:extLst>
      <p:ext uri="{BB962C8B-B14F-4D97-AF65-F5344CB8AC3E}">
        <p14:creationId xmlns:p14="http://schemas.microsoft.com/office/powerpoint/2010/main" val="3433328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6CCEC5C-53F7-4652-B673-233DAFD22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925" y="231281"/>
            <a:ext cx="9520149" cy="6395438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19BCBE23-7A8E-49B6-8352-A9669ED1F8F9}"/>
              </a:ext>
            </a:extLst>
          </p:cNvPr>
          <p:cNvSpPr txBox="1">
            <a:spLocks/>
          </p:cNvSpPr>
          <p:nvPr/>
        </p:nvSpPr>
        <p:spPr>
          <a:xfrm>
            <a:off x="5745278" y="4580437"/>
            <a:ext cx="5110796" cy="731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Visão geral do circuito</a:t>
            </a:r>
          </a:p>
        </p:txBody>
      </p:sp>
    </p:spTree>
    <p:extLst>
      <p:ext uri="{BB962C8B-B14F-4D97-AF65-F5344CB8AC3E}">
        <p14:creationId xmlns:p14="http://schemas.microsoft.com/office/powerpoint/2010/main" val="3782736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203D6-EF7B-49B2-9F56-FFE6DD5F3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Referencias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5484BF-250A-408F-9A66-DD6BA5085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Wikipedia. Braile. Disponível em: &lt;https://pt.wikipedia.org/wiki/Braille&gt;. Acesso em: 14 de set. de 2020.</a:t>
            </a:r>
          </a:p>
          <a:p>
            <a:pPr algn="just"/>
            <a:r>
              <a:rPr lang="pt-BR" dirty="0"/>
              <a:t>Wikipedia. ASCII. Disponível em: &lt;https://pt.wikipedia.org/wiki/ASCII&gt;. Acesso em: 14 de set. de 2020.</a:t>
            </a:r>
          </a:p>
          <a:p>
            <a:pPr algn="just"/>
            <a:r>
              <a:rPr lang="pt-BR" dirty="0"/>
              <a:t>DE LOURENÇO, Antonio Carlos. Circuitos digitais. Saraiva Educação SA, 1996.</a:t>
            </a:r>
          </a:p>
          <a:p>
            <a:pPr algn="just"/>
            <a:r>
              <a:rPr lang="pt-BR" dirty="0"/>
              <a:t>PUHLMANN, H. Displays de LED de 7 Segmentos. 2015.</a:t>
            </a:r>
          </a:p>
        </p:txBody>
      </p:sp>
    </p:spTree>
    <p:extLst>
      <p:ext uri="{BB962C8B-B14F-4D97-AF65-F5344CB8AC3E}">
        <p14:creationId xmlns:p14="http://schemas.microsoft.com/office/powerpoint/2010/main" val="284196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7221A-0096-4E06-BD40-EE3C480D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OBjetivo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D2F284-9E51-42CE-A3BC-5ED36C4DF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Desenvolver um protótipo de um circuito digital capaz de decodificar o Sistema Braille ( da letra </a:t>
            </a:r>
            <a:r>
              <a:rPr lang="pt-BR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até </a:t>
            </a:r>
            <a:r>
              <a:rPr lang="pt-BR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de </a:t>
            </a:r>
            <a:r>
              <a:rPr lang="pt-BR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 partir de 7 entradas em binário do código ASCII, exibindo a decodificação em Braille em um conjunto de LEDs e em um display de 7 segmentos.</a:t>
            </a:r>
          </a:p>
        </p:txBody>
      </p:sp>
    </p:spTree>
    <p:extLst>
      <p:ext uri="{BB962C8B-B14F-4D97-AF65-F5344CB8AC3E}">
        <p14:creationId xmlns:p14="http://schemas.microsoft.com/office/powerpoint/2010/main" val="150924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FA5C2-4AB0-40DD-8504-988E02C4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conceitos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D471C2-34D0-49AE-8BD1-4EDA67081F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Braille é um sistema de escrita tátil utilizado por pessoas cegas ou com baixa visão. É tradicionalmente escrito em papel relevo. 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F58F22-F161-4918-80E4-FA852DE60B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ASCII é um código binário que codifica um conjunto de 128 sinais: 95 sinais gráficos e 33 sinais de controle, utilizando 7 bits para representar todos os seus símbolos.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6210AD4-EAF6-4B92-8375-46C63F3E7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405" y="3767416"/>
            <a:ext cx="4537971" cy="245050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7769018-51AE-408B-9CAA-263FAADBB8F0}"/>
              </a:ext>
            </a:extLst>
          </p:cNvPr>
          <p:cNvSpPr txBox="1"/>
          <p:nvPr/>
        </p:nvSpPr>
        <p:spPr>
          <a:xfrm>
            <a:off x="3975652" y="6225996"/>
            <a:ext cx="4518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Fonte: Portal Educação</a:t>
            </a:r>
          </a:p>
        </p:txBody>
      </p:sp>
    </p:spTree>
    <p:extLst>
      <p:ext uri="{BB962C8B-B14F-4D97-AF65-F5344CB8AC3E}">
        <p14:creationId xmlns:p14="http://schemas.microsoft.com/office/powerpoint/2010/main" val="4106218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3F1AB0A0-F703-4850-A5ED-FCC027BA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0"/>
            <a:ext cx="9784080" cy="1508760"/>
          </a:xfrm>
        </p:spPr>
        <p:txBody>
          <a:bodyPr/>
          <a:lstStyle/>
          <a:p>
            <a:pPr algn="ctr"/>
            <a:r>
              <a:rPr lang="pt-BR" dirty="0"/>
              <a:t>Tabela de letras e números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746431A3-CDE9-413C-BD2B-2637376B3796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513" y="1002779"/>
            <a:ext cx="5936974" cy="5855221"/>
          </a:xfr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C86324A-46E9-4E7F-8806-302BE9C9537A}"/>
              </a:ext>
            </a:extLst>
          </p:cNvPr>
          <p:cNvSpPr txBox="1"/>
          <p:nvPr/>
        </p:nvSpPr>
        <p:spPr>
          <a:xfrm>
            <a:off x="8049820" y="6481460"/>
            <a:ext cx="4518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Fonte: Google Imagens</a:t>
            </a:r>
          </a:p>
        </p:txBody>
      </p:sp>
    </p:spTree>
    <p:extLst>
      <p:ext uri="{BB962C8B-B14F-4D97-AF65-F5344CB8AC3E}">
        <p14:creationId xmlns:p14="http://schemas.microsoft.com/office/powerpoint/2010/main" val="335735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DD616-367C-4070-B61E-2B2B0A1C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Conceito: portas lógicas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BA9EC80-D552-47D2-A47C-DA6F48D59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2607" y="2456953"/>
            <a:ext cx="3455192" cy="4206240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 AND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Segundo De Lourenço (1996), uma função AND assume o valor de 1 se, somente se, todas as variaveis logicas de entrada assumirem o valor 1.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65A560F-FE31-4094-813C-65A2360D8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50922" y="2488438"/>
            <a:ext cx="3032963" cy="4206240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 OR 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Segundo De Lourenço (1996), uma função OR assume o valor de 1 </a:t>
            </a: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se  pelo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menos uma das variáveis de entrada for verdadeira.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FE8173C-51FE-4EA4-9A72-2C4D24073E7E}"/>
              </a:ext>
            </a:extLst>
          </p:cNvPr>
          <p:cNvSpPr txBox="1"/>
          <p:nvPr/>
        </p:nvSpPr>
        <p:spPr>
          <a:xfrm>
            <a:off x="1202919" y="1956021"/>
            <a:ext cx="9779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portas lógicas usadas foram: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E4975F5-AA4B-4372-82A7-1AA2FB20E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4" y="2969516"/>
            <a:ext cx="2327353" cy="360430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A58FB92-E104-4DD8-A391-A3ED34FD2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838" y="2917121"/>
            <a:ext cx="1992084" cy="365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3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CF4EC667-B1A9-4A78-8890-766787804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Conceito: 7 segmentos</a:t>
            </a:r>
          </a:p>
        </p:txBody>
      </p:sp>
      <p:sp>
        <p:nvSpPr>
          <p:cNvPr id="9" name="Marcador de Posição de Conteúdo 8">
            <a:extLst>
              <a:ext uri="{FF2B5EF4-FFF2-40B4-BE49-F238E27FC236}">
                <a16:creationId xmlns:a16="http://schemas.microsoft.com/office/drawing/2014/main" id="{620B0828-856A-439E-BF36-C2C495120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 os sete segmentos de LED é possível representar números de 0 a 9 e letras de “a” a “f”.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Segundo PULLMAN (2015), os segmentos são identificados por letras de “a” a “g” e o ponto decimal como “dp”. A organização interna dos displays de 7 segmentos pode ser na forma de catodo comum, ou anodo comum. Essa arquitetura facilita o projeto dos circuitos de acionamento desses displays. Para formar um dígito é necessário acender os segmentos correspondentes.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F67A253-A358-47DD-B983-FD5072F60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464" y="4444113"/>
            <a:ext cx="1775334" cy="2168671"/>
          </a:xfrm>
          <a:prstGeom prst="rect">
            <a:avLst/>
          </a:prstGeom>
        </p:spPr>
      </p:pic>
      <p:pic>
        <p:nvPicPr>
          <p:cNvPr id="1026" name="Picture 2" descr="Display de LEDs de sete segmentos">
            <a:extLst>
              <a:ext uri="{FF2B5EF4-FFF2-40B4-BE49-F238E27FC236}">
                <a16:creationId xmlns:a16="http://schemas.microsoft.com/office/drawing/2014/main" id="{F427A074-1EEB-4A2C-8EF0-55D4FF716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6" y="4470452"/>
            <a:ext cx="1775334" cy="218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A1A564F-C1F8-4988-82D1-95483FA1DFD0}"/>
              </a:ext>
            </a:extLst>
          </p:cNvPr>
          <p:cNvSpPr txBox="1"/>
          <p:nvPr/>
        </p:nvSpPr>
        <p:spPr>
          <a:xfrm>
            <a:off x="3610342" y="6348938"/>
            <a:ext cx="4518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Fonte: Google Imagens</a:t>
            </a:r>
          </a:p>
        </p:txBody>
      </p:sp>
    </p:spTree>
    <p:extLst>
      <p:ext uri="{BB962C8B-B14F-4D97-AF65-F5344CB8AC3E}">
        <p14:creationId xmlns:p14="http://schemas.microsoft.com/office/powerpoint/2010/main" val="1403149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B67784B-365D-4988-B3BC-0F852C78C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0"/>
            <a:ext cx="9784080" cy="1508760"/>
          </a:xfrm>
        </p:spPr>
        <p:txBody>
          <a:bodyPr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TABELA ASCII – 7 SEGMENTOS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E4F7596A-7896-4BDA-9934-BEE74F918A9B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207167"/>
              </p:ext>
            </p:extLst>
          </p:nvPr>
        </p:nvGraphicFramePr>
        <p:xfrm>
          <a:off x="2966495" y="1280656"/>
          <a:ext cx="6032361" cy="529316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643223">
                  <a:extLst>
                    <a:ext uri="{9D8B030D-6E8A-4147-A177-3AD203B41FA5}">
                      <a16:colId xmlns:a16="http://schemas.microsoft.com/office/drawing/2014/main" val="366303098"/>
                    </a:ext>
                  </a:extLst>
                </a:gridCol>
                <a:gridCol w="313022">
                  <a:extLst>
                    <a:ext uri="{9D8B030D-6E8A-4147-A177-3AD203B41FA5}">
                      <a16:colId xmlns:a16="http://schemas.microsoft.com/office/drawing/2014/main" val="1150455091"/>
                    </a:ext>
                  </a:extLst>
                </a:gridCol>
                <a:gridCol w="319703">
                  <a:extLst>
                    <a:ext uri="{9D8B030D-6E8A-4147-A177-3AD203B41FA5}">
                      <a16:colId xmlns:a16="http://schemas.microsoft.com/office/drawing/2014/main" val="1791809668"/>
                    </a:ext>
                  </a:extLst>
                </a:gridCol>
                <a:gridCol w="313022">
                  <a:extLst>
                    <a:ext uri="{9D8B030D-6E8A-4147-A177-3AD203B41FA5}">
                      <a16:colId xmlns:a16="http://schemas.microsoft.com/office/drawing/2014/main" val="721067772"/>
                    </a:ext>
                  </a:extLst>
                </a:gridCol>
                <a:gridCol w="319703">
                  <a:extLst>
                    <a:ext uri="{9D8B030D-6E8A-4147-A177-3AD203B41FA5}">
                      <a16:colId xmlns:a16="http://schemas.microsoft.com/office/drawing/2014/main" val="2240400580"/>
                    </a:ext>
                  </a:extLst>
                </a:gridCol>
                <a:gridCol w="313022">
                  <a:extLst>
                    <a:ext uri="{9D8B030D-6E8A-4147-A177-3AD203B41FA5}">
                      <a16:colId xmlns:a16="http://schemas.microsoft.com/office/drawing/2014/main" val="3154832337"/>
                    </a:ext>
                  </a:extLst>
                </a:gridCol>
                <a:gridCol w="313022">
                  <a:extLst>
                    <a:ext uri="{9D8B030D-6E8A-4147-A177-3AD203B41FA5}">
                      <a16:colId xmlns:a16="http://schemas.microsoft.com/office/drawing/2014/main" val="3139192542"/>
                    </a:ext>
                  </a:extLst>
                </a:gridCol>
                <a:gridCol w="313022">
                  <a:extLst>
                    <a:ext uri="{9D8B030D-6E8A-4147-A177-3AD203B41FA5}">
                      <a16:colId xmlns:a16="http://schemas.microsoft.com/office/drawing/2014/main" val="1272194735"/>
                    </a:ext>
                  </a:extLst>
                </a:gridCol>
                <a:gridCol w="328292">
                  <a:extLst>
                    <a:ext uri="{9D8B030D-6E8A-4147-A177-3AD203B41FA5}">
                      <a16:colId xmlns:a16="http://schemas.microsoft.com/office/drawing/2014/main" val="849610178"/>
                    </a:ext>
                  </a:extLst>
                </a:gridCol>
                <a:gridCol w="411319">
                  <a:extLst>
                    <a:ext uri="{9D8B030D-6E8A-4147-A177-3AD203B41FA5}">
                      <a16:colId xmlns:a16="http://schemas.microsoft.com/office/drawing/2014/main" val="1267026125"/>
                    </a:ext>
                  </a:extLst>
                </a:gridCol>
                <a:gridCol w="421817">
                  <a:extLst>
                    <a:ext uri="{9D8B030D-6E8A-4147-A177-3AD203B41FA5}">
                      <a16:colId xmlns:a16="http://schemas.microsoft.com/office/drawing/2014/main" val="3799431776"/>
                    </a:ext>
                  </a:extLst>
                </a:gridCol>
                <a:gridCol w="399867">
                  <a:extLst>
                    <a:ext uri="{9D8B030D-6E8A-4147-A177-3AD203B41FA5}">
                      <a16:colId xmlns:a16="http://schemas.microsoft.com/office/drawing/2014/main" val="2344343834"/>
                    </a:ext>
                  </a:extLst>
                </a:gridCol>
                <a:gridCol w="421817">
                  <a:extLst>
                    <a:ext uri="{9D8B030D-6E8A-4147-A177-3AD203B41FA5}">
                      <a16:colId xmlns:a16="http://schemas.microsoft.com/office/drawing/2014/main" val="3079087690"/>
                    </a:ext>
                  </a:extLst>
                </a:gridCol>
                <a:gridCol w="416091">
                  <a:extLst>
                    <a:ext uri="{9D8B030D-6E8A-4147-A177-3AD203B41FA5}">
                      <a16:colId xmlns:a16="http://schemas.microsoft.com/office/drawing/2014/main" val="2735964919"/>
                    </a:ext>
                  </a:extLst>
                </a:gridCol>
                <a:gridCol w="375054">
                  <a:extLst>
                    <a:ext uri="{9D8B030D-6E8A-4147-A177-3AD203B41FA5}">
                      <a16:colId xmlns:a16="http://schemas.microsoft.com/office/drawing/2014/main" val="2996097852"/>
                    </a:ext>
                  </a:extLst>
                </a:gridCol>
                <a:gridCol w="410365">
                  <a:extLst>
                    <a:ext uri="{9D8B030D-6E8A-4147-A177-3AD203B41FA5}">
                      <a16:colId xmlns:a16="http://schemas.microsoft.com/office/drawing/2014/main" val="3130549608"/>
                    </a:ext>
                  </a:extLst>
                </a:gridCol>
              </a:tblGrid>
              <a:tr h="229215">
                <a:tc gridSpan="8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Entradas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0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Saídas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28851"/>
                  </a:ext>
                </a:extLst>
              </a:tr>
              <a:tr h="7088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Letra ref.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a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b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c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f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g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B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C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F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G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5052145"/>
                  </a:ext>
                </a:extLst>
              </a:tr>
              <a:tr h="2292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5331599"/>
                  </a:ext>
                </a:extLst>
              </a:tr>
              <a:tr h="2292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2632939"/>
                  </a:ext>
                </a:extLst>
              </a:tr>
              <a:tr h="2292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2099022"/>
                  </a:ext>
                </a:extLst>
              </a:tr>
              <a:tr h="2292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3075144"/>
                  </a:ext>
                </a:extLst>
              </a:tr>
              <a:tr h="2292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0636506"/>
                  </a:ext>
                </a:extLst>
              </a:tr>
              <a:tr h="2292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389060"/>
                  </a:ext>
                </a:extLst>
              </a:tr>
              <a:tr h="2292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562316"/>
                  </a:ext>
                </a:extLst>
              </a:tr>
              <a:tr h="2292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5511903"/>
                  </a:ext>
                </a:extLst>
              </a:tr>
              <a:tr h="2292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0296695"/>
                  </a:ext>
                </a:extLst>
              </a:tr>
              <a:tr h="2292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9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3928994"/>
                  </a:ext>
                </a:extLst>
              </a:tr>
              <a:tr h="2292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527191"/>
                  </a:ext>
                </a:extLst>
              </a:tr>
              <a:tr h="2292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b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c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f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g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b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c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f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g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8070235"/>
                  </a:ext>
                </a:extLst>
              </a:tr>
              <a:tr h="2292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0754042"/>
                  </a:ext>
                </a:extLst>
              </a:tr>
              <a:tr h="2292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B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2419625"/>
                  </a:ext>
                </a:extLst>
              </a:tr>
              <a:tr h="2292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C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8371306"/>
                  </a:ext>
                </a:extLst>
              </a:tr>
              <a:tr h="2292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1429397"/>
                  </a:ext>
                </a:extLst>
              </a:tr>
              <a:tr h="2292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811937"/>
                  </a:ext>
                </a:extLst>
              </a:tr>
              <a:tr h="2292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F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7486390"/>
                  </a:ext>
                </a:extLst>
              </a:tr>
              <a:tr h="2292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5058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59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B67784B-365D-4988-B3BC-0F852C78C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59" y="0"/>
            <a:ext cx="9784080" cy="1508760"/>
          </a:xfrm>
        </p:spPr>
        <p:txBody>
          <a:bodyPr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TABELA ASCII – Código </a:t>
            </a:r>
            <a:r>
              <a:rPr lang="pt-BR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braille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CB14EACA-C273-47E1-BF52-022A2B5D1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517541"/>
              </p:ext>
            </p:extLst>
          </p:nvPr>
        </p:nvGraphicFramePr>
        <p:xfrm>
          <a:off x="2336798" y="1291047"/>
          <a:ext cx="7518403" cy="540004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624748">
                  <a:extLst>
                    <a:ext uri="{9D8B030D-6E8A-4147-A177-3AD203B41FA5}">
                      <a16:colId xmlns:a16="http://schemas.microsoft.com/office/drawing/2014/main" val="1965882913"/>
                    </a:ext>
                  </a:extLst>
                </a:gridCol>
                <a:gridCol w="303582">
                  <a:extLst>
                    <a:ext uri="{9D8B030D-6E8A-4147-A177-3AD203B41FA5}">
                      <a16:colId xmlns:a16="http://schemas.microsoft.com/office/drawing/2014/main" val="3297586967"/>
                    </a:ext>
                  </a:extLst>
                </a:gridCol>
                <a:gridCol w="310060">
                  <a:extLst>
                    <a:ext uri="{9D8B030D-6E8A-4147-A177-3AD203B41FA5}">
                      <a16:colId xmlns:a16="http://schemas.microsoft.com/office/drawing/2014/main" val="3985979214"/>
                    </a:ext>
                  </a:extLst>
                </a:gridCol>
                <a:gridCol w="303582">
                  <a:extLst>
                    <a:ext uri="{9D8B030D-6E8A-4147-A177-3AD203B41FA5}">
                      <a16:colId xmlns:a16="http://schemas.microsoft.com/office/drawing/2014/main" val="2541922755"/>
                    </a:ext>
                  </a:extLst>
                </a:gridCol>
                <a:gridCol w="310060">
                  <a:extLst>
                    <a:ext uri="{9D8B030D-6E8A-4147-A177-3AD203B41FA5}">
                      <a16:colId xmlns:a16="http://schemas.microsoft.com/office/drawing/2014/main" val="1028416352"/>
                    </a:ext>
                  </a:extLst>
                </a:gridCol>
                <a:gridCol w="303582">
                  <a:extLst>
                    <a:ext uri="{9D8B030D-6E8A-4147-A177-3AD203B41FA5}">
                      <a16:colId xmlns:a16="http://schemas.microsoft.com/office/drawing/2014/main" val="699575397"/>
                    </a:ext>
                  </a:extLst>
                </a:gridCol>
                <a:gridCol w="303582">
                  <a:extLst>
                    <a:ext uri="{9D8B030D-6E8A-4147-A177-3AD203B41FA5}">
                      <a16:colId xmlns:a16="http://schemas.microsoft.com/office/drawing/2014/main" val="3814360007"/>
                    </a:ext>
                  </a:extLst>
                </a:gridCol>
                <a:gridCol w="303582">
                  <a:extLst>
                    <a:ext uri="{9D8B030D-6E8A-4147-A177-3AD203B41FA5}">
                      <a16:colId xmlns:a16="http://schemas.microsoft.com/office/drawing/2014/main" val="493983501"/>
                    </a:ext>
                  </a:extLst>
                </a:gridCol>
                <a:gridCol w="492602">
                  <a:extLst>
                    <a:ext uri="{9D8B030D-6E8A-4147-A177-3AD203B41FA5}">
                      <a16:colId xmlns:a16="http://schemas.microsoft.com/office/drawing/2014/main" val="1420591917"/>
                    </a:ext>
                  </a:extLst>
                </a:gridCol>
                <a:gridCol w="337827">
                  <a:extLst>
                    <a:ext uri="{9D8B030D-6E8A-4147-A177-3AD203B41FA5}">
                      <a16:colId xmlns:a16="http://schemas.microsoft.com/office/drawing/2014/main" val="2416787069"/>
                    </a:ext>
                  </a:extLst>
                </a:gridCol>
                <a:gridCol w="309135">
                  <a:extLst>
                    <a:ext uri="{9D8B030D-6E8A-4147-A177-3AD203B41FA5}">
                      <a16:colId xmlns:a16="http://schemas.microsoft.com/office/drawing/2014/main" val="2695055763"/>
                    </a:ext>
                  </a:extLst>
                </a:gridCol>
                <a:gridCol w="339678">
                  <a:extLst>
                    <a:ext uri="{9D8B030D-6E8A-4147-A177-3AD203B41FA5}">
                      <a16:colId xmlns:a16="http://schemas.microsoft.com/office/drawing/2014/main" val="3519188163"/>
                    </a:ext>
                  </a:extLst>
                </a:gridCol>
                <a:gridCol w="314688">
                  <a:extLst>
                    <a:ext uri="{9D8B030D-6E8A-4147-A177-3AD203B41FA5}">
                      <a16:colId xmlns:a16="http://schemas.microsoft.com/office/drawing/2014/main" val="4115234503"/>
                    </a:ext>
                  </a:extLst>
                </a:gridCol>
                <a:gridCol w="303582">
                  <a:extLst>
                    <a:ext uri="{9D8B030D-6E8A-4147-A177-3AD203B41FA5}">
                      <a16:colId xmlns:a16="http://schemas.microsoft.com/office/drawing/2014/main" val="1350063992"/>
                    </a:ext>
                  </a:extLst>
                </a:gridCol>
                <a:gridCol w="303582">
                  <a:extLst>
                    <a:ext uri="{9D8B030D-6E8A-4147-A177-3AD203B41FA5}">
                      <a16:colId xmlns:a16="http://schemas.microsoft.com/office/drawing/2014/main" val="1225898879"/>
                    </a:ext>
                  </a:extLst>
                </a:gridCol>
                <a:gridCol w="333200">
                  <a:extLst>
                    <a:ext uri="{9D8B030D-6E8A-4147-A177-3AD203B41FA5}">
                      <a16:colId xmlns:a16="http://schemas.microsoft.com/office/drawing/2014/main" val="1564491595"/>
                    </a:ext>
                  </a:extLst>
                </a:gridCol>
                <a:gridCol w="321166">
                  <a:extLst>
                    <a:ext uri="{9D8B030D-6E8A-4147-A177-3AD203B41FA5}">
                      <a16:colId xmlns:a16="http://schemas.microsoft.com/office/drawing/2014/main" val="807821603"/>
                    </a:ext>
                  </a:extLst>
                </a:gridCol>
                <a:gridCol w="492602">
                  <a:extLst>
                    <a:ext uri="{9D8B030D-6E8A-4147-A177-3AD203B41FA5}">
                      <a16:colId xmlns:a16="http://schemas.microsoft.com/office/drawing/2014/main" val="4128372572"/>
                    </a:ext>
                  </a:extLst>
                </a:gridCol>
                <a:gridCol w="312837">
                  <a:extLst>
                    <a:ext uri="{9D8B030D-6E8A-4147-A177-3AD203B41FA5}">
                      <a16:colId xmlns:a16="http://schemas.microsoft.com/office/drawing/2014/main" val="3132890649"/>
                    </a:ext>
                  </a:extLst>
                </a:gridCol>
                <a:gridCol w="306358">
                  <a:extLst>
                    <a:ext uri="{9D8B030D-6E8A-4147-A177-3AD203B41FA5}">
                      <a16:colId xmlns:a16="http://schemas.microsoft.com/office/drawing/2014/main" val="2977412939"/>
                    </a:ext>
                  </a:extLst>
                </a:gridCol>
                <a:gridCol w="303582">
                  <a:extLst>
                    <a:ext uri="{9D8B030D-6E8A-4147-A177-3AD203B41FA5}">
                      <a16:colId xmlns:a16="http://schemas.microsoft.com/office/drawing/2014/main" val="1410122024"/>
                    </a:ext>
                  </a:extLst>
                </a:gridCol>
                <a:gridCol w="284786">
                  <a:extLst>
                    <a:ext uri="{9D8B030D-6E8A-4147-A177-3AD203B41FA5}">
                      <a16:colId xmlns:a16="http://schemas.microsoft.com/office/drawing/2014/main" val="3833898579"/>
                    </a:ext>
                  </a:extLst>
                </a:gridCol>
              </a:tblGrid>
              <a:tr h="233843">
                <a:tc gridSpan="8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Entradas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0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Saídas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447087"/>
                  </a:ext>
                </a:extLst>
              </a:tr>
              <a:tr h="7231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Letra ref.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b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c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f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g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P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Q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R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U 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V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W 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Y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Z 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3033689"/>
                  </a:ext>
                </a:extLst>
              </a:tr>
              <a:tr h="2338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2310066"/>
                  </a:ext>
                </a:extLst>
              </a:tr>
              <a:tr h="2338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54793"/>
                  </a:ext>
                </a:extLst>
              </a:tr>
              <a:tr h="2338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4648990"/>
                  </a:ext>
                </a:extLst>
              </a:tr>
              <a:tr h="2338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04336556"/>
                  </a:ext>
                </a:extLst>
              </a:tr>
              <a:tr h="2338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83003"/>
                  </a:ext>
                </a:extLst>
              </a:tr>
              <a:tr h="2338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07524139"/>
                  </a:ext>
                </a:extLst>
              </a:tr>
              <a:tr h="2338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53284682"/>
                  </a:ext>
                </a:extLst>
              </a:tr>
              <a:tr h="2338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40063115"/>
                  </a:ext>
                </a:extLst>
              </a:tr>
              <a:tr h="2338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93991993"/>
                  </a:ext>
                </a:extLst>
              </a:tr>
              <a:tr h="2338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9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94173295"/>
                  </a:ext>
                </a:extLst>
              </a:tr>
              <a:tr h="2338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2135748"/>
                  </a:ext>
                </a:extLst>
              </a:tr>
              <a:tr h="2338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b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c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f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g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P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Q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R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U 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V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W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Y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Z 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1258430"/>
                  </a:ext>
                </a:extLst>
              </a:tr>
              <a:tr h="2338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28970728"/>
                  </a:ext>
                </a:extLst>
              </a:tr>
              <a:tr h="2338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B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84034314"/>
                  </a:ext>
                </a:extLst>
              </a:tr>
              <a:tr h="2338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C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12857030"/>
                  </a:ext>
                </a:extLst>
              </a:tr>
              <a:tr h="2338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52331778"/>
                  </a:ext>
                </a:extLst>
              </a:tr>
              <a:tr h="2338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1452214"/>
                  </a:ext>
                </a:extLst>
              </a:tr>
              <a:tr h="2338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F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37630759"/>
                  </a:ext>
                </a:extLst>
              </a:tr>
              <a:tr h="2338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07790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911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70763C9-18D7-40CF-9525-2A7C14EE4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desenvolvimento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A8858A6-87DC-4992-AFE0-432ABB05C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transformar as 7 entradas ASCII em código Braille foi necessário dois decodificadores para fazer a transformação: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decodificador para produzir 12 saídas em 12 LEDs organizadas em uma matriz 3x2 para reproduzir o código Braille </a:t>
            </a:r>
          </a:p>
          <a:p>
            <a:pPr lvl="1"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decodificador para as 7 saídas no display de 7 segmentos.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3454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m Tiras">
  <a:themeElements>
    <a:clrScheme name="Em Tira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Em Tir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m Tir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Em Tiras</Template>
  <TotalTime>208</TotalTime>
  <Words>1256</Words>
  <Application>Microsoft Office PowerPoint</Application>
  <PresentationFormat>Widescreen</PresentationFormat>
  <Paragraphs>769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Calibri</vt:lpstr>
      <vt:lpstr>Corbel</vt:lpstr>
      <vt:lpstr>Times New Roman</vt:lpstr>
      <vt:lpstr>Wingdings</vt:lpstr>
      <vt:lpstr>Em Tiras</vt:lpstr>
      <vt:lpstr>Projeto módulo 2 DECODIFICADOR ASCII – BRAILLE</vt:lpstr>
      <vt:lpstr>OBjetivo</vt:lpstr>
      <vt:lpstr>conceitos</vt:lpstr>
      <vt:lpstr>Tabela de letras e números</vt:lpstr>
      <vt:lpstr>Conceito: portas lógicas</vt:lpstr>
      <vt:lpstr>Conceito: 7 segmentos</vt:lpstr>
      <vt:lpstr>  TABELA ASCII – 7 SEGMENTOS </vt:lpstr>
      <vt:lpstr>  TABELA ASCII – Código braille </vt:lpstr>
      <vt:lpstr>desenvolvimento</vt:lpstr>
      <vt:lpstr>desenvolvimento</vt:lpstr>
      <vt:lpstr>Apresentação do PowerPoint</vt:lpstr>
      <vt:lpstr>Referencias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-PROJETO 1: DECODIFICADOR ASCII – BRAILLE</dc:title>
  <dc:creator>Evelyn Suzarte</dc:creator>
  <cp:lastModifiedBy>Evelyn Suzarte</cp:lastModifiedBy>
  <cp:revision>27</cp:revision>
  <dcterms:created xsi:type="dcterms:W3CDTF">2020-09-14T20:15:20Z</dcterms:created>
  <dcterms:modified xsi:type="dcterms:W3CDTF">2020-09-21T18:24:32Z</dcterms:modified>
</cp:coreProperties>
</file>