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4_AFF4B1FD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8" r:id="rId9"/>
    <p:sldId id="262" r:id="rId10"/>
    <p:sldId id="263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DD42123-839C-7052-321F-3CD6DF4D2487}" name="Joel Evans" initials="JE" userId="d7f0dfcbd50818b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54" autoAdjust="0"/>
    <p:restoredTop sz="80360" autoAdjust="0"/>
  </p:normalViewPr>
  <p:slideViewPr>
    <p:cSldViewPr snapToGrid="0">
      <p:cViewPr varScale="1">
        <p:scale>
          <a:sx n="83" d="100"/>
          <a:sy n="83" d="100"/>
        </p:scale>
        <p:origin x="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4_AFF4B1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916220A-44D7-4B13-9F63-3D83C70586E7}" authorId="{CDD42123-839C-7052-321F-3CD6DF4D2487}" created="2024-04-17T11:50:09.5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52049149" sldId="260"/>
      <ac:spMk id="9" creationId="{F562E8B3-7913-3CA1-6F43-5727E53B87F6}"/>
      <ac:txMk cp="354" len="26">
        <ac:context len="477" hash="2865836847"/>
      </ac:txMk>
    </ac:txMkLst>
    <p188:pos x="3852333" y="1743005"/>
    <p188:txBody>
      <a:bodyPr/>
      <a:lstStyle/>
      <a:p>
        <a:r>
          <a:rPr lang="en-GB"/>
          <a:t>If the likelihood of methylation is high when NSUN6 is knocked out, then delta ratio will be less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236A0-1076-4CAC-9EDF-AF6EB19FE8C3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33D8F-3A6C-492B-9D51-DDD0D8C978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46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33D8F-3A6C-492B-9D51-DDD0D8C978F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60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Arial Narrow" panose="020B0606020202030204" pitchFamily="34" charset="0"/>
              </a:rPr>
              <a:t>Journal club: NSUN6 substrates 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Arial Narrow" panose="020B0606020202030204" pitchFamily="34" charset="0"/>
              </a:rPr>
              <a:t>​T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Arial Narrow" panose="020B0606020202030204" pitchFamily="34" charset="0"/>
              </a:rPr>
              <a:t>rung Duc Nguyen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Arial Narrow" panose="020B0606020202030204" pitchFamily="34" charset="0"/>
              </a:rPr>
              <a:t>​</a:t>
            </a:r>
            <a:endParaRPr lang="en-US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Segoe UI" panose="020B0502040204020203" pitchFamily="34" charset="0"/>
            </a:endParaRPr>
          </a:p>
          <a:p>
            <a:pPr algn="l" rtl="0" fontAlgn="base"/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Arial Narrow" panose="020B0606020202030204" pitchFamily="34" charset="0"/>
              </a:rPr>
              <a:t>2024/01/12</a:t>
            </a:r>
            <a:r>
              <a:rPr lang="en-HK" sz="1800" b="0" i="0" dirty="0">
                <a:solidFill>
                  <a:srgbClr val="000000"/>
                </a:solidFill>
                <a:effectLst/>
                <a:highlight>
                  <a:srgbClr val="EDEBE9"/>
                </a:highlight>
                <a:latin typeface="Arial Narrow" panose="020B0606020202030204" pitchFamily="34" charset="0"/>
              </a:rPr>
              <a:t>​</a:t>
            </a:r>
            <a:endParaRPr lang="en-HK" b="0" i="0" dirty="0">
              <a:solidFill>
                <a:srgbClr val="000000"/>
              </a:solidFill>
              <a:effectLst/>
              <a:highlight>
                <a:srgbClr val="EDEBE9"/>
              </a:highlight>
              <a:latin typeface="Segoe UI" panose="020B0502040204020203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33D8F-3A6C-492B-9D51-DDD0D8C978F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0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33D8F-3A6C-492B-9D51-DDD0D8C978F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11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GB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GB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Aggregated Features</a:t>
            </a:r>
            <a:r>
              <a:rPr lang="en-GB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: Aggregate probabilities over specific regions (e.g., sliding windows) to reduce dimensionality. For example, compute the mean, variance, or entropy of probabilities within a window.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33D8F-3A6C-492B-9D51-DDD0D8C978F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44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906E-6E54-15AB-030C-47D8C4106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1F927-F3D6-C6BC-3D52-46338A077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F003-7662-124B-920C-66EAD338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6D84-564F-B381-F057-A470D0DD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E6884-8895-266B-EC38-B1E9D450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14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1AC7-AF83-3399-86E1-14412061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80858-7DE6-66C4-DABE-9376E41BB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56A92-A9DD-32E9-967B-484C342C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7F3B-1241-83DF-FF68-37357052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613BB-9C92-875F-3879-F71363E5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72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1B1FF-EDE9-4F0C-109E-DE7B69D3D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615F9-C2CC-9455-3211-3E9A89E65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A6A8-4903-6E03-86FC-340725C3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4155-9D6C-5762-0EAF-C4E5619F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6381-9AA2-6D4B-8FEF-7FA5FCD4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14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6159-8E1C-671E-4E8E-963BF100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8A20-3895-27D7-0916-FD780720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58F48-F977-F583-6E5D-71315645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5A0C8-D92B-786E-C064-2302F9B0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4B9B-2619-8D50-9B63-AAD474EF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6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11A2-289F-DC71-FDAD-76DC5A7C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8C0C-5631-CEA4-F791-9BF6AFBAE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30C1-B356-DF21-8842-B92443E3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A3BF9-C354-45FE-D47E-E0879E93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D27A-7229-6A81-98A1-4F844F8B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03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E1B7-33C8-450F-14AF-B60050F4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D4B3-C194-8FE5-683C-970CF7C28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8207-7381-7437-90B5-9BE514A7B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5B385-D5BE-B072-8F37-BA8F31ED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26F5-1F93-8A60-6E63-E06047AF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4590E-A8C0-DF0C-7651-1B0C145A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75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CC47B-9C53-0967-618B-60296DC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2F71-2827-2508-2258-82CC5FBA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9DA6C-7197-327C-5CE1-20559287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ED27-1405-10B6-4FE2-820B20BE6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BC63A-0170-B5CB-70B4-70DE63A49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479720-8395-A872-951B-B6BFD2D1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19C81-62FE-C6A4-7E98-DEEE4100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C7FA5-C137-B323-AF69-DC428875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36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A4FC-26EE-95D0-4FDB-F0C9600C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753A4-2509-8B86-2848-4C59BAE0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B2B3C-2874-67E4-C9C9-632027F9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B85F-CA33-294F-EC08-929CB28F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4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8281-F1DE-A87E-5B58-DC438FB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646FB-3327-C022-F929-1A0E3FFF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A97A-5AA6-8680-7699-D827B319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0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772E-1A04-AD03-6004-739542ED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A511-B8D9-34F3-A33F-96F0A5DA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E7F40-3016-3493-D0C3-1CFD021DA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80F4-1753-E34C-081B-710A949B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C7CCB-8F9B-F272-32D6-58E8BBE7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28081-CDBD-466B-2C5D-E4FB1A29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1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3E7D-C7E0-DAF2-2430-D6F47DC6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72C7C-4EBC-5E4B-7225-F04A3DD14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3DF4-4C20-1F8B-868F-93C52EF3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00279-B230-C01F-1A97-1FA0C52C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0C34E-2663-F7EC-D17D-CC7FF6A1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67836-6095-3B0A-1331-829ECE23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10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E54C7-1F7E-23D3-4131-8E4AE961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BE9D5-125E-0171-F474-F08A5E7D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2B8E-85E8-AE89-3C04-A1AB36BD2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68D6E-E600-4D0D-82A4-6BE37BC522DA}" type="datetimeFigureOut">
              <a:rPr lang="en-GB" smtClean="0"/>
              <a:t>21/04/2024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64E2-7D52-FB59-0771-CDD7AF113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30D8-21C8-D7DF-1DCC-208FC83B9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02DDA-8F1B-4306-9A9C-4E551898E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82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1038/s41587-023-02034-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4_AFF4B1FD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060A-EAF6-0199-89FC-0BD083719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marL="0" indent="0" algn="l">
              <a:buNone/>
            </a:pPr>
            <a:r>
              <a:rPr lang="en-GB" sz="5500" dirty="0"/>
              <a:t>Developing a model to identify NSUN6 affected genes in mRNA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65BF0-0055-7D14-46EB-ECC197B31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GB" dirty="0"/>
              <a:t>Joel Evans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09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50C-D41B-00C3-189C-16854E42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Prediction*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A7E5-01DF-E503-5E82-B7CA06B80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6"/>
            <a:ext cx="5010150" cy="4981574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With structural elements of RNA as variables in our model, we hope to identify rules for RNA structural elements that affects NSUN6 modifications.</a:t>
            </a:r>
          </a:p>
          <a:p>
            <a:r>
              <a:rPr lang="en-GB" sz="2400" dirty="0"/>
              <a:t>Structure generated using Vienna RNA, we opted to create a script that used Vienna RNA’s log files to collect the base pairing probabilities for possible nucleotide pairs within the sequence(s).</a:t>
            </a:r>
          </a:p>
          <a:p>
            <a:r>
              <a:rPr lang="en-GB" sz="2400" dirty="0"/>
              <a:t>The base pairing probabilities were collected as it provides more adjustable insights than a predicted structure otherwise generated by RNA Fold.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F71B0-0104-BA77-0BF2-FCCB81FC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25" y="1027906"/>
            <a:ext cx="4096081" cy="19939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625D2-4522-047D-2354-BD5F91A3A12C}"/>
              </a:ext>
            </a:extLst>
          </p:cNvPr>
          <p:cNvSpPr txBox="1"/>
          <p:nvPr/>
        </p:nvSpPr>
        <p:spPr>
          <a:xfrm>
            <a:off x="6200777" y="3021848"/>
            <a:ext cx="6029325" cy="26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X, A screenshot of the base pairing probabilities generated in the log files of RNA Fold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DAD709-E9E2-B701-4860-C52884FDC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670119"/>
              </p:ext>
            </p:extLst>
          </p:nvPr>
        </p:nvGraphicFramePr>
        <p:xfrm>
          <a:off x="6343652" y="3475355"/>
          <a:ext cx="5643228" cy="3017520"/>
        </p:xfrm>
        <a:graphic>
          <a:graphicData uri="http://schemas.openxmlformats.org/drawingml/2006/table">
            <a:tbl>
              <a:tblPr/>
              <a:tblGrid>
                <a:gridCol w="1881076">
                  <a:extLst>
                    <a:ext uri="{9D8B030D-6E8A-4147-A177-3AD203B41FA5}">
                      <a16:colId xmlns:a16="http://schemas.microsoft.com/office/drawing/2014/main" val="3735760626"/>
                    </a:ext>
                  </a:extLst>
                </a:gridCol>
                <a:gridCol w="1881076">
                  <a:extLst>
                    <a:ext uri="{9D8B030D-6E8A-4147-A177-3AD203B41FA5}">
                      <a16:colId xmlns:a16="http://schemas.microsoft.com/office/drawing/2014/main" val="3414800202"/>
                    </a:ext>
                  </a:extLst>
                </a:gridCol>
                <a:gridCol w="1881076">
                  <a:extLst>
                    <a:ext uri="{9D8B030D-6E8A-4147-A177-3AD203B41FA5}">
                      <a16:colId xmlns:a16="http://schemas.microsoft.com/office/drawing/2014/main" val="1088479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b="1" dirty="0"/>
                        <a:t>Pairing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Probability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Gene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635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1-85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0.004365742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ENSG00000007376(RPUSD1)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3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1-87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0.025333378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ENSG00000007376(RPUSD1)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699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1-92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0.005240112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ENSG00000007376(RPUSD1)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889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1-94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0.008961728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ENSG00000007376(RPUSD1)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897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DE0FCB-1A9A-0D93-BB03-BD11DD56F074}"/>
              </a:ext>
            </a:extLst>
          </p:cNvPr>
          <p:cNvSpPr txBox="1"/>
          <p:nvPr/>
        </p:nvSpPr>
        <p:spPr>
          <a:xfrm>
            <a:off x="6419517" y="6492875"/>
            <a:ext cx="5491495" cy="26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X, Sample of the collected base pairing data collected to represent structure </a:t>
            </a:r>
          </a:p>
        </p:txBody>
      </p:sp>
    </p:spTree>
    <p:extLst>
      <p:ext uri="{BB962C8B-B14F-4D97-AF65-F5344CB8AC3E}">
        <p14:creationId xmlns:p14="http://schemas.microsoft.com/office/powerpoint/2010/main" val="276460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B9172-8882-985C-555D-F576EEF1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89" y="1050596"/>
            <a:ext cx="8074815" cy="959180"/>
          </a:xfrm>
        </p:spPr>
        <p:txBody>
          <a:bodyPr anchor="ctr">
            <a:normAutofit/>
          </a:bodyPr>
          <a:lstStyle/>
          <a:p>
            <a:r>
              <a:rPr lang="en-GB" sz="5400" dirty="0"/>
              <a:t>Positive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6AF7-A8EF-49BB-DBE4-241D93B8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1672" y="2009775"/>
            <a:ext cx="1983552" cy="3046319"/>
          </a:xfrm>
        </p:spPr>
        <p:txBody>
          <a:bodyPr anchor="t">
            <a:normAutofit fontScale="85000" lnSpcReduction="20000"/>
          </a:bodyPr>
          <a:lstStyle/>
          <a:p>
            <a:r>
              <a:rPr lang="en-GB" sz="2400" dirty="0"/>
              <a:t>Reformatted to have each gene with sequence and base-pairing data available for model to use.</a:t>
            </a:r>
          </a:p>
          <a:p>
            <a:r>
              <a:rPr lang="en-GB" sz="2400" dirty="0"/>
              <a:t>Dimensional Reduction? Sliding Windows</a:t>
            </a:r>
          </a:p>
          <a:p>
            <a:endParaRPr lang="en-GB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0CB72C-284B-255F-5A1A-85A49CE8F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560"/>
              </p:ext>
            </p:extLst>
          </p:nvPr>
        </p:nvGraphicFramePr>
        <p:xfrm>
          <a:off x="828298" y="2009776"/>
          <a:ext cx="8053374" cy="4151183"/>
        </p:xfrm>
        <a:graphic>
          <a:graphicData uri="http://schemas.openxmlformats.org/drawingml/2006/table">
            <a:tbl>
              <a:tblPr/>
              <a:tblGrid>
                <a:gridCol w="1645079">
                  <a:extLst>
                    <a:ext uri="{9D8B030D-6E8A-4147-A177-3AD203B41FA5}">
                      <a16:colId xmlns:a16="http://schemas.microsoft.com/office/drawing/2014/main" val="3136427983"/>
                    </a:ext>
                  </a:extLst>
                </a:gridCol>
                <a:gridCol w="1379095">
                  <a:extLst>
                    <a:ext uri="{9D8B030D-6E8A-4147-A177-3AD203B41FA5}">
                      <a16:colId xmlns:a16="http://schemas.microsoft.com/office/drawing/2014/main" val="419555070"/>
                    </a:ext>
                  </a:extLst>
                </a:gridCol>
                <a:gridCol w="757003">
                  <a:extLst>
                    <a:ext uri="{9D8B030D-6E8A-4147-A177-3AD203B41FA5}">
                      <a16:colId xmlns:a16="http://schemas.microsoft.com/office/drawing/2014/main" val="914836275"/>
                    </a:ext>
                  </a:extLst>
                </a:gridCol>
                <a:gridCol w="382250">
                  <a:extLst>
                    <a:ext uri="{9D8B030D-6E8A-4147-A177-3AD203B41FA5}">
                      <a16:colId xmlns:a16="http://schemas.microsoft.com/office/drawing/2014/main" val="3719209243"/>
                    </a:ext>
                  </a:extLst>
                </a:gridCol>
                <a:gridCol w="809468">
                  <a:extLst>
                    <a:ext uri="{9D8B030D-6E8A-4147-A177-3AD203B41FA5}">
                      <a16:colId xmlns:a16="http://schemas.microsoft.com/office/drawing/2014/main" val="3823178290"/>
                    </a:ext>
                  </a:extLst>
                </a:gridCol>
                <a:gridCol w="764499">
                  <a:extLst>
                    <a:ext uri="{9D8B030D-6E8A-4147-A177-3AD203B41FA5}">
                      <a16:colId xmlns:a16="http://schemas.microsoft.com/office/drawing/2014/main" val="2921827680"/>
                    </a:ext>
                  </a:extLst>
                </a:gridCol>
                <a:gridCol w="757003">
                  <a:extLst>
                    <a:ext uri="{9D8B030D-6E8A-4147-A177-3AD203B41FA5}">
                      <a16:colId xmlns:a16="http://schemas.microsoft.com/office/drawing/2014/main" val="1707599348"/>
                    </a:ext>
                  </a:extLst>
                </a:gridCol>
                <a:gridCol w="778217">
                  <a:extLst>
                    <a:ext uri="{9D8B030D-6E8A-4147-A177-3AD203B41FA5}">
                      <a16:colId xmlns:a16="http://schemas.microsoft.com/office/drawing/2014/main" val="2411108637"/>
                    </a:ext>
                  </a:extLst>
                </a:gridCol>
                <a:gridCol w="780760">
                  <a:extLst>
                    <a:ext uri="{9D8B030D-6E8A-4147-A177-3AD203B41FA5}">
                      <a16:colId xmlns:a16="http://schemas.microsoft.com/office/drawing/2014/main" val="945909060"/>
                    </a:ext>
                  </a:extLst>
                </a:gridCol>
              </a:tblGrid>
              <a:tr h="363175">
                <a:tc>
                  <a:txBody>
                    <a:bodyPr/>
                    <a:lstStyle/>
                    <a:p>
                      <a:r>
                        <a:rPr lang="en-GB" sz="1200" b="1" dirty="0"/>
                        <a:t>gene</a:t>
                      </a:r>
                    </a:p>
                  </a:txBody>
                  <a:tcPr marL="17336" marR="17336" marT="8668" marB="8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 err="1"/>
                        <a:t>seq</a:t>
                      </a:r>
                      <a:endParaRPr lang="en-GB" sz="1200" b="1" dirty="0"/>
                    </a:p>
                  </a:txBody>
                  <a:tcPr marL="17336" marR="17336" marT="8668" marB="8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1-77</a:t>
                      </a:r>
                    </a:p>
                  </a:txBody>
                  <a:tcPr marL="17336" marR="17336" marT="8668" marB="8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1-80</a:t>
                      </a:r>
                    </a:p>
                  </a:txBody>
                  <a:tcPr marL="17336" marR="17336" marT="8668" marB="8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1-92</a:t>
                      </a:r>
                    </a:p>
                  </a:txBody>
                  <a:tcPr marL="17336" marR="17336" marT="8668" marB="8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1-94</a:t>
                      </a:r>
                    </a:p>
                  </a:txBody>
                  <a:tcPr marL="17336" marR="17336" marT="8668" marB="8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1-99</a:t>
                      </a:r>
                    </a:p>
                  </a:txBody>
                  <a:tcPr marL="17336" marR="17336" marT="8668" marB="8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1-100</a:t>
                      </a:r>
                    </a:p>
                  </a:txBody>
                  <a:tcPr marL="17336" marR="17336" marT="8668" marB="8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2-7</a:t>
                      </a:r>
                    </a:p>
                  </a:txBody>
                  <a:tcPr marL="17336" marR="17336" marT="8668" marB="86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409055"/>
                  </a:ext>
                </a:extLst>
              </a:tr>
              <a:tr h="981508">
                <a:tc>
                  <a:txBody>
                    <a:bodyPr/>
                    <a:lstStyle/>
                    <a:p>
                      <a:r>
                        <a:rPr lang="en-GB" sz="1000" dirty="0"/>
                        <a:t>ENSG00000188157(AGRN)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CCGACATCTGCCTCCGTGACTGTGACCAC</a:t>
                      </a:r>
                      <a:r>
                        <a:rPr lang="en-GB" sz="1000" b="0" dirty="0"/>
                        <a:t>C</a:t>
                      </a:r>
                      <a:r>
                        <a:rPr lang="en-GB" sz="1000" b="1" dirty="0"/>
                        <a:t>C</a:t>
                      </a:r>
                      <a:r>
                        <a:rPr lang="en-GB" sz="1000" dirty="0"/>
                        <a:t>CAGGGCTCCTCCTGAGCCAGGCACTGCCGGCCCCCCCCGGCGCCCTCCCCCTGGCTCCCAGCAGTACCGC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371484"/>
                  </a:ext>
                </a:extLst>
              </a:tr>
              <a:tr h="935500">
                <a:tc>
                  <a:txBody>
                    <a:bodyPr/>
                    <a:lstStyle/>
                    <a:p>
                      <a:r>
                        <a:rPr lang="en-GB" sz="1000" dirty="0"/>
                        <a:t>ENSG00000083444(PLOD1)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AAGTTTTGGGGTAAAGACACCTGGATCAGA</a:t>
                      </a:r>
                      <a:r>
                        <a:rPr lang="en-GB" sz="1000" b="1" dirty="0"/>
                        <a:t>C</a:t>
                      </a:r>
                      <a:r>
                        <a:rPr lang="en-GB" sz="1000" dirty="0"/>
                        <a:t>TCCAAGGGCTGCCCTGAGTCTGGGACTTCTGCCTCCATGGCTGGTCATGAGAGCAAACCGTAGTCCCCTG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0.015831079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0.005156982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3794"/>
                  </a:ext>
                </a:extLst>
              </a:tr>
              <a:tr h="935500">
                <a:tc>
                  <a:txBody>
                    <a:bodyPr/>
                    <a:lstStyle/>
                    <a:p>
                      <a:r>
                        <a:rPr lang="en-GB" sz="1000" dirty="0"/>
                        <a:t>ENSG00000055070(SZRD1)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CAGCACAAGGAAAACCAGGAGAGAGTCTG</a:t>
                      </a:r>
                      <a:r>
                        <a:rPr lang="en-GB" sz="1000" b="1" dirty="0"/>
                        <a:t>C</a:t>
                      </a:r>
                      <a:r>
                        <a:rPr lang="en-GB" sz="1000" dirty="0"/>
                        <a:t>CTCCAGGACTCTGAGCCTTCTGCCTCGTATGTTCAGAAGGTGGATAGGTCTTCCCACTCCAGCATGGCTTG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0.005635735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518084"/>
                  </a:ext>
                </a:extLst>
              </a:tr>
              <a:tr h="935500">
                <a:tc>
                  <a:txBody>
                    <a:bodyPr/>
                    <a:lstStyle/>
                    <a:p>
                      <a:r>
                        <a:rPr lang="en-GB" sz="1000" dirty="0"/>
                        <a:t>ENSG00000244038(DDOST)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TGCGGCCACTCCAGCACACGCAGTATGAG</a:t>
                      </a:r>
                      <a:r>
                        <a:rPr lang="en-GB" sz="1000" b="1" dirty="0"/>
                        <a:t>C</a:t>
                      </a:r>
                      <a:r>
                        <a:rPr lang="en-GB" sz="1000" dirty="0"/>
                        <a:t>GCTTCATCCCCTCGGCCTACCCCTACTACGCCAGCGCCTTCTCCATGATGCTGGGGCTCTTCATCTTCAGC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0.014001347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0.048882638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0.927570497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0.012198666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0.013131569</a:t>
                      </a:r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17336" marR="17336" marT="8668" marB="8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5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176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B9172-8882-985C-555D-F576EEF1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9234077" cy="959180"/>
          </a:xfrm>
        </p:spPr>
        <p:txBody>
          <a:bodyPr anchor="ctr">
            <a:normAutofit fontScale="90000"/>
          </a:bodyPr>
          <a:lstStyle/>
          <a:p>
            <a:r>
              <a:rPr lang="en-GB" sz="5400" dirty="0"/>
              <a:t>[Generating Negative Data Set]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6AF7-A8EF-49BB-DBE4-241D93B8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437097"/>
            <a:ext cx="8074815" cy="3332767"/>
          </a:xfrm>
        </p:spPr>
        <p:txBody>
          <a:bodyPr anchor="t">
            <a:normAutofit/>
          </a:bodyPr>
          <a:lstStyle/>
          <a:p>
            <a:r>
              <a:rPr lang="en-GB" sz="2400" dirty="0"/>
              <a:t>Collect raw data</a:t>
            </a:r>
          </a:p>
          <a:p>
            <a:r>
              <a:rPr lang="en-GB" sz="2400" dirty="0"/>
              <a:t>Remove those with CUCCA motif</a:t>
            </a:r>
          </a:p>
          <a:p>
            <a:r>
              <a:rPr lang="en-GB" sz="2400" dirty="0"/>
              <a:t>Remove genes appearing in positive data set</a:t>
            </a:r>
          </a:p>
          <a:p>
            <a:r>
              <a:rPr lang="en-GB" sz="2400" dirty="0"/>
              <a:t>Map with genome</a:t>
            </a:r>
          </a:p>
          <a:p>
            <a:r>
              <a:rPr lang="en-GB" sz="2400" dirty="0"/>
              <a:t>Extend sequence/Get base pairing probabilities</a:t>
            </a:r>
          </a:p>
          <a:p>
            <a:r>
              <a:rPr lang="en-GB" sz="2400" dirty="0"/>
              <a:t>Randomly select a subset from this data set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195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B9172-8882-985C-555D-F576EEF1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959180"/>
          </a:xfrm>
        </p:spPr>
        <p:txBody>
          <a:bodyPr anchor="ctr">
            <a:normAutofit/>
          </a:bodyPr>
          <a:lstStyle/>
          <a:p>
            <a:r>
              <a:rPr lang="en-GB" sz="5400" dirty="0"/>
              <a:t>Next: Creating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6AF7-A8EF-49BB-DBE4-241D93B8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09777"/>
            <a:ext cx="8919157" cy="3760088"/>
          </a:xfrm>
        </p:spPr>
        <p:txBody>
          <a:bodyPr anchor="t">
            <a:normAutofit lnSpcReduction="10000"/>
          </a:bodyPr>
          <a:lstStyle/>
          <a:p>
            <a:r>
              <a:rPr lang="en-GB" sz="2400" i="1" dirty="0"/>
              <a:t>Target</a:t>
            </a:r>
            <a:r>
              <a:rPr lang="en-GB" sz="2400" dirty="0"/>
              <a:t>: Binary classification/label (affected by NSUN6 or not)</a:t>
            </a:r>
          </a:p>
          <a:p>
            <a:r>
              <a:rPr lang="en-GB" sz="2400" i="1" dirty="0"/>
              <a:t>Evaluation</a:t>
            </a:r>
            <a:r>
              <a:rPr lang="en-GB" sz="2400" dirty="0"/>
              <a:t>: Split positive &amp; negative dataset into train &amp; test (75:25)</a:t>
            </a:r>
          </a:p>
          <a:p>
            <a:r>
              <a:rPr lang="en-GB" sz="2400" dirty="0"/>
              <a:t>Support Vector Machine (SVM) is a powerful model for binary classification. </a:t>
            </a:r>
            <a:r>
              <a:rPr lang="en-GB" sz="2400" b="1" dirty="0"/>
              <a:t>[Best model for binary classification, more familiar]</a:t>
            </a:r>
          </a:p>
          <a:p>
            <a:r>
              <a:rPr lang="en-GB" sz="2400" dirty="0"/>
              <a:t>Gradient Boosting (such as </a:t>
            </a:r>
            <a:r>
              <a:rPr lang="en-GB" sz="2400" dirty="0" err="1"/>
              <a:t>XGBoost</a:t>
            </a:r>
            <a:r>
              <a:rPr lang="en-GB" sz="2400" dirty="0"/>
              <a:t>) models can handle complex interactions and reflect feature importance. </a:t>
            </a:r>
            <a:r>
              <a:rPr lang="en-GB" sz="2400" b="1" dirty="0"/>
              <a:t>[Good with missing data, such as invalid pairings…]</a:t>
            </a:r>
          </a:p>
          <a:p>
            <a:r>
              <a:rPr lang="en-GB" sz="2400" dirty="0"/>
              <a:t>Can also consider Random Forest?</a:t>
            </a:r>
          </a:p>
          <a:p>
            <a:endParaRPr lang="en-GB" sz="2400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D75457A9-7416-5397-D010-13FADE32578E}"/>
              </a:ext>
            </a:extLst>
          </p:cNvPr>
          <p:cNvSpPr/>
          <p:nvPr/>
        </p:nvSpPr>
        <p:spPr>
          <a:xfrm>
            <a:off x="8999651" y="5070869"/>
            <a:ext cx="2445977" cy="1160288"/>
          </a:xfrm>
          <a:prstGeom prst="horizontalScroll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Busy until 10</a:t>
            </a:r>
            <a:r>
              <a:rPr lang="en-GB" sz="1600" baseline="30000" dirty="0"/>
              <a:t>th</a:t>
            </a:r>
            <a:r>
              <a:rPr lang="en-GB" sz="1600" dirty="0"/>
              <a:t> may, prime period 11</a:t>
            </a:r>
            <a:r>
              <a:rPr lang="en-GB" sz="1600" baseline="30000" dirty="0"/>
              <a:t>th</a:t>
            </a:r>
            <a:r>
              <a:rPr lang="en-GB" sz="1600" dirty="0"/>
              <a:t>-&gt;21</a:t>
            </a:r>
            <a:r>
              <a:rPr lang="en-GB" sz="1600" baseline="30000" dirty="0"/>
              <a:t>st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60370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85882-A382-C327-2F38-D15F9C85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925" y="1186853"/>
            <a:ext cx="3200400" cy="448072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GB" sz="4100" dirty="0"/>
              <a:t>Developing a model to identify NSUN6 affected genes in mRNA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75C1-9DC0-3DCA-5882-229C859A5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268" y="1556339"/>
            <a:ext cx="6579107" cy="187087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200" b="1" dirty="0"/>
              <a:t>What</a:t>
            </a:r>
            <a:r>
              <a:rPr lang="en-GB" sz="2200" dirty="0"/>
              <a:t>: NSUN6 is a methyltransferase that affects 5-methylcytosine (</a:t>
            </a:r>
            <a:r>
              <a:rPr lang="en-GB" sz="2200" dirty="0" err="1"/>
              <a:t>m⁵C</a:t>
            </a:r>
            <a:r>
              <a:rPr lang="en-GB" sz="2200" dirty="0"/>
              <a:t>) modifications.</a:t>
            </a:r>
          </a:p>
          <a:p>
            <a:pPr marL="0" indent="0">
              <a:buNone/>
            </a:pPr>
            <a:r>
              <a:rPr lang="en-GB" sz="2200" b="1" dirty="0"/>
              <a:t>Why</a:t>
            </a:r>
            <a:r>
              <a:rPr lang="en-GB" sz="2200" dirty="0"/>
              <a:t>: Important to identify for various methylated regions which methyltransferase is responsible for deposition. (CTCCA already known, find others)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24FC3-7C93-8584-9BEA-B78596C3D21B}"/>
              </a:ext>
            </a:extLst>
          </p:cNvPr>
          <p:cNvSpPr txBox="1"/>
          <p:nvPr/>
        </p:nvSpPr>
        <p:spPr>
          <a:xfrm>
            <a:off x="4803268" y="3427216"/>
            <a:ext cx="55382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200" b="1" dirty="0"/>
              <a:t>How</a:t>
            </a:r>
            <a:r>
              <a:rPr lang="en-GB" sz="2200" dirty="0"/>
              <a:t>: Using a mapped </a:t>
            </a:r>
            <a:r>
              <a:rPr lang="en-GB" sz="2200" dirty="0" err="1"/>
              <a:t>m⁵C</a:t>
            </a:r>
            <a:r>
              <a:rPr lang="en-GB" sz="2200" dirty="0"/>
              <a:t> RNA sequencing, identify the genes likely affected by NSUN6, generate training data for those samples with variables like sequence/base pairing probability and then train a model on that data</a:t>
            </a:r>
          </a:p>
        </p:txBody>
      </p:sp>
    </p:spTree>
    <p:extLst>
      <p:ext uri="{BB962C8B-B14F-4D97-AF65-F5344CB8AC3E}">
        <p14:creationId xmlns:p14="http://schemas.microsoft.com/office/powerpoint/2010/main" val="155645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83920-D5A4-90F6-E69C-13349BE5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92220"/>
          </a:xfrm>
        </p:spPr>
        <p:txBody>
          <a:bodyPr anchor="ctr">
            <a:normAutofit/>
          </a:bodyPr>
          <a:lstStyle/>
          <a:p>
            <a:r>
              <a:rPr lang="en-GB" sz="5600" dirty="0"/>
              <a:t>NSUN6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E006-D65C-25EE-A1F9-083E686A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142817"/>
            <a:ext cx="5541763" cy="4010334"/>
          </a:xfrm>
        </p:spPr>
        <p:txBody>
          <a:bodyPr anchor="t">
            <a:normAutofit lnSpcReduction="10000"/>
          </a:bodyPr>
          <a:lstStyle/>
          <a:p>
            <a:r>
              <a:rPr lang="en-GB" sz="1800" dirty="0"/>
              <a:t>It belongs to the Nol1/Nop2/SUN domain (NSUN) of methyltransferase proteins that [inhibits/triggers/…] 5-methylcytosine (</a:t>
            </a:r>
            <a:r>
              <a:rPr lang="en-GB" sz="1800" dirty="0" err="1"/>
              <a:t>m⁵C</a:t>
            </a:r>
            <a:r>
              <a:rPr lang="en-GB" sz="1800" dirty="0"/>
              <a:t>) modifications.</a:t>
            </a:r>
          </a:p>
          <a:p>
            <a:r>
              <a:rPr lang="en-GB" sz="1800" dirty="0"/>
              <a:t>NSUN2 &amp; NSUN6 are the two main </a:t>
            </a:r>
            <a:r>
              <a:rPr lang="en-GB" sz="1800" dirty="0" err="1"/>
              <a:t>m⁵C</a:t>
            </a:r>
            <a:r>
              <a:rPr lang="en-GB" sz="1800" dirty="0"/>
              <a:t> writer proteins in mammalian mRNA but within different cells NSUN2 is the primary methyltransferase responsible for </a:t>
            </a:r>
            <a:r>
              <a:rPr lang="en-GB" sz="1800" dirty="0" err="1"/>
              <a:t>m⁵C</a:t>
            </a:r>
            <a:r>
              <a:rPr lang="en-GB" sz="1800" dirty="0"/>
              <a:t> deposition and in others it is NSUN6.</a:t>
            </a:r>
          </a:p>
          <a:p>
            <a:r>
              <a:rPr lang="en-GB" sz="1800" dirty="0"/>
              <a:t>It is significant to the control of 5-Cytosine methylation and has associations with diseases including Dubowitz Syndrome and Autosomal Recessive Intellectual Development Disorder. NSUN6 expression has a potential relevance in cancer types.</a:t>
            </a:r>
          </a:p>
          <a:p>
            <a:endParaRPr lang="en-GB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3F05E1-5EFC-DA05-0451-028DF8209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092" y="1442997"/>
            <a:ext cx="3622511" cy="45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0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CCB60-14C8-9B02-A346-70F73725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5100" dirty="0"/>
              <a:t>Steps for Building Training Data 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CF47-B118-3EEC-8C18-1442A94BE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08" y="1647086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Pre-processed Data from Paper</a:t>
            </a:r>
          </a:p>
          <a:p>
            <a:r>
              <a:rPr lang="en-GB" sz="2400" dirty="0"/>
              <a:t>Identify samples affected by NSUN6</a:t>
            </a:r>
          </a:p>
          <a:p>
            <a:r>
              <a:rPr lang="en-GB" sz="2400" dirty="0"/>
              <a:t>Extend sequence</a:t>
            </a:r>
          </a:p>
          <a:p>
            <a:r>
              <a:rPr lang="en-GB" sz="2400" dirty="0"/>
              <a:t>Generate structure information</a:t>
            </a:r>
          </a:p>
          <a:p>
            <a:r>
              <a:rPr lang="en-GB" sz="2400" dirty="0"/>
              <a:t>Collect negative data set</a:t>
            </a:r>
          </a:p>
        </p:txBody>
      </p:sp>
    </p:spTree>
    <p:extLst>
      <p:ext uri="{BB962C8B-B14F-4D97-AF65-F5344CB8AC3E}">
        <p14:creationId xmlns:p14="http://schemas.microsoft.com/office/powerpoint/2010/main" val="29492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B9172-8882-985C-555D-F576EEF1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959180"/>
          </a:xfrm>
        </p:spPr>
        <p:txBody>
          <a:bodyPr anchor="ctr">
            <a:normAutofit/>
          </a:bodyPr>
          <a:lstStyle/>
          <a:p>
            <a:r>
              <a:rPr lang="en-GB" sz="5400" dirty="0"/>
              <a:t>Basis Paper: m⁵C UB-</a:t>
            </a:r>
            <a:r>
              <a:rPr lang="en-GB" sz="5400" dirty="0" err="1"/>
              <a:t>Seq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16AF7-A8EF-49BB-DBE4-241D93B8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09777"/>
            <a:ext cx="6420253" cy="3760088"/>
          </a:xfrm>
        </p:spPr>
        <p:txBody>
          <a:bodyPr anchor="t">
            <a:normAutofit/>
          </a:bodyPr>
          <a:lstStyle/>
          <a:p>
            <a:r>
              <a:rPr lang="en-GB" sz="1800" dirty="0"/>
              <a:t>Data used to train our model is sourced from a paper exploring the new DNA/RNA ‘Ultrafast Bisulfite’ sequencing technique.</a:t>
            </a:r>
          </a:p>
          <a:p>
            <a:pPr lvl="1"/>
            <a:r>
              <a:rPr lang="en-GB" sz="1800" dirty="0"/>
              <a:t>Accelerates </a:t>
            </a:r>
            <a:r>
              <a:rPr lang="en-GB" sz="1800" dirty="0" err="1"/>
              <a:t>bisulfite</a:t>
            </a:r>
            <a:r>
              <a:rPr lang="en-GB" sz="1800" dirty="0"/>
              <a:t> reaction ~13-fold using highly concentrated reagents &amp; high temperatures</a:t>
            </a:r>
          </a:p>
          <a:p>
            <a:pPr lvl="1"/>
            <a:r>
              <a:rPr lang="en-GB" sz="1800" dirty="0"/>
              <a:t>Reduces DNA damage &amp; lowers noise</a:t>
            </a:r>
          </a:p>
          <a:p>
            <a:r>
              <a:rPr lang="en-GB" sz="1800" dirty="0"/>
              <a:t>Useful data for us as it provides less overestimation of m⁵C and higher genome coverage, and most significantly it can map m⁵C in RNA from low inputs of mRNA</a:t>
            </a:r>
          </a:p>
          <a:p>
            <a:r>
              <a:rPr lang="en-GB" sz="1800" dirty="0"/>
              <a:t>Identified NSUN2 as the major ‘writer’ protein responsible for depositing ~90% of m5C sites in HeLa mRNA.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4BE28-B56F-76B5-FC5B-FB9C2C595A0D}"/>
              </a:ext>
            </a:extLst>
          </p:cNvPr>
          <p:cNvSpPr txBox="1"/>
          <p:nvPr/>
        </p:nvSpPr>
        <p:spPr>
          <a:xfrm>
            <a:off x="634936" y="5606234"/>
            <a:ext cx="86472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Dai, Q., Ye, C., </a:t>
            </a:r>
            <a:r>
              <a:rPr lang="en-GB" sz="1600" dirty="0" err="1"/>
              <a:t>Irkliyenko</a:t>
            </a:r>
            <a:r>
              <a:rPr lang="en-GB" sz="1600" dirty="0"/>
              <a:t>, I. et al. Ultrafast </a:t>
            </a:r>
            <a:r>
              <a:rPr lang="en-GB" sz="1600" dirty="0" err="1"/>
              <a:t>bisulfite</a:t>
            </a:r>
            <a:r>
              <a:rPr lang="en-GB" sz="1600" dirty="0"/>
              <a:t> sequencing detection of 5-methylcytosine in DNA and RNA. Nat </a:t>
            </a:r>
            <a:r>
              <a:rPr lang="en-GB" sz="1600" dirty="0" err="1"/>
              <a:t>Biotechnol</a:t>
            </a:r>
            <a:r>
              <a:rPr lang="en-GB" sz="1600" dirty="0"/>
              <a:t> (2024). </a:t>
            </a:r>
            <a:r>
              <a:rPr lang="en-GB" sz="1600" dirty="0">
                <a:hlinkClick r:id="rId2"/>
              </a:rPr>
              <a:t>https://doi.org/10.1038/s41587-023-02034-w</a:t>
            </a:r>
            <a:endParaRPr lang="en-GB" sz="1600" dirty="0"/>
          </a:p>
        </p:txBody>
      </p:sp>
      <p:pic>
        <p:nvPicPr>
          <p:cNvPr id="7" name="Picture 6" descr="A close-up of a newspaper&#10;&#10;Description automatically generated">
            <a:extLst>
              <a:ext uri="{FF2B5EF4-FFF2-40B4-BE49-F238E27FC236}">
                <a16:creationId xmlns:a16="http://schemas.microsoft.com/office/drawing/2014/main" id="{020DADA5-E4D1-4DE3-4C51-276218314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267" y="1951511"/>
            <a:ext cx="2762037" cy="36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6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9D40-5C2A-CB00-EF33-3ABCCDBA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Processed Data From UBS-</a:t>
            </a:r>
            <a:r>
              <a:rPr lang="en-GB" dirty="0" err="1"/>
              <a:t>Seq</a:t>
            </a:r>
            <a:r>
              <a:rPr lang="en-GB" dirty="0"/>
              <a:t> Paper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F7825A-5CAF-EC84-5E18-0E92A5803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684918"/>
              </p:ext>
            </p:extLst>
          </p:nvPr>
        </p:nvGraphicFramePr>
        <p:xfrm>
          <a:off x="214278" y="4132727"/>
          <a:ext cx="11763444" cy="2725273"/>
        </p:xfrm>
        <a:graphic>
          <a:graphicData uri="http://schemas.openxmlformats.org/drawingml/2006/table">
            <a:tbl>
              <a:tblPr/>
              <a:tblGrid>
                <a:gridCol w="1069404">
                  <a:extLst>
                    <a:ext uri="{9D8B030D-6E8A-4147-A177-3AD203B41FA5}">
                      <a16:colId xmlns:a16="http://schemas.microsoft.com/office/drawing/2014/main" val="3693906795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1048631388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3842404637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2333139913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3962762583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2462032183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303647806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3503994830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3313858946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2404920071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1362462308"/>
                    </a:ext>
                  </a:extLst>
                </a:gridCol>
              </a:tblGrid>
              <a:tr h="32333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chrom</a:t>
                      </a:r>
                      <a:endParaRPr lang="en-GB" sz="1200" b="1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pos</a:t>
                      </a:r>
                      <a:endParaRPr lang="en-GB" sz="1200" b="1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strand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gene_type</a:t>
                      </a:r>
                      <a:endParaRPr lang="en-GB" sz="1200" b="1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gene_name</a:t>
                      </a:r>
                      <a:endParaRPr lang="en-GB" sz="1200" b="1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gene_pos</a:t>
                      </a:r>
                      <a:endParaRPr lang="en-GB" sz="1200" b="1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unconverted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converted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ratio_siControl</a:t>
                      </a:r>
                      <a:endParaRPr lang="en-GB" sz="1200" b="1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ratio_siNSUN6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delta_ratio</a:t>
                      </a:r>
                      <a:endParaRPr lang="en-GB" sz="1200" b="1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688597"/>
                  </a:ext>
                </a:extLst>
              </a:tr>
              <a:tr h="60048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944475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+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protein_coding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ENSG00000187634(SAMD11)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20553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152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197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0.435530086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0.570552147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-31.0%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810511"/>
                  </a:ext>
                </a:extLst>
              </a:tr>
              <a:tr h="600484"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999131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-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protein_coding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ENSG00000188290(HES4)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1042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28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270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0.093959732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0.059440559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36.7%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54073"/>
                  </a:ext>
                </a:extLst>
              </a:tr>
              <a:tr h="60048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1050461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+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 err="1"/>
                        <a:t>protein_coding</a:t>
                      </a:r>
                      <a:endParaRPr lang="en-GB" sz="1000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ENSG00000188157(AGRN)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30342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267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0.032608696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0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100.0%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602547"/>
                  </a:ext>
                </a:extLst>
              </a:tr>
              <a:tr h="60048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/>
                        <a:t>1304620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-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protein_coding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ENSG00000131584(ACAP3)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4990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7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0.875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-14.3%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5237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AB00EFE-D3F5-ECAC-3FBD-DE7AD1B6E880}"/>
              </a:ext>
            </a:extLst>
          </p:cNvPr>
          <p:cNvSpPr txBox="1"/>
          <p:nvPr/>
        </p:nvSpPr>
        <p:spPr>
          <a:xfrm>
            <a:off x="838200" y="1420664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i="1" dirty="0"/>
              <a:t>Saves time, otherwise must compare RNA-</a:t>
            </a:r>
            <a:r>
              <a:rPr lang="en-GB" sz="1800" i="1" dirty="0" err="1"/>
              <a:t>Seq</a:t>
            </a:r>
            <a:r>
              <a:rPr lang="en-GB" sz="1800" i="1" dirty="0"/>
              <a:t> of regular sample &amp; NSUN6 deprived sample and then process/map data with Linux.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562E8B3-7913-3CA1-6F43-5727E53B8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6995"/>
                <a:ext cx="10515600" cy="193793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GB" sz="2000" b="1" dirty="0"/>
                  <a:t>Converted</a:t>
                </a:r>
                <a:r>
                  <a:rPr lang="en-GB" sz="2000" dirty="0"/>
                  <a:t>: num. of samples in control converted from unmethylated cytosine to uracil</a:t>
                </a:r>
              </a:p>
              <a:p>
                <a:pPr marL="0" indent="0">
                  <a:buNone/>
                </a:pPr>
                <a:r>
                  <a:rPr lang="en-GB" sz="2000" b="1" dirty="0"/>
                  <a:t>Unconverted</a:t>
                </a:r>
                <a:r>
                  <a:rPr lang="en-GB" sz="2000" dirty="0"/>
                  <a:t>: num. of samples in control not converted to uracil, implying methylated cytosine</a:t>
                </a:r>
              </a:p>
              <a:p>
                <a:pPr marL="0" indent="0">
                  <a:buNone/>
                </a:pPr>
                <a:r>
                  <a:rPr lang="en-GB" sz="2000" b="1" dirty="0" err="1"/>
                  <a:t>siRatio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𝑢𝑛𝑐𝑜𝑛𝑣𝑒𝑟𝑡𝑒𝑑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𝑐𝑜𝑛𝑣𝑒𝑟𝑡𝑒𝑑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𝑢𝑛𝑐𝑜𝑛𝑣𝑒𝑟𝑡𝑒𝑑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dirty="0"/>
                  <a:t> used to identify the likelihood of </a:t>
                </a:r>
                <a:r>
                  <a:rPr lang="en-GB" sz="2000" dirty="0" err="1"/>
                  <a:t>m⁵C</a:t>
                </a:r>
                <a:r>
                  <a:rPr lang="en-GB" sz="2000" dirty="0"/>
                  <a:t> modification</a:t>
                </a:r>
              </a:p>
              <a:p>
                <a:pPr marL="0" indent="0">
                  <a:buNone/>
                </a:pPr>
                <a:r>
                  <a:rPr lang="en-GB" sz="2000" b="1" dirty="0"/>
                  <a:t>Delta Ratio</a:t>
                </a:r>
                <a:r>
                  <a:rPr lang="en-GB" sz="20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𝑟𝑎𝑡𝑖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𝑠𝑖𝐶𝑜𝑛𝑡𝑟𝑜𝑙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𝑟𝑎𝑡𝑖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𝑠𝑖𝑁𝑆𝑈𝑁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𝑟𝑎𝑡𝑖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𝑠𝑖𝐶𝑜𝑛𝑡𝑟𝑜𝑙</m:t>
                            </m:r>
                          </m:sub>
                        </m:sSub>
                      </m:den>
                    </m:f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b="0" dirty="0"/>
                  <a:t> positive ratio indicates NSUN6 </a:t>
                </a:r>
                <a:r>
                  <a:rPr lang="en-GB" sz="2000" dirty="0"/>
                  <a:t>affects methylation (</a:t>
                </a:r>
                <a:r>
                  <a:rPr lang="en-GB" sz="20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in blue</a:t>
                </a:r>
                <a:r>
                  <a:rPr lang="en-GB" sz="2000" dirty="0"/>
                  <a:t>)</a:t>
                </a:r>
                <a:endParaRPr lang="en-GB" sz="2000" b="0" dirty="0"/>
              </a:p>
              <a:p>
                <a:pPr marL="0" indent="0">
                  <a:buNone/>
                </a:pPr>
                <a:endParaRPr lang="en-GB" sz="20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562E8B3-7913-3CA1-6F43-5727E53B8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6995"/>
                <a:ext cx="10515600" cy="1937935"/>
              </a:xfrm>
              <a:blipFill>
                <a:blip r:embed="rId3"/>
                <a:stretch>
                  <a:fillRect l="-580" t="-3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0491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7511-7A1E-E103-CB97-275A469E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Pre-Processing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A3617E-EA2C-37EE-A474-AA94B4F8B60E}"/>
              </a:ext>
            </a:extLst>
          </p:cNvPr>
          <p:cNvSpPr txBox="1">
            <a:spLocks/>
          </p:cNvSpPr>
          <p:nvPr/>
        </p:nvSpPr>
        <p:spPr>
          <a:xfrm>
            <a:off x="838200" y="1427694"/>
            <a:ext cx="5257800" cy="163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u="sng" dirty="0"/>
              <a:t>Preprocessing already applied</a:t>
            </a:r>
          </a:p>
          <a:p>
            <a:r>
              <a:rPr lang="en-GB" sz="1800" dirty="0"/>
              <a:t>Trimmed adapter sequences and low-quality reads from library, </a:t>
            </a:r>
            <a:r>
              <a:rPr lang="en-GB" sz="1800" b="1" dirty="0"/>
              <a:t>2140</a:t>
            </a:r>
            <a:r>
              <a:rPr lang="en-GB" sz="1800" dirty="0"/>
              <a:t> genes</a:t>
            </a:r>
          </a:p>
          <a:p>
            <a:r>
              <a:rPr lang="en-GB" sz="1800" dirty="0"/>
              <a:t>Mapped to reference sequence with hisat-3n tool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D4050C-5164-B1D2-7A6B-FF02570E9DA4}"/>
              </a:ext>
            </a:extLst>
          </p:cNvPr>
          <p:cNvSpPr txBox="1">
            <a:spLocks/>
          </p:cNvSpPr>
          <p:nvPr/>
        </p:nvSpPr>
        <p:spPr>
          <a:xfrm>
            <a:off x="6096000" y="1427694"/>
            <a:ext cx="5257800" cy="2954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u="sng" dirty="0"/>
              <a:t>Required preprocessing</a:t>
            </a:r>
          </a:p>
          <a:p>
            <a:r>
              <a:rPr lang="en-GB" sz="1800" dirty="0"/>
              <a:t>Remove genes not sampled enough </a:t>
            </a:r>
            <a:r>
              <a:rPr lang="en-GB" sz="1600" i="1" dirty="0"/>
              <a:t>unconverted+ converted &gt; arbitrary value, when implemented 74.49% of genes retained (</a:t>
            </a:r>
            <a:r>
              <a:rPr lang="en-GB" sz="1600" b="1" i="1" dirty="0"/>
              <a:t>1594</a:t>
            </a:r>
            <a:r>
              <a:rPr lang="en-GB" sz="1600" i="1" dirty="0"/>
              <a:t>) using arbitrary value of 50.</a:t>
            </a:r>
          </a:p>
          <a:p>
            <a:r>
              <a:rPr lang="en-GB" sz="1800" dirty="0"/>
              <a:t>Formally selecting genes likely methylated because of NSUN6 by observing delta ratio </a:t>
            </a:r>
            <a:r>
              <a:rPr lang="en-GB" sz="1400" i="1" dirty="0"/>
              <a:t>arbitrary value initially used but after extending sequence the entropy of the CUCCA motif can be analysed to show an optimised cut-off delta ratio</a:t>
            </a:r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0704E-3DA7-719C-E23D-15F02D246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2397"/>
            <a:ext cx="4713103" cy="3590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A7C9D4-7D7D-9F07-2638-C0EE4D48D15F}"/>
              </a:ext>
            </a:extLst>
          </p:cNvPr>
          <p:cNvSpPr txBox="1"/>
          <p:nvPr/>
        </p:nvSpPr>
        <p:spPr>
          <a:xfrm>
            <a:off x="838200" y="6596390"/>
            <a:ext cx="525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X, Scatter plot of genes showing likely NSUN6 modified genes in orange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0665D7-6B93-BEE9-F940-10605FCB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48" y="4019107"/>
            <a:ext cx="3749954" cy="28056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DF14EB-860E-DD47-BF90-469BB67360EF}"/>
              </a:ext>
            </a:extLst>
          </p:cNvPr>
          <p:cNvSpPr txBox="1"/>
          <p:nvPr/>
        </p:nvSpPr>
        <p:spPr>
          <a:xfrm>
            <a:off x="9935906" y="4054881"/>
            <a:ext cx="20485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Ideal data threshold should be above delta ratio 0.6786</a:t>
            </a:r>
          </a:p>
          <a:p>
            <a:r>
              <a:rPr lang="en-GB" sz="1600" dirty="0"/>
              <a:t>This threshold includes </a:t>
            </a:r>
            <a:r>
              <a:rPr lang="en-GB" sz="1600" b="1" dirty="0"/>
              <a:t>228</a:t>
            </a:r>
            <a:r>
              <a:rPr lang="en-GB" sz="1600" dirty="0"/>
              <a:t> samples, a 14.30% retention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77516-E6DC-C0F0-1A75-64DD59EDB40D}"/>
              </a:ext>
            </a:extLst>
          </p:cNvPr>
          <p:cNvSpPr txBox="1"/>
          <p:nvPr/>
        </p:nvSpPr>
        <p:spPr>
          <a:xfrm>
            <a:off x="9931902" y="6127031"/>
            <a:ext cx="20485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X, Histogram of data with likely-NSUN6 genes in the purple buckets</a:t>
            </a:r>
          </a:p>
        </p:txBody>
      </p:sp>
    </p:spTree>
    <p:extLst>
      <p:ext uri="{BB962C8B-B14F-4D97-AF65-F5344CB8AC3E}">
        <p14:creationId xmlns:p14="http://schemas.microsoft.com/office/powerpoint/2010/main" val="247685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0595-50F3-FB67-99A2-4E1B1C9E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Known NSUN6 Motif: CUCCA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7FE928-31D0-32D7-8F27-333C6B911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56"/>
          <a:stretch/>
        </p:blipFill>
        <p:spPr bwMode="auto">
          <a:xfrm>
            <a:off x="0" y="1690688"/>
            <a:ext cx="5556773" cy="468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4A188D-8E16-FABB-9E56-63B5A1ABD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84"/>
          <a:stretch/>
        </p:blipFill>
        <p:spPr bwMode="auto">
          <a:xfrm>
            <a:off x="5556773" y="2468165"/>
            <a:ext cx="6635227" cy="2859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D2DCB-FD61-DBE9-182B-68117B4ADAB6}"/>
              </a:ext>
            </a:extLst>
          </p:cNvPr>
          <p:cNvSpPr txBox="1"/>
          <p:nvPr/>
        </p:nvSpPr>
        <p:spPr>
          <a:xfrm>
            <a:off x="5556773" y="5324675"/>
            <a:ext cx="65086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The consensus sequence motif recognized by NSUN6 is CTCCA, which is often found in loops of hairpin structures within the 3’UTR</a:t>
            </a:r>
          </a:p>
        </p:txBody>
      </p:sp>
    </p:spTree>
    <p:extLst>
      <p:ext uri="{BB962C8B-B14F-4D97-AF65-F5344CB8AC3E}">
        <p14:creationId xmlns:p14="http://schemas.microsoft.com/office/powerpoint/2010/main" val="200755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58C14-F8BC-3DD9-CCE5-92FC55A9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E658-82A9-BD0F-086A-AA408D8C4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65" y="1410586"/>
            <a:ext cx="4890977" cy="5265817"/>
          </a:xfrm>
        </p:spPr>
        <p:txBody>
          <a:bodyPr>
            <a:normAutofit fontScale="92500"/>
          </a:bodyPr>
          <a:lstStyle/>
          <a:p>
            <a:r>
              <a:rPr lang="en-GB" sz="2400" dirty="0"/>
              <a:t>The sequence surrounding the methylated cytosine is a key variable for the model to identify NSUN6 modifiable motifs.</a:t>
            </a:r>
          </a:p>
          <a:p>
            <a:r>
              <a:rPr lang="en-GB" sz="2400" dirty="0"/>
              <a:t>Extension performed using human genome (GRCH38) with </a:t>
            </a:r>
            <a:r>
              <a:rPr lang="en-GB" sz="2400" dirty="0" err="1"/>
              <a:t>Fasta</a:t>
            </a:r>
            <a:r>
              <a:rPr lang="en-GB" sz="2400" dirty="0"/>
              <a:t> by querying the gene’s chromosome and its position within the chromosome (‘</a:t>
            </a:r>
            <a:r>
              <a:rPr lang="en-GB" sz="2400" dirty="0" err="1"/>
              <a:t>pos</a:t>
            </a:r>
            <a:r>
              <a:rPr lang="en-GB" sz="2400" dirty="0"/>
              <a:t>’ designates the location of the cytosine).</a:t>
            </a:r>
          </a:p>
          <a:p>
            <a:r>
              <a:rPr lang="en-GB" sz="2400" dirty="0"/>
              <a:t>Extensions with different selections around identified cytosine are collected to ensure motifs where identified cytosine is at the start/end are not missed (we collect 50:50, 30:70 &amp; 70:30).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D3594D-0343-0587-7792-04220083D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77113"/>
              </p:ext>
            </p:extLst>
          </p:nvPr>
        </p:nvGraphicFramePr>
        <p:xfrm>
          <a:off x="7806070" y="565995"/>
          <a:ext cx="3208212" cy="923821"/>
        </p:xfrm>
        <a:graphic>
          <a:graphicData uri="http://schemas.openxmlformats.org/drawingml/2006/table">
            <a:tbl>
              <a:tblPr/>
              <a:tblGrid>
                <a:gridCol w="1069404">
                  <a:extLst>
                    <a:ext uri="{9D8B030D-6E8A-4147-A177-3AD203B41FA5}">
                      <a16:colId xmlns:a16="http://schemas.microsoft.com/office/drawing/2014/main" val="3181497929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3202788269"/>
                    </a:ext>
                  </a:extLst>
                </a:gridCol>
                <a:gridCol w="1069404">
                  <a:extLst>
                    <a:ext uri="{9D8B030D-6E8A-4147-A177-3AD203B41FA5}">
                      <a16:colId xmlns:a16="http://schemas.microsoft.com/office/drawing/2014/main" val="3097666771"/>
                    </a:ext>
                  </a:extLst>
                </a:gridCol>
              </a:tblGrid>
              <a:tr h="32333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chrom</a:t>
                      </a:r>
                      <a:endParaRPr lang="en-GB" sz="1200" b="1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err="1"/>
                        <a:t>pos</a:t>
                      </a:r>
                      <a:endParaRPr lang="en-GB" sz="1200" b="1" dirty="0"/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strand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999140"/>
                  </a:ext>
                </a:extLst>
              </a:tr>
              <a:tr h="60048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1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944475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+</a:t>
                      </a:r>
                    </a:p>
                  </a:txBody>
                  <a:tcPr marL="31762" marR="31762" marT="15881" marB="1588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6339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5D6347E-B811-560E-6669-16C0E8597002}"/>
              </a:ext>
            </a:extLst>
          </p:cNvPr>
          <p:cNvSpPr txBox="1"/>
          <p:nvPr/>
        </p:nvSpPr>
        <p:spPr>
          <a:xfrm>
            <a:off x="5928040" y="1549571"/>
            <a:ext cx="6009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dirty="0" err="1">
                <a:solidFill>
                  <a:srgbClr val="D8CAA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gene</a:t>
            </a:r>
            <a:r>
              <a:rPr lang="en-GB" sz="1600" b="0" dirty="0" err="1">
                <a:solidFill>
                  <a:srgbClr val="868D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ACB76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get_seq</a:t>
            </a:r>
            <a:r>
              <a:rPr lang="en-GB" sz="1600" b="0" dirty="0">
                <a:solidFill>
                  <a:srgbClr val="D8CAA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(chrom,start</a:t>
            </a:r>
            <a:r>
              <a:rPr lang="en-GB" sz="1600" b="0" dirty="0">
                <a:solidFill>
                  <a:srgbClr val="E5A46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GB" sz="1600" b="0" dirty="0">
                <a:solidFill>
                  <a:srgbClr val="D39BB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GB" sz="1600" b="0" dirty="0">
                <a:solidFill>
                  <a:srgbClr val="D8CAA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,end,rc</a:t>
            </a:r>
            <a:r>
              <a:rPr lang="en-GB" sz="1600" b="0" dirty="0">
                <a:solidFill>
                  <a:srgbClr val="E5A46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D8CAA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GB" sz="1600" b="0" dirty="0">
                <a:solidFill>
                  <a:srgbClr val="D8CAA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strand</a:t>
            </a:r>
            <a:r>
              <a:rPr lang="en-GB" sz="1600" b="0" dirty="0">
                <a:solidFill>
                  <a:srgbClr val="E5A46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==</a:t>
            </a:r>
            <a:r>
              <a:rPr lang="en-GB" sz="1600" b="0" dirty="0">
                <a:solidFill>
                  <a:srgbClr val="2CAC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'-’)</a:t>
            </a:r>
            <a:r>
              <a:rPr lang="en-GB" sz="1600" b="0" dirty="0">
                <a:solidFill>
                  <a:srgbClr val="D8CAA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GB" sz="1600" b="0" dirty="0">
                <a:solidFill>
                  <a:srgbClr val="868D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GB" sz="1600" b="0" dirty="0" err="1">
                <a:solidFill>
                  <a:srgbClr val="D8CAA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seq</a:t>
            </a:r>
            <a:endParaRPr lang="en-GB" sz="1600" b="0" dirty="0">
              <a:solidFill>
                <a:srgbClr val="D8CAA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32D92-0A70-DBEA-5CA3-6581B873A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835" y="1851435"/>
            <a:ext cx="6465371" cy="22662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05C73E-4995-910D-D0D7-390504C3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35" y="4410112"/>
            <a:ext cx="6465372" cy="2266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21D17C-99C7-15DF-DB13-E3E1B20BD0DD}"/>
              </a:ext>
            </a:extLst>
          </p:cNvPr>
          <p:cNvSpPr txBox="1"/>
          <p:nvPr/>
        </p:nvSpPr>
        <p:spPr>
          <a:xfrm>
            <a:off x="6303722" y="4023611"/>
            <a:ext cx="525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X, Sequence Logo showing entropy for likely NSUN6 affected genes (-5:5)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85EDCE-DBAB-F254-83EE-8B39F358ED8B}"/>
              </a:ext>
            </a:extLst>
          </p:cNvPr>
          <p:cNvSpPr txBox="1"/>
          <p:nvPr/>
        </p:nvSpPr>
        <p:spPr>
          <a:xfrm>
            <a:off x="6199861" y="6545598"/>
            <a:ext cx="54655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Figure X, Sequence Logo showing entropy for likely not NSUN6 affected genes (-5:5)</a:t>
            </a:r>
          </a:p>
        </p:txBody>
      </p:sp>
    </p:spTree>
    <p:extLst>
      <p:ext uri="{BB962C8B-B14F-4D97-AF65-F5344CB8AC3E}">
        <p14:creationId xmlns:p14="http://schemas.microsoft.com/office/powerpoint/2010/main" val="280931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hnschrift">
      <a:majorFont>
        <a:latin typeface="Bahnschrift SemiBold"/>
        <a:ea typeface=""/>
        <a:cs typeface=""/>
      </a:majorFont>
      <a:minorFont>
        <a:latin typeface="Bahnschrif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Microsoft Office PowerPoint</Application>
  <PresentationFormat>Widescreen</PresentationFormat>
  <Paragraphs>182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Aptos</vt:lpstr>
      <vt:lpstr>Arial</vt:lpstr>
      <vt:lpstr>Arial Narrow</vt:lpstr>
      <vt:lpstr>Bahnschrift Light</vt:lpstr>
      <vt:lpstr>Bahnschrift SemiBold</vt:lpstr>
      <vt:lpstr>Cambria Math</vt:lpstr>
      <vt:lpstr>Consolas</vt:lpstr>
      <vt:lpstr>Segoe UI</vt:lpstr>
      <vt:lpstr>Office Theme</vt:lpstr>
      <vt:lpstr>Developing a model to identify NSUN6 affected genes in mRNA </vt:lpstr>
      <vt:lpstr>Developing a model to identify NSUN6 affected genes in mRNA </vt:lpstr>
      <vt:lpstr>NSUN6</vt:lpstr>
      <vt:lpstr>Steps for Building Training Data Set</vt:lpstr>
      <vt:lpstr>Basis Paper: m⁵C UB-Seq</vt:lpstr>
      <vt:lpstr>Processed Data From UBS-Seq Paper</vt:lpstr>
      <vt:lpstr>Pre-Processing Data</vt:lpstr>
      <vt:lpstr>Known NSUN6 Motif: CUCCA</vt:lpstr>
      <vt:lpstr>Extending Sequences</vt:lpstr>
      <vt:lpstr>Structure Prediction*</vt:lpstr>
      <vt:lpstr>Positive Data Set</vt:lpstr>
      <vt:lpstr>[Generating Negative Data Set]</vt:lpstr>
      <vt:lpstr>Next: Creating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model to identify NSUN6 modifiable motifs in mRNA </dc:title>
  <dc:creator>Joel Evans</dc:creator>
  <cp:lastModifiedBy>Joel Evans</cp:lastModifiedBy>
  <cp:revision>29</cp:revision>
  <dcterms:created xsi:type="dcterms:W3CDTF">2024-04-17T10:06:52Z</dcterms:created>
  <dcterms:modified xsi:type="dcterms:W3CDTF">2024-04-21T08:47:50Z</dcterms:modified>
</cp:coreProperties>
</file>