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74"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cxnSp>
        <p:nvCxnSpPr>
          <p:cNvPr id="55" name="Shape 55"/>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56" name="Shape 56"/>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57" name="Shape 57"/>
          <p:cNvGrpSpPr/>
          <p:nvPr/>
        </p:nvGrpSpPr>
        <p:grpSpPr>
          <a:xfrm>
            <a:off x="1004144" y="1022025"/>
            <a:ext cx="7136667" cy="152400"/>
            <a:chOff x="1346428" y="1011300"/>
            <a:chExt cx="6452100" cy="152400"/>
          </a:xfrm>
        </p:grpSpPr>
        <p:cxnSp>
          <p:nvCxnSpPr>
            <p:cNvPr id="58" name="Shape 58"/>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59" name="Shape 59"/>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60" name="Shape 60"/>
          <p:cNvGrpSpPr/>
          <p:nvPr/>
        </p:nvGrpSpPr>
        <p:grpSpPr>
          <a:xfrm>
            <a:off x="1004151" y="3969100"/>
            <a:ext cx="7136667" cy="152400"/>
            <a:chOff x="1346435" y="3969087"/>
            <a:chExt cx="6452100" cy="152400"/>
          </a:xfrm>
        </p:grpSpPr>
        <p:cxnSp>
          <p:nvCxnSpPr>
            <p:cNvPr id="61" name="Shape 61"/>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62" name="Shape 62"/>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63" name="Shape 63"/>
          <p:cNvSpPr txBox="1"/>
          <p:nvPr>
            <p:ph type="ctrTitle"/>
          </p:nvPr>
        </p:nvSpPr>
        <p:spPr>
          <a:xfrm>
            <a:off x="1004150" y="1751764"/>
            <a:ext cx="7136700" cy="1022400"/>
          </a:xfrm>
          <a:prstGeom prst="rect">
            <a:avLst/>
          </a:prstGeom>
        </p:spPr>
        <p:txBody>
          <a:bodyPr anchorCtr="0" anchor="b" bIns="91425" lIns="91425" rIns="91425" tIns="91425"/>
          <a:lstStyle>
            <a:lvl1pPr lvl="0" rtl="0" algn="ctr">
              <a:spcBef>
                <a:spcPts val="0"/>
              </a:spcBef>
              <a:buSzPct val="100000"/>
              <a:defRPr sz="5400"/>
            </a:lvl1pPr>
            <a:lvl2pPr lvl="1" rtl="0" algn="ctr">
              <a:spcBef>
                <a:spcPts val="0"/>
              </a:spcBef>
              <a:buSzPct val="100000"/>
              <a:defRPr sz="5400"/>
            </a:lvl2pPr>
            <a:lvl3pPr lvl="2" rtl="0" algn="ctr">
              <a:spcBef>
                <a:spcPts val="0"/>
              </a:spcBef>
              <a:buSzPct val="100000"/>
              <a:defRPr sz="5400"/>
            </a:lvl3pPr>
            <a:lvl4pPr lvl="3" rtl="0" algn="ctr">
              <a:spcBef>
                <a:spcPts val="0"/>
              </a:spcBef>
              <a:buSzPct val="100000"/>
              <a:defRPr sz="5400"/>
            </a:lvl4pPr>
            <a:lvl5pPr lvl="4" rtl="0" algn="ctr">
              <a:spcBef>
                <a:spcPts val="0"/>
              </a:spcBef>
              <a:buSzPct val="100000"/>
              <a:defRPr sz="5400"/>
            </a:lvl5pPr>
            <a:lvl6pPr lvl="5" rtl="0" algn="ctr">
              <a:spcBef>
                <a:spcPts val="0"/>
              </a:spcBef>
              <a:buSzPct val="100000"/>
              <a:defRPr sz="5400"/>
            </a:lvl6pPr>
            <a:lvl7pPr lvl="6" rtl="0" algn="ctr">
              <a:spcBef>
                <a:spcPts val="0"/>
              </a:spcBef>
              <a:buSzPct val="100000"/>
              <a:defRPr sz="5400"/>
            </a:lvl7pPr>
            <a:lvl8pPr lvl="7" rtl="0" algn="ctr">
              <a:spcBef>
                <a:spcPts val="0"/>
              </a:spcBef>
              <a:buSzPct val="100000"/>
              <a:defRPr sz="5400"/>
            </a:lvl8pPr>
            <a:lvl9pPr lvl="8" rtl="0" algn="ctr">
              <a:spcBef>
                <a:spcPts val="0"/>
              </a:spcBef>
              <a:buSzPct val="100000"/>
              <a:defRPr sz="5400"/>
            </a:lvl9pPr>
          </a:lstStyle>
          <a:p/>
        </p:txBody>
      </p:sp>
      <p:sp>
        <p:nvSpPr>
          <p:cNvPr id="64" name="Shape 64"/>
          <p:cNvSpPr txBox="1"/>
          <p:nvPr>
            <p:ph idx="1" type="subTitle"/>
          </p:nvPr>
        </p:nvSpPr>
        <p:spPr>
          <a:xfrm>
            <a:off x="2137225" y="2850039"/>
            <a:ext cx="4870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400"/>
            </a:lvl1pPr>
            <a:lvl2pPr lvl="1" rtl="0" algn="ctr">
              <a:lnSpc>
                <a:spcPct val="100000"/>
              </a:lnSpc>
              <a:spcBef>
                <a:spcPts val="0"/>
              </a:spcBef>
              <a:spcAft>
                <a:spcPts val="0"/>
              </a:spcAft>
              <a:buSzPct val="100000"/>
              <a:buNone/>
              <a:defRPr sz="2400"/>
            </a:lvl2pPr>
            <a:lvl3pPr lvl="2" rtl="0" algn="ctr">
              <a:lnSpc>
                <a:spcPct val="100000"/>
              </a:lnSpc>
              <a:spcBef>
                <a:spcPts val="0"/>
              </a:spcBef>
              <a:spcAft>
                <a:spcPts val="0"/>
              </a:spcAft>
              <a:buSzPct val="100000"/>
              <a:buNone/>
              <a:defRPr sz="2400"/>
            </a:lvl3pPr>
            <a:lvl4pPr lvl="3" rtl="0" algn="ctr">
              <a:lnSpc>
                <a:spcPct val="100000"/>
              </a:lnSpc>
              <a:spcBef>
                <a:spcPts val="0"/>
              </a:spcBef>
              <a:spcAft>
                <a:spcPts val="0"/>
              </a:spcAft>
              <a:buSzPct val="100000"/>
              <a:buNone/>
              <a:defRPr sz="2400"/>
            </a:lvl4pPr>
            <a:lvl5pPr lvl="4" rtl="0" algn="ctr">
              <a:lnSpc>
                <a:spcPct val="100000"/>
              </a:lnSpc>
              <a:spcBef>
                <a:spcPts val="0"/>
              </a:spcBef>
              <a:spcAft>
                <a:spcPts val="0"/>
              </a:spcAft>
              <a:buSzPct val="100000"/>
              <a:buNone/>
              <a:defRPr sz="2400"/>
            </a:lvl5pPr>
            <a:lvl6pPr lvl="5" rtl="0" algn="ctr">
              <a:lnSpc>
                <a:spcPct val="100000"/>
              </a:lnSpc>
              <a:spcBef>
                <a:spcPts val="0"/>
              </a:spcBef>
              <a:spcAft>
                <a:spcPts val="0"/>
              </a:spcAft>
              <a:buSzPct val="100000"/>
              <a:buNone/>
              <a:defRPr sz="2400"/>
            </a:lvl6pPr>
            <a:lvl7pPr lvl="6" rtl="0" algn="ctr">
              <a:lnSpc>
                <a:spcPct val="100000"/>
              </a:lnSpc>
              <a:spcBef>
                <a:spcPts val="0"/>
              </a:spcBef>
              <a:spcAft>
                <a:spcPts val="0"/>
              </a:spcAft>
              <a:buSzPct val="100000"/>
              <a:buNone/>
              <a:defRPr sz="2400"/>
            </a:lvl7pPr>
            <a:lvl8pPr lvl="7" rtl="0" algn="ctr">
              <a:lnSpc>
                <a:spcPct val="100000"/>
              </a:lnSpc>
              <a:spcBef>
                <a:spcPts val="0"/>
              </a:spcBef>
              <a:spcAft>
                <a:spcPts val="0"/>
              </a:spcAft>
              <a:buSzPct val="100000"/>
              <a:buNone/>
              <a:defRPr sz="2400"/>
            </a:lvl8pPr>
            <a:lvl9pPr lvl="8" rtl="0" algn="ctr">
              <a:lnSpc>
                <a:spcPct val="100000"/>
              </a:lnSpc>
              <a:spcBef>
                <a:spcPts val="0"/>
              </a:spcBef>
              <a:spcAft>
                <a:spcPts val="0"/>
              </a:spcAft>
              <a:buSzPct val="100000"/>
              <a:buNone/>
              <a:defRPr sz="2400"/>
            </a:lvl9pPr>
          </a:lstStyle>
          <a:p/>
        </p:txBody>
      </p:sp>
      <p:sp>
        <p:nvSpPr>
          <p:cNvPr id="65" name="Shape 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311700" y="814800"/>
            <a:ext cx="8571300" cy="942000"/>
          </a:xfrm>
          <a:prstGeom prst="rect">
            <a:avLst/>
          </a:prstGeom>
        </p:spPr>
        <p:txBody>
          <a:bodyPr anchorCtr="0" anchor="ctr"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9" name="Shape 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0" name="Shape 70"/>
        <p:cNvGrpSpPr/>
        <p:nvPr/>
      </p:nvGrpSpPr>
      <p:grpSpPr>
        <a:xfrm>
          <a:off x="0" y="0"/>
          <a:ext cx="0" cy="0"/>
          <a:chOff x="0" y="0"/>
          <a:chExt cx="0" cy="0"/>
        </a:xfrm>
      </p:grpSpPr>
      <p:sp>
        <p:nvSpPr>
          <p:cNvPr id="71" name="Shape 71"/>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311700" y="445025"/>
            <a:ext cx="8520600" cy="70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70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1" type="body"/>
          </p:nvPr>
        </p:nvSpPr>
        <p:spPr>
          <a:xfrm>
            <a:off x="311700" y="1266175"/>
            <a:ext cx="3999900" cy="3302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8" name="Shape 78"/>
          <p:cNvSpPr txBox="1"/>
          <p:nvPr>
            <p:ph idx="2" type="body"/>
          </p:nvPr>
        </p:nvSpPr>
        <p:spPr>
          <a:xfrm>
            <a:off x="4832400" y="1266175"/>
            <a:ext cx="3999900" cy="3302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70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83" name="Shape 83"/>
        <p:cNvGrpSpPr/>
        <p:nvPr/>
      </p:nvGrpSpPr>
      <p:grpSpPr>
        <a:xfrm>
          <a:off x="0" y="0"/>
          <a:ext cx="0" cy="0"/>
          <a:chOff x="0" y="0"/>
          <a:chExt cx="0" cy="0"/>
        </a:xfrm>
      </p:grpSpPr>
      <p:sp>
        <p:nvSpPr>
          <p:cNvPr id="84" name="Shape 84"/>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85" name="Shape 85"/>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6" name="Shape 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490250" y="526350"/>
            <a:ext cx="5613600" cy="4090800"/>
          </a:xfrm>
          <a:prstGeom prst="rect">
            <a:avLst/>
          </a:prstGeom>
        </p:spPr>
        <p:txBody>
          <a:bodyPr anchorCtr="0" anchor="ctr" bIns="91425" lIns="91425" rIns="91425" tIns="91425"/>
          <a:lstStyle>
            <a:lvl1pPr lvl="0" rtl="0">
              <a:spcBef>
                <a:spcPts val="0"/>
              </a:spcBef>
              <a:buClr>
                <a:schemeClr val="dk2"/>
              </a:buClr>
              <a:buSzPct val="100000"/>
              <a:defRPr b="0" sz="5400">
                <a:solidFill>
                  <a:schemeClr val="dk2"/>
                </a:solidFill>
              </a:defRPr>
            </a:lvl1pPr>
            <a:lvl2pPr lvl="1" rtl="0">
              <a:spcBef>
                <a:spcPts val="0"/>
              </a:spcBef>
              <a:buClr>
                <a:schemeClr val="dk2"/>
              </a:buClr>
              <a:buSzPct val="100000"/>
              <a:defRPr b="0" sz="5400">
                <a:solidFill>
                  <a:schemeClr val="dk2"/>
                </a:solidFill>
              </a:defRPr>
            </a:lvl2pPr>
            <a:lvl3pPr lvl="2" rtl="0">
              <a:spcBef>
                <a:spcPts val="0"/>
              </a:spcBef>
              <a:buClr>
                <a:schemeClr val="dk2"/>
              </a:buClr>
              <a:buSzPct val="100000"/>
              <a:defRPr b="0" sz="5400">
                <a:solidFill>
                  <a:schemeClr val="dk2"/>
                </a:solidFill>
              </a:defRPr>
            </a:lvl3pPr>
            <a:lvl4pPr lvl="3" rtl="0">
              <a:spcBef>
                <a:spcPts val="0"/>
              </a:spcBef>
              <a:buClr>
                <a:schemeClr val="dk2"/>
              </a:buClr>
              <a:buSzPct val="100000"/>
              <a:defRPr b="0" sz="5400">
                <a:solidFill>
                  <a:schemeClr val="dk2"/>
                </a:solidFill>
              </a:defRPr>
            </a:lvl4pPr>
            <a:lvl5pPr lvl="4" rtl="0">
              <a:spcBef>
                <a:spcPts val="0"/>
              </a:spcBef>
              <a:buClr>
                <a:schemeClr val="dk2"/>
              </a:buClr>
              <a:buSzPct val="100000"/>
              <a:defRPr b="0" sz="5400">
                <a:solidFill>
                  <a:schemeClr val="dk2"/>
                </a:solidFill>
              </a:defRPr>
            </a:lvl5pPr>
            <a:lvl6pPr lvl="5" rtl="0">
              <a:spcBef>
                <a:spcPts val="0"/>
              </a:spcBef>
              <a:buClr>
                <a:schemeClr val="dk2"/>
              </a:buClr>
              <a:buSzPct val="100000"/>
              <a:defRPr b="0" sz="5400">
                <a:solidFill>
                  <a:schemeClr val="dk2"/>
                </a:solidFill>
              </a:defRPr>
            </a:lvl6pPr>
            <a:lvl7pPr lvl="6" rtl="0">
              <a:spcBef>
                <a:spcPts val="0"/>
              </a:spcBef>
              <a:buClr>
                <a:schemeClr val="dk2"/>
              </a:buClr>
              <a:buSzPct val="100000"/>
              <a:defRPr b="0" sz="5400">
                <a:solidFill>
                  <a:schemeClr val="dk2"/>
                </a:solidFill>
              </a:defRPr>
            </a:lvl7pPr>
            <a:lvl8pPr lvl="7" rtl="0">
              <a:spcBef>
                <a:spcPts val="0"/>
              </a:spcBef>
              <a:buClr>
                <a:schemeClr val="dk2"/>
              </a:buClr>
              <a:buSzPct val="100000"/>
              <a:defRPr b="0" sz="5400">
                <a:solidFill>
                  <a:schemeClr val="dk2"/>
                </a:solidFill>
              </a:defRPr>
            </a:lvl8pPr>
            <a:lvl9pPr lvl="8" rtl="0">
              <a:spcBef>
                <a:spcPts val="0"/>
              </a:spcBef>
              <a:buClr>
                <a:schemeClr val="dk2"/>
              </a:buClr>
              <a:buSzPct val="100000"/>
              <a:defRPr b="0" sz="5400">
                <a:solidFill>
                  <a:schemeClr val="dk2"/>
                </a:solidFill>
              </a:defRPr>
            </a:lvl9pPr>
          </a:lstStyle>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90" name="Shape 90"/>
        <p:cNvGrpSpPr/>
        <p:nvPr/>
      </p:nvGrpSpPr>
      <p:grpSpPr>
        <a:xfrm>
          <a:off x="0" y="0"/>
          <a:ext cx="0" cy="0"/>
          <a:chOff x="0" y="0"/>
          <a:chExt cx="0" cy="0"/>
        </a:xfrm>
      </p:grpSpPr>
      <p:sp>
        <p:nvSpPr>
          <p:cNvPr id="91" name="Shape 91"/>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92" name="Shape 92"/>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93" name="Shape 93"/>
          <p:cNvSpPr txBox="1"/>
          <p:nvPr>
            <p:ph type="title"/>
          </p:nvPr>
        </p:nvSpPr>
        <p:spPr>
          <a:xfrm>
            <a:off x="265500" y="1039675"/>
            <a:ext cx="4045200" cy="16758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94" name="Shape 94"/>
          <p:cNvSpPr txBox="1"/>
          <p:nvPr>
            <p:ph idx="1" type="subTitle"/>
          </p:nvPr>
        </p:nvSpPr>
        <p:spPr>
          <a:xfrm>
            <a:off x="265500" y="27268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95" name="Shape 95"/>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7" name="Shape 97"/>
        <p:cNvGrpSpPr/>
        <p:nvPr/>
      </p:nvGrpSpPr>
      <p:grpSpPr>
        <a:xfrm>
          <a:off x="0" y="0"/>
          <a:ext cx="0" cy="0"/>
          <a:chOff x="0" y="0"/>
          <a:chExt cx="0" cy="0"/>
        </a:xfrm>
      </p:grpSpPr>
      <p:sp>
        <p:nvSpPr>
          <p:cNvPr id="98" name="Shape 98"/>
          <p:cNvSpPr txBox="1"/>
          <p:nvPr>
            <p:ph idx="1" type="body"/>
          </p:nvPr>
        </p:nvSpPr>
        <p:spPr>
          <a:xfrm>
            <a:off x="311700" y="4230725"/>
            <a:ext cx="5998800" cy="598800"/>
          </a:xfrm>
          <a:prstGeom prst="rect">
            <a:avLst/>
          </a:prstGeom>
        </p:spPr>
        <p:txBody>
          <a:bodyPr anchorCtr="0" anchor="ctr" bIns="91425" lIns="91425" rIns="91425" tIns="91425"/>
          <a:lstStyle>
            <a:lvl1pPr lvl="0" rt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00" name="Shape 100"/>
        <p:cNvGrpSpPr/>
        <p:nvPr/>
      </p:nvGrpSpPr>
      <p:grpSpPr>
        <a:xfrm>
          <a:off x="0" y="0"/>
          <a:ext cx="0" cy="0"/>
          <a:chOff x="0" y="0"/>
          <a:chExt cx="0" cy="0"/>
        </a:xfrm>
      </p:grpSpPr>
      <p:sp>
        <p:nvSpPr>
          <p:cNvPr id="101" name="Shape 101"/>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311700" y="1304850"/>
            <a:ext cx="8520600" cy="1538400"/>
          </a:xfrm>
          <a:prstGeom prst="rect">
            <a:avLst/>
          </a:prstGeom>
        </p:spPr>
        <p:txBody>
          <a:bodyPr anchorCtr="0" anchor="ctr" bIns="91425" lIns="91425" rIns="91425" tIns="91425"/>
          <a:lstStyle>
            <a:lvl1pPr lvl="0" rtl="0" algn="ctr">
              <a:spcBef>
                <a:spcPts val="0"/>
              </a:spcBef>
              <a:buClr>
                <a:schemeClr val="accent3"/>
              </a:buClr>
              <a:buSzPct val="100000"/>
              <a:defRPr sz="13000">
                <a:solidFill>
                  <a:schemeClr val="accent3"/>
                </a:solidFill>
              </a:defRPr>
            </a:lvl1pPr>
            <a:lvl2pPr lvl="1" rtl="0" algn="ctr">
              <a:spcBef>
                <a:spcPts val="0"/>
              </a:spcBef>
              <a:buClr>
                <a:schemeClr val="accent3"/>
              </a:buClr>
              <a:buSzPct val="100000"/>
              <a:defRPr sz="13000">
                <a:solidFill>
                  <a:schemeClr val="accent3"/>
                </a:solidFill>
              </a:defRPr>
            </a:lvl2pPr>
            <a:lvl3pPr lvl="2" rtl="0" algn="ctr">
              <a:spcBef>
                <a:spcPts val="0"/>
              </a:spcBef>
              <a:buClr>
                <a:schemeClr val="accent3"/>
              </a:buClr>
              <a:buSzPct val="100000"/>
              <a:defRPr sz="13000">
                <a:solidFill>
                  <a:schemeClr val="accent3"/>
                </a:solidFill>
              </a:defRPr>
            </a:lvl3pPr>
            <a:lvl4pPr lvl="3" rtl="0" algn="ctr">
              <a:spcBef>
                <a:spcPts val="0"/>
              </a:spcBef>
              <a:buClr>
                <a:schemeClr val="accent3"/>
              </a:buClr>
              <a:buSzPct val="100000"/>
              <a:defRPr sz="13000">
                <a:solidFill>
                  <a:schemeClr val="accent3"/>
                </a:solidFill>
              </a:defRPr>
            </a:lvl4pPr>
            <a:lvl5pPr lvl="4" rtl="0" algn="ctr">
              <a:spcBef>
                <a:spcPts val="0"/>
              </a:spcBef>
              <a:buClr>
                <a:schemeClr val="accent3"/>
              </a:buClr>
              <a:buSzPct val="100000"/>
              <a:defRPr sz="13000">
                <a:solidFill>
                  <a:schemeClr val="accent3"/>
                </a:solidFill>
              </a:defRPr>
            </a:lvl5pPr>
            <a:lvl6pPr lvl="5" rtl="0" algn="ctr">
              <a:spcBef>
                <a:spcPts val="0"/>
              </a:spcBef>
              <a:buClr>
                <a:schemeClr val="accent3"/>
              </a:buClr>
              <a:buSzPct val="100000"/>
              <a:defRPr sz="13000">
                <a:solidFill>
                  <a:schemeClr val="accent3"/>
                </a:solidFill>
              </a:defRPr>
            </a:lvl6pPr>
            <a:lvl7pPr lvl="6" rtl="0" algn="ctr">
              <a:spcBef>
                <a:spcPts val="0"/>
              </a:spcBef>
              <a:buClr>
                <a:schemeClr val="accent3"/>
              </a:buClr>
              <a:buSzPct val="100000"/>
              <a:defRPr sz="13000">
                <a:solidFill>
                  <a:schemeClr val="accent3"/>
                </a:solidFill>
              </a:defRPr>
            </a:lvl7pPr>
            <a:lvl8pPr lvl="7" rtl="0" algn="ctr">
              <a:spcBef>
                <a:spcPts val="0"/>
              </a:spcBef>
              <a:buClr>
                <a:schemeClr val="accent3"/>
              </a:buClr>
              <a:buSzPct val="100000"/>
              <a:defRPr sz="13000">
                <a:solidFill>
                  <a:schemeClr val="accent3"/>
                </a:solidFill>
              </a:defRPr>
            </a:lvl8pPr>
            <a:lvl9pPr lvl="8" rtl="0" algn="ctr">
              <a:spcBef>
                <a:spcPts val="0"/>
              </a:spcBef>
              <a:buClr>
                <a:schemeClr val="accent3"/>
              </a:buClr>
              <a:buSzPct val="100000"/>
              <a:defRPr sz="13000">
                <a:solidFill>
                  <a:schemeClr val="accent3"/>
                </a:solidFill>
              </a:defRPr>
            </a:lvl9pPr>
          </a:lstStyle>
          <a:p/>
        </p:txBody>
      </p:sp>
      <p:sp>
        <p:nvSpPr>
          <p:cNvPr id="103" name="Shape 103"/>
          <p:cNvSpPr txBox="1"/>
          <p:nvPr>
            <p:ph idx="1" type="body"/>
          </p:nvPr>
        </p:nvSpPr>
        <p:spPr>
          <a:xfrm>
            <a:off x="311700" y="2995650"/>
            <a:ext cx="85206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5" name="Shape 105"/>
        <p:cNvGrpSpPr/>
        <p:nvPr/>
      </p:nvGrpSpPr>
      <p:grpSpPr>
        <a:xfrm>
          <a:off x="0" y="0"/>
          <a:ext cx="0" cy="0"/>
          <a:chOff x="0" y="0"/>
          <a:chExt cx="0" cy="0"/>
        </a:xfrm>
      </p:grpSpPr>
      <p:sp>
        <p:nvSpPr>
          <p:cNvPr id="106" name="Shape 10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707400"/>
          </a:xfrm>
          <a:prstGeom prst="rect">
            <a:avLst/>
          </a:prstGeom>
          <a:noFill/>
          <a:ln>
            <a:noFill/>
          </a:ln>
        </p:spPr>
        <p:txBody>
          <a:bodyPr anchorCtr="0" anchor="t" bIns="91425" lIns="91425" rIns="91425" tIns="91425"/>
          <a:lstStyle>
            <a:lvl1pPr lvl="0"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Shape 52"/>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www.aclweb.org/anthology/D14-1181" TargetMode="External"/><Relationship Id="rId4" Type="http://schemas.openxmlformats.org/officeDocument/2006/relationships/hyperlink" Target="http://cs231n.github.io/convolutional-network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www.youtube.com/playlist?list=PLQVvvaa0QuDf2JswnfiGkliBInZnIC4HL" TargetMode="External"/><Relationship Id="rId4" Type="http://schemas.openxmlformats.org/officeDocument/2006/relationships/hyperlink" Target="https://www.youtube.com/watch?v=DJHvaGU9SW8&amp;list=PLcGUo322oqu9n4i0X3cRJgKyVy7OkDdoi" TargetMode="External"/><Relationship Id="rId5" Type="http://schemas.openxmlformats.org/officeDocument/2006/relationships/hyperlink" Target="http://nlp.stanford.edu/pubs/glove.pdf" TargetMode="External"/><Relationship Id="rId6" Type="http://schemas.openxmlformats.org/officeDocument/2006/relationships/hyperlink" Target="http://www.aclweb.org/anthology/P12-1092" TargetMode="External"/><Relationship Id="rId7" Type="http://schemas.openxmlformats.org/officeDocument/2006/relationships/hyperlink" Target="http://www.aclweb.org/anthology/P12-10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colah.github.io/posts/2015-08-Understanding-LST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nlp.stanford.edu/~socherr/EMNLP2013_RNTN.pdf" TargetMode="External"/><Relationship Id="rId4" Type="http://schemas.openxmlformats.org/officeDocument/2006/relationships/hyperlink" Target="http://colah.github.io/posts/2014-07-NLP-RNNs-Representat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code.google.com/p/word2ve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1004125" y="1308189"/>
            <a:ext cx="7136700" cy="1022400"/>
          </a:xfrm>
          <a:prstGeom prst="rect">
            <a:avLst/>
          </a:prstGeom>
        </p:spPr>
        <p:txBody>
          <a:bodyPr anchorCtr="0" anchor="b" bIns="91425" lIns="91425" rIns="91425" tIns="91425">
            <a:noAutofit/>
          </a:bodyPr>
          <a:lstStyle/>
          <a:p>
            <a:pPr lvl="0" rtl="0" algn="l">
              <a:spcBef>
                <a:spcPts val="0"/>
              </a:spcBef>
              <a:buNone/>
            </a:pPr>
            <a:r>
              <a:rPr lang="en" sz="2400"/>
              <a:t>Applications of Deep Learning to Sentiment Analysis of Movie Reviews</a:t>
            </a:r>
          </a:p>
        </p:txBody>
      </p:sp>
      <p:sp>
        <p:nvSpPr>
          <p:cNvPr id="112" name="Shape 112"/>
          <p:cNvSpPr txBox="1"/>
          <p:nvPr>
            <p:ph idx="1" type="subTitle"/>
          </p:nvPr>
        </p:nvSpPr>
        <p:spPr>
          <a:xfrm>
            <a:off x="2194075" y="2486114"/>
            <a:ext cx="4870500" cy="792600"/>
          </a:xfrm>
          <a:prstGeom prst="rect">
            <a:avLst/>
          </a:prstGeom>
        </p:spPr>
        <p:txBody>
          <a:bodyPr anchorCtr="0" anchor="t" bIns="91425" lIns="91425" rIns="91425" tIns="91425">
            <a:noAutofit/>
          </a:bodyPr>
          <a:lstStyle/>
          <a:p>
            <a:pPr lvl="0">
              <a:spcBef>
                <a:spcPts val="0"/>
              </a:spcBef>
              <a:buNone/>
            </a:pPr>
            <a:r>
              <a:rPr lang="en" sz="1400"/>
              <a:t>Akilesh B</a:t>
            </a:r>
          </a:p>
          <a:p>
            <a:pPr lvl="0">
              <a:spcBef>
                <a:spcPts val="0"/>
              </a:spcBef>
              <a:buNone/>
            </a:pPr>
            <a:r>
              <a:rPr lang="en" sz="1400"/>
              <a:t>Phaneendra Babu</a:t>
            </a:r>
          </a:p>
          <a:p>
            <a:pPr lvl="0">
              <a:spcBef>
                <a:spcPts val="0"/>
              </a:spcBef>
              <a:buNone/>
            </a:pPr>
            <a:r>
              <a:rPr lang="en" sz="1400"/>
              <a:t>Sriram Kumar</a:t>
            </a:r>
          </a:p>
          <a:p>
            <a:pPr lvl="0" rtl="0">
              <a:spcBef>
                <a:spcPts val="0"/>
              </a:spcBef>
              <a:buNone/>
            </a:pPr>
            <a:r>
              <a:rPr lang="en" sz="1400"/>
              <a:t>Bharath Reddy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252300" y="326225"/>
            <a:ext cx="8134200" cy="612300"/>
          </a:xfrm>
          <a:prstGeom prst="rect">
            <a:avLst/>
          </a:prstGeom>
        </p:spPr>
        <p:txBody>
          <a:bodyPr anchorCtr="0" anchor="t" bIns="91425" lIns="91425" rIns="91425" tIns="91425">
            <a:noAutofit/>
          </a:bodyPr>
          <a:lstStyle/>
          <a:p>
            <a:pPr lvl="0">
              <a:spcBef>
                <a:spcPts val="0"/>
              </a:spcBef>
              <a:buNone/>
            </a:pPr>
            <a:r>
              <a:rPr lang="en" sz="2400"/>
              <a:t>CNN’s cont..</a:t>
            </a:r>
          </a:p>
        </p:txBody>
      </p:sp>
      <p:sp>
        <p:nvSpPr>
          <p:cNvPr id="166" name="Shape 166"/>
          <p:cNvSpPr txBox="1"/>
          <p:nvPr>
            <p:ph idx="1" type="body"/>
          </p:nvPr>
        </p:nvSpPr>
        <p:spPr>
          <a:xfrm>
            <a:off x="178175" y="1069100"/>
            <a:ext cx="8654100" cy="3499800"/>
          </a:xfrm>
          <a:prstGeom prst="rect">
            <a:avLst/>
          </a:prstGeom>
        </p:spPr>
        <p:txBody>
          <a:bodyPr anchorCtr="0" anchor="t" bIns="91425" lIns="91425" rIns="91425" tIns="91425">
            <a:noAutofit/>
          </a:bodyPr>
          <a:lstStyle/>
          <a:p>
            <a:pPr lvl="0">
              <a:spcBef>
                <a:spcPts val="0"/>
              </a:spcBef>
              <a:buNone/>
            </a:pPr>
            <a:r>
              <a:rPr lang="en" sz="1400"/>
              <a:t>Resulting model showed significant improvement in the accuracy (</a:t>
            </a:r>
            <a:r>
              <a:rPr b="1" i="1" lang="en" sz="1400"/>
              <a:t>46.4%</a:t>
            </a:r>
            <a:r>
              <a:rPr lang="en" sz="1400"/>
              <a:t> on test). </a:t>
            </a:r>
          </a:p>
          <a:p>
            <a:pPr lvl="0">
              <a:spcBef>
                <a:spcPts val="0"/>
              </a:spcBef>
              <a:buNone/>
            </a:pPr>
            <a:r>
              <a:rPr lang="en" sz="1400"/>
              <a:t>Due to large number of parameters, neural networks have a high potential for overfitting. Therefore, they require a large amount of data in order to find generalizable decision boundaries.</a:t>
            </a:r>
          </a:p>
          <a:p>
            <a:pPr lvl="0">
              <a:spcBef>
                <a:spcPts val="0"/>
              </a:spcBef>
              <a:buNone/>
            </a:pPr>
            <a:r>
              <a:rPr lang="en" sz="1400"/>
              <a:t>Learning the word vectors along other parameters from sentence-level labels in SST dataset results in overfitting and degrade performance on the validation set. However, once we use pre-trained word2vec vectors to represent words and do not update them during the training, the overfitting decreases and the performance improves.</a:t>
            </a:r>
          </a:p>
          <a:p>
            <a:pPr lvl="0">
              <a:spcBef>
                <a:spcPts val="0"/>
              </a:spcBef>
              <a:buNone/>
            </a:pPr>
            <a:r>
              <a:rPr lang="en" sz="1400"/>
              <a:t>Model used :</a:t>
            </a:r>
            <a:r>
              <a:rPr lang="en" sz="1400">
                <a:solidFill>
                  <a:schemeClr val="accent1"/>
                </a:solidFill>
              </a:rPr>
              <a:t> </a:t>
            </a:r>
            <a:r>
              <a:rPr b="1" lang="en" sz="1400" u="sng">
                <a:solidFill>
                  <a:schemeClr val="accent1"/>
                </a:solidFill>
                <a:hlinkClick r:id="rId3"/>
              </a:rPr>
              <a:t>Convolutional neural networks for sentence classification</a:t>
            </a:r>
            <a:r>
              <a:rPr b="1" lang="en" sz="1400"/>
              <a:t>, 2014 (</a:t>
            </a:r>
            <a:r>
              <a:rPr lang="en" sz="1400"/>
              <a:t>uses Dropout</a:t>
            </a:r>
            <a:r>
              <a:rPr b="1" lang="en" sz="1400"/>
              <a:t>)</a:t>
            </a:r>
          </a:p>
          <a:p>
            <a:pPr lvl="0">
              <a:spcBef>
                <a:spcPts val="0"/>
              </a:spcBef>
              <a:buNone/>
            </a:pPr>
            <a:r>
              <a:rPr b="1" lang="en" sz="1400"/>
              <a:t>Reference:</a:t>
            </a:r>
            <a:r>
              <a:rPr b="1" lang="en" sz="1400">
                <a:solidFill>
                  <a:schemeClr val="accent1"/>
                </a:solidFill>
              </a:rPr>
              <a:t> </a:t>
            </a:r>
            <a:r>
              <a:rPr b="1" lang="en" sz="1400" u="sng">
                <a:solidFill>
                  <a:schemeClr val="accent1"/>
                </a:solidFill>
                <a:hlinkClick r:id="rId4"/>
              </a:rPr>
              <a:t>http://cs231n.github.io/convolutional-networks/</a:t>
            </a:r>
          </a:p>
          <a:p>
            <a:pPr lvl="0">
              <a:spcBef>
                <a:spcPts val="0"/>
              </a:spcBef>
              <a:buNone/>
            </a:pPr>
            <a:r>
              <a:t/>
            </a:r>
            <a:endParaRPr b="1" sz="14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2400"/>
              <a:t>Target Work</a:t>
            </a:r>
          </a:p>
        </p:txBody>
      </p:sp>
      <p:sp>
        <p:nvSpPr>
          <p:cNvPr id="172" name="Shape 17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400"/>
              <a:t>Implementing Naive Bayes by next week.</a:t>
            </a:r>
          </a:p>
          <a:p>
            <a:pPr lvl="0">
              <a:spcBef>
                <a:spcPts val="0"/>
              </a:spcBef>
              <a:buNone/>
            </a:pPr>
            <a:r>
              <a:rPr lang="en" sz="1400"/>
              <a:t>NLTK Tutorials : </a:t>
            </a:r>
            <a:r>
              <a:rPr lang="en" sz="1400" u="sng">
                <a:solidFill>
                  <a:schemeClr val="accent1"/>
                </a:solidFill>
                <a:hlinkClick r:id="rId3"/>
              </a:rPr>
              <a:t>https://www.youtube.com/playlist?list=PLQVvvaa0QuDf2JswnfiGkliBInZnIC4HL</a:t>
            </a:r>
          </a:p>
          <a:p>
            <a:pPr lvl="0">
              <a:spcBef>
                <a:spcPts val="0"/>
              </a:spcBef>
              <a:buNone/>
            </a:pPr>
            <a:r>
              <a:rPr lang="en" sz="1400"/>
              <a:t>Other References: </a:t>
            </a:r>
          </a:p>
          <a:p>
            <a:pPr lvl="0">
              <a:spcBef>
                <a:spcPts val="0"/>
              </a:spcBef>
              <a:buNone/>
            </a:pPr>
            <a:r>
              <a:rPr lang="en" sz="1400" u="sng">
                <a:solidFill>
                  <a:schemeClr val="accent1"/>
                </a:solidFill>
                <a:hlinkClick r:id="rId4"/>
              </a:rPr>
              <a:t>Stanford Lectures on NLP using Deep Learning</a:t>
            </a:r>
          </a:p>
          <a:p>
            <a:pPr lvl="0">
              <a:spcBef>
                <a:spcPts val="0"/>
              </a:spcBef>
              <a:buNone/>
            </a:pPr>
            <a:r>
              <a:rPr lang="en" sz="1400"/>
              <a:t>Simple word vector representations:</a:t>
            </a:r>
          </a:p>
          <a:p>
            <a:pPr lvl="0">
              <a:spcBef>
                <a:spcPts val="0"/>
              </a:spcBef>
              <a:buNone/>
            </a:pPr>
            <a:r>
              <a:rPr lang="en" sz="1400" u="sng">
                <a:solidFill>
                  <a:schemeClr val="accent1"/>
                </a:solidFill>
                <a:hlinkClick r:id="rId5"/>
              </a:rPr>
              <a:t>Glove : Global vector for word representation</a:t>
            </a:r>
          </a:p>
          <a:p>
            <a:pPr lvl="0">
              <a:spcBef>
                <a:spcPts val="0"/>
              </a:spcBef>
              <a:buNone/>
            </a:pPr>
            <a:r>
              <a:rPr lang="en" sz="1400" u="sng">
                <a:solidFill>
                  <a:schemeClr val="accent1"/>
                </a:solidFill>
                <a:hlinkClick r:id="rId6"/>
              </a:rPr>
              <a:t>Improving </a:t>
            </a:r>
            <a:r>
              <a:rPr lang="en" sz="1400" u="sng">
                <a:solidFill>
                  <a:schemeClr val="accent1"/>
                </a:solidFill>
                <a:latin typeface="Arial"/>
                <a:ea typeface="Arial"/>
                <a:cs typeface="Arial"/>
                <a:sym typeface="Arial"/>
                <a:hlinkClick r:id="rId7"/>
              </a:rPr>
              <a:t>Word Representations via Global Context and Multiple Word Prototypes</a:t>
            </a:r>
          </a:p>
          <a:p>
            <a:pPr lvl="0">
              <a:spcBef>
                <a:spcPts val="0"/>
              </a:spcBef>
              <a:buNone/>
            </a:pPr>
            <a:r>
              <a:t/>
            </a:r>
            <a:endParaRPr sz="14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2400"/>
              <a:t>Introduction</a:t>
            </a:r>
          </a:p>
        </p:txBody>
      </p:sp>
      <p:sp>
        <p:nvSpPr>
          <p:cNvPr id="118" name="Shape 118"/>
          <p:cNvSpPr txBox="1"/>
          <p:nvPr>
            <p:ph idx="1" type="body"/>
          </p:nvPr>
        </p:nvSpPr>
        <p:spPr>
          <a:xfrm>
            <a:off x="311700" y="1104725"/>
            <a:ext cx="8832300" cy="35595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Sentiment analysis is the automated extraction of writer’s attitude from the text and one of the major challenges in Natural Language Processing.</a:t>
            </a:r>
          </a:p>
          <a:p>
            <a:pPr lvl="0" rtl="0">
              <a:spcBef>
                <a:spcPts val="0"/>
              </a:spcBef>
              <a:buClr>
                <a:schemeClr val="dk1"/>
              </a:buClr>
              <a:buSzPct val="78571"/>
              <a:buFont typeface="Arial"/>
              <a:buNone/>
            </a:pPr>
            <a:r>
              <a:rPr lang="en" sz="1400"/>
              <a:t>Traditional approaches involve building a lexicon(vocabulary) of words with positive and negative polarities, and identifying the attitude of the author by comparing words in the text with the lexicon. </a:t>
            </a:r>
            <a:r>
              <a:rPr lang="en" sz="900"/>
              <a:t>Sentiment Analysis Using Common-Sense and Context Information, 2015</a:t>
            </a:r>
          </a:p>
          <a:p>
            <a:pPr lvl="0" rtl="0">
              <a:spcBef>
                <a:spcPts val="0"/>
              </a:spcBef>
              <a:buClr>
                <a:schemeClr val="dk1"/>
              </a:buClr>
              <a:buSzPct val="78571"/>
              <a:buFont typeface="Arial"/>
              <a:buNone/>
            </a:pPr>
            <a:r>
              <a:rPr lang="en" sz="1400"/>
              <a:t>In </a:t>
            </a:r>
            <a:r>
              <a:rPr lang="en" sz="1000"/>
              <a:t>Sentiment classification using machine learning techniques,2012</a:t>
            </a:r>
            <a:r>
              <a:rPr lang="en" sz="1400"/>
              <a:t>, the algorithm consists of tokenization of the text, feature extraction and classification using different classifiers such as Naive Bayes, MaxEntropy or SVM.</a:t>
            </a:r>
          </a:p>
          <a:p>
            <a:pPr lvl="0" rtl="0">
              <a:spcBef>
                <a:spcPts val="0"/>
              </a:spcBef>
              <a:buClr>
                <a:schemeClr val="dk1"/>
              </a:buClr>
              <a:buSzPct val="78571"/>
              <a:buFont typeface="Arial"/>
              <a:buNone/>
            </a:pPr>
            <a:r>
              <a:rPr lang="en" sz="1400"/>
              <a:t>Supervised(</a:t>
            </a:r>
            <a:r>
              <a:rPr lang="en" sz="1000"/>
              <a:t>SentiWordNet 3.0: An Enhanced Lexical Resource for Sentiment Analysis and Opinion Mining, 2010</a:t>
            </a:r>
            <a:r>
              <a:rPr lang="en" sz="1400"/>
              <a:t>) and Unsupervised </a:t>
            </a:r>
            <a:r>
              <a:rPr lang="en" sz="1000"/>
              <a:t>(Predicting the semantic orientation of adjectives, 1997) </a:t>
            </a:r>
            <a:r>
              <a:rPr lang="en" sz="1400"/>
              <a:t> approaches for building high quality lexicons have been explored.</a:t>
            </a:r>
          </a:p>
          <a:p>
            <a:pPr lvl="0" rtl="0">
              <a:spcBef>
                <a:spcPts val="0"/>
              </a:spcBef>
              <a:buClr>
                <a:schemeClr val="dk1"/>
              </a:buClr>
              <a:buSzPct val="78571"/>
              <a:buFont typeface="Arial"/>
              <a:buNone/>
            </a:pPr>
            <a:r>
              <a:t/>
            </a:r>
            <a:endParaRPr sz="1400"/>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97875" y="171825"/>
            <a:ext cx="8520600" cy="707400"/>
          </a:xfrm>
          <a:prstGeom prst="rect">
            <a:avLst/>
          </a:prstGeom>
        </p:spPr>
        <p:txBody>
          <a:bodyPr anchorCtr="0" anchor="t" bIns="91425" lIns="91425" rIns="91425" tIns="91425">
            <a:noAutofit/>
          </a:bodyPr>
          <a:lstStyle/>
          <a:p>
            <a:pPr lvl="0">
              <a:spcBef>
                <a:spcPts val="0"/>
              </a:spcBef>
              <a:buNone/>
            </a:pPr>
            <a:r>
              <a:rPr lang="en" sz="3000"/>
              <a:t>Need for Deep Learning in Sentiment Analysis</a:t>
            </a:r>
          </a:p>
        </p:txBody>
      </p:sp>
      <p:sp>
        <p:nvSpPr>
          <p:cNvPr id="124" name="Shape 124"/>
          <p:cNvSpPr txBox="1"/>
          <p:nvPr>
            <p:ph idx="1" type="body"/>
          </p:nvPr>
        </p:nvSpPr>
        <p:spPr>
          <a:xfrm>
            <a:off x="252300" y="795875"/>
            <a:ext cx="8692500" cy="41457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sz="1400"/>
              <a:t>These traditional approaches fail to extract structural relations in language. It will be quite challenging for a machine to understand sarcasm in a review. </a:t>
            </a:r>
          </a:p>
          <a:p>
            <a:pPr lvl="0">
              <a:spcBef>
                <a:spcPts val="0"/>
              </a:spcBef>
              <a:buNone/>
            </a:pPr>
            <a:r>
              <a:rPr lang="en" sz="1400"/>
              <a:t>The classical approaches to sentiment analysis and NLP are heavily based on engineered features, but it is very difficult to hand-craft the best set of features. These models are capable of learning highly sophisticated decision boundaries. Words are represented as high dimensional vectors and feature extraction is left to neural network.</a:t>
            </a:r>
          </a:p>
          <a:p>
            <a:pPr lvl="0">
              <a:spcBef>
                <a:spcPts val="0"/>
              </a:spcBef>
              <a:buNone/>
            </a:pPr>
            <a:r>
              <a:rPr lang="en" sz="1400"/>
              <a:t>Deep Learning models do not need to be provided with pre-defined features hand-picked by an engineer, but they can learn sophisticated features from the dataset by themselves.</a:t>
            </a:r>
          </a:p>
          <a:p>
            <a:pPr lvl="0">
              <a:spcBef>
                <a:spcPts val="0"/>
              </a:spcBef>
              <a:buClr>
                <a:srgbClr val="000000"/>
              </a:buClr>
              <a:buSzPct val="78571"/>
              <a:buFont typeface="Arial"/>
              <a:buNone/>
            </a:pPr>
            <a:r>
              <a:rPr lang="en" sz="1400"/>
              <a:t>Naive Bayes classifier is implemented and  performance is set as baseline result.</a:t>
            </a:r>
          </a:p>
          <a:p>
            <a:pPr lvl="0">
              <a:spcBef>
                <a:spcPts val="0"/>
              </a:spcBef>
              <a:buClr>
                <a:srgbClr val="000000"/>
              </a:buClr>
              <a:buSzPct val="78571"/>
              <a:buFont typeface="Arial"/>
              <a:buNone/>
            </a:pPr>
            <a:r>
              <a:rPr lang="en" sz="1400"/>
              <a:t>Then, different deep learning architectures are applied to the dataset - Deep dense networks with no particular structure, Recurrent Neural Networks, Recursive Neural Networks and Convolutional Neural Networks.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2400"/>
              <a:t>Dataset</a:t>
            </a:r>
          </a:p>
        </p:txBody>
      </p:sp>
      <p:sp>
        <p:nvSpPr>
          <p:cNvPr id="130" name="Shape 13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400"/>
              <a:t>Stanford Sentiment Treebank Dataset (SST).</a:t>
            </a:r>
          </a:p>
          <a:p>
            <a:pPr lvl="0">
              <a:spcBef>
                <a:spcPts val="0"/>
              </a:spcBef>
              <a:buNone/>
            </a:pPr>
            <a:r>
              <a:rPr lang="en" sz="1400"/>
              <a:t>It contains 11,855 sentences extracted from movie reviews. These sentences have 215,154 unique phrases and have fully labeled parse trees. </a:t>
            </a:r>
          </a:p>
          <a:p>
            <a:pPr lvl="0">
              <a:spcBef>
                <a:spcPts val="0"/>
              </a:spcBef>
              <a:buNone/>
            </a:pPr>
            <a:r>
              <a:rPr lang="en" sz="1400"/>
              <a:t>The dataset has five classes for its labels : Strongly Negative, Negative, Neutral, Positive and Strongly Positive. </a:t>
            </a:r>
          </a:p>
          <a:p>
            <a:pPr lvl="0">
              <a:spcBef>
                <a:spcPts val="0"/>
              </a:spcBef>
              <a:buNone/>
            </a:pPr>
            <a:r>
              <a:rPr lang="en" sz="1400"/>
              <a:t>A cross-validation split of 8,544 training examples, 1,101 validation samples and 2,210 test cases is already provided with the data.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2400"/>
              <a:t>Preliminary Analysis</a:t>
            </a:r>
          </a:p>
        </p:txBody>
      </p:sp>
      <p:sp>
        <p:nvSpPr>
          <p:cNvPr id="136" name="Shape 13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400"/>
              <a:t>Practically, when the dataset is heavily biased towards one of the label classes, using accuracy is not the best way to measure performance. </a:t>
            </a:r>
          </a:p>
          <a:p>
            <a:pPr lvl="0">
              <a:spcBef>
                <a:spcPts val="0"/>
              </a:spcBef>
              <a:buNone/>
            </a:pPr>
            <a:r>
              <a:rPr lang="en" sz="1400"/>
              <a:t>However, the distribution of sample labels in SST dataset is not dominated by any single class. This holds true for the distribution of labels in the validation set as well.</a:t>
            </a:r>
          </a:p>
          <a:p>
            <a:pPr lvl="0">
              <a:spcBef>
                <a:spcPts val="0"/>
              </a:spcBef>
              <a:buNone/>
            </a:pPr>
            <a:r>
              <a:rPr lang="en" sz="1400"/>
              <a:t>Therefore, accuracy is used as a measure to compare results of different classifiers. </a:t>
            </a:r>
          </a:p>
          <a:p>
            <a:pPr lvl="0">
              <a:spcBef>
                <a:spcPts val="0"/>
              </a:spcBef>
              <a:buNone/>
            </a:pPr>
            <a:r>
              <a:rPr lang="en" sz="1400"/>
              <a:t>The model is evaluated on the whole sentence as a unit, rather than evaluating it in phrase level. (although SST provides sentiments of phrases). This is because, sentiment analysis engines are usually evaluated on the whole sentence.  </a:t>
            </a:r>
          </a:p>
          <a:p>
            <a:pPr lvl="0">
              <a:spcBef>
                <a:spcPts val="0"/>
              </a:spcBef>
              <a:buNone/>
            </a:pPr>
            <a:r>
              <a:rPr lang="en" sz="1400"/>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2400"/>
              <a:t>Baseline Results - Naive Bayes</a:t>
            </a:r>
          </a:p>
        </p:txBody>
      </p:sp>
      <p:sp>
        <p:nvSpPr>
          <p:cNvPr id="142" name="Shape 14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400"/>
              <a:t>The training accuracy is high </a:t>
            </a:r>
            <a:r>
              <a:rPr b="1" i="1" lang="en" sz="1400"/>
              <a:t>78.3%</a:t>
            </a:r>
            <a:r>
              <a:rPr lang="en" sz="1400"/>
              <a:t>, the test accuracy is around </a:t>
            </a:r>
            <a:r>
              <a:rPr b="1" i="1" lang="en" sz="1400"/>
              <a:t>40%.</a:t>
            </a:r>
          </a:p>
          <a:p>
            <a:pPr lvl="0">
              <a:spcBef>
                <a:spcPts val="0"/>
              </a:spcBef>
              <a:buNone/>
            </a:pPr>
            <a:r>
              <a:rPr lang="en" sz="1400"/>
              <a:t>The Naive Bayes classifier performs relatively well in separating positive and negative sentiments.</a:t>
            </a:r>
          </a:p>
          <a:p>
            <a:pPr lvl="0">
              <a:spcBef>
                <a:spcPts val="0"/>
              </a:spcBef>
              <a:buNone/>
            </a:pPr>
            <a:r>
              <a:rPr lang="en" sz="1400"/>
              <a:t>However, it is not very successful in modeling the lower level of separation between “strong” and regular sentiment.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2400"/>
              <a:t>Recurrent Neural Networks	</a:t>
            </a:r>
          </a:p>
        </p:txBody>
      </p:sp>
      <p:sp>
        <p:nvSpPr>
          <p:cNvPr id="148" name="Shape 14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400"/>
              <a:t>Successive word vectors from the sentence are fed as an input. </a:t>
            </a:r>
          </a:p>
          <a:p>
            <a:pPr lvl="0">
              <a:spcBef>
                <a:spcPts val="0"/>
              </a:spcBef>
              <a:buNone/>
            </a:pPr>
            <a:r>
              <a:rPr lang="en" sz="1400"/>
              <a:t>First approach - Use predicted probability for each class. Last word in the sentence is used for the prediction for the whole sentence. The above approach, did not give an accuracy higher than 35%.</a:t>
            </a:r>
          </a:p>
          <a:p>
            <a:pPr lvl="0">
              <a:spcBef>
                <a:spcPts val="0"/>
              </a:spcBef>
              <a:buNone/>
            </a:pPr>
            <a:r>
              <a:rPr lang="en" sz="1400"/>
              <a:t>Second approach - Add a pooling layer between softmax layer and hidden layer. Pooling is done on h(t) (hidden layer at time step t) values. Mean pooling achieves 1% higher accuracy compared to max pooling.</a:t>
            </a:r>
          </a:p>
          <a:p>
            <a:pPr lvl="0">
              <a:spcBef>
                <a:spcPts val="0"/>
              </a:spcBef>
              <a:buNone/>
            </a:pPr>
            <a:r>
              <a:rPr lang="en" sz="1400"/>
              <a:t>This approach increased the accuracy to </a:t>
            </a:r>
            <a:r>
              <a:rPr b="1" lang="en" sz="1400"/>
              <a:t>39.3%</a:t>
            </a:r>
            <a:r>
              <a:rPr lang="en" sz="1400"/>
              <a:t> on the validation set.</a:t>
            </a:r>
          </a:p>
          <a:p>
            <a:pPr lvl="0">
              <a:spcBef>
                <a:spcPts val="0"/>
              </a:spcBef>
              <a:buNone/>
            </a:pPr>
            <a:r>
              <a:rPr lang="en" sz="1400"/>
              <a:t>Third approach - LSTM was used (instead of vanilla RNN) with Dropout (a regularisation technique). This gave an accuracy of 40.2% on the validation set and </a:t>
            </a:r>
            <a:r>
              <a:rPr b="1" lang="en" sz="1400"/>
              <a:t>40.3% </a:t>
            </a:r>
            <a:r>
              <a:rPr lang="en" sz="1400"/>
              <a:t>on the test set.</a:t>
            </a:r>
          </a:p>
          <a:p>
            <a:pPr lvl="0">
              <a:spcBef>
                <a:spcPts val="0"/>
              </a:spcBef>
              <a:buNone/>
            </a:pPr>
            <a:r>
              <a:rPr lang="en" sz="1400"/>
              <a:t>Ref : </a:t>
            </a:r>
            <a:r>
              <a:rPr lang="en" sz="1400" u="sng">
                <a:solidFill>
                  <a:schemeClr val="accent1"/>
                </a:solidFill>
                <a:hlinkClick r:id="rId3"/>
              </a:rPr>
              <a:t>http://colah.github.io/posts/2015-08-Understanding-LSTMs/</a:t>
            </a:r>
          </a:p>
          <a:p>
            <a:pPr lvl="0">
              <a:spcBef>
                <a:spcPts val="0"/>
              </a:spcBef>
              <a:buNone/>
            </a:pPr>
            <a:r>
              <a:rPr lang="en" sz="1400"/>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2400"/>
              <a:t>Recursive Neural Networks</a:t>
            </a:r>
          </a:p>
        </p:txBody>
      </p:sp>
      <p:sp>
        <p:nvSpPr>
          <p:cNvPr id="154" name="Shape 15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400"/>
              <a:t>Recursive neural networks are built based on the structure of the parsed tree of sentences, therefore they can understand the relation between words in a sentence more adequately.</a:t>
            </a:r>
          </a:p>
          <a:p>
            <a:pPr lvl="0">
              <a:spcBef>
                <a:spcPts val="0"/>
              </a:spcBef>
              <a:buNone/>
            </a:pPr>
            <a:r>
              <a:rPr lang="en" sz="1400"/>
              <a:t>Besides, they can use the phrase level sentiment labels provided with SST dataset for training. Therefore Recursive models outperform recurrent networks.</a:t>
            </a:r>
          </a:p>
          <a:p>
            <a:pPr lvl="0">
              <a:spcBef>
                <a:spcPts val="0"/>
              </a:spcBef>
              <a:buNone/>
            </a:pPr>
            <a:r>
              <a:rPr lang="en" sz="1400"/>
              <a:t>The accuracy of this model is </a:t>
            </a:r>
            <a:r>
              <a:rPr b="1" lang="en" sz="1400"/>
              <a:t>42.2%</a:t>
            </a:r>
            <a:r>
              <a:rPr lang="en" sz="1400"/>
              <a:t> on the test set, slightly higher than recursive neural networks.</a:t>
            </a:r>
          </a:p>
          <a:p>
            <a:pPr lvl="0">
              <a:spcBef>
                <a:spcPts val="0"/>
              </a:spcBef>
              <a:buNone/>
            </a:pPr>
            <a:r>
              <a:rPr lang="en" sz="1400"/>
              <a:t>Reference : </a:t>
            </a:r>
            <a:r>
              <a:rPr lang="en" sz="1400" u="sng">
                <a:solidFill>
                  <a:schemeClr val="accent1"/>
                </a:solidFill>
                <a:hlinkClick r:id="rId3"/>
              </a:rPr>
              <a:t>http://nlp.stanford.edu/~socherr/EMNLP2013_RNTN.pdf</a:t>
            </a:r>
          </a:p>
          <a:p>
            <a:pPr lvl="0">
              <a:spcBef>
                <a:spcPts val="0"/>
              </a:spcBef>
              <a:buNone/>
            </a:pPr>
            <a:r>
              <a:rPr lang="en" sz="1400">
                <a:solidFill>
                  <a:schemeClr val="accent1"/>
                </a:solidFill>
              </a:rPr>
              <a:t>		</a:t>
            </a:r>
            <a:r>
              <a:rPr lang="en" sz="1400" u="sng">
                <a:solidFill>
                  <a:schemeClr val="accent1"/>
                </a:solidFill>
                <a:hlinkClick r:id="rId4"/>
              </a:rPr>
              <a:t>http://colah.github.io/posts/2014-07-NLP-RNNs-Representations/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2400"/>
              <a:t>Convolutional Neural Networks	</a:t>
            </a:r>
          </a:p>
        </p:txBody>
      </p:sp>
      <p:sp>
        <p:nvSpPr>
          <p:cNvPr id="160" name="Shape 16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400"/>
              <a:t>A filter with a specific window size is run over the sentence, generating different results. </a:t>
            </a:r>
          </a:p>
          <a:p>
            <a:pPr lvl="0">
              <a:spcBef>
                <a:spcPts val="0"/>
              </a:spcBef>
              <a:buNone/>
            </a:pPr>
            <a:r>
              <a:rPr lang="en" sz="1400"/>
              <a:t>These results are summarised using a pooling layer to generate one vector as the output of the filter layer. </a:t>
            </a:r>
          </a:p>
          <a:p>
            <a:pPr lvl="0">
              <a:spcBef>
                <a:spcPts val="0"/>
              </a:spcBef>
              <a:buNone/>
            </a:pPr>
            <a:r>
              <a:rPr lang="en" sz="1400"/>
              <a:t>Different filters can be applied to generate different outputs and these outputs can be used with a softmax layer to generate prediction probabilities. </a:t>
            </a:r>
          </a:p>
          <a:p>
            <a:pPr lvl="0">
              <a:spcBef>
                <a:spcPts val="0"/>
              </a:spcBef>
              <a:buNone/>
            </a:pPr>
            <a:r>
              <a:rPr lang="en" sz="1400"/>
              <a:t>Plain CNN showed only slight improvement. There is a significant difference between training error and test error which shows a serious overfitting.</a:t>
            </a:r>
          </a:p>
          <a:p>
            <a:pPr lvl="0">
              <a:spcBef>
                <a:spcPts val="0"/>
              </a:spcBef>
              <a:buNone/>
            </a:pPr>
            <a:r>
              <a:rPr lang="en" sz="1400"/>
              <a:t>So, instead of training word vectors along with other parameters, predefined 300-dimensional word2vec vectors from </a:t>
            </a:r>
            <a:r>
              <a:rPr lang="en" sz="1400" u="sng">
                <a:solidFill>
                  <a:schemeClr val="accent1"/>
                </a:solidFill>
                <a:hlinkClick r:id="rId3"/>
              </a:rPr>
              <a:t>https://code.google.com/p/word2vec/</a:t>
            </a:r>
            <a:r>
              <a:rPr lang="en" sz="1400">
                <a:solidFill>
                  <a:schemeClr val="accent1"/>
                </a:solidFill>
              </a:rPr>
              <a:t> </a:t>
            </a:r>
            <a:r>
              <a:rPr lang="en" sz="1400"/>
              <a:t>are used.</a:t>
            </a:r>
          </a:p>
          <a:p>
            <a:pPr lvl="0">
              <a:spcBef>
                <a:spcPts val="0"/>
              </a:spcBef>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