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7556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5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215900"/>
            <a:ext cx="9486900" cy="712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759200" y="3632200"/>
            <a:ext cx="32893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1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day01_JS基础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5067300"/>
            <a:ext cx="133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讲师: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聂剑峰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5359400"/>
            <a:ext cx="233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联系方式: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610567895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58900" y="6642100"/>
            <a:ext cx="127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单行注释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6642100"/>
            <a:ext cx="1397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多行注释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  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143000"/>
            <a:ext cx="8826500" cy="552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5715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编写第一个JS程序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导入JavaScript标签: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&lt;script  type=“text/javascript”&gt;&lt;/script&gt;</a:t>
            </a:r>
          </a:p>
          <a:p>
            <a:pPr>
              <a:lnSpc>
                <a:spcPts val="27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在标签中间写js代码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alert(“hello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world!”)  ;;</a:t>
            </a:r>
          </a:p>
          <a:p>
            <a:pPr>
              <a:lnSpc>
                <a:spcPts val="22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document.write(“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亲，我在页面上，跟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不一样噢！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”);;</a:t>
            </a:r>
          </a:p>
          <a:p>
            <a:pPr>
              <a:lnSpc>
                <a:spcPts val="30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第三句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console.log(“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我是在控制台打印的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以后常用我！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”);;</a:t>
            </a:r>
          </a:p>
          <a:p>
            <a:pPr>
              <a:lnSpc>
                <a:spcPts val="33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可以输出任何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的代码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  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标签可以出现多次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且可以出现在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文件的任何地方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建议写在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&lt;head&gt;&lt;/head&gt;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另外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同一个文件中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它们的执行顺序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都是自上而下，谁在前就谁先执行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谁在后就后执行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JavaScript的注释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790700"/>
            <a:ext cx="3048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外部javaScript文件引入方式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47900"/>
            <a:ext cx="5791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&lt;script  type="text/javascript"  src="demo1.js"  &gt;&lt;/script&gt;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6035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82900"/>
            <a:ext cx="387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、不可以使用单标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以下是不正确的写法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136900"/>
            <a:ext cx="4381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 type="text/javascript"  src="demo1.js“/  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90900"/>
            <a:ext cx="6375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在引入了外部文件的标签中写代码会无效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下面的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alert()</a:t>
            </a:r>
            <a:r>
              <a:rPr lang="en-US" altLang="zh-CN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不会执行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670300"/>
            <a:ext cx="414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 src=“demo1.js”&gt;alert(‘xxxx’)&lt;/script&gt;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267200"/>
            <a:ext cx="1892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script标签的属性: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660900"/>
            <a:ext cx="2781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表示要引入的外部文件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表示脚本语言的类型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219700"/>
            <a:ext cx="810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已废弃。原来用于代码使用的脚本语言。由于大多数浏览器忽略它，所以不要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473700"/>
            <a:ext cx="647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用了。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727700"/>
            <a:ext cx="811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charset</a:t>
            </a: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：可选。表示通过</a:t>
            </a: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src  </a:t>
            </a: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属性指定的字符集。由于大多数浏览器忽略它，所以很少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981700"/>
            <a:ext cx="1079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有人用它。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6235700"/>
            <a:ext cx="814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defer</a:t>
            </a: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：可选。表示脚本可以延迟到文档完全被解析和显示之后再执行。由于大多数浏览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489700"/>
            <a:ext cx="215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700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器不支持，故很少用。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7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编写第一个JS程序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1117600"/>
            <a:ext cx="7721600" cy="455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JS变量的定义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变量定义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23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age;;              //var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是关键字，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是变量名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赋值：</a:t>
            </a:r>
          </a:p>
          <a:p>
            <a:pPr>
              <a:lnSpc>
                <a:spcPts val="22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age  =  20;;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定义的同时赋值：</a:t>
            </a:r>
          </a:p>
          <a:p>
            <a:pPr>
              <a:lnSpc>
                <a:spcPts val="23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age=20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可以一次定义多个变量：</a:t>
            </a:r>
          </a:p>
          <a:p>
            <a:pPr>
              <a:lnSpc>
                <a:spcPts val="22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name=“zhangsan",  age=18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weight=108;;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04800" algn="l"/>
                <a:tab pos="7620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是弱数据类型的语言，容错性较高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在赋值的时候才确定数据类型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549900"/>
            <a:ext cx="78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5549900"/>
            <a:ext cx="3073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//temp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时啥数据类型？不确定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854700"/>
            <a:ext cx="4610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12;;                        //temp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变量是数字类型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“hello”;;            //temp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变量变成了字符串类型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b);;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23297" y="4747830"/>
          <a:ext cx="5737677" cy="2082461"/>
        </p:xfrm>
        <a:graphic>
          <a:graphicData uri="http://schemas.openxmlformats.org/drawingml/2006/table">
            <a:tbl>
              <a:tblPr/>
              <a:tblGrid>
                <a:gridCol w="1362959"/>
                <a:gridCol w="1459865"/>
                <a:gridCol w="1442437"/>
                <a:gridCol w="1472414"/>
              </a:tblGrid>
              <a:tr h="2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Abstract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Enum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short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Boolean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Export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Interface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static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Byte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Extends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Long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super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Char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Final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Native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synchronized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Class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Float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Package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throws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Const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Goto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Private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transient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Debugger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Implements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Protected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volatile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Double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Import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2d2d8a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Public</a:t>
                      </a:r>
                      <a:endParaRPr lang="zh-CN" altLang="en-US" sz="1100" dirty="0" smtClean="0">
                        <a:solidFill>
                          <a:srgbClr val="2d2d8a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726582" y="2243355"/>
          <a:ext cx="5832949" cy="1824327"/>
        </p:xfrm>
        <a:graphic>
          <a:graphicData uri="http://schemas.openxmlformats.org/drawingml/2006/table">
            <a:tbl>
              <a:tblPr/>
              <a:tblGrid>
                <a:gridCol w="1404019"/>
                <a:gridCol w="1494736"/>
                <a:gridCol w="1470640"/>
                <a:gridCol w="1463552"/>
              </a:tblGrid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Break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Else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New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var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Case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Finally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Return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void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Catch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For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Switch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while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Continue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Function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This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with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Default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If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Throw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24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Delete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Try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  <a:tr h="2603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Do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Instanceof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微软雅黑" pitchFamily="18" charset="0"/>
                          <a:cs typeface="微软雅黑" pitchFamily="18" charset="0"/>
                        </a:rPr>
                        <a:t>Typeof</a:t>
                      </a:r>
                      <a:endParaRPr lang="zh-CN" altLang="en-US" sz="1100" dirty="0" smtClean="0">
                        <a:solidFill>
                          <a:srgbClr val="000000"/>
                        </a:solidFill>
                        <a:latin typeface="微软雅黑" pitchFamily="18" charset="0"/>
                        <a:cs typeface="微软雅黑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723900" y="965200"/>
            <a:ext cx="287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JS关键字和保留字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879600"/>
            <a:ext cx="3695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已经被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内部使用了的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292600"/>
            <a:ext cx="6375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保留字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虽然暂时还未被使用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但将来可能会被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内部使用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4356100"/>
            <a:ext cx="5524500" cy="2794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287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JS变量的命名规范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854200"/>
            <a:ext cx="52832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变量名可以是数字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下划线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和美元符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第一个字符不能为数字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不能使用关键字或保留字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933700"/>
            <a:ext cx="802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标识符区分大小写，如：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是不同的变量。但强烈不建议用同一个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225800"/>
            <a:ext cx="313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单词的大小写区分两个变量。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594100"/>
            <a:ext cx="5041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变量命名尽量遵守驼峰原则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myStudentScore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变量命名尽量见名思意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可参考下图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2705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JS数据类型一般可以分为: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1968500"/>
            <a:ext cx="1981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布尔类型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2260600"/>
            <a:ext cx="4203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：数字（整数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，浮点数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：字符串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832100"/>
            <a:ext cx="1435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：数组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：对象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390900"/>
            <a:ext cx="326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特殊数据类型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962400"/>
            <a:ext cx="3683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变量的类型在赋值时才能确定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752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typeof  操作符: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993900"/>
            <a:ext cx="689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用来检测变量的数据类型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对于值或变量使用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typeof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操作符会返回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286000"/>
            <a:ext cx="127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如下字符串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603500"/>
            <a:ext cx="4864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未定义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布尔值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        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字符串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   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721100"/>
            <a:ext cx="5194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          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对象或者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数据类型的值为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    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5720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851400"/>
            <a:ext cx="152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"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";;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143500"/>
            <a:ext cx="228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  b);;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422900"/>
            <a:ext cx="280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  "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张三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");;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93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Undefined类型: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1993900"/>
            <a:ext cx="7747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类型只有一个值，即特殊的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。在使用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声明变量，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286000"/>
            <a:ext cx="5435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但没有对其初始化时，这个变量的值就是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870200"/>
            <a:ext cx="596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429000"/>
            <a:ext cx="2895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console.log(b);;    //undefined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000500"/>
            <a:ext cx="7975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我们在定义变量的时候，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尽可能的不要只声明，不赋值</a:t>
            </a:r>
            <a:r>
              <a:rPr lang="en-US" altLang="zh-CN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而是声明的同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292600"/>
            <a:ext cx="191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时初始化一个值。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422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Null  类型: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082800"/>
            <a:ext cx="7632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类型是一个只有一个值的数据类型，即特殊的值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。它表示一个空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374900"/>
            <a:ext cx="6223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对象引用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，而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typeof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操作符检测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会返回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9464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238500"/>
            <a:ext cx="1244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  =  null;;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517900"/>
            <a:ext cx="228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  b);;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102100"/>
            <a:ext cx="795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undefined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是派生自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的，因此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ECMA-­262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规定对它们的相等性测试返回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表示值相等。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660900"/>
            <a:ext cx="3263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console.log(undefined  ==  null);;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245100"/>
            <a:ext cx="337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但是两者的数据类型是不一样的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524500"/>
            <a:ext cx="596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803900"/>
            <a:ext cx="144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car  =  null;;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096000"/>
            <a:ext cx="3606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  b==  typeof  car)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638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Boolean类型: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019300"/>
            <a:ext cx="8229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类型有两个值：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一般等于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一般等于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300"/>
              </a:lnSpc>
              <a:tabLst>
                <a:tab pos="3937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是区分大小写的，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或者其他都不是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类型的值。</a:t>
            </a:r>
          </a:p>
          <a:p>
            <a:pPr>
              <a:lnSpc>
                <a:spcPts val="2200"/>
              </a:lnSpc>
              <a:tabLst>
                <a:tab pos="3937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857500"/>
            <a:ext cx="1219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b=  true;;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136900"/>
            <a:ext cx="2286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3708400"/>
            <a:ext cx="740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可以将一个值转换为其对应的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值，可以使用转型函数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013200"/>
            <a:ext cx="1295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597400"/>
            <a:ext cx="2286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'Hello  World!';;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  =  Boolean(a);;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console.log(typeof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b);;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30400" y="3022600"/>
            <a:ext cx="2032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2984500"/>
            <a:ext cx="45212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编写第一个JS程序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JS变量的定义、关键字及变量命名规范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JS数据类型有哪些及typeof的使用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Undefined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Null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Boolean类型、Number类型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JS类型转换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JS运算符的使用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算术运算符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进制转换(扩展)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6070600"/>
            <a:ext cx="889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练习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1231900"/>
            <a:ext cx="37338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                <a:tab pos="2882900" algn="l"/>
              </a:tabLst>
            </a:pPr>
            <a:r>
              <a:rPr lang="en-US" altLang="zh-CN" dirty="0" smtClean="0"/>
              <a:t>	</a:t>
            </a:r>
            <a:r>
              <a:rPr lang="en-US" altLang="zh-CN" sz="29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  <a:p>
            <a:pPr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JavaScript语言的组成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638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Boolean类型: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070100"/>
            <a:ext cx="337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类型的转换规则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牢记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705100"/>
            <a:ext cx="46101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String: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非空字符串为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空字符串为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Number: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数值为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true,  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Object: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对象不为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则为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true,  null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Undefined  :  undefined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1092200"/>
            <a:ext cx="81026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57200" algn="l"/>
                <a:tab pos="8890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Number类型:</a:t>
            </a:r>
          </a:p>
          <a:p>
            <a:pPr>
              <a:lnSpc>
                <a:spcPts val="23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类型包含两种数值：整型和浮点型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整型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2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  =  100;;  </a:t>
            </a:r>
          </a:p>
          <a:p>
            <a:pPr>
              <a:lnSpc>
                <a:spcPts val="23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console.log(b);;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浮点类型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</a:p>
          <a:p>
            <a:pPr>
              <a:lnSpc>
                <a:spcPts val="20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就是该数值中必须包含一个小数点，并且小数点后面必须至少有一位数字</a:t>
            </a:r>
          </a:p>
          <a:p>
            <a:pPr>
              <a:lnSpc>
                <a:spcPts val="24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3.8;;</a:t>
            </a:r>
          </a:p>
          <a:p>
            <a:pPr>
              <a:lnSpc>
                <a:spcPts val="22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0.8;;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889500"/>
            <a:ext cx="1066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.8;;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4889500"/>
            <a:ext cx="2540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有效，但不推荐此写法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1016000"/>
            <a:ext cx="85471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57200" algn="l"/>
                <a:tab pos="8890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Number类型:</a:t>
            </a:r>
          </a:p>
          <a:p>
            <a:pPr>
              <a:lnSpc>
                <a:spcPts val="23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由于保存浮点数值需要的内存空间比整型数值大两倍，因此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</a:t>
            </a:r>
          </a:p>
          <a:p>
            <a:pPr>
              <a:lnSpc>
                <a:spcPts val="2100"/>
              </a:lnSpc>
              <a:tabLst>
                <a:tab pos="4572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会自动将可以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转换为整型的浮点数值转成为整型。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616200"/>
            <a:ext cx="1346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8.;;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12.0;;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2616200"/>
            <a:ext cx="3187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小数点后面没有值，转换为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小数点后面是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，转成为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530600"/>
            <a:ext cx="81153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对于那些过大或过小的数值，可以用科学技术法来表示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该数值的前面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的指数次幂。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box  =  4.12e9;;//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4120000000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  box  =  0.00000000412;;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4.12e-­9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浮点数值的范围在：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Number.MIN_VALUE  ~  Number.MAX_VALUE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超过了浮点数值范围的最大值或最小值，那么就先出现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Infinity(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正无穷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Infinity(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负无穷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1104900"/>
            <a:ext cx="85979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JS数据类型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Number类型:</a:t>
            </a:r>
          </a:p>
          <a:p>
            <a:pPr>
              <a:lnSpc>
                <a:spcPts val="2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NaN,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即非数值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(Not  a  Number)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是一个特殊的值</a:t>
            </a:r>
          </a:p>
          <a:p>
            <a:pPr>
              <a:lnSpc>
                <a:spcPts val="2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这个数值用于表示一个本来要返回数值的操作数未返回数值的情况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这样就</a:t>
            </a:r>
          </a:p>
          <a:p>
            <a:pPr>
              <a:lnSpc>
                <a:spcPts val="2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不会抛出错误了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。比如，在其他语言中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任何数值除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都会导致错误而终</a:t>
            </a:r>
          </a:p>
          <a:p>
            <a:pPr>
              <a:lnSpc>
                <a:spcPts val="22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止程序执行。但在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中，会返回出特殊的值，因此不会影响程序执</a:t>
            </a:r>
          </a:p>
          <a:p>
            <a:pPr>
              <a:lnSpc>
                <a:spcPts val="21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行。</a:t>
            </a:r>
          </a:p>
          <a:p>
            <a:pPr>
              <a:lnSpc>
                <a:spcPts val="2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0/0;;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    //NaN</a:t>
            </a:r>
          </a:p>
          <a:p>
            <a:pPr>
              <a:lnSpc>
                <a:spcPts val="23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12/0;;    //Infinity</a:t>
            </a:r>
          </a:p>
          <a:p>
            <a:pPr>
              <a:lnSpc>
                <a:spcPts val="22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  12/0  *  0    //NaN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提供了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isNaN()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函数，用来判断这个值到底是不是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isNaN()</a:t>
            </a:r>
          </a:p>
          <a:p>
            <a:pPr>
              <a:lnSpc>
                <a:spcPts val="2100"/>
              </a:lnSpc>
              <a:tabLst>
                <a:tab pos="457200" algn="l"/>
                <a:tab pos="7874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函数在接收到一个值之后，会尝试将这个值转换为数值。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181600"/>
            <a:ext cx="2743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console.log(isNaN(NaN));;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console.log(isNaN(25));;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181600"/>
            <a:ext cx="2692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//true</a:t>
            </a:r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//false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25  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是一个数值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765800"/>
            <a:ext cx="8013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console.log(isNaN(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));;      //false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'25'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是一个字符串数值，可以转成数值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console.log(isNaN(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Lee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));;    //true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'Lee'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不能转换为数值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console.log(isNaN(true));;                  //false  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          true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可以转成成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JS类型转换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5638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字符串转换数字类型：parseInt()、parseFloat()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993900"/>
            <a:ext cx="407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parseInt()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   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是把其它类型转换为整型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286000"/>
            <a:ext cx="527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parseFloat()  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是把其它类型转换为浮点型（小数）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819400"/>
            <a:ext cx="398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Math.round四舍五入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(78.566)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-&gt;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790700"/>
            <a:ext cx="2032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Ø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03400"/>
            <a:ext cx="43561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算术运算符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(+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-­,  *,  /,  %(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取余数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ts val="32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字符串和变量的拼接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(+)</a:t>
            </a:r>
          </a:p>
          <a:p>
            <a:pPr>
              <a:lnSpc>
                <a:spcPts val="29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关系运算符</a:t>
            </a:r>
          </a:p>
          <a:p>
            <a:pPr>
              <a:lnSpc>
                <a:spcPts val="3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!=,  !==</a:t>
            </a:r>
          </a:p>
          <a:p>
            <a:pPr>
              <a:lnSpc>
                <a:spcPts val="29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逻辑运算符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    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    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    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</a:p>
          <a:p>
            <a:pPr>
              <a:lnSpc>
                <a:spcPts val="31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赋值运算符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a+=10;;</a:t>
            </a:r>
          </a:p>
          <a:p>
            <a:pPr>
              <a:lnSpc>
                <a:spcPts val="3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/=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%=</a:t>
            </a:r>
          </a:p>
          <a:p>
            <a:pPr>
              <a:lnSpc>
                <a:spcPts val="2900"/>
              </a:lnSpc>
              <a:tabLst>
                <a:tab pos="3175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自增、自减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++a,  a++,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-­-­a,  a—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413000"/>
            <a:ext cx="7099300" cy="427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60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JS运算符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854200"/>
            <a:ext cx="1409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算术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运算符</a:t>
            </a:r>
            <a:r>
              <a:rPr lang="en-US" altLang="zh-CN" sz="21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17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JS代码规范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384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JS代码规范: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2082800"/>
            <a:ext cx="1714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保持代码缩进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451100"/>
            <a:ext cx="3987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变量名遵守命名规范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尽量见名思意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语句的末尾尽量写上分号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175000"/>
            <a:ext cx="472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运算符两遍都留一个空格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2;;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5829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二进制,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八进制,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十六进制(扩展)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进制: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159000"/>
            <a:ext cx="8229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在计算机处理器内部只认识二进制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在内存存储的数据其实就是大量的开关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2500"/>
              </a:lnSpc>
              <a:tabLst>
                <a:tab pos="3810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每个开关，可以存储一个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，称为一位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(1bit)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，每八位称为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(1byte)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035300"/>
            <a:ext cx="1219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1byte  =  8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352800"/>
            <a:ext cx="19050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1KB    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1024byte    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1MB  =  1024KB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1GB  =  1024MB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1TB  =  1024GB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..1PB,  1EB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749800"/>
            <a:ext cx="2527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  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是二进制的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334000"/>
            <a:ext cx="5105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十进制的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在内存中存储的是二进制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10111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23  -­&gt;  10111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892800"/>
            <a:ext cx="628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00000000  00000000  00000000  00010111(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内存中存储的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23)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5829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二进制,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八进制,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十六进制(扩展)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59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进制: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032000"/>
            <a:ext cx="1879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二进制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(0~1)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324100"/>
            <a:ext cx="346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八进制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(0~7)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603500"/>
            <a:ext cx="400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(0~9)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921000"/>
            <a:ext cx="6121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十六进制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6,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7,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9,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  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(0~15)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微软雅黑" pitchFamily="18" charset="0"/>
                <a:cs typeface="微软雅黑" pitchFamily="18" charset="0"/>
              </a:rPr>
              <a:t>常用值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:  2</a:t>
            </a:r>
            <a:r>
              <a:rPr lang="en-US" altLang="zh-CN" sz="1900" dirty="0" smtClean="0">
                <a:solidFill>
                  <a:srgbClr val="0d0d0d"/>
                </a:solidFill>
                <a:latin typeface="微软雅黑" pitchFamily="18" charset="0"/>
                <a:cs typeface="微软雅黑" pitchFamily="18" charset="0"/>
              </a:rPr>
              <a:t>的次方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797300"/>
            <a:ext cx="774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2^3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381500"/>
            <a:ext cx="9144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2^4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2^5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2^6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245100"/>
            <a:ext cx="10541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2^7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2^8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256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2^9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512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083300"/>
            <a:ext cx="132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2^10  =  1024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2^11  =  2048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2501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  的诞生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362200"/>
            <a:ext cx="734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 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诞生于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1995  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年。由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Netscape(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网景公司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的程序员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Brendan 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44800"/>
            <a:ext cx="85217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Eich(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布兰登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公司联手开发一门脚本语言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最初名字叫做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Mocha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1995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月改为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LiveScript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语言的发明者）达成协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议，后者允许将这种语言叫做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。这样一来，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公司可以借助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语言的声势。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521200"/>
            <a:ext cx="7772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1996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Netscape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公司的浏览器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Navigator  2.0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浏览器正式内置了</a:t>
            </a:r>
          </a:p>
          <a:p>
            <a:pPr>
              <a:lnSpc>
                <a:spcPts val="3300"/>
              </a:lnSpc>
              <a:tabLst>
                <a:tab pos="5334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此后其他主流浏览器逐渐开始支持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13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5829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二进制,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八进制,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十进制,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十六进制(扩展)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38300"/>
            <a:ext cx="1130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进制转换: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082800"/>
            <a:ext cx="154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:101011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374900"/>
            <a:ext cx="7010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从右往左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)1*2º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1*2¹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0*2^2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1*2^3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+0*2^4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1*2^5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1+2+0+8+0+32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946400"/>
            <a:ext cx="4673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从右往左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个一组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101  011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从右往左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个一组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797300"/>
            <a:ext cx="1143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102100"/>
            <a:ext cx="3136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32+8+2+1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101011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32+11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2B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40+3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219700"/>
            <a:ext cx="1003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511800"/>
            <a:ext cx="280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5*8¹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3*8º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083300"/>
            <a:ext cx="1168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362700"/>
            <a:ext cx="4102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2*16¹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11*16º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32+11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6654800"/>
            <a:ext cx="660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进制和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进制转非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可以先转换成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进制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再由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进制转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65200"/>
            <a:ext cx="1943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练习和作业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1689100"/>
            <a:ext cx="66929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今天课堂所有的代码，照敲一遍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理解并熟练掌握今日知识点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入职薪水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10K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，每年涨幅入职薪水的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年后工资多少？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438400"/>
            <a:ext cx="8140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为抵抗洪水，战士连续作战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89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小时，编程计算共多少天零多少小时？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小明要到美国旅游，可是那里的温度是以华氏度为单位记录的。它需要一个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程序将华氏温度（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度）转换为摄氏度，并以华氏度和摄氏度为单位分别显示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365500"/>
            <a:ext cx="96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该温度。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632200"/>
            <a:ext cx="689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提示：摄氏度与华氏度的转换公式为：摄氏度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 5/9.0*(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华氏度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-­32)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000500"/>
            <a:ext cx="7683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给定一个三位数，分别把这个数字的百位、十位、个位算出来并显示。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7371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扩展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105400"/>
            <a:ext cx="707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将这些二进制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1100  ,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10111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转成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进制八进制、十进制、十六进制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将下列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进制数转成二进制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5664200"/>
            <a:ext cx="2120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193  ,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49  ,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81  ,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956300"/>
            <a:ext cx="3340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将下列二进制数转成十进制数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6248400"/>
            <a:ext cx="1295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100001001  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11001101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51100" y="3276600"/>
            <a:ext cx="2362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							</a:tabLst>
            </a:pPr>
            <a:r>
              <a:rPr lang="en-US" altLang="zh-CN" sz="4602" dirty="0" smtClean="0">
                <a:solidFill>
                  <a:srgbClr val="5079d9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92300"/>
            <a:ext cx="2501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  的版本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362200"/>
            <a:ext cx="779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这种语言的基本语法结构是由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来标准化的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所以我们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832100"/>
            <a:ext cx="51308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说的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版本一般指的是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1.0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发布。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1998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2.0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版发布。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3.0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版发布。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279900"/>
            <a:ext cx="84455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2007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4.0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版草案想要提交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但由于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版的目标过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于激进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改动太大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并且微软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谷歌等大公司极力反对；一直到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会决定，中止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4.0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的开发（即废除了这个版本）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5.0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版正式发布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5.1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版发布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362700"/>
            <a:ext cx="7734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6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正式发布，并且更名为“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2015”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13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79600"/>
            <a:ext cx="226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  的优势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2349500"/>
            <a:ext cx="7848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是一门脚本语言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长期处于计算机语言排行榜的前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且在脚本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794000"/>
            <a:ext cx="77724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334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语言排行榜中长期处于领先地位直至今日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它的发展前景可想而知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334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一直伴随着互联网一起发展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互联网的发展也推动和刺激了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657600"/>
            <a:ext cx="8420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的发展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目前苹果公司的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Safari,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谷歌的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Chrome,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微软的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等几乎全部浏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览器都支持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开发的库和框架数不胜数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jQuery,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PhoneGap,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Angular,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927600"/>
            <a:ext cx="5689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将在前端和服务器端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(Node.js)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有更好的发展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13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79600"/>
            <a:ext cx="226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  的简介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311400"/>
            <a:ext cx="7531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JavaScript是一种专为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与网页交互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而设计的脚本语言,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具有较强的逻辑性.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781300"/>
            <a:ext cx="788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JavaScript  </a:t>
            </a: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是一种具有面向对象能力的、解释型的程序设计语言。更具体一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238500"/>
            <a:ext cx="8382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点，它是基于对象和事件驱动并具有相对安全性的客户端脚本语言。因为他不需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要在一个语言环境下运行，而只需要支持它的浏览器即可。它的主要目的是，验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064000"/>
            <a:ext cx="6362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证发往服务器端的数据、增加</a:t>
            </a: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互动、加强用户体验度等</a:t>
            </a:r>
            <a:r>
              <a:rPr lang="en-US" altLang="zh-CN" sz="1900" dirty="0" smtClean="0">
                <a:solidFill>
                  <a:srgbClr val="161645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4495800"/>
            <a:ext cx="778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不同于服务器端脚本语言，例如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主要被作为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40300"/>
            <a:ext cx="647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客户端脚本语言在用户的浏览器上运行，不需要服务器的支持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13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79600"/>
            <a:ext cx="2743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5.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  语言的特点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565400"/>
            <a:ext cx="8445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脚本语言。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是一种解释型的脚本语言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等语言先编译后执行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是在程序的运行过程中逐行进行解释。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352800"/>
            <a:ext cx="852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基于对象。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是一种基于对象的脚本语言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它不仅可以创建对象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也能使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657600"/>
            <a:ext cx="167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用现有的对象。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78300"/>
            <a:ext cx="8483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简单。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语言中采用的是弱类型的变量类型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对使用的数据类型未做出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严格的要求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041900"/>
            <a:ext cx="84963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动态性。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是一种采用事件驱动的脚本语言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它不需要经过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就可以对用户的输入做出响应。在访问一个网页时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鼠标在网页中进行鼠标点击或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上下移、窗口移动等操作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都可直接对这些事件给出相应的响应。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跨平台性。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脚本语言不依赖于操作系统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仅需要浏览器的支持。因此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脚本在编写后可以带到任意机器上使用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前提是机器上的浏览器支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持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脚本语言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目前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已被大多数的浏览器所支持。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136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79600"/>
            <a:ext cx="2641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JavaScript由三部分组成: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222500"/>
            <a:ext cx="226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  核心(ECMAScript)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514600"/>
            <a:ext cx="26924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  浏览器对象模型(BOM)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  文档对象模型(DOM)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505200"/>
            <a:ext cx="8166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ECMAScript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是一种由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国际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前身为欧洲计算机制造商协会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英文名称是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848100"/>
            <a:ext cx="852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European  Computer  Manufacturers  Association)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ECMA-­262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标准化的脚本程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序设计语言。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ECMAScript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定义的只是这门语言的基础，他的组成部分有：语法、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419600"/>
            <a:ext cx="504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类型、语句、关键字、保留字、操作符、对象等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965700"/>
            <a:ext cx="8318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BOM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Browse  Object  Model,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浏览器对象模型，提供与浏览器交互的方法和接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295900"/>
            <a:ext cx="6794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口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(API),  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开发人员使用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BOM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可以控制浏览器显示页面以外的部分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5854700"/>
            <a:ext cx="834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DOM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Document    Object  Model,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文档对象模型，提供访问和操作网页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6197600"/>
            <a:ext cx="1689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容的方法和接口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3454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JavaScript语言的组成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1879600"/>
            <a:ext cx="4025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JavaScript的编辑工具：写代码的工具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349500"/>
            <a:ext cx="7048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1900" b="1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HBuilder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sublime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Text,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Dreamweaver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Notepad++,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文本等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073400"/>
            <a:ext cx="4025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JavaScript的运行环境：看结果的地方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3403600"/>
            <a:ext cx="344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如：</a:t>
            </a:r>
            <a:r>
              <a:rPr lang="en-US" altLang="zh-CN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chrome,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firefox,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itchFamily="18" charset="0"/>
                <a:cs typeface="Times New Roman" pitchFamily="18" charset="0"/>
              </a:rPr>
              <a:t>等浏览器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965200"/>
            <a:ext cx="2870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01" dirty="0" smtClean="0">
                <a:solidFill>
                  <a:srgbClr val="ff682f"/>
                </a:solidFill>
                <a:latin typeface="Wingdings" pitchFamily="18" charset="0"/>
                <a:cs typeface="Wingdings" pitchFamily="18" charset="0"/>
              </a:rPr>
              <a:t>Ø</a:t>
            </a:r>
            <a:r>
              <a:rPr lang="en-US" altLang="zh-CN" sz="250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1" dirty="0" smtClean="0">
                <a:solidFill>
                  <a:srgbClr val="ff682f"/>
                </a:solidFill>
                <a:latin typeface="微软雅黑" pitchFamily="18" charset="0"/>
                <a:cs typeface="微软雅黑" pitchFamily="18" charset="0"/>
              </a:rPr>
              <a:t>编写第一个JS程序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