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693400" cy="75565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image" Target="../media/image20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	<Relationship Id="rId3" Type="http://schemas.openxmlformats.org/officeDocument/2006/relationships/image" Target="../media/image27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	<Relationship Id="rId3" Type="http://schemas.openxmlformats.org/officeDocument/2006/relationships/image" Target="../media/image30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	<Relationship Id="rId3" Type="http://schemas.openxmlformats.org/officeDocument/2006/relationships/image" Target="../media/image34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	<Relationship Id="rId3" Type="http://schemas.openxmlformats.org/officeDocument/2006/relationships/image" Target="../media/image36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7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215900"/>
            <a:ext cx="9486900" cy="712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425700" y="3632200"/>
            <a:ext cx="5943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41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day02_运算符和逻辑分支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5067300"/>
            <a:ext cx="1333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讲师: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聂剑峰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5359400"/>
            <a:ext cx="2336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联系方式: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610567895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943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表达式的概念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2362200"/>
            <a:ext cx="4368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由运算符和操作数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（变量或常量）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组成的式子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997200"/>
            <a:ext cx="3848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算术运算符组成的式子叫算术表达式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441700"/>
            <a:ext cx="5524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关系运算符组成的式子叫关系表达式或者条件表达式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逻辑运算符组成的式子叫做逻辑表达式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4267200"/>
            <a:ext cx="3187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2+3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a+5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c&gt;3;;    a&amp;&amp;b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9409" y="6444397"/>
            <a:ext cx="6426200" cy="12705"/>
          </a:xfrm>
          <a:custGeom>
            <a:avLst/>
            <a:gdLst>
              <a:gd name="connsiteX0" fmla="*/ 0 w 6426200"/>
              <a:gd name="connsiteY0" fmla="*/ 0 h 12705"/>
              <a:gd name="connsiteX1" fmla="*/ 1606549 w 6426200"/>
              <a:gd name="connsiteY1" fmla="*/ 0 h 12705"/>
              <a:gd name="connsiteX2" fmla="*/ 3213099 w 6426200"/>
              <a:gd name="connsiteY2" fmla="*/ 0 h 12705"/>
              <a:gd name="connsiteX3" fmla="*/ 4819649 w 6426200"/>
              <a:gd name="connsiteY3" fmla="*/ 0 h 12705"/>
              <a:gd name="connsiteX4" fmla="*/ 6426199 w 6426200"/>
              <a:gd name="connsiteY4" fmla="*/ 0 h 12705"/>
              <a:gd name="connsiteX5" fmla="*/ 6426199 w 6426200"/>
              <a:gd name="connsiteY5" fmla="*/ 12705 h 12705"/>
              <a:gd name="connsiteX6" fmla="*/ 4819649 w 6426200"/>
              <a:gd name="connsiteY6" fmla="*/ 12705 h 12705"/>
              <a:gd name="connsiteX7" fmla="*/ 3213099 w 6426200"/>
              <a:gd name="connsiteY7" fmla="*/ 12705 h 12705"/>
              <a:gd name="connsiteX8" fmla="*/ 1606549 w 6426200"/>
              <a:gd name="connsiteY8" fmla="*/ 12705 h 12705"/>
              <a:gd name="connsiteX9" fmla="*/ 0 w 6426200"/>
              <a:gd name="connsiteY9" fmla="*/ 12705 h 12705"/>
              <a:gd name="connsiteX10" fmla="*/ 0 w 6426200"/>
              <a:gd name="connsiteY10" fmla="*/ 0 h 12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426200" h="12705">
                <a:moveTo>
                  <a:pt x="0" y="0"/>
                </a:moveTo>
                <a:lnTo>
                  <a:pt x="1606549" y="0"/>
                </a:lnTo>
                <a:lnTo>
                  <a:pt x="3213099" y="0"/>
                </a:lnTo>
                <a:lnTo>
                  <a:pt x="4819649" y="0"/>
                </a:lnTo>
                <a:lnTo>
                  <a:pt x="6426199" y="0"/>
                </a:lnTo>
                <a:lnTo>
                  <a:pt x="6426199" y="12705"/>
                </a:lnTo>
                <a:lnTo>
                  <a:pt x="4819649" y="12705"/>
                </a:lnTo>
                <a:lnTo>
                  <a:pt x="3213099" y="12705"/>
                </a:lnTo>
                <a:lnTo>
                  <a:pt x="1606549" y="12705"/>
                </a:lnTo>
                <a:lnTo>
                  <a:pt x="0" y="12705"/>
                </a:lnTo>
                <a:lnTo>
                  <a:pt x="0" y="0"/>
                </a:lnTo>
              </a:path>
            </a:pathLst>
          </a:custGeom>
          <a:solidFill>
            <a:srgbClr val="00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676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赋值运算符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2400300"/>
            <a:ext cx="6769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赋值运算符用等于号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(=)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表示，就是把右边的值赋给左边的变量。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832100"/>
            <a:ext cx="6019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复合赋值运算符通过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的形式表示，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表示算术运算符。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3251200"/>
            <a:ext cx="2476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+=,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-­=,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*=,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/=,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%=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508500"/>
            <a:ext cx="1676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6.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其他运算符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978400"/>
            <a:ext cx="1701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三目运算符: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?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5321300"/>
            <a:ext cx="8204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字符串运算符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字符串运算符只有一个，即：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“+”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。它的作用是将两个字符串相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600700"/>
            <a:ext cx="3911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加。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规则：至少一个操作数是字符串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5892800"/>
            <a:ext cx="3225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位运算符(扩展)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参考以下网址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6210300"/>
            <a:ext cx="6413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http://www.w3school.com.cn/js/pro_js_operators_bitwise.asp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42009" y="2463565"/>
          <a:ext cx="7749889" cy="4645762"/>
        </p:xfrm>
        <a:graphic>
          <a:graphicData uri="http://schemas.openxmlformats.org/drawingml/2006/table">
            <a:tbl>
              <a:tblPr/>
              <a:tblGrid>
                <a:gridCol w="3874944"/>
                <a:gridCol w="3874944"/>
              </a:tblGrid>
              <a:tr h="290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运算符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描述</a:t>
                      </a:r>
                      <a:endParaRPr lang="zh-CN" altLang="en-US" sz="1700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对象成员存取、数组下标、函数调用等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-­-­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typeof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一元运算符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2903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*/%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乘法、除法、去模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-­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加法、减法、字符串连接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&lt;&lt;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&gt;&gt;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&gt;&gt;&gt;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移位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instanceof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关系比较、检测类实例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===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!==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恒等</a:t>
                      </a:r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全等</a:t>
                      </a:r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位与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位异或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位或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逻辑与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逻辑或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2903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?: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三元条件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903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x=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赋值、运算赋值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2903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zh-CN" altLang="en-US" sz="17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多重赋值、数组元素</a:t>
                      </a:r>
                      <a:endParaRPr lang="zh-CN" altLang="en-US" sz="17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028700" y="1892300"/>
            <a:ext cx="1600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运算符优先级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54200"/>
            <a:ext cx="85217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我们的计算机在执行一个程序的时候，最基本的方式是一条语句接一条语句的</a:t>
            </a:r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执行。但不可能所有的问题都能用顺序执行方式就能解决，总会有一些跳转。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采用结构化的程序设计，可以大大提高开发程序的速度、提高程序的可读性、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81300"/>
            <a:ext cx="2641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程序运行的速度和效率。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149600"/>
            <a:ext cx="8128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结构化程序是由若干个基本结构组合而成，每一个结构可以包含若干条语句和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416300"/>
            <a:ext cx="3670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其它基本结构。共有三种基本结构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962400"/>
            <a:ext cx="392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顺序：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从上朝下执行的代码就是顺序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343400"/>
            <a:ext cx="4864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分支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选择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根据不同的情况，执行对应代码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762500"/>
            <a:ext cx="2476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循环：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重复做一件事情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21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程序的三大流程控制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0" y="3327400"/>
            <a:ext cx="1816100" cy="316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714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顺序结构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311400"/>
            <a:ext cx="814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顺序结构是最简单的程序结构，它是由若干个依次执行的处理步骤组成的。如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578100"/>
            <a:ext cx="8521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语句和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语句是依次执行的，只有在执行完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语句后，才能接着执行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语句。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21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程序的三大流程控制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3771900"/>
            <a:ext cx="3873500" cy="262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714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分支结构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2311400"/>
            <a:ext cx="789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在处理实际问题时，只有顺序结构是不够的，经常会遇到一些条件的判断，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590800"/>
            <a:ext cx="8521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流程根据条件是否成立有不同的流向。如下图所示，程序根据给定的条件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是否成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立而选择执行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操作或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操作。这种先根据条件做出判断，再决定执行哪一种操作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162300"/>
            <a:ext cx="433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的结构称为分支结构，也称为选择结构。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21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程序的三大流程控制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2400" y="3517900"/>
            <a:ext cx="5143500" cy="313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714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循环结构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311400"/>
            <a:ext cx="8128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需要重复执行同一操作的结构称为循环结构，即从某处开始，按照一定条件反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590800"/>
            <a:ext cx="5753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复执行某一处理步骤，反复执行的处理步骤称为循环体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21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程序的三大流程控制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676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IF单分支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501900"/>
            <a:ext cx="2349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条件判断语句的写法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2743200"/>
            <a:ext cx="1104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if(表达式){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3035300"/>
            <a:ext cx="965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执行语句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33147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721100"/>
            <a:ext cx="8267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当括号内的表达式结果成立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，则执行大括号内的语句，否则不执行。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381500"/>
            <a:ext cx="711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660900"/>
            <a:ext cx="2451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后面的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不能省略。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940300"/>
            <a:ext cx="8420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一条执行语句可以省略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{},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多条时不能省略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{},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建议不管是一条还是多条都写上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231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IF语句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2286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IF双分支语句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501900"/>
            <a:ext cx="2108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双分支语句的写法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2755900"/>
            <a:ext cx="15240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191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if(表达式){</a:t>
            </a:r>
          </a:p>
          <a:p>
            <a:pPr>
              <a:lnSpc>
                <a:spcPts val="23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执行语句1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33147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36068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else{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886200"/>
            <a:ext cx="1104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执行语句2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41783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584700"/>
            <a:ext cx="7188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括号内的表达式结果成立，执行执行语句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，否则执行执行语句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232400"/>
            <a:ext cx="558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示例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524500"/>
            <a:ext cx="3505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、判断一个数是偶数还是奇数；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、求两个数的最大数；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6083300"/>
            <a:ext cx="3746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、判断一个年份是闰年还是平年；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375400"/>
            <a:ext cx="7264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能被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整除而不能被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2004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年就是闰年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,1800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年不是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6654800"/>
            <a:ext cx="4089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能被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年是闰年））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231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IF语句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2286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IF多分支语句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501900"/>
            <a:ext cx="2108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多分支语句的写法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2755900"/>
            <a:ext cx="1485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810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if(表达式){</a:t>
            </a:r>
          </a:p>
          <a:p>
            <a:pPr>
              <a:lnSpc>
                <a:spcPts val="23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执行语句1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33147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3606800"/>
            <a:ext cx="1752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else  if(表达式2){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886200"/>
            <a:ext cx="1104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执行语句2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41783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4457700"/>
            <a:ext cx="1752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else  if(表达式3){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749800"/>
            <a:ext cx="1104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执行语句3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50292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53213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else{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5600700"/>
            <a:ext cx="1104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执行语句n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58928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6299200"/>
            <a:ext cx="8356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从上往下，满足哪个条件就执行其相对应的语句，都不满足时，执行最后的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591300"/>
            <a:ext cx="312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的语句，只能进入其中之一。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231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30400" y="2095500"/>
            <a:ext cx="1409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49500" y="2527300"/>
            <a:ext cx="16891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一元运算符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关系运算符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逻辑运算符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赋值运算符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4089400"/>
            <a:ext cx="27559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程序的三大流程控制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4876800"/>
            <a:ext cx="1739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Switch语句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1181100"/>
            <a:ext cx="850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29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3022600"/>
            <a:ext cx="2781300" cy="135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2286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IF多分支语句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501900"/>
            <a:ext cx="54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794000"/>
            <a:ext cx="1955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、计算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值并输出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4229100"/>
            <a:ext cx="1968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85800" algn="l"/>
              </a:tabLst>
            </a:pP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、成绩判定</a:t>
            </a:r>
          </a:p>
          <a:p>
            <a:pPr>
              <a:lnSpc>
                <a:spcPts val="22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85  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优秀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800600"/>
            <a:ext cx="2984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大于等于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小于等于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85  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良好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大于等于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及格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不及格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231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IF语句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651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IF的嵌套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2171700"/>
            <a:ext cx="4330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将整个if语句块插入另一个if语句块中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501900"/>
            <a:ext cx="1968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5207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  (表达式1)  {</a:t>
            </a:r>
          </a:p>
          <a:p>
            <a:pPr>
              <a:lnSpc>
                <a:spcPts val="2300"/>
              </a:lnSpc>
              <a:tabLst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  (表达式2)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3060700"/>
            <a:ext cx="1308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  (表达式3){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33528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语句;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36322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3937000"/>
            <a:ext cx="952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191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else{</a:t>
            </a:r>
          </a:p>
          <a:p>
            <a:pPr>
              <a:lnSpc>
                <a:spcPts val="22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语句;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508500"/>
            <a:ext cx="431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3556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5080000"/>
            <a:ext cx="914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810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else{</a:t>
            </a:r>
          </a:p>
          <a:p>
            <a:pPr>
              <a:lnSpc>
                <a:spcPts val="22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语句;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5651500"/>
            <a:ext cx="546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4699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426200"/>
            <a:ext cx="8496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嵌套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时，最好不要超过三层；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内层的每一对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if...else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代码要缩进且对齐；编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写代码时，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要与最近的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配对。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231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IF语句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314700"/>
            <a:ext cx="2336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651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IF的嵌套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24892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8067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计算y的值,使用if嵌套的方式完成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231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IF语句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9100" y="4762500"/>
            <a:ext cx="2870200" cy="1816100"/>
          </a:xfrm>
          <a:custGeom>
            <a:avLst/>
            <a:gdLst>
              <a:gd name="connsiteX0" fmla="*/ 0 w 2870200"/>
              <a:gd name="connsiteY0" fmla="*/ 0 h 1816100"/>
              <a:gd name="connsiteX1" fmla="*/ 2870200 w 2870200"/>
              <a:gd name="connsiteY1" fmla="*/ 0 h 1816100"/>
              <a:gd name="connsiteX2" fmla="*/ 2870200 w 2870200"/>
              <a:gd name="connsiteY2" fmla="*/ 1816100 h 1816100"/>
              <a:gd name="connsiteX3" fmla="*/ 0 w 2870200"/>
              <a:gd name="connsiteY3" fmla="*/ 1816100 h 1816100"/>
              <a:gd name="connsiteX4" fmla="*/ 0 w 2870200"/>
              <a:gd name="connsiteY4" fmla="*/ 0 h 181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70200" h="1816100">
                <a:moveTo>
                  <a:pt x="0" y="0"/>
                </a:moveTo>
                <a:lnTo>
                  <a:pt x="2870200" y="0"/>
                </a:lnTo>
                <a:lnTo>
                  <a:pt x="2870200" y="1816100"/>
                </a:lnTo>
                <a:lnTo>
                  <a:pt x="0" y="1816100"/>
                </a:lnTo>
                <a:lnTo>
                  <a:pt x="0" y="0"/>
                </a:lnTo>
              </a:path>
            </a:pathLst>
          </a:custGeom>
          <a:solidFill>
            <a:srgbClr val="ffe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6396" y="4749796"/>
            <a:ext cx="2895606" cy="1841506"/>
          </a:xfrm>
          <a:custGeom>
            <a:avLst/>
            <a:gdLst>
              <a:gd name="connsiteX0" fmla="*/ 12703 w 2895606"/>
              <a:gd name="connsiteY0" fmla="*/ 12703 h 1841506"/>
              <a:gd name="connsiteX1" fmla="*/ 2882903 w 2895606"/>
              <a:gd name="connsiteY1" fmla="*/ 12703 h 1841506"/>
              <a:gd name="connsiteX2" fmla="*/ 2882903 w 2895606"/>
              <a:gd name="connsiteY2" fmla="*/ 1828803 h 1841506"/>
              <a:gd name="connsiteX3" fmla="*/ 12703 w 2895606"/>
              <a:gd name="connsiteY3" fmla="*/ 1828803 h 1841506"/>
              <a:gd name="connsiteX4" fmla="*/ 12703 w 2895606"/>
              <a:gd name="connsiteY4" fmla="*/ 12703 h 1841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5606" h="1841506">
                <a:moveTo>
                  <a:pt x="12703" y="12703"/>
                </a:moveTo>
                <a:lnTo>
                  <a:pt x="2882903" y="12703"/>
                </a:lnTo>
                <a:lnTo>
                  <a:pt x="2882903" y="1828803"/>
                </a:lnTo>
                <a:lnTo>
                  <a:pt x="12703" y="1828803"/>
                </a:lnTo>
                <a:lnTo>
                  <a:pt x="12703" y="1270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练习: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159000"/>
            <a:ext cx="843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指数（即身体质量指数，简称体质指数又称体重，英文为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Body  Mass  Index</a:t>
            </a:r>
          </a:p>
          <a:p>
            <a:pPr>
              <a:lnSpc>
                <a:spcPts val="23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，简称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），是用体重公斤数除以身高米数平方得出的数字，是目前国际上常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43200"/>
            <a:ext cx="8382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用的衡量人体胖瘦程度以及是否健康的一个标准。主要用于统计用途，当我们需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009900"/>
            <a:ext cx="8318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要比较及分析一个人的体重对于不同高度的人所带来的健康影响时，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值是一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02000"/>
            <a:ext cx="241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个中立而可靠的指标。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873500"/>
            <a:ext cx="5003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体质指数（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体重（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kg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）÷身高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^2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如：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70kg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÷（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1.75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1.75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=22.86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231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IF语句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4851400"/>
            <a:ext cx="1892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成人的</a:t>
            </a:r>
            <a:r>
              <a:rPr lang="en-US" altLang="zh-CN" sz="19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altLang="zh-CN" sz="19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数值：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过轻：低于</a:t>
            </a:r>
            <a:r>
              <a:rPr lang="en-US" altLang="zh-CN" sz="19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18.5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5435600"/>
            <a:ext cx="18796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正常：</a:t>
            </a:r>
            <a:r>
              <a:rPr lang="en-US" altLang="zh-CN" sz="19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18.5-24.99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过重：</a:t>
            </a:r>
            <a:r>
              <a:rPr lang="en-US" altLang="zh-CN" sz="19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25-28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肥胖：</a:t>
            </a:r>
            <a:r>
              <a:rPr lang="en-US" altLang="zh-CN" sz="19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28-32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6273800"/>
            <a:ext cx="1828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非常肥胖</a:t>
            </a:r>
            <a:r>
              <a:rPr lang="en-US" altLang="zh-CN" sz="19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高于</a:t>
            </a:r>
            <a:r>
              <a:rPr lang="en-US" altLang="zh-CN" sz="19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2247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Switch语句的写法: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108200"/>
            <a:ext cx="154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switch(表达式)  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2374900"/>
            <a:ext cx="2273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case  常量1:语句;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break;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case  常量2:语句;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break;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28702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3136900"/>
            <a:ext cx="2273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case  常量n:语句;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break;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default:语句;</a:t>
            </a: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break;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632200"/>
            <a:ext cx="63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7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3924300"/>
            <a:ext cx="8051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表达式的结果等于哪个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的常量，则执行其后的语句，执行完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就跳出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216400"/>
            <a:ext cx="4737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结构，都不满足则执行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的语句。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495800"/>
            <a:ext cx="8089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的作用：是跳出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结构，如果没有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，则继续执行下面分支的的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800600"/>
            <a:ext cx="2641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语句（而不进行判断）。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359400"/>
            <a:ext cx="3035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穿透，要加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语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638800"/>
            <a:ext cx="5219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的应用场景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表达式为固定值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不能判断范围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68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Switch语句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794000"/>
            <a:ext cx="7112000" cy="300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311400"/>
            <a:ext cx="4140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按照考试成绩的等级，输出百分制数段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68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Switch语句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0" y="5105400"/>
            <a:ext cx="3632200" cy="193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练习和作业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1841500"/>
            <a:ext cx="53340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课堂上所有代码敲一遍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熟练掌握今日所学知识点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判断一个整数，属于哪个范围：大于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；小于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；等于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判断一个整数是偶数还是奇数，并输出判断结果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590800"/>
            <a:ext cx="8521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开发一款软件，根据公式（身高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-­108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*2=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体重，可以有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斤左右的浮动。来观察测试者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844800"/>
            <a:ext cx="1282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体重是否合适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098800"/>
            <a:ext cx="3263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已知圆的半径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，求出圆的面积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52800"/>
            <a:ext cx="4673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随意输入一个年份，判断这个年份是否为闰年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输入赵本山的考试成绩，显示所获奖励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3898900"/>
            <a:ext cx="2489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成绩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==100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分，爸爸给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他买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辆车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成绩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&gt;=90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分，妈妈给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他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买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4356100"/>
            <a:ext cx="3251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成绩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&gt;=60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分，妈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给他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买本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考书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成绩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&lt;60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分，什么都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787900"/>
            <a:ext cx="7327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会员购物时，根据积分的不同享受不同的折扣，计算会员购物时所获得折扣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451100" y="3276600"/>
            <a:ext cx="2362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602" dirty="0" smtClean="0">
                <a:solidFill>
                  <a:srgbClr val="5079d9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803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一元运算符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2362200"/>
            <a:ext cx="433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只能操作一个值的运算符叫做一元运算符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2755900"/>
            <a:ext cx="5080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a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++b;;  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加后取值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先执行加法运算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再取值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a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b++;;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加前取值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先取值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再执行加法运算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3556000"/>
            <a:ext cx="3378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其他类型应用一元运算符的规则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873500"/>
            <a:ext cx="1308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  =  '89';;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165600"/>
            <a:ext cx="3670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b++;;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//90,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数值字符自动转换成数值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737100"/>
            <a:ext cx="1244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b=  'ab';;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5029200"/>
            <a:ext cx="4102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b++;;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//NaN,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字符串包含非数值转成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5588000"/>
            <a:ext cx="138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false;;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5880100"/>
            <a:ext cx="3644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b++;;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//1,false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转成数值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累加就是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6451600"/>
            <a:ext cx="1270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2.3;;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6743700"/>
            <a:ext cx="1930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b++;;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//3.3,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直接加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295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运算符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501900"/>
            <a:ext cx="7467600" cy="421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803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关系运算符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803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关系运算符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400300"/>
            <a:ext cx="6184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用于进行比较的运算符称作为关系运算符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关系运算符如下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43200"/>
            <a:ext cx="5295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小于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(&lt;)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、大于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(&gt;)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、小于等于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(&lt;=)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、大于等于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(&gt;=)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022600"/>
            <a:ext cx="6261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相等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(==)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、不等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(!=)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、全等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恒等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)(===)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、不全等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不恒等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)(!==)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695700"/>
            <a:ext cx="2540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关系运算符的比较规则: 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025900"/>
            <a:ext cx="3581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1,    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数字和数字比较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直接比较大小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318000"/>
            <a:ext cx="5410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2,    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数字和字符串比较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字符串转换为数字后再比较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3,    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字符串和字符串比较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进行字符的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码值比较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130800"/>
            <a:ext cx="149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比较注意事项: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5448300"/>
            <a:ext cx="2641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布尔值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ture=1,  false=0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5753100"/>
            <a:ext cx="5930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只要不等于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NaN,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就是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true,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其他有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的运算都为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如果要恒等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则必须值和类型都要相等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465406" y="2511223"/>
          <a:ext cx="7600408" cy="4174129"/>
        </p:xfrm>
        <a:graphic>
          <a:graphicData uri="http://schemas.openxmlformats.org/drawingml/2006/table">
            <a:tbl>
              <a:tblPr/>
              <a:tblGrid>
                <a:gridCol w="3800204"/>
                <a:gridCol w="3800204"/>
              </a:tblGrid>
              <a:tr h="341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altLang="en-US" sz="1400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341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null  ==  undefined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3409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'NaN'  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==  NaN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40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 ==  NaN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3515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NaN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==  NaN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51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  ==  0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349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  ==  1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51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  ==  2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351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undefined  ==  0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51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null  ==  0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351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'100'  ==  100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51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'100'  ===  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zh-CN" altLang="en-US" sz="14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028700" y="1892300"/>
            <a:ext cx="2857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关系运算符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(特殊值)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362200"/>
            <a:ext cx="6959600" cy="3416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803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逻辑运算符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701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逻辑运算符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2362200"/>
            <a:ext cx="789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逻辑运算符通常用于布尔值的操作，一般和关系运算符配合使用，有三个逻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94000"/>
            <a:ext cx="5753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辑运算符：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逻辑与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(AND)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、逻辑或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(OR)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、逻辑非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(NOT)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644900"/>
            <a:ext cx="8064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逻辑与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运算符属于短路操作，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顾名思义，如果第一个操作数返回是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076700"/>
            <a:ext cx="4775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第二个数不管是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还是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都会返回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4508500"/>
            <a:ext cx="8064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逻辑或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运算符也是短路操作。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当第一操作数的求值结果为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就不会对第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927600"/>
            <a:ext cx="2171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二个操作数求值了。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701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逻辑运算符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273300"/>
            <a:ext cx="1765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逻辑非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(NOT)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!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05100"/>
            <a:ext cx="8445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逻辑非运算符可以用于任何值。无论这个值是什么数据类型，这个运算符都会返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回一个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布尔值。它的流程是：先将这个值转换成布尔值，然后取反，规则如下：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594100"/>
            <a:ext cx="69088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操作数是一个空字符串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返回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true;;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非空字符串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返回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false  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操作数是数值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返回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true;;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任意非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数值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包括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Infinity),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返回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操作数是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NaN,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返回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660900"/>
            <a:ext cx="3378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操作数是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undefined,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返回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