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693400" cy="75565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92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5390" y="1143000"/>
            <a:ext cx="436722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215900"/>
            <a:ext cx="9486900" cy="71247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3454400" y="3632200"/>
            <a:ext cx="38862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5400"/>
              </a:lnSpc>
            </a:pPr>
            <a:r>
              <a:rPr lang="en-US" altLang="zh-CN" sz="41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Day03_循环语句</a:t>
            </a:r>
            <a:endParaRPr lang="en-US" altLang="zh-CN" sz="41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724400" y="5067300"/>
            <a:ext cx="1333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讲师: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聂剑峰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229100" y="5359400"/>
            <a:ext cx="2336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联系方式: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610567895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028700" y="1892300"/>
            <a:ext cx="2387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和while的区别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422400" y="2413000"/>
            <a:ext cx="812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执行顺序的问题，while是先判断，do-while是先执行循环体的代码，再判断。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28700" y="2844800"/>
            <a:ext cx="4800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当条件第一次就不满足时，更能体现出区别。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422400" y="3263900"/>
            <a:ext cx="7797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在开发中，while用的情况多。如果while处理逻辑比较别扭时，就需要使用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28700" y="3695700"/>
            <a:ext cx="1193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do-while。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28700" y="4546600"/>
            <a:ext cx="4546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举一个第一次条件判断为false的例子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23900" y="965200"/>
            <a:ext cx="2324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do-while循环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2006600" y="2692400"/>
            <a:ext cx="1016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执行代码;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511300" y="3009900"/>
            <a:ext cx="7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}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92200" y="3467100"/>
            <a:ext cx="48387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  <a:tabLst>
                <a:tab pos="7366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表达式1:可写循环初始值,(可以不填)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2,表达式2:循环条件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3,表达式3:循环增量(减量)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4,两个分号必须写.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23900" y="1016000"/>
            <a:ext cx="42545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304800" algn="l"/>
                <a:tab pos="736600" algn="l"/>
              </a:tabLst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for循环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700"/>
              </a:lnSpc>
              <a:tabLst>
                <a:tab pos="3048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for循环语法格式: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defTabSz="-635">
              <a:lnSpc>
                <a:spcPts val="3400"/>
              </a:lnSpc>
              <a:tabLst>
                <a:tab pos="3048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(表达式1;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表达式2;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表达式3)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{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54300"/>
            <a:ext cx="5321300" cy="30353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1028700" y="1892300"/>
            <a:ext cx="447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示例：计算</a:t>
            </a:r>
            <a:r>
              <a:rPr lang="en-US" altLang="zh-CN" sz="2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1+2+3+……+100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之和。</a:t>
            </a:r>
            <a:endParaRPr lang="en-US" altLang="zh-CN" sz="2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23900" y="965200"/>
            <a:ext cx="1422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for循环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054100" y="6184900"/>
            <a:ext cx="6121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for循环将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循环初始值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循环条件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循环变量增量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写在了一起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54100" y="6489700"/>
            <a:ext cx="8343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三个表达式都是可选填写,但是如果后两个不写,会造成死循环;;而第一个为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初始化值,所以我们三个一般都要写上.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65300" y="3733800"/>
            <a:ext cx="1714501" cy="1625600"/>
          </a:xfrm>
          <a:custGeom>
            <a:avLst/>
            <a:gdLst>
              <a:gd name="connsiteX0" fmla="*/ 0 w 1714501"/>
              <a:gd name="connsiteY0" fmla="*/ 270933 h 1625600"/>
              <a:gd name="connsiteX1" fmla="*/ 270812 w 1714501"/>
              <a:gd name="connsiteY1" fmla="*/ 0 h 1625600"/>
              <a:gd name="connsiteX2" fmla="*/ 1443689 w 1714501"/>
              <a:gd name="connsiteY2" fmla="*/ 0 h 1625600"/>
              <a:gd name="connsiteX3" fmla="*/ 1714501 w 1714501"/>
              <a:gd name="connsiteY3" fmla="*/ 270933 h 1625600"/>
              <a:gd name="connsiteX4" fmla="*/ 1714501 w 1714501"/>
              <a:gd name="connsiteY4" fmla="*/ 1354666 h 1625600"/>
              <a:gd name="connsiteX5" fmla="*/ 1443689 w 1714501"/>
              <a:gd name="connsiteY5" fmla="*/ 1625600 h 1625600"/>
              <a:gd name="connsiteX6" fmla="*/ 270812 w 1714501"/>
              <a:gd name="connsiteY6" fmla="*/ 1625600 h 1625600"/>
              <a:gd name="connsiteX7" fmla="*/ 0 w 1714501"/>
              <a:gd name="connsiteY7" fmla="*/ 1354666 h 1625600"/>
              <a:gd name="connsiteX8" fmla="*/ 0 w 1714501"/>
              <a:gd name="connsiteY8" fmla="*/ 270933 h 162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14501" h="1625600">
                <a:moveTo>
                  <a:pt x="0" y="270933"/>
                </a:moveTo>
                <a:cubicBezTo>
                  <a:pt x="0" y="121301"/>
                  <a:pt x="121246" y="0"/>
                  <a:pt x="270812" y="0"/>
                </a:cubicBezTo>
                <a:lnTo>
                  <a:pt x="1443689" y="0"/>
                </a:lnTo>
                <a:cubicBezTo>
                  <a:pt x="1593254" y="0"/>
                  <a:pt x="1714501" y="121301"/>
                  <a:pt x="1714501" y="270933"/>
                </a:cubicBezTo>
                <a:lnTo>
                  <a:pt x="1714501" y="1354666"/>
                </a:lnTo>
                <a:cubicBezTo>
                  <a:pt x="1714501" y="1504298"/>
                  <a:pt x="1593254" y="1625600"/>
                  <a:pt x="1443689" y="1625600"/>
                </a:cubicBezTo>
                <a:lnTo>
                  <a:pt x="270812" y="1625600"/>
                </a:lnTo>
                <a:cubicBezTo>
                  <a:pt x="121246" y="1625600"/>
                  <a:pt x="0" y="1504298"/>
                  <a:pt x="0" y="1354666"/>
                </a:cubicBezTo>
                <a:lnTo>
                  <a:pt x="0" y="270933"/>
                </a:lnTo>
              </a:path>
            </a:pathLst>
          </a:custGeom>
          <a:solidFill>
            <a:srgbClr val="FFE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52596" y="3721096"/>
            <a:ext cx="1739906" cy="1651006"/>
          </a:xfrm>
          <a:custGeom>
            <a:avLst/>
            <a:gdLst>
              <a:gd name="connsiteX0" fmla="*/ 12703 w 1739906"/>
              <a:gd name="connsiteY0" fmla="*/ 283636 h 1651006"/>
              <a:gd name="connsiteX1" fmla="*/ 283515 w 1739906"/>
              <a:gd name="connsiteY1" fmla="*/ 12703 h 1651006"/>
              <a:gd name="connsiteX2" fmla="*/ 1456392 w 1739906"/>
              <a:gd name="connsiteY2" fmla="*/ 12703 h 1651006"/>
              <a:gd name="connsiteX3" fmla="*/ 1727203 w 1739906"/>
              <a:gd name="connsiteY3" fmla="*/ 283636 h 1651006"/>
              <a:gd name="connsiteX4" fmla="*/ 1727203 w 1739906"/>
              <a:gd name="connsiteY4" fmla="*/ 1367369 h 1651006"/>
              <a:gd name="connsiteX5" fmla="*/ 1456392 w 1739906"/>
              <a:gd name="connsiteY5" fmla="*/ 1638303 h 1651006"/>
              <a:gd name="connsiteX6" fmla="*/ 283515 w 1739906"/>
              <a:gd name="connsiteY6" fmla="*/ 1638303 h 1651006"/>
              <a:gd name="connsiteX7" fmla="*/ 12703 w 1739906"/>
              <a:gd name="connsiteY7" fmla="*/ 1367369 h 1651006"/>
              <a:gd name="connsiteX8" fmla="*/ 12703 w 1739906"/>
              <a:gd name="connsiteY8" fmla="*/ 283636 h 16510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9906" h="1651006">
                <a:moveTo>
                  <a:pt x="12703" y="283636"/>
                </a:moveTo>
                <a:cubicBezTo>
                  <a:pt x="12703" y="134004"/>
                  <a:pt x="133949" y="12703"/>
                  <a:pt x="283515" y="12703"/>
                </a:cubicBezTo>
                <a:lnTo>
                  <a:pt x="1456392" y="12703"/>
                </a:lnTo>
                <a:cubicBezTo>
                  <a:pt x="1605957" y="12703"/>
                  <a:pt x="1727203" y="134004"/>
                  <a:pt x="1727203" y="283636"/>
                </a:cubicBezTo>
                <a:lnTo>
                  <a:pt x="1727203" y="1367369"/>
                </a:lnTo>
                <a:cubicBezTo>
                  <a:pt x="1727203" y="1517002"/>
                  <a:pt x="1605957" y="1638303"/>
                  <a:pt x="1456392" y="1638303"/>
                </a:cubicBezTo>
                <a:lnTo>
                  <a:pt x="283515" y="1638303"/>
                </a:lnTo>
                <a:cubicBezTo>
                  <a:pt x="133949" y="1638303"/>
                  <a:pt x="12703" y="1517002"/>
                  <a:pt x="12703" y="1367369"/>
                </a:cubicBezTo>
                <a:lnTo>
                  <a:pt x="12703" y="28363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000500" y="3695700"/>
            <a:ext cx="1638300" cy="1663700"/>
          </a:xfrm>
          <a:custGeom>
            <a:avLst/>
            <a:gdLst>
              <a:gd name="connsiteX0" fmla="*/ 0 w 1638300"/>
              <a:gd name="connsiteY0" fmla="*/ 273172 h 1663700"/>
              <a:gd name="connsiteX1" fmla="*/ 273048 w 1638300"/>
              <a:gd name="connsiteY1" fmla="*/ 0 h 1663700"/>
              <a:gd name="connsiteX2" fmla="*/ 1365251 w 1638300"/>
              <a:gd name="connsiteY2" fmla="*/ 0 h 1663700"/>
              <a:gd name="connsiteX3" fmla="*/ 1638300 w 1638300"/>
              <a:gd name="connsiteY3" fmla="*/ 273172 h 1663700"/>
              <a:gd name="connsiteX4" fmla="*/ 1638300 w 1638300"/>
              <a:gd name="connsiteY4" fmla="*/ 1390527 h 1663700"/>
              <a:gd name="connsiteX5" fmla="*/ 1365251 w 1638300"/>
              <a:gd name="connsiteY5" fmla="*/ 1663700 h 1663700"/>
              <a:gd name="connsiteX6" fmla="*/ 273048 w 1638300"/>
              <a:gd name="connsiteY6" fmla="*/ 1663700 h 1663700"/>
              <a:gd name="connsiteX7" fmla="*/ 0 w 1638300"/>
              <a:gd name="connsiteY7" fmla="*/ 1390527 h 1663700"/>
              <a:gd name="connsiteX8" fmla="*/ 0 w 1638300"/>
              <a:gd name="connsiteY8" fmla="*/ 273172 h 166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38300" h="1663700">
                <a:moveTo>
                  <a:pt x="0" y="273172"/>
                </a:moveTo>
                <a:cubicBezTo>
                  <a:pt x="0" y="122303"/>
                  <a:pt x="122247" y="0"/>
                  <a:pt x="273048" y="0"/>
                </a:cubicBezTo>
                <a:lnTo>
                  <a:pt x="1365251" y="0"/>
                </a:lnTo>
                <a:cubicBezTo>
                  <a:pt x="1516052" y="0"/>
                  <a:pt x="1638300" y="122303"/>
                  <a:pt x="1638300" y="273172"/>
                </a:cubicBezTo>
                <a:lnTo>
                  <a:pt x="1638300" y="1390527"/>
                </a:lnTo>
                <a:cubicBezTo>
                  <a:pt x="1638300" y="1541396"/>
                  <a:pt x="1516052" y="1663700"/>
                  <a:pt x="1365251" y="1663700"/>
                </a:cubicBezTo>
                <a:lnTo>
                  <a:pt x="273048" y="1663700"/>
                </a:lnTo>
                <a:cubicBezTo>
                  <a:pt x="122247" y="1663700"/>
                  <a:pt x="0" y="1541396"/>
                  <a:pt x="0" y="1390527"/>
                </a:cubicBezTo>
                <a:lnTo>
                  <a:pt x="0" y="273172"/>
                </a:lnTo>
              </a:path>
            </a:pathLst>
          </a:custGeom>
          <a:solidFill>
            <a:srgbClr val="FFE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87796" y="3682996"/>
            <a:ext cx="1663706" cy="1689106"/>
          </a:xfrm>
          <a:custGeom>
            <a:avLst/>
            <a:gdLst>
              <a:gd name="connsiteX0" fmla="*/ 12703 w 1663706"/>
              <a:gd name="connsiteY0" fmla="*/ 285874 h 1689106"/>
              <a:gd name="connsiteX1" fmla="*/ 285752 w 1663706"/>
              <a:gd name="connsiteY1" fmla="*/ 12703 h 1689106"/>
              <a:gd name="connsiteX2" fmla="*/ 1377953 w 1663706"/>
              <a:gd name="connsiteY2" fmla="*/ 12703 h 1689106"/>
              <a:gd name="connsiteX3" fmla="*/ 1651003 w 1663706"/>
              <a:gd name="connsiteY3" fmla="*/ 285874 h 1689106"/>
              <a:gd name="connsiteX4" fmla="*/ 1651003 w 1663706"/>
              <a:gd name="connsiteY4" fmla="*/ 1403232 h 1689106"/>
              <a:gd name="connsiteX5" fmla="*/ 1377953 w 1663706"/>
              <a:gd name="connsiteY5" fmla="*/ 1676403 h 1689106"/>
              <a:gd name="connsiteX6" fmla="*/ 285752 w 1663706"/>
              <a:gd name="connsiteY6" fmla="*/ 1676403 h 1689106"/>
              <a:gd name="connsiteX7" fmla="*/ 12703 w 1663706"/>
              <a:gd name="connsiteY7" fmla="*/ 1403232 h 1689106"/>
              <a:gd name="connsiteX8" fmla="*/ 12703 w 1663706"/>
              <a:gd name="connsiteY8" fmla="*/ 285874 h 16891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63706" h="1689106">
                <a:moveTo>
                  <a:pt x="12703" y="285874"/>
                </a:moveTo>
                <a:cubicBezTo>
                  <a:pt x="12703" y="135006"/>
                  <a:pt x="134951" y="12703"/>
                  <a:pt x="285752" y="12703"/>
                </a:cubicBezTo>
                <a:lnTo>
                  <a:pt x="1377953" y="12703"/>
                </a:lnTo>
                <a:cubicBezTo>
                  <a:pt x="1528755" y="12703"/>
                  <a:pt x="1651003" y="135006"/>
                  <a:pt x="1651003" y="285874"/>
                </a:cubicBezTo>
                <a:lnTo>
                  <a:pt x="1651003" y="1403232"/>
                </a:lnTo>
                <a:cubicBezTo>
                  <a:pt x="1651003" y="1554100"/>
                  <a:pt x="1528755" y="1676403"/>
                  <a:pt x="1377953" y="1676403"/>
                </a:cubicBezTo>
                <a:lnTo>
                  <a:pt x="285752" y="1676403"/>
                </a:lnTo>
                <a:cubicBezTo>
                  <a:pt x="134951" y="1676403"/>
                  <a:pt x="12703" y="1554100"/>
                  <a:pt x="12703" y="1403232"/>
                </a:cubicBezTo>
                <a:lnTo>
                  <a:pt x="12703" y="28587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159500" y="3695700"/>
            <a:ext cx="1714500" cy="1663700"/>
          </a:xfrm>
          <a:custGeom>
            <a:avLst/>
            <a:gdLst>
              <a:gd name="connsiteX0" fmla="*/ 0 w 1714500"/>
              <a:gd name="connsiteY0" fmla="*/ 277283 h 1663700"/>
              <a:gd name="connsiteX1" fmla="*/ 277158 w 1714500"/>
              <a:gd name="connsiteY1" fmla="*/ 0 h 1663700"/>
              <a:gd name="connsiteX2" fmla="*/ 1437341 w 1714500"/>
              <a:gd name="connsiteY2" fmla="*/ 0 h 1663700"/>
              <a:gd name="connsiteX3" fmla="*/ 1714500 w 1714500"/>
              <a:gd name="connsiteY3" fmla="*/ 277283 h 1663700"/>
              <a:gd name="connsiteX4" fmla="*/ 1714500 w 1714500"/>
              <a:gd name="connsiteY4" fmla="*/ 1386416 h 1663700"/>
              <a:gd name="connsiteX5" fmla="*/ 1437341 w 1714500"/>
              <a:gd name="connsiteY5" fmla="*/ 1663700 h 1663700"/>
              <a:gd name="connsiteX6" fmla="*/ 277158 w 1714500"/>
              <a:gd name="connsiteY6" fmla="*/ 1663700 h 1663700"/>
              <a:gd name="connsiteX7" fmla="*/ 0 w 1714500"/>
              <a:gd name="connsiteY7" fmla="*/ 1386416 h 1663700"/>
              <a:gd name="connsiteX8" fmla="*/ 0 w 1714500"/>
              <a:gd name="connsiteY8" fmla="*/ 277283 h 166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14500" h="1663700">
                <a:moveTo>
                  <a:pt x="0" y="277283"/>
                </a:moveTo>
                <a:cubicBezTo>
                  <a:pt x="0" y="124143"/>
                  <a:pt x="124089" y="0"/>
                  <a:pt x="277158" y="0"/>
                </a:cubicBezTo>
                <a:lnTo>
                  <a:pt x="1437341" y="0"/>
                </a:lnTo>
                <a:cubicBezTo>
                  <a:pt x="1590412" y="0"/>
                  <a:pt x="1714500" y="124143"/>
                  <a:pt x="1714500" y="277283"/>
                </a:cubicBezTo>
                <a:lnTo>
                  <a:pt x="1714500" y="1386416"/>
                </a:lnTo>
                <a:cubicBezTo>
                  <a:pt x="1714500" y="1539556"/>
                  <a:pt x="1590412" y="1663700"/>
                  <a:pt x="1437341" y="1663700"/>
                </a:cubicBezTo>
                <a:lnTo>
                  <a:pt x="277158" y="1663700"/>
                </a:lnTo>
                <a:cubicBezTo>
                  <a:pt x="124089" y="1663700"/>
                  <a:pt x="0" y="1539556"/>
                  <a:pt x="0" y="1386416"/>
                </a:cubicBezTo>
                <a:lnTo>
                  <a:pt x="0" y="277283"/>
                </a:lnTo>
              </a:path>
            </a:pathLst>
          </a:custGeom>
          <a:solidFill>
            <a:srgbClr val="FFE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146796" y="3682996"/>
            <a:ext cx="1739905" cy="1689106"/>
          </a:xfrm>
          <a:custGeom>
            <a:avLst/>
            <a:gdLst>
              <a:gd name="connsiteX0" fmla="*/ 12703 w 1739905"/>
              <a:gd name="connsiteY0" fmla="*/ 289985 h 1689106"/>
              <a:gd name="connsiteX1" fmla="*/ 289861 w 1739905"/>
              <a:gd name="connsiteY1" fmla="*/ 12703 h 1689106"/>
              <a:gd name="connsiteX2" fmla="*/ 1450044 w 1739905"/>
              <a:gd name="connsiteY2" fmla="*/ 12703 h 1689106"/>
              <a:gd name="connsiteX3" fmla="*/ 1727202 w 1739905"/>
              <a:gd name="connsiteY3" fmla="*/ 289985 h 1689106"/>
              <a:gd name="connsiteX4" fmla="*/ 1727202 w 1739905"/>
              <a:gd name="connsiteY4" fmla="*/ 1399120 h 1689106"/>
              <a:gd name="connsiteX5" fmla="*/ 1450044 w 1739905"/>
              <a:gd name="connsiteY5" fmla="*/ 1676403 h 1689106"/>
              <a:gd name="connsiteX6" fmla="*/ 289861 w 1739905"/>
              <a:gd name="connsiteY6" fmla="*/ 1676403 h 1689106"/>
              <a:gd name="connsiteX7" fmla="*/ 12703 w 1739905"/>
              <a:gd name="connsiteY7" fmla="*/ 1399120 h 1689106"/>
              <a:gd name="connsiteX8" fmla="*/ 12703 w 1739905"/>
              <a:gd name="connsiteY8" fmla="*/ 289985 h 16891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9905" h="1689106">
                <a:moveTo>
                  <a:pt x="12703" y="289985"/>
                </a:moveTo>
                <a:cubicBezTo>
                  <a:pt x="12703" y="136846"/>
                  <a:pt x="136791" y="12703"/>
                  <a:pt x="289861" y="12703"/>
                </a:cubicBezTo>
                <a:lnTo>
                  <a:pt x="1450044" y="12703"/>
                </a:lnTo>
                <a:cubicBezTo>
                  <a:pt x="1603114" y="12703"/>
                  <a:pt x="1727202" y="136846"/>
                  <a:pt x="1727202" y="289985"/>
                </a:cubicBezTo>
                <a:lnTo>
                  <a:pt x="1727202" y="1399120"/>
                </a:lnTo>
                <a:cubicBezTo>
                  <a:pt x="1727202" y="1552259"/>
                  <a:pt x="1603114" y="1676403"/>
                  <a:pt x="1450044" y="1676403"/>
                </a:cubicBezTo>
                <a:lnTo>
                  <a:pt x="289861" y="1676403"/>
                </a:lnTo>
                <a:cubicBezTo>
                  <a:pt x="136791" y="1676403"/>
                  <a:pt x="12703" y="1552259"/>
                  <a:pt x="12703" y="1399120"/>
                </a:cubicBezTo>
                <a:lnTo>
                  <a:pt x="12703" y="28998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65300" y="5613400"/>
            <a:ext cx="1714501" cy="1600200"/>
          </a:xfrm>
          <a:custGeom>
            <a:avLst/>
            <a:gdLst>
              <a:gd name="connsiteX0" fmla="*/ 0 w 1714501"/>
              <a:gd name="connsiteY0" fmla="*/ 266700 h 1600200"/>
              <a:gd name="connsiteX1" fmla="*/ 266580 w 1714501"/>
              <a:gd name="connsiteY1" fmla="*/ 0 h 1600200"/>
              <a:gd name="connsiteX2" fmla="*/ 1447920 w 1714501"/>
              <a:gd name="connsiteY2" fmla="*/ 0 h 1600200"/>
              <a:gd name="connsiteX3" fmla="*/ 1714501 w 1714501"/>
              <a:gd name="connsiteY3" fmla="*/ 266700 h 1600200"/>
              <a:gd name="connsiteX4" fmla="*/ 1714501 w 1714501"/>
              <a:gd name="connsiteY4" fmla="*/ 1333500 h 1600200"/>
              <a:gd name="connsiteX5" fmla="*/ 1447920 w 1714501"/>
              <a:gd name="connsiteY5" fmla="*/ 1600200 h 1600200"/>
              <a:gd name="connsiteX6" fmla="*/ 266580 w 1714501"/>
              <a:gd name="connsiteY6" fmla="*/ 1600200 h 1600200"/>
              <a:gd name="connsiteX7" fmla="*/ 0 w 1714501"/>
              <a:gd name="connsiteY7" fmla="*/ 1333500 h 1600200"/>
              <a:gd name="connsiteX8" fmla="*/ 0 w 1714501"/>
              <a:gd name="connsiteY8" fmla="*/ 2667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14501" h="1600200">
                <a:moveTo>
                  <a:pt x="0" y="266700"/>
                </a:moveTo>
                <a:cubicBezTo>
                  <a:pt x="0" y="119405"/>
                  <a:pt x="119352" y="0"/>
                  <a:pt x="266580" y="0"/>
                </a:cubicBezTo>
                <a:lnTo>
                  <a:pt x="1447920" y="0"/>
                </a:lnTo>
                <a:cubicBezTo>
                  <a:pt x="1595149" y="0"/>
                  <a:pt x="1714501" y="119405"/>
                  <a:pt x="1714501" y="266700"/>
                </a:cubicBezTo>
                <a:lnTo>
                  <a:pt x="1714501" y="1333500"/>
                </a:lnTo>
                <a:cubicBezTo>
                  <a:pt x="1714501" y="1480794"/>
                  <a:pt x="1595149" y="1600200"/>
                  <a:pt x="1447920" y="1600200"/>
                </a:cubicBezTo>
                <a:lnTo>
                  <a:pt x="266580" y="1600200"/>
                </a:lnTo>
                <a:cubicBezTo>
                  <a:pt x="119352" y="1600200"/>
                  <a:pt x="0" y="1480794"/>
                  <a:pt x="0" y="1333500"/>
                </a:cubicBezTo>
                <a:lnTo>
                  <a:pt x="0" y="266700"/>
                </a:lnTo>
              </a:path>
            </a:pathLst>
          </a:custGeom>
          <a:solidFill>
            <a:srgbClr val="FFE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52596" y="5600696"/>
            <a:ext cx="1739906" cy="1625606"/>
          </a:xfrm>
          <a:custGeom>
            <a:avLst/>
            <a:gdLst>
              <a:gd name="connsiteX0" fmla="*/ 12703 w 1739906"/>
              <a:gd name="connsiteY0" fmla="*/ 279402 h 1625606"/>
              <a:gd name="connsiteX1" fmla="*/ 279283 w 1739906"/>
              <a:gd name="connsiteY1" fmla="*/ 12703 h 1625606"/>
              <a:gd name="connsiteX2" fmla="*/ 1460624 w 1739906"/>
              <a:gd name="connsiteY2" fmla="*/ 12703 h 1625606"/>
              <a:gd name="connsiteX3" fmla="*/ 1727203 w 1739906"/>
              <a:gd name="connsiteY3" fmla="*/ 279402 h 1625606"/>
              <a:gd name="connsiteX4" fmla="*/ 1727203 w 1739906"/>
              <a:gd name="connsiteY4" fmla="*/ 1346203 h 1625606"/>
              <a:gd name="connsiteX5" fmla="*/ 1460624 w 1739906"/>
              <a:gd name="connsiteY5" fmla="*/ 1612903 h 1625606"/>
              <a:gd name="connsiteX6" fmla="*/ 279283 w 1739906"/>
              <a:gd name="connsiteY6" fmla="*/ 1612903 h 1625606"/>
              <a:gd name="connsiteX7" fmla="*/ 12703 w 1739906"/>
              <a:gd name="connsiteY7" fmla="*/ 1346203 h 1625606"/>
              <a:gd name="connsiteX8" fmla="*/ 12703 w 1739906"/>
              <a:gd name="connsiteY8" fmla="*/ 279402 h 16256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9906" h="1625606">
                <a:moveTo>
                  <a:pt x="12703" y="279402"/>
                </a:moveTo>
                <a:cubicBezTo>
                  <a:pt x="12703" y="132108"/>
                  <a:pt x="132055" y="12703"/>
                  <a:pt x="279283" y="12703"/>
                </a:cubicBezTo>
                <a:lnTo>
                  <a:pt x="1460624" y="12703"/>
                </a:lnTo>
                <a:cubicBezTo>
                  <a:pt x="1607851" y="12703"/>
                  <a:pt x="1727203" y="132108"/>
                  <a:pt x="1727203" y="279402"/>
                </a:cubicBezTo>
                <a:lnTo>
                  <a:pt x="1727203" y="1346203"/>
                </a:lnTo>
                <a:cubicBezTo>
                  <a:pt x="1727203" y="1493497"/>
                  <a:pt x="1607851" y="1612903"/>
                  <a:pt x="1460624" y="1612903"/>
                </a:cubicBezTo>
                <a:lnTo>
                  <a:pt x="279283" y="1612903"/>
                </a:lnTo>
                <a:cubicBezTo>
                  <a:pt x="132055" y="1612903"/>
                  <a:pt x="12703" y="1493497"/>
                  <a:pt x="12703" y="1346203"/>
                </a:cubicBezTo>
                <a:lnTo>
                  <a:pt x="12703" y="27940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038600" y="5626100"/>
            <a:ext cx="1600200" cy="1587500"/>
          </a:xfrm>
          <a:custGeom>
            <a:avLst/>
            <a:gdLst>
              <a:gd name="connsiteX0" fmla="*/ 0 w 1600200"/>
              <a:gd name="connsiteY0" fmla="*/ 264584 h 1587500"/>
              <a:gd name="connsiteX1" fmla="*/ 264464 w 1600200"/>
              <a:gd name="connsiteY1" fmla="*/ 0 h 1587500"/>
              <a:gd name="connsiteX2" fmla="*/ 1335735 w 1600200"/>
              <a:gd name="connsiteY2" fmla="*/ 0 h 1587500"/>
              <a:gd name="connsiteX3" fmla="*/ 1600200 w 1600200"/>
              <a:gd name="connsiteY3" fmla="*/ 264584 h 1587500"/>
              <a:gd name="connsiteX4" fmla="*/ 1600200 w 1600200"/>
              <a:gd name="connsiteY4" fmla="*/ 1322916 h 1587500"/>
              <a:gd name="connsiteX5" fmla="*/ 1335735 w 1600200"/>
              <a:gd name="connsiteY5" fmla="*/ 1587500 h 1587500"/>
              <a:gd name="connsiteX6" fmla="*/ 264464 w 1600200"/>
              <a:gd name="connsiteY6" fmla="*/ 1587500 h 1587500"/>
              <a:gd name="connsiteX7" fmla="*/ 0 w 1600200"/>
              <a:gd name="connsiteY7" fmla="*/ 1322916 h 1587500"/>
              <a:gd name="connsiteX8" fmla="*/ 0 w 1600200"/>
              <a:gd name="connsiteY8" fmla="*/ 264584 h 158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00200" h="1587500">
                <a:moveTo>
                  <a:pt x="0" y="264584"/>
                </a:moveTo>
                <a:cubicBezTo>
                  <a:pt x="0" y="118457"/>
                  <a:pt x="118404" y="0"/>
                  <a:pt x="264464" y="0"/>
                </a:cubicBezTo>
                <a:lnTo>
                  <a:pt x="1335735" y="0"/>
                </a:lnTo>
                <a:cubicBezTo>
                  <a:pt x="1481795" y="0"/>
                  <a:pt x="1600200" y="118457"/>
                  <a:pt x="1600200" y="264584"/>
                </a:cubicBezTo>
                <a:lnTo>
                  <a:pt x="1600200" y="1322916"/>
                </a:lnTo>
                <a:cubicBezTo>
                  <a:pt x="1600200" y="1469042"/>
                  <a:pt x="1481795" y="1587500"/>
                  <a:pt x="1335735" y="1587500"/>
                </a:cubicBezTo>
                <a:lnTo>
                  <a:pt x="264464" y="1587500"/>
                </a:lnTo>
                <a:cubicBezTo>
                  <a:pt x="118404" y="1587500"/>
                  <a:pt x="0" y="1469042"/>
                  <a:pt x="0" y="1322916"/>
                </a:cubicBezTo>
                <a:lnTo>
                  <a:pt x="0" y="264584"/>
                </a:lnTo>
              </a:path>
            </a:pathLst>
          </a:custGeom>
          <a:solidFill>
            <a:srgbClr val="FFE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025896" y="5613396"/>
            <a:ext cx="1625606" cy="1612906"/>
          </a:xfrm>
          <a:custGeom>
            <a:avLst/>
            <a:gdLst>
              <a:gd name="connsiteX0" fmla="*/ 12703 w 1625606"/>
              <a:gd name="connsiteY0" fmla="*/ 277286 h 1612906"/>
              <a:gd name="connsiteX1" fmla="*/ 277168 w 1625606"/>
              <a:gd name="connsiteY1" fmla="*/ 12703 h 1612906"/>
              <a:gd name="connsiteX2" fmla="*/ 1348438 w 1625606"/>
              <a:gd name="connsiteY2" fmla="*/ 12703 h 1612906"/>
              <a:gd name="connsiteX3" fmla="*/ 1612903 w 1625606"/>
              <a:gd name="connsiteY3" fmla="*/ 277286 h 1612906"/>
              <a:gd name="connsiteX4" fmla="*/ 1612903 w 1625606"/>
              <a:gd name="connsiteY4" fmla="*/ 1335620 h 1612906"/>
              <a:gd name="connsiteX5" fmla="*/ 1348438 w 1625606"/>
              <a:gd name="connsiteY5" fmla="*/ 1600203 h 1612906"/>
              <a:gd name="connsiteX6" fmla="*/ 277168 w 1625606"/>
              <a:gd name="connsiteY6" fmla="*/ 1600203 h 1612906"/>
              <a:gd name="connsiteX7" fmla="*/ 12703 w 1625606"/>
              <a:gd name="connsiteY7" fmla="*/ 1335620 h 1612906"/>
              <a:gd name="connsiteX8" fmla="*/ 12703 w 1625606"/>
              <a:gd name="connsiteY8" fmla="*/ 277286 h 1612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625606" h="1612906">
                <a:moveTo>
                  <a:pt x="12703" y="277286"/>
                </a:moveTo>
                <a:cubicBezTo>
                  <a:pt x="12703" y="131161"/>
                  <a:pt x="131108" y="12703"/>
                  <a:pt x="277168" y="12703"/>
                </a:cubicBezTo>
                <a:lnTo>
                  <a:pt x="1348438" y="12703"/>
                </a:lnTo>
                <a:cubicBezTo>
                  <a:pt x="1494497" y="12703"/>
                  <a:pt x="1612903" y="131161"/>
                  <a:pt x="1612903" y="277286"/>
                </a:cubicBezTo>
                <a:lnTo>
                  <a:pt x="1612903" y="1335620"/>
                </a:lnTo>
                <a:cubicBezTo>
                  <a:pt x="1612903" y="1481745"/>
                  <a:pt x="1494497" y="1600203"/>
                  <a:pt x="1348438" y="1600203"/>
                </a:cubicBezTo>
                <a:lnTo>
                  <a:pt x="277168" y="1600203"/>
                </a:lnTo>
                <a:cubicBezTo>
                  <a:pt x="131108" y="1600203"/>
                  <a:pt x="12703" y="1481745"/>
                  <a:pt x="12703" y="1335620"/>
                </a:cubicBezTo>
                <a:lnTo>
                  <a:pt x="12703" y="27728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159500" y="5613400"/>
            <a:ext cx="1714500" cy="1587500"/>
          </a:xfrm>
          <a:custGeom>
            <a:avLst/>
            <a:gdLst>
              <a:gd name="connsiteX0" fmla="*/ 0 w 1714500"/>
              <a:gd name="connsiteY0" fmla="*/ 264584 h 1587500"/>
              <a:gd name="connsiteX1" fmla="*/ 264464 w 1714500"/>
              <a:gd name="connsiteY1" fmla="*/ 0 h 1587500"/>
              <a:gd name="connsiteX2" fmla="*/ 1450035 w 1714500"/>
              <a:gd name="connsiteY2" fmla="*/ 0 h 1587500"/>
              <a:gd name="connsiteX3" fmla="*/ 1714500 w 1714500"/>
              <a:gd name="connsiteY3" fmla="*/ 264584 h 1587500"/>
              <a:gd name="connsiteX4" fmla="*/ 1714500 w 1714500"/>
              <a:gd name="connsiteY4" fmla="*/ 1322916 h 1587500"/>
              <a:gd name="connsiteX5" fmla="*/ 1450035 w 1714500"/>
              <a:gd name="connsiteY5" fmla="*/ 1587500 h 1587500"/>
              <a:gd name="connsiteX6" fmla="*/ 264464 w 1714500"/>
              <a:gd name="connsiteY6" fmla="*/ 1587500 h 1587500"/>
              <a:gd name="connsiteX7" fmla="*/ 0 w 1714500"/>
              <a:gd name="connsiteY7" fmla="*/ 1322916 h 1587500"/>
              <a:gd name="connsiteX8" fmla="*/ 0 w 1714500"/>
              <a:gd name="connsiteY8" fmla="*/ 264584 h 158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14500" h="1587500">
                <a:moveTo>
                  <a:pt x="0" y="264584"/>
                </a:moveTo>
                <a:cubicBezTo>
                  <a:pt x="0" y="118457"/>
                  <a:pt x="118405" y="0"/>
                  <a:pt x="264464" y="0"/>
                </a:cubicBezTo>
                <a:lnTo>
                  <a:pt x="1450035" y="0"/>
                </a:lnTo>
                <a:cubicBezTo>
                  <a:pt x="1596095" y="0"/>
                  <a:pt x="1714500" y="118457"/>
                  <a:pt x="1714500" y="264584"/>
                </a:cubicBezTo>
                <a:lnTo>
                  <a:pt x="1714500" y="1322916"/>
                </a:lnTo>
                <a:cubicBezTo>
                  <a:pt x="1714500" y="1469042"/>
                  <a:pt x="1596095" y="1587500"/>
                  <a:pt x="1450035" y="1587500"/>
                </a:cubicBezTo>
                <a:lnTo>
                  <a:pt x="264464" y="1587500"/>
                </a:lnTo>
                <a:cubicBezTo>
                  <a:pt x="118405" y="1587500"/>
                  <a:pt x="0" y="1469042"/>
                  <a:pt x="0" y="1322916"/>
                </a:cubicBezTo>
                <a:lnTo>
                  <a:pt x="0" y="264584"/>
                </a:lnTo>
              </a:path>
            </a:pathLst>
          </a:custGeom>
          <a:solidFill>
            <a:srgbClr val="FFE5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146796" y="5600696"/>
            <a:ext cx="1739905" cy="1612906"/>
          </a:xfrm>
          <a:custGeom>
            <a:avLst/>
            <a:gdLst>
              <a:gd name="connsiteX0" fmla="*/ 12703 w 1739905"/>
              <a:gd name="connsiteY0" fmla="*/ 277286 h 1612906"/>
              <a:gd name="connsiteX1" fmla="*/ 277167 w 1739905"/>
              <a:gd name="connsiteY1" fmla="*/ 12703 h 1612906"/>
              <a:gd name="connsiteX2" fmla="*/ 1462737 w 1739905"/>
              <a:gd name="connsiteY2" fmla="*/ 12703 h 1612906"/>
              <a:gd name="connsiteX3" fmla="*/ 1727202 w 1739905"/>
              <a:gd name="connsiteY3" fmla="*/ 277286 h 1612906"/>
              <a:gd name="connsiteX4" fmla="*/ 1727202 w 1739905"/>
              <a:gd name="connsiteY4" fmla="*/ 1335620 h 1612906"/>
              <a:gd name="connsiteX5" fmla="*/ 1462737 w 1739905"/>
              <a:gd name="connsiteY5" fmla="*/ 1600203 h 1612906"/>
              <a:gd name="connsiteX6" fmla="*/ 277167 w 1739905"/>
              <a:gd name="connsiteY6" fmla="*/ 1600203 h 1612906"/>
              <a:gd name="connsiteX7" fmla="*/ 12703 w 1739905"/>
              <a:gd name="connsiteY7" fmla="*/ 1335620 h 1612906"/>
              <a:gd name="connsiteX8" fmla="*/ 12703 w 1739905"/>
              <a:gd name="connsiteY8" fmla="*/ 277286 h 1612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39905" h="1612906">
                <a:moveTo>
                  <a:pt x="12703" y="277286"/>
                </a:moveTo>
                <a:cubicBezTo>
                  <a:pt x="12703" y="131161"/>
                  <a:pt x="131108" y="12703"/>
                  <a:pt x="277167" y="12703"/>
                </a:cubicBezTo>
                <a:lnTo>
                  <a:pt x="1462737" y="12703"/>
                </a:lnTo>
                <a:cubicBezTo>
                  <a:pt x="1608797" y="12703"/>
                  <a:pt x="1727202" y="131161"/>
                  <a:pt x="1727202" y="277286"/>
                </a:cubicBezTo>
                <a:lnTo>
                  <a:pt x="1727202" y="1335620"/>
                </a:lnTo>
                <a:cubicBezTo>
                  <a:pt x="1727202" y="1481745"/>
                  <a:pt x="1608797" y="1600203"/>
                  <a:pt x="1462737" y="1600203"/>
                </a:cubicBezTo>
                <a:lnTo>
                  <a:pt x="277167" y="1600203"/>
                </a:lnTo>
                <a:cubicBezTo>
                  <a:pt x="131108" y="1600203"/>
                  <a:pt x="12703" y="1481745"/>
                  <a:pt x="12703" y="1335620"/>
                </a:cubicBezTo>
                <a:lnTo>
                  <a:pt x="12703" y="27728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723900" y="1041400"/>
            <a:ext cx="8775700" cy="255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304800" algn="l"/>
                <a:tab pos="698500" algn="l"/>
              </a:tabLst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for循环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700"/>
              </a:lnSpc>
              <a:tabLst>
                <a:tab pos="3048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循环的嵌套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3048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一个循环语句内又包含另一个完整的循环语句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;;</a:t>
            </a:r>
            <a:endParaRPr lang="en-US" altLang="zh-CN" sz="19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3048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三种循环都可以相互嵌套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;;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循环嵌套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循环的使用会更频繁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一下的循环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3048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嵌套都是合法的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9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930400" y="3987800"/>
            <a:ext cx="9144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while()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while()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{…}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while()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{…}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}while();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165600" y="3835400"/>
            <a:ext cx="13716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38100" algn="l"/>
                <a:tab pos="203200" algn="l"/>
                <a:tab pos="2413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38100" algn="l"/>
                <a:tab pos="203200" algn="l"/>
                <a:tab pos="2413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38100" algn="l"/>
                <a:tab pos="203200" algn="l"/>
                <a:tab pos="2413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38100" algn="l"/>
                <a:tab pos="203200" algn="l"/>
                <a:tab pos="2413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{…}while();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38100" algn="l"/>
                <a:tab pos="203200" algn="l"/>
                <a:tab pos="2413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}while();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38100" algn="l"/>
                <a:tab pos="203200" algn="l"/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while()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38100" algn="l"/>
                <a:tab pos="203200" algn="l"/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38100" algn="l"/>
                <a:tab pos="203200" algn="l"/>
                <a:tab pos="24130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38100" algn="l"/>
                <a:tab pos="203200" algn="l"/>
                <a:tab pos="24130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}while();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38100" algn="l"/>
                <a:tab pos="203200" algn="l"/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324600" y="3822700"/>
            <a:ext cx="9144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for(;;)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for(;;)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{…}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for(;;)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while()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{…}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90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900" dirty="0" smtClean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238500"/>
            <a:ext cx="1435100" cy="1219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422900"/>
            <a:ext cx="1206500" cy="14478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1028700" y="1892300"/>
            <a:ext cx="812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示例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231900" y="2832100"/>
            <a:ext cx="1447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打印三角形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295400" y="4965700"/>
            <a:ext cx="1536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打印三角形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723900" y="965200"/>
            <a:ext cx="1422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for循环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028700" y="1955800"/>
            <a:ext cx="16256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2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endParaRPr lang="en-US" altLang="zh-CN" sz="2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break的功能: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460500" y="2806700"/>
            <a:ext cx="45212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1,在switch语句中使流程跳出switch结构。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defTabSz="-635">
              <a:lnSpc>
                <a:spcPts val="33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2,在循环语句中使流程跳出当前循环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92200" y="4114800"/>
            <a:ext cx="558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9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511300" y="4483100"/>
            <a:ext cx="7302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如果已执行break语句，就不会执行循环体中位于break后的语句。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在多层循环中，一个break语句只向外跳一层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28700" y="5549900"/>
            <a:ext cx="596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示例: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511300" y="5842000"/>
            <a:ext cx="789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判断一个数是不是合数。(指自然数中除了能被1和本身整除外，还能被其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028700" y="6070600"/>
            <a:ext cx="318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他的数整除（不包括0)的数。)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08100" y="6350000"/>
            <a:ext cx="7747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判断一个数是不是素数。(除了1和它本身以外不再有其他的除数整除。)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23900" y="965200"/>
            <a:ext cx="1206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break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028700" y="1955800"/>
            <a:ext cx="20066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2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endParaRPr lang="en-US" altLang="zh-CN" sz="2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continue的功能: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511300" y="2730500"/>
            <a:ext cx="789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只能在循环语句中使用，使本次循环结束，即跳过循环体中下面尚未执行的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803400" y="2984500"/>
            <a:ext cx="4572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语句，接着进行下次是否执行循环的判断。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092200" y="3822700"/>
            <a:ext cx="558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9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511300" y="4191000"/>
            <a:ext cx="3733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continue语句只能用在循环里。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511300" y="4508500"/>
            <a:ext cx="8013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do-while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循环，continue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语句执行之后的动作是条件判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0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断；对于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循环，随后的动作是变量更新。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028700" y="5549900"/>
            <a:ext cx="596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示例: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511300" y="5842000"/>
            <a:ext cx="6159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1,求整数1～100的累加值，但要求跳过所有个位为3的数。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723900" y="965200"/>
            <a:ext cx="1676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continue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20900"/>
            <a:ext cx="8242300" cy="4013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23900" y="965200"/>
            <a:ext cx="34798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break和continue对比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104900" y="1879600"/>
            <a:ext cx="8343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一个新入职，月工资为2000元的员工，每年涨当年工资5%，20年后的月工资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028700" y="2362200"/>
            <a:ext cx="965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是多少？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28700" y="2743200"/>
            <a:ext cx="8458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山上有一口缸可以装50升水，现在有15升水。老和尚叫小和尚下山挑水，每次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028700" y="3213100"/>
            <a:ext cx="8509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可以挑5升。问：小和尚要挑几次水才可以把水缸挑满？通过编程解决这个问题。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28700" y="3594100"/>
            <a:ext cx="4762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打印100–200之间所有能被3或者7整除的数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28700" y="4064000"/>
            <a:ext cx="64389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计算10的阶乘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(1*2*3*4*5*6*7*8*9*10      n的阶乘1*2……*n)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5,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计算1+3+5+...+99的和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99乘法表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028700" y="5346700"/>
            <a:ext cx="4762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输出20~80之间能被3整除的整数,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每航5个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打印1000~2000年中所有的闰年,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每行4个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求: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1-1/2+1/3-1/4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…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1/100的和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23900" y="965200"/>
            <a:ext cx="977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练习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223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104900" y="1879600"/>
            <a:ext cx="4330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打印1~100的除了7的倍数和带7的数。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04900" y="2311400"/>
            <a:ext cx="4940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通过do-­while，找出1000以内所有的7的倍数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04900" y="2844800"/>
            <a:ext cx="2082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求5!  (1*2*3*4*5)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求1!+2!+3!+4!+5!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092200" y="3543300"/>
            <a:ext cx="650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找出所有的水仙花数，三位数，各位立方和等于该数本身。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562100" y="3835400"/>
            <a:ext cx="3098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153  =  1  ^  3  +  5  ^  3  +  3  ^  3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92200" y="4114800"/>
            <a:ext cx="8407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输入任意两个数，如果第一个数小，从第一个数打印到第二个数，如果第二个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028700" y="4419600"/>
            <a:ext cx="3619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数小，从第二个数打印到第一个数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092200" y="4686300"/>
            <a:ext cx="3454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输入一个数，判断是否是偶数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092200" y="4978400"/>
            <a:ext cx="5092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输入两个数，求两个数的最大公约数（*****）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752600" y="5257800"/>
            <a:ext cx="2844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如:  12和8的最大公约数是4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562100" y="5562600"/>
            <a:ext cx="3746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  <a:tabLst>
                <a:tab pos="635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提示:  能够同时整除两个数的最大数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先找出两个数中最小的那个数,  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625600" y="6121400"/>
            <a:ext cx="5029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最小数-­-­,  找出能被两个数整除的数(退出循环)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723900" y="965200"/>
            <a:ext cx="977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作业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8945" y="3302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930400" y="2971800"/>
            <a:ext cx="212090" cy="15297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</a:t>
            </a:r>
            <a:endParaRPr lang="en-US" altLang="zh-CN" sz="2100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  <a:p>
            <a:pPr defTabSz="-635">
              <a:lnSpc>
                <a:spcPts val="31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</a:t>
            </a:r>
            <a:endParaRPr lang="en-US" altLang="zh-CN" sz="2100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  <a:p>
            <a:pPr defTabSz="-635">
              <a:lnSpc>
                <a:spcPts val="31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</a:t>
            </a:r>
            <a:endParaRPr lang="en-US" altLang="zh-CN" sz="2100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  <a:p>
            <a:pPr defTabSz="-635">
              <a:lnSpc>
                <a:spcPts val="31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</a:t>
            </a:r>
            <a:endParaRPr lang="en-US" altLang="zh-CN" sz="2100" dirty="0" smtClean="0">
              <a:solidFill>
                <a:srgbClr val="000000"/>
              </a:solidFill>
              <a:latin typeface="Wingdings" panose="05000000000000000000" pitchFamily="18" charset="0"/>
              <a:cs typeface="Wingdings" panose="05000000000000000000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286000" y="2933700"/>
            <a:ext cx="20955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do-while循环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defTabSz="-635">
              <a:lnSpc>
                <a:spcPts val="31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for循环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defTabSz="-635">
              <a:lnSpc>
                <a:spcPts val="31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break和continue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defTabSz="-635">
              <a:lnSpc>
                <a:spcPts val="31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练习和作业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930400" y="1231900"/>
            <a:ext cx="5383530" cy="16967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635">
              <a:lnSpc>
                <a:spcPts val="3800"/>
              </a:lnSpc>
              <a:tabLst>
                <a:tab pos="2882900" algn="l"/>
              </a:tabLst>
            </a:pPr>
            <a:r>
              <a:rPr lang="en-US" altLang="zh-CN" dirty="0" smtClean="0"/>
              <a:t>	</a:t>
            </a:r>
            <a:r>
              <a:rPr lang="en-US" altLang="zh-CN" sz="2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目录</a:t>
            </a:r>
            <a:endParaRPr lang="en-US" altLang="zh-CN" sz="2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100"/>
              </a:lnSpc>
              <a:tabLst>
                <a:tab pos="2882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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循环的概念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defTabSz="-635">
              <a:lnSpc>
                <a:spcPts val="3100"/>
              </a:lnSpc>
              <a:tabLst>
                <a:tab pos="2882900" algn="l"/>
              </a:tabLst>
            </a:pPr>
            <a:r>
              <a:rPr lang="en-US" altLang="zh-CN" sz="2100" dirty="0" smtClean="0">
                <a:solidFill>
                  <a:srgbClr val="00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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while循环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04900" y="11303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104900" y="1790700"/>
            <a:ext cx="5003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输入两个数，求两个数的最小公倍数（****）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562100" y="2133600"/>
            <a:ext cx="2971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  <a:tabLst>
                <a:tab pos="635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如:  9和6的最小公倍数是18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先找出两个数中的最大数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625600" y="2692400"/>
            <a:ext cx="5257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最大数++，找出能被两个数整除的数(退出循环)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092200" y="3403600"/>
            <a:ext cx="4635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输入两个数n，a，如果n==3，a  ==  2；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485900" y="3695700"/>
            <a:ext cx="5448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 +  22  +  222  的值。（不用输出式子）（****）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422400" y="3975100"/>
            <a:ext cx="2260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 ==  4，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 ==  3；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422400" y="4267200"/>
            <a:ext cx="3441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 +  33  +  333  +  3333的值。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22400" y="4546600"/>
            <a:ext cx="6286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1、n  =  3,相加三次,每次相加比前一次相加的数,多一位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2019300" y="4838700"/>
            <a:ext cx="5448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2、每次多的这个位数的值为a,    3,  3*10+3,  33+10+3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092200" y="5410200"/>
            <a:ext cx="6134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11,五位数中，对称的数称为回文数，找出所有的回文数。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422400" y="5689600"/>
            <a:ext cx="1054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12321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723900" y="965200"/>
            <a:ext cx="977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作业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028700" y="1790700"/>
            <a:ext cx="8521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宰相的麦子：相传古印度宰相达依尔，是国际象棋的发明者。有一次，国王因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028700" y="2146300"/>
            <a:ext cx="8382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为他的贡献要奖励他，问他想要什么。达依尔说：“只要在国际象棋棋盘上（共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28700" y="2400300"/>
            <a:ext cx="8407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64格）摆上这么些麦子就行了：第一格一粒，第二格两粒，……，后面一格的麦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028700" y="2730500"/>
            <a:ext cx="83820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子总是前一格麦子数的两倍，摆满整个棋盘，我就感恩不尽了。”国王一想，这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还不容易，刚想答应，如果你这时在国王旁边站着，你会不会劝国王别答应，为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什么？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23900" y="965200"/>
            <a:ext cx="9779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作业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2451100" y="3276600"/>
            <a:ext cx="2362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4600"/>
              </a:lnSpc>
            </a:pPr>
            <a:r>
              <a:rPr lang="en-US" altLang="zh-CN" sz="4600" dirty="0" smtClean="0">
                <a:solidFill>
                  <a:srgbClr val="50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US" altLang="zh-CN" sz="4600" dirty="0" smtClean="0">
              <a:solidFill>
                <a:srgbClr val="50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028700" y="1892300"/>
            <a:ext cx="1955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JS循环的概念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422400" y="2413000"/>
            <a:ext cx="646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循环就是重复做一件事,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在JS中指的是循环执行某部分代码.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511300" y="2844800"/>
            <a:ext cx="789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循环结构是程序中一种很重要的结构，其特点是在给定条件成立时，反复执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028700" y="3263900"/>
            <a:ext cx="3721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行某程序段，直到条件不成立为止.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422400" y="3683000"/>
            <a:ext cx="8115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大家每天早上7点起床,9点上课,12点吃饭,7点晚自习,9点下课,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12点睡觉,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28700" y="4114800"/>
            <a:ext cx="7188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第二天又重复7点起床,…..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直到毕业找到工作就可以跳出这个循环.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028700" y="4508500"/>
            <a:ext cx="1790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死循环的概念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85900" y="4965700"/>
            <a:ext cx="3784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死循环就是重复执行代码,不会停止.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485900" y="5397500"/>
            <a:ext cx="7924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死循环会造成程序卡死甚至崩溃等问题,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我们要不能写会造成死循环的代码.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028700" y="5791200"/>
            <a:ext cx="154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9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循环的用处</a:t>
            </a:r>
            <a:endParaRPr lang="en-US" altLang="zh-CN" sz="19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511300" y="6184900"/>
            <a:ext cx="6184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循环的用处非常广泛,特别是对大量的数据进行操作的时候,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如：求若干个数之和；(重复做加法)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968500" y="6743700"/>
            <a:ext cx="4483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求某个班全部学生的总成绩；(重复做加法)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723900" y="965200"/>
            <a:ext cx="1918970" cy="4648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循环的概念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028700" y="1892300"/>
            <a:ext cx="1701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循环的分类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358900" y="2413000"/>
            <a:ext cx="68326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循环有很多种方式,如: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while,do-­while,for,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for-­in,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for-­each等.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这里我们介绍最常见的,也是很多其他计算机语言通用的三种方式: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308100" y="3213100"/>
            <a:ext cx="1447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1).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while循环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308100" y="3657600"/>
            <a:ext cx="18542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2).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do-while循环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3).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for循环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23900" y="965200"/>
            <a:ext cx="1918970" cy="4648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循环的概念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2006600" y="2984500"/>
            <a:ext cx="1016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执行代码;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511300" y="2717800"/>
            <a:ext cx="76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{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}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28700" y="3822700"/>
            <a:ext cx="84836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  <a:tabLst>
                <a:tab pos="63500" algn="l"/>
                <a:tab pos="723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while循环必须按照上述语法格式来写,只能更改表达式内容和执行代码.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63500" algn="l"/>
                <a:tab pos="723900" algn="l"/>
                <a:tab pos="800100" algn="l"/>
              </a:tabLst>
            </a:pPr>
            <a:r>
              <a:rPr lang="en-US" altLang="zh-CN" dirty="0" smtClean="0"/>
              <a:t>	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2,表达式可以是常量,变量或者其他表达式,该表达式会被强制转换为bool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63500" algn="l"/>
                <a:tab pos="723900" algn="l"/>
                <a:tab pos="8001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可以理解表达式就是循环的条件.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63500" algn="l"/>
                <a:tab pos="723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执行代码可以有多行,{}所包含的称为循环体.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63500" algn="l"/>
                <a:tab pos="723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表达式不要一直是true,避免死循环.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63500" algn="l"/>
                <a:tab pos="723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while循环的顺序是:先判断表达式是否为true,若true则执行执行代码,然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63500" algn="l"/>
                <a:tab pos="723900" algn="l"/>
                <a:tab pos="8001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后再继续判断表达式是否为true,….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直到判断表达式为false才会跳出循环,执行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63500" algn="l"/>
                <a:tab pos="723900" algn="l"/>
                <a:tab pos="8001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while后面的代码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23900" y="1016000"/>
            <a:ext cx="3124835" cy="17475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  <a:tabLst>
                <a:tab pos="304800" algn="l"/>
                <a:tab pos="736600" algn="l"/>
              </a:tabLst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while循环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700"/>
              </a:lnSpc>
              <a:tabLst>
                <a:tab pos="3048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while循环语法格式: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defTabSz="-635">
              <a:lnSpc>
                <a:spcPts val="3400"/>
              </a:lnSpc>
              <a:tabLst>
                <a:tab pos="3048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while(表达式)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2425700"/>
            <a:ext cx="4483100" cy="34544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1028700" y="1892300"/>
            <a:ext cx="447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示例：计算</a:t>
            </a:r>
            <a:r>
              <a:rPr lang="en-US" altLang="zh-CN" sz="2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1+2+3+……+100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之和。</a:t>
            </a:r>
            <a:endParaRPr lang="en-US" altLang="zh-CN" sz="2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23900" y="965200"/>
            <a:ext cx="1778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while循环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333500" y="6223000"/>
            <a:ext cx="7315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while循环一般会有: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循环初始值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循环条件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循环变量增量(或者减量)</a:t>
            </a:r>
            <a:endParaRPr lang="en-US" altLang="zh-CN" sz="1900" dirty="0" smtClean="0">
              <a:solidFill>
                <a:srgbClr val="FF68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1595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028700" y="1892300"/>
            <a:ext cx="1079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练习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981200" y="2324100"/>
            <a:ext cx="2514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1.打印100以内7的倍数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2.打印100以内的奇数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981200" y="2895600"/>
            <a:ext cx="3060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3.打印100以内所有偶数的和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4.打印图形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60600" y="3441700"/>
            <a:ext cx="4339590" cy="11709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 *  *  *  *  *  *  *  *  *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 *  *  *  *  *  *  *  *  *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3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 *  *  *  *  *  *  *  *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2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 *  *  *  *  *  *  *  *  *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23900" y="965200"/>
            <a:ext cx="1762125" cy="4648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while循环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1028700" y="1892300"/>
            <a:ext cx="3276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do-while循环语法格式:</a:t>
            </a:r>
            <a:endParaRPr lang="en-US" altLang="zh-CN" sz="210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460500" y="2362200"/>
            <a:ext cx="444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{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06600" y="2692400"/>
            <a:ext cx="1016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执行代码;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511300" y="2984500"/>
            <a:ext cx="1638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500"/>
              </a:lnSpc>
            </a:pP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}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while(表达式)</a:t>
            </a:r>
            <a:endParaRPr lang="en-US" altLang="zh-CN" sz="19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92200" y="3721100"/>
            <a:ext cx="6172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注意: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do-­while和while比较类似,也有表达式和执行代码.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28700" y="4165600"/>
            <a:ext cx="84963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2,do-­while和while的区别在于判断条件的先后不一样,while是先判断条件,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8001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而do-­while是先执行再判断;;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所以不管do-­while表达式的条件是否成立,都至少会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800100" algn="l"/>
              </a:tabLst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执行一次循环体.</a:t>
            </a:r>
            <a:endParaRPr lang="en-US" altLang="zh-CN" sz="19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23900" y="965200"/>
            <a:ext cx="23241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Ø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do-while循环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228600"/>
            <a:ext cx="9461500" cy="7099300"/>
          </a:xfrm>
          <a:custGeom>
            <a:avLst/>
            <a:gdLst>
              <a:gd name="connsiteX0" fmla="*/ 0 w 9461500"/>
              <a:gd name="connsiteY0" fmla="*/ 0 h 7099300"/>
              <a:gd name="connsiteX1" fmla="*/ 9461500 w 9461500"/>
              <a:gd name="connsiteY1" fmla="*/ 0 h 7099300"/>
              <a:gd name="connsiteX2" fmla="*/ 9461500 w 9461500"/>
              <a:gd name="connsiteY2" fmla="*/ 7099300 h 7099300"/>
              <a:gd name="connsiteX3" fmla="*/ 0 w 9461500"/>
              <a:gd name="connsiteY3" fmla="*/ 7099300 h 7099300"/>
              <a:gd name="connsiteX4" fmla="*/ 0 w 9461500"/>
              <a:gd name="connsiteY4" fmla="*/ 0 h 709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461500" h="7099300">
                <a:moveTo>
                  <a:pt x="0" y="0"/>
                </a:moveTo>
                <a:lnTo>
                  <a:pt x="9461500" y="0"/>
                </a:lnTo>
                <a:lnTo>
                  <a:pt x="9461500" y="7099300"/>
                </a:lnTo>
                <a:lnTo>
                  <a:pt x="0" y="709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2286000" y="342900"/>
            <a:ext cx="76200" cy="368300"/>
          </a:xfrm>
          <a:custGeom>
            <a:avLst/>
            <a:gdLst>
              <a:gd name="connsiteX0" fmla="*/ 0 w 76200"/>
              <a:gd name="connsiteY0" fmla="*/ 0 h 368300"/>
              <a:gd name="connsiteX1" fmla="*/ 76200 w 76200"/>
              <a:gd name="connsiteY1" fmla="*/ 0 h 368300"/>
              <a:gd name="connsiteX2" fmla="*/ 76200 w 76200"/>
              <a:gd name="connsiteY2" fmla="*/ 368300 h 368300"/>
              <a:gd name="connsiteX3" fmla="*/ 0 w 76200"/>
              <a:gd name="connsiteY3" fmla="*/ 368300 h 368300"/>
              <a:gd name="connsiteX4" fmla="*/ 0 w 76200"/>
              <a:gd name="connsiteY4" fmla="*/ 0 h 36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68300">
                <a:moveTo>
                  <a:pt x="0" y="0"/>
                </a:moveTo>
                <a:lnTo>
                  <a:pt x="76200" y="0"/>
                </a:lnTo>
                <a:lnTo>
                  <a:pt x="76200" y="368300"/>
                </a:lnTo>
                <a:lnTo>
                  <a:pt x="0" y="368300"/>
                </a:lnTo>
                <a:lnTo>
                  <a:pt x="0" y="0"/>
                </a:lnTo>
              </a:path>
            </a:pathLst>
          </a:custGeom>
          <a:solidFill>
            <a:srgbClr val="FF682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2300" y="330200"/>
            <a:ext cx="1638300" cy="406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01900"/>
            <a:ext cx="4495800" cy="34036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1028700" y="1892300"/>
            <a:ext cx="447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</a:t>
            </a:r>
            <a:r>
              <a:rPr lang="en-US" altLang="zh-C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示例：计算</a:t>
            </a:r>
            <a:r>
              <a:rPr lang="en-US" altLang="zh-CN" sz="2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1+2+3+……+100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之和。</a:t>
            </a:r>
            <a:endParaRPr lang="en-US" altLang="zh-CN" sz="21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23900" y="965200"/>
            <a:ext cx="2304415" cy="4648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300"/>
              </a:lnSpc>
            </a:pPr>
            <a:r>
              <a:rPr lang="en-US" altLang="zh-CN" sz="2500" dirty="0" smtClean="0">
                <a:solidFill>
                  <a:srgbClr val="FF682F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</a:t>
            </a: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 smtClean="0">
                <a:solidFill>
                  <a:srgbClr val="FF682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do-while循环</a:t>
            </a:r>
            <a:endParaRPr lang="en-US" altLang="zh-CN" sz="2500" dirty="0" smtClean="0">
              <a:solidFill>
                <a:srgbClr val="FF682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952500" y="6223000"/>
            <a:ext cx="7899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do-­while循环一般也会有: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循环初始值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循环条件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solidFill>
                  <a:srgbClr val="FF68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循环变量增量(或者减量)</a:t>
            </a:r>
            <a:endParaRPr lang="en-US" altLang="zh-CN" sz="1900" dirty="0" smtClean="0">
              <a:solidFill>
                <a:srgbClr val="FF68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3656</Words>
  <Application>WPS 演示</Application>
  <PresentationFormat>On-screen Show (4:3)</PresentationFormat>
  <Paragraphs>377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Times New Roman</vt:lpstr>
      <vt:lpstr>Wingdings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7</cp:revision>
  <dcterms:created xsi:type="dcterms:W3CDTF">2006-08-16T00:00:00Z</dcterms:created>
  <dcterms:modified xsi:type="dcterms:W3CDTF">2016-11-30T13:09:29Z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