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57" r:id="rId5"/>
    <p:sldId id="276" r:id="rId6"/>
    <p:sldId id="279" r:id="rId8"/>
    <p:sldId id="277" r:id="rId9"/>
    <p:sldId id="287" r:id="rId10"/>
    <p:sldId id="280" r:id="rId11"/>
    <p:sldId id="281" r:id="rId12"/>
    <p:sldId id="278" r:id="rId13"/>
    <p:sldId id="283" r:id="rId14"/>
    <p:sldId id="28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Tiancheng" initials="YT" lastIdx="1" clrIdx="0"/>
  <p:cmAuthor id="2" name="Microsoft Office 用户" initials="Offic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5"/>
    <p:restoredTop sz="82214"/>
  </p:normalViewPr>
  <p:slideViewPr>
    <p:cSldViewPr snapToGrid="0" snapToObjects="1">
      <p:cViewPr>
        <p:scale>
          <a:sx n="93" d="100"/>
          <a:sy n="93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04T22:48:22.68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114D-AA2C-1A48-94E9-AC5230D0DD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B305A-4BB5-E944-893A-5770FBD64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B305A-4BB5-E944-893A-5770FBD64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B305A-4BB5-E944-893A-5770FBD64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5D81-925E-DC40-900C-0BF8836A28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9E97-D067-F042-8F82-D3F21264D6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1095" y="2912190"/>
            <a:ext cx="7315200" cy="974737"/>
          </a:xfrm>
        </p:spPr>
        <p:txBody>
          <a:bodyPr>
            <a:noAutofit/>
          </a:bodyPr>
          <a:lstStyle/>
          <a:p>
            <a:r>
              <a:rPr kumimoji="1" lang="en-US" altLang="zh-CN" sz="7200" dirty="0"/>
              <a:t>WASM</a:t>
            </a:r>
            <a:r>
              <a:rPr kumimoji="1" lang="zh-CN" altLang="en-US" sz="7200" dirty="0"/>
              <a:t> </a:t>
            </a:r>
            <a:r>
              <a:rPr kumimoji="1" lang="en-US" altLang="zh-CN" sz="7200" dirty="0"/>
              <a:t>FUZZING</a:t>
            </a:r>
            <a:endParaRPr kumimoji="1"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1095" y="4230860"/>
            <a:ext cx="7315200" cy="914400"/>
          </a:xfrm>
        </p:spPr>
        <p:txBody>
          <a:bodyPr>
            <a:normAutofit/>
          </a:bodyPr>
          <a:lstStyle/>
          <a:p>
            <a:pPr defTabSz="457200"/>
            <a:r>
              <a:rPr kumimoji="1" lang="en-US" altLang="zh-CN" sz="2800" dirty="0" smtClean="0">
                <a:solidFill>
                  <a:schemeClr val="bg1"/>
                </a:solidFill>
              </a:rPr>
              <a:t>Supervisor: </a:t>
            </a:r>
            <a:r>
              <a:rPr kumimoji="1" lang="zh-CN" altLang="en-US" sz="2800" dirty="0">
                <a:solidFill>
                  <a:schemeClr val="bg1"/>
                </a:solidFill>
              </a:rPr>
              <a:t>刘烨庞老师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81995" y="2705622"/>
            <a:ext cx="2810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Team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Members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张艺凡 </a:t>
            </a:r>
            <a:r>
              <a:rPr kumimoji="1" lang="en-US" altLang="zh-CN" sz="2400" dirty="0"/>
              <a:t> 11711335</a:t>
            </a:r>
            <a:endParaRPr kumimoji="1" lang="en-US" altLang="zh-CN" sz="2400" dirty="0"/>
          </a:p>
          <a:p>
            <a:r>
              <a:rPr kumimoji="1" lang="zh-CN" altLang="en-US" sz="2400" dirty="0"/>
              <a:t>余添诚 </a:t>
            </a:r>
            <a:r>
              <a:rPr kumimoji="1" lang="en-US" altLang="zh-CN" sz="2400" dirty="0"/>
              <a:t> 11712019</a:t>
            </a:r>
            <a:endParaRPr kumimoji="1" lang="en-US" altLang="zh-CN" sz="2400" dirty="0"/>
          </a:p>
          <a:p>
            <a:r>
              <a:rPr kumimoji="1" lang="zh-CN" altLang="en-US" sz="2400" dirty="0"/>
              <a:t>胡玉斌 </a:t>
            </a:r>
            <a:r>
              <a:rPr kumimoji="1" lang="en-US" altLang="zh-CN" sz="2400" dirty="0"/>
              <a:t> 11712121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18" y="1137692"/>
            <a:ext cx="3515517" cy="4601183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</a:rPr>
              <a:t>Evaluation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2" y="176866"/>
            <a:ext cx="8118763" cy="36083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0" y="3785205"/>
            <a:ext cx="5708073" cy="3072795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4031672" y="2895600"/>
            <a:ext cx="6151418" cy="4294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10293927" y="2260646"/>
            <a:ext cx="1523999" cy="510263"/>
          </a:xfrm>
          <a:prstGeom prst="borderCallout2">
            <a:avLst>
              <a:gd name="adj1" fmla="val 32326"/>
              <a:gd name="adj2" fmla="val 758"/>
              <a:gd name="adj3" fmla="val 97490"/>
              <a:gd name="adj4" fmla="val -13940"/>
              <a:gd name="adj5" fmla="val 136937"/>
              <a:gd name="adj6" fmla="val -23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Bug detected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123836"/>
            <a:ext cx="3446245" cy="4601183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</a:rPr>
              <a:t>Evaluation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Didn’t detect any new bugs.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b="1" dirty="0" smtClean="0"/>
              <a:t>Problem:</a:t>
            </a:r>
            <a:endParaRPr kumimoji="1" lang="en-US" altLang="zh-CN" sz="3200" b="1" dirty="0" smtClean="0"/>
          </a:p>
          <a:p>
            <a:r>
              <a:rPr kumimoji="1" lang="en-US" altLang="zh-CN" sz="3200" dirty="0" smtClean="0"/>
              <a:t>1. Mutation too simple.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2. Test data not complex enough. Need even more.</a:t>
            </a:r>
            <a:endParaRPr kumimoji="1" lang="en-US" altLang="zh-CN" sz="3200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821" y="476088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&amp; Answers</a:t>
            </a:r>
            <a:endParaRPr lang="en-US" altLang="zh-CN" sz="5900" kern="1200" spc="-1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04" y="1448818"/>
            <a:ext cx="1838754" cy="183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000" dirty="0"/>
              <a:t>Outline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4216" y="864108"/>
            <a:ext cx="7315200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smtClean="0"/>
              <a:t>Briefing of WASM Fuzzing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</a:pPr>
            <a:r>
              <a:rPr kumimoji="1" lang="en-US" altLang="zh-CN" sz="3600" dirty="0" smtClean="0"/>
              <a:t>Project Evaluation</a:t>
            </a:r>
            <a:endParaRPr kumimoji="1"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Briefing</a:t>
            </a:r>
            <a:endParaRPr kumimoji="1" lang="zh-CN" altLang="en-US" sz="6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869268" y="891817"/>
            <a:ext cx="7315200" cy="5120640"/>
          </a:xfrm>
        </p:spPr>
        <p:txBody>
          <a:bodyPr/>
          <a:lstStyle/>
          <a:p>
            <a:r>
              <a:rPr kumimoji="1" lang="en-US" altLang="zh-CN" sz="3200" b="1" dirty="0" smtClean="0"/>
              <a:t>Definition:</a:t>
            </a:r>
            <a:endParaRPr kumimoji="1" lang="en-US" altLang="zh-CN" sz="3200" b="1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Fuzzing test on </a:t>
            </a:r>
            <a:r>
              <a:rPr kumimoji="1" lang="en-US" altLang="zh-CN" sz="3200" dirty="0" err="1" smtClean="0"/>
              <a:t>WebAssembly</a:t>
            </a:r>
            <a:r>
              <a:rPr kumimoji="1" lang="en-US" altLang="zh-CN" sz="3200" dirty="0" smtClean="0"/>
              <a:t> virtual machines.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b="1" dirty="0"/>
              <a:t>G</a:t>
            </a:r>
            <a:r>
              <a:rPr kumimoji="1" lang="en-US" altLang="zh-CN" sz="3200" b="1" dirty="0" smtClean="0"/>
              <a:t>oal:</a:t>
            </a:r>
            <a:endParaRPr kumimoji="1" lang="en-US" altLang="zh-CN" sz="3200" b="1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Hopefully to find bugs.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Briefing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b="1" dirty="0" smtClean="0"/>
              <a:t>What we’ve done:</a:t>
            </a:r>
            <a:endParaRPr kumimoji="1" lang="en-US" altLang="zh-CN" sz="3200" b="1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 </a:t>
            </a:r>
            <a:r>
              <a:rPr kumimoji="1" lang="en-US" altLang="zh-CN" dirty="0" err="1" smtClean="0"/>
              <a:t>WebAssembly</a:t>
            </a:r>
            <a:r>
              <a:rPr kumimoji="1" lang="en-US" altLang="zh-CN" dirty="0" smtClean="0"/>
              <a:t> Fuzzing test Platform.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Several mutation on </a:t>
            </a:r>
            <a:r>
              <a:rPr kumimoji="1" lang="en-US" altLang="zh-CN" dirty="0" err="1" smtClean="0"/>
              <a:t>WebAssembly</a:t>
            </a:r>
            <a:r>
              <a:rPr kumimoji="1" lang="en-US" altLang="zh-CN" dirty="0" smtClean="0"/>
              <a:t> code, including but not restricted to adding dead code, delete dead code…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Large scale testing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Briefing</a:t>
            </a:r>
            <a:endParaRPr kumimoji="1" lang="zh-CN" altLang="en-US" sz="6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880485" y="339090"/>
            <a:ext cx="7315200" cy="4309745"/>
          </a:xfrm>
        </p:spPr>
        <p:txBody>
          <a:bodyPr/>
          <a:lstStyle/>
          <a:p>
            <a:r>
              <a:rPr kumimoji="1" lang="en-US" altLang="zh-CN" sz="3200" b="1" dirty="0" smtClean="0"/>
              <a:t>Platform:</a:t>
            </a:r>
            <a:endParaRPr kumimoji="1" lang="en-US" altLang="zh-CN" sz="3200" b="1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7" name="图片 6" descr="Snipaste_2020-01-05_14-54-31"/>
          <p:cNvPicPr>
            <a:picLocks noChangeAspect="1"/>
          </p:cNvPicPr>
          <p:nvPr/>
        </p:nvPicPr>
        <p:blipFill>
          <a:blip r:embed="rId1"/>
          <a:srcRect l="479" t="10111" r="-479" b="-4832"/>
          <a:stretch>
            <a:fillRect/>
          </a:stretch>
        </p:blipFill>
        <p:spPr>
          <a:xfrm>
            <a:off x="4029710" y="1663700"/>
            <a:ext cx="7165975" cy="470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Briefing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765" y="281940"/>
            <a:ext cx="7315200" cy="4265295"/>
          </a:xfrm>
        </p:spPr>
        <p:txBody>
          <a:bodyPr/>
          <a:lstStyle/>
          <a:p>
            <a:r>
              <a:rPr kumimoji="1" lang="en-US" altLang="zh-CN" sz="3200" b="1" dirty="0" smtClean="0"/>
              <a:t>Mutation:</a:t>
            </a:r>
            <a:endParaRPr kumimoji="1" lang="en-US" altLang="zh-CN" sz="3200" b="1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7" name="线形标注 1 16"/>
          <p:cNvSpPr/>
          <p:nvPr/>
        </p:nvSpPr>
        <p:spPr>
          <a:xfrm>
            <a:off x="9226665" y="776062"/>
            <a:ext cx="2466109" cy="668357"/>
          </a:xfrm>
          <a:prstGeom prst="borderCallout1">
            <a:avLst>
              <a:gd name="adj1" fmla="val 33328"/>
              <a:gd name="adj2" fmla="val -980"/>
              <a:gd name="adj3" fmla="val 131243"/>
              <a:gd name="adj4" fmla="val -29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 smtClean="0"/>
              <a:t>Minus-Mutation</a:t>
            </a:r>
            <a:endParaRPr kumimoji="1" lang="en-US" altLang="zh-CN" sz="2400" dirty="0" smtClean="0"/>
          </a:p>
        </p:txBody>
      </p:sp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2675" y="2485390"/>
            <a:ext cx="773938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Briefing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765" y="281940"/>
            <a:ext cx="7315200" cy="4265295"/>
          </a:xfrm>
        </p:spPr>
        <p:txBody>
          <a:bodyPr/>
          <a:lstStyle/>
          <a:p>
            <a:r>
              <a:rPr kumimoji="1" lang="en-US" altLang="zh-CN" sz="3200" b="1" dirty="0" smtClean="0"/>
              <a:t>Mutation:</a:t>
            </a:r>
            <a:endParaRPr kumimoji="1" lang="en-US" altLang="zh-CN" sz="3200" b="1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879215" y="843915"/>
            <a:ext cx="7646670" cy="5864860"/>
            <a:chOff x="6109" y="1329"/>
            <a:chExt cx="12042" cy="9236"/>
          </a:xfrm>
        </p:grpSpPr>
        <p:pic>
          <p:nvPicPr>
            <p:cNvPr id="4" name="图片 3" descr="AS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09" y="1329"/>
              <a:ext cx="11450" cy="9236"/>
            </a:xfrm>
            <a:prstGeom prst="rect">
              <a:avLst/>
            </a:prstGeom>
          </p:spPr>
        </p:pic>
        <p:sp>
          <p:nvSpPr>
            <p:cNvPr id="8" name="上箭头 7"/>
            <p:cNvSpPr/>
            <p:nvPr/>
          </p:nvSpPr>
          <p:spPr>
            <a:xfrm>
              <a:off x="16569" y="8296"/>
              <a:ext cx="593" cy="1276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14971" y="4932"/>
              <a:ext cx="593" cy="1276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17559" y="4932"/>
              <a:ext cx="593" cy="1276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13569" y="8296"/>
              <a:ext cx="593" cy="1276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10566" y="8296"/>
              <a:ext cx="593" cy="1276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12218" y="4932"/>
              <a:ext cx="593" cy="1276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上箭头 13"/>
            <p:cNvSpPr/>
            <p:nvPr/>
          </p:nvSpPr>
          <p:spPr>
            <a:xfrm>
              <a:off x="11502" y="3424"/>
              <a:ext cx="593" cy="1276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15564" y="3424"/>
              <a:ext cx="593" cy="1276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线形标注 1 16"/>
          <p:cNvSpPr/>
          <p:nvPr/>
        </p:nvSpPr>
        <p:spPr>
          <a:xfrm>
            <a:off x="9226665" y="776062"/>
            <a:ext cx="2466109" cy="668357"/>
          </a:xfrm>
          <a:prstGeom prst="borderCallout1">
            <a:avLst>
              <a:gd name="adj1" fmla="val 33328"/>
              <a:gd name="adj2" fmla="val -980"/>
              <a:gd name="adj3" fmla="val 131243"/>
              <a:gd name="adj4" fmla="val -29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 smtClean="0"/>
              <a:t>Add-Mutation</a:t>
            </a:r>
            <a:endParaRPr kumimoji="1" lang="en-US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Briefing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b="1" dirty="0" smtClean="0"/>
              <a:t>Testing:</a:t>
            </a:r>
            <a:endParaRPr kumimoji="1" lang="en-US" altLang="zh-CN" sz="3200" b="1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4" r="11446"/>
          <a:stretch>
            <a:fillRect/>
          </a:stretch>
        </p:blipFill>
        <p:spPr>
          <a:xfrm>
            <a:off x="3948702" y="1447719"/>
            <a:ext cx="7235766" cy="4842245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7148945" y="558892"/>
            <a:ext cx="2466109" cy="668357"/>
          </a:xfrm>
          <a:prstGeom prst="borderCallout1">
            <a:avLst>
              <a:gd name="adj1" fmla="val 33328"/>
              <a:gd name="adj2" fmla="val -980"/>
              <a:gd name="adj3" fmla="val 131243"/>
              <a:gd name="adj4" fmla="val -29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Over 60 test suites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3836"/>
            <a:ext cx="3600307" cy="4601183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Evaluation</a:t>
            </a:r>
            <a:endParaRPr kumimoji="1" lang="zh-CN" altLang="en-US" sz="6000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853226" y="864108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b="1" dirty="0" smtClean="0"/>
              <a:t>For now:</a:t>
            </a:r>
            <a:endParaRPr kumimoji="1" lang="en-US" altLang="zh-CN" sz="3200" b="1" dirty="0" smtClean="0"/>
          </a:p>
          <a:p>
            <a:endParaRPr kumimoji="1" lang="en-US" altLang="zh-CN" sz="3200" dirty="0" smtClean="0"/>
          </a:p>
          <a:p>
            <a:r>
              <a:rPr kumimoji="1" lang="en-US" altLang="zh-CN" dirty="0" smtClean="0"/>
              <a:t>No bug detected </a:t>
            </a:r>
            <a:r>
              <a:rPr kumimoji="1" lang="en-US" altLang="zh-CN" dirty="0" smtClean="0">
                <a:sym typeface="Wingdings" panose="05000000000000000000"/>
              </a:rPr>
              <a:t></a:t>
            </a:r>
            <a:endParaRPr kumimoji="1" lang="en-US" altLang="zh-CN" dirty="0" smtClean="0">
              <a:sym typeface="Wingdings" panose="05000000000000000000"/>
            </a:endParaRPr>
          </a:p>
          <a:p>
            <a:endParaRPr kumimoji="1" lang="en-US" altLang="zh-CN" dirty="0" smtClean="0">
              <a:sym typeface="Wingdings" panose="05000000000000000000"/>
            </a:endParaRPr>
          </a:p>
          <a:p>
            <a:endParaRPr kumimoji="1" lang="en-US" altLang="zh-CN" dirty="0">
              <a:sym typeface="Wingdings" panose="05000000000000000000"/>
            </a:endParaRPr>
          </a:p>
          <a:p>
            <a:r>
              <a:rPr kumimoji="1" lang="en-US" altLang="zh-CN" dirty="0" smtClean="0">
                <a:sym typeface="Wingdings" panose="05000000000000000000"/>
              </a:rPr>
              <a:t>So, we used to method to verify the validity of our experiment.</a:t>
            </a:r>
            <a:endParaRPr kumimoji="1" lang="en-US" altLang="zh-CN" dirty="0" smtClean="0">
              <a:sym typeface="Wingdings" panose="05000000000000000000"/>
            </a:endParaRPr>
          </a:p>
          <a:p>
            <a:r>
              <a:rPr kumimoji="1" lang="en-US" altLang="zh-CN" dirty="0" smtClean="0">
                <a:sym typeface="Wingdings" panose="05000000000000000000"/>
              </a:rPr>
              <a:t>We added a older version of </a:t>
            </a:r>
            <a:r>
              <a:rPr kumimoji="1" lang="en-US" altLang="zh-CN" b="1" dirty="0" err="1" smtClean="0">
                <a:sym typeface="Wingdings" panose="05000000000000000000"/>
              </a:rPr>
              <a:t>wasmer</a:t>
            </a:r>
            <a:endParaRPr kumimoji="1"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图文框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演示</Application>
  <PresentationFormat>宽屏</PresentationFormat>
  <Paragraphs>111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方正书宋_GBK</vt:lpstr>
      <vt:lpstr>Wingdings</vt:lpstr>
      <vt:lpstr>Wingdings 2</vt:lpstr>
      <vt:lpstr>Arial</vt:lpstr>
      <vt:lpstr>Wingdings</vt:lpstr>
      <vt:lpstr>Corbel</vt:lpstr>
      <vt:lpstr>苹方-简</vt:lpstr>
      <vt:lpstr>幼圆</vt:lpstr>
      <vt:lpstr>微软雅黑</vt:lpstr>
      <vt:lpstr>汉仪旗黑KW</vt:lpstr>
      <vt:lpstr>宋体</vt:lpstr>
      <vt:lpstr>Arial Unicode MS</vt:lpstr>
      <vt:lpstr>DengXian</vt:lpstr>
      <vt:lpstr>汉仪中等线KW</vt:lpstr>
      <vt:lpstr>汉仪书宋二KW</vt:lpstr>
      <vt:lpstr>图文框</vt:lpstr>
      <vt:lpstr>自定义设计方案</vt:lpstr>
      <vt:lpstr>WASM FUZZING</vt:lpstr>
      <vt:lpstr>Outline</vt:lpstr>
      <vt:lpstr>Briefing</vt:lpstr>
      <vt:lpstr>Briefing</vt:lpstr>
      <vt:lpstr>Briefing</vt:lpstr>
      <vt:lpstr>Briefing</vt:lpstr>
      <vt:lpstr>Briefing</vt:lpstr>
      <vt:lpstr>Briefing</vt:lpstr>
      <vt:lpstr>Evaluation</vt:lpstr>
      <vt:lpstr>Evaluation</vt:lpstr>
      <vt:lpstr>Evaluation</vt:lpstr>
      <vt:lpstr>Questions &amp;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WASM FUZZING</dc:title>
  <dc:creator>Yu Tiancheng</dc:creator>
  <cp:lastModifiedBy>eveneko</cp:lastModifiedBy>
  <cp:revision>152</cp:revision>
  <dcterms:created xsi:type="dcterms:W3CDTF">2020-01-05T06:55:13Z</dcterms:created>
  <dcterms:modified xsi:type="dcterms:W3CDTF">2020-01-05T06:55:13Z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