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26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71" r:id="rId11"/>
    <p:sldId id="269" r:id="rId12"/>
    <p:sldId id="272" r:id="rId13"/>
    <p:sldId id="273" r:id="rId14"/>
    <p:sldId id="270" r:id="rId15"/>
    <p:sldId id="266" r:id="rId16"/>
    <p:sldId id="258" r:id="rId17"/>
  </p:sldIdLst>
  <p:sldSz cx="12192000" cy="6858000"/>
  <p:notesSz cx="6858000" cy="9144000"/>
  <p:embeddedFontLst>
    <p:embeddedFont>
      <p:font typeface="Gilroy Bold" charset="-52"/>
      <p:bold r:id="rId19"/>
    </p:embeddedFont>
    <p:embeddedFont>
      <p:font typeface="Gilroy Medium" charset="-52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Verdana" pitchFamily="34" charset="0"/>
      <p:regular r:id="rId25"/>
      <p:bold r:id="rId26"/>
      <p:italic r:id="rId27"/>
      <p:boldItalic r:id="rId2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3655" autoAdjust="0"/>
  </p:normalViewPr>
  <p:slideViewPr>
    <p:cSldViewPr snapToGrid="0">
      <p:cViewPr varScale="1">
        <p:scale>
          <a:sx n="155" d="100"/>
          <a:sy n="155" d="100"/>
        </p:scale>
        <p:origin x="-49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9394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858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088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7916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529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5388429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54090" y="5486066"/>
            <a:ext cx="6887816" cy="19415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0067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29"/>
            <a:ext cx="10281557" cy="36412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pPr/>
              <a:t>15.05.2025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137322" y="5706836"/>
            <a:ext cx="1787979" cy="1065207"/>
          </a:xfrm>
        </p:spPr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2960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423035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050234" y="5526541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pPr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530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pPr/>
              <a:t>15.05.2025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2456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pPr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16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pPr/>
              <a:t>15.05.2025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996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pPr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745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pPr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24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 noChangeAspect="1"/>
          </p:cNvSpPr>
          <p:nvPr>
            <p:ph type="sldNum" sz="quarter" idx="4"/>
          </p:nvPr>
        </p:nvSpPr>
        <p:spPr>
          <a:xfrm>
            <a:off x="10064928" y="5385718"/>
            <a:ext cx="1787978" cy="12720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30"/>
            <a:ext cx="10281557" cy="3510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pPr/>
              <a:t>15.05.2025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1458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АИС для транспортной компании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Дневник в телеграмме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164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Подготовка и проектирование</a:t>
            </a:r>
          </a:p>
          <a:p>
            <a:pPr lvl="0"/>
            <a:r>
              <a:rPr lang="ru-RU" dirty="0"/>
              <a:t>Настройка окружения</a:t>
            </a:r>
          </a:p>
          <a:p>
            <a:pPr lvl="0"/>
            <a:r>
              <a:rPr lang="ru-RU" dirty="0"/>
              <a:t>Разработка ядра приложения</a:t>
            </a:r>
          </a:p>
          <a:p>
            <a:pPr lvl="0"/>
            <a:r>
              <a:rPr lang="ru-RU" dirty="0"/>
              <a:t>Осуществление отчеты и аналитики</a:t>
            </a:r>
          </a:p>
          <a:p>
            <a:pPr lvl="0"/>
            <a:r>
              <a:rPr lang="ru-RU" dirty="0" smtClean="0"/>
              <a:t>Т</a:t>
            </a:r>
            <a:r>
              <a:rPr lang="ru-RU" dirty="0" smtClean="0"/>
              <a:t>естирование</a:t>
            </a:r>
            <a:endParaRPr lang="ru-RU" dirty="0"/>
          </a:p>
          <a:p>
            <a:pPr lvl="0"/>
            <a:r>
              <a:rPr lang="ru-RU" dirty="0"/>
              <a:t>Документирование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179012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7B60A27E-4EEC-40AE-A46B-002122E2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На текущий момент команда успешно завершила ключевые этапы разработки: проведено детальное проектирование, настроено техническое окружение, реализовано ядро приложения, создана система отчетов и проведено базовое тестирование.</a:t>
            </a:r>
          </a:p>
          <a:p>
            <a:pPr marL="0" indent="0">
              <a:buNone/>
            </a:pPr>
            <a:r>
              <a:rPr lang="ru-RU" dirty="0"/>
              <a:t>Бот уже обладает основным функционалом — пользователи могут фиксировать события, а система корректно обрабатывает и сохраняет данные.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DF39E03-2240-4B2B-BF62-6A6B51A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355F23D-6901-4E7F-B046-0287B93D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проделанной работы</a:t>
            </a:r>
          </a:p>
        </p:txBody>
      </p:sp>
    </p:spTree>
    <p:extLst>
      <p:ext uri="{BB962C8B-B14F-4D97-AF65-F5344CB8AC3E}">
        <p14:creationId xmlns:p14="http://schemas.microsoft.com/office/powerpoint/2010/main" xmlns="" val="7270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xmlns="" id="{9355F23D-6901-4E7F-B046-0287B93D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79" y="0"/>
            <a:ext cx="8877300" cy="1135517"/>
          </a:xfrm>
        </p:spPr>
        <p:txBody>
          <a:bodyPr/>
          <a:lstStyle/>
          <a:p>
            <a:r>
              <a:rPr lang="ru-RU" dirty="0"/>
              <a:t>Структура файлов и пример работы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97831" y="1582771"/>
            <a:ext cx="2905368" cy="3602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134" y="802363"/>
            <a:ext cx="50038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5947" y="1119039"/>
            <a:ext cx="34861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xmlns="" id="{9355F23D-6901-4E7F-B046-0287B93D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79" y="0"/>
            <a:ext cx="8877300" cy="1135517"/>
          </a:xfrm>
        </p:spPr>
        <p:txBody>
          <a:bodyPr/>
          <a:lstStyle/>
          <a:p>
            <a:r>
              <a:rPr lang="ru-RU" dirty="0"/>
              <a:t>Код для функции постановки задачи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95690" y="998297"/>
            <a:ext cx="5341602" cy="498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xmlns="" id="{7B60A27E-4EEC-40AE-A46B-002122E2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Доработка функционала</a:t>
            </a:r>
          </a:p>
          <a:p>
            <a:r>
              <a:rPr lang="ru-RU" dirty="0"/>
              <a:t>Сбор обратной связи</a:t>
            </a:r>
          </a:p>
          <a:p>
            <a:r>
              <a:rPr lang="ru-RU" dirty="0"/>
              <a:t>Развертывание бота на сервере заказчика с полной настройкой окружения и запуском в рабочем режиме.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xmlns="" id="{8DF39E03-2240-4B2B-BF62-6A6B51A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9355F23D-6901-4E7F-B046-0287B93D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дальнейшей работы</a:t>
            </a:r>
          </a:p>
        </p:txBody>
      </p:sp>
    </p:spTree>
    <p:extLst>
      <p:ext uri="{BB962C8B-B14F-4D97-AF65-F5344CB8AC3E}">
        <p14:creationId xmlns:p14="http://schemas.microsoft.com/office/powerpoint/2010/main" xmlns="" val="184445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Ганта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b="62770"/>
          <a:stretch/>
        </p:blipFill>
        <p:spPr bwMode="auto">
          <a:xfrm>
            <a:off x="0" y="1414378"/>
            <a:ext cx="10297448" cy="172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75300B65-2791-4122-8573-382F1D1934F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6128" y="3253288"/>
            <a:ext cx="7541443" cy="27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847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xmlns="" val="345414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dirty="0"/>
              <a:t>Участники:</a:t>
            </a:r>
          </a:p>
          <a:p>
            <a:pPr marL="0" indent="0">
              <a:buNone/>
            </a:pPr>
            <a:r>
              <a:rPr lang="ru-RU" sz="1200" dirty="0"/>
              <a:t>(241-337) Алиханов Богдан Тагирович</a:t>
            </a:r>
          </a:p>
          <a:p>
            <a:pPr marL="0" indent="0">
              <a:buNone/>
            </a:pPr>
            <a:r>
              <a:rPr lang="ru-RU" sz="1200" dirty="0"/>
              <a:t>(241-131) Бондаренко Кирилл Андреевич</a:t>
            </a:r>
          </a:p>
          <a:p>
            <a:pPr marL="0" indent="0">
              <a:buNone/>
            </a:pPr>
            <a:r>
              <a:rPr lang="ru-RU" sz="1200" dirty="0"/>
              <a:t>(241-132) Науменко Кирилл Николаевич</a:t>
            </a:r>
          </a:p>
          <a:p>
            <a:pPr marL="0" indent="0">
              <a:buNone/>
            </a:pPr>
            <a:r>
              <a:rPr lang="ru-RU" sz="1200" dirty="0"/>
              <a:t>(241-132) Пинчук Ренат Сергеевич</a:t>
            </a:r>
          </a:p>
          <a:p>
            <a:pPr marL="0" indent="0">
              <a:buNone/>
            </a:pPr>
            <a:r>
              <a:rPr lang="ru-RU" sz="1200" dirty="0"/>
              <a:t>(241-132) Сулейманов Эмиль Шамилевич</a:t>
            </a:r>
          </a:p>
          <a:p>
            <a:pPr marL="0" indent="0">
              <a:buNone/>
            </a:pPr>
            <a:r>
              <a:rPr lang="ru-RU" sz="1200" dirty="0"/>
              <a:t>(241-339) Узун Вадим</a:t>
            </a:r>
          </a:p>
          <a:p>
            <a:pPr marL="0" indent="0">
              <a:buNone/>
            </a:pPr>
            <a:r>
              <a:rPr lang="ru-RU" sz="1200" dirty="0"/>
              <a:t>(241-351) Садыков Амрах Элхан оглы</a:t>
            </a:r>
          </a:p>
          <a:p>
            <a:pPr marL="0" indent="0">
              <a:buNone/>
            </a:pPr>
            <a:r>
              <a:rPr lang="ru-RU" sz="1200" dirty="0"/>
              <a:t>Преподаватель: Володина Ольга Вячеславовна</a:t>
            </a:r>
          </a:p>
          <a:p>
            <a:pPr marL="0" indent="0">
              <a:buNone/>
            </a:pPr>
            <a:r>
              <a:rPr lang="ru-RU" sz="1200" dirty="0"/>
              <a:t>Заказчик: ООО А+А Эксист-инфо</a:t>
            </a: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Автоматизация процесса фиксации рабочего времени сотрудника склада.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3085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dirty="0"/>
              <a:t>Фиксация задач в Telegram-боте имеет несколько преимуществ: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457200" lvl="1" indent="0">
              <a:spcBef>
                <a:spcPts val="0"/>
              </a:spcBef>
              <a:buNone/>
            </a:pPr>
            <a:r>
              <a:rPr lang="ru-RU" dirty="0"/>
              <a:t>1. Удобство и доступность: Telegram доступен на различных устройствах, что позволяет пользователям легко создавать и управлять задачами в любое время и в любом месте.</a:t>
            </a:r>
          </a:p>
          <a:p>
            <a:pPr marL="457200" lvl="1" indent="0">
              <a:spcBef>
                <a:spcPts val="0"/>
              </a:spcBef>
              <a:buNone/>
            </a:pPr>
            <a:endParaRPr lang="ru-RU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2</a:t>
            </a:r>
            <a:r>
              <a:rPr lang="ru-RU" dirty="0"/>
              <a:t>. Легкость интеграции: Telegram-боты интегрируются с другими сервисами и приложениями, такими как Google Календарь, Trello или Asana, что упрощает управление задачами.</a:t>
            </a: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3</a:t>
            </a:r>
            <a:r>
              <a:rPr lang="ru-RU" dirty="0"/>
              <a:t>. Безопасность и конфиденциальность: Telegram предлагает шифрование сообщений, что может повысить уровень безопасности данных пользователей.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Фиксация задач создает документированный след работы, который может быть полезен для будущих проектов или при необходимости анализа выполненной работы.</a:t>
            </a:r>
          </a:p>
          <a:p>
            <a:pPr marL="0" indent="0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dirty="0"/>
              <a:t>Фиксация времени позволяет создавать отчеты для </a:t>
            </a:r>
            <a:r>
              <a:rPr lang="ru-RU" dirty="0" smtClean="0"/>
              <a:t>руководства </a:t>
            </a:r>
            <a:r>
              <a:rPr lang="ru-RU" dirty="0"/>
              <a:t>или заинтересованных сторон, демонстрируя прогресс и результаты работы команды.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40524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Отсутствие отдела аналитики в процессе разработки программного обеспечения приводят к проблемам, которые негативно сказываются на сроках реализации ПО. Увеличение времени разработки за счет неэффективного использования ресурсов, частых переработок и исправлений из-за отсутствия </a:t>
            </a:r>
            <a:r>
              <a:rPr lang="ru-RU" dirty="0" smtClean="0"/>
              <a:t>ТЗ. </a:t>
            </a:r>
            <a:endParaRPr lang="ru-RU" dirty="0"/>
          </a:p>
          <a:p>
            <a:pPr algn="just"/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71645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Цель: Разработать телеграм-бота «Дневник в телеграмме»</a:t>
            </a:r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pPr marL="514350" indent="-514350">
              <a:buAutoNum type="arabicPeriod"/>
            </a:pPr>
            <a:r>
              <a:rPr lang="ru-RU" dirty="0"/>
              <a:t>Продумать основные функции и определить список команд для бота.</a:t>
            </a:r>
          </a:p>
          <a:p>
            <a:pPr marL="514350" indent="-514350">
              <a:buAutoNum type="arabicPeriod"/>
            </a:pPr>
            <a:r>
              <a:rPr lang="ru-RU" dirty="0"/>
              <a:t>Подготовить стуктуру базы данных</a:t>
            </a:r>
          </a:p>
          <a:p>
            <a:pPr marL="514350" indent="-514350">
              <a:buAutoNum type="arabicPeriod"/>
            </a:pPr>
            <a:r>
              <a:rPr lang="ru-RU" dirty="0"/>
              <a:t>Разработать ядро приложения</a:t>
            </a:r>
          </a:p>
          <a:p>
            <a:pPr marL="514350" indent="-514350">
              <a:buAutoNum type="arabicPeriod"/>
            </a:pPr>
            <a:r>
              <a:rPr lang="ru-RU" dirty="0" smtClean="0"/>
              <a:t>Провести </a:t>
            </a:r>
            <a:r>
              <a:rPr lang="ru-RU" dirty="0"/>
              <a:t>тестирование</a:t>
            </a:r>
          </a:p>
          <a:p>
            <a:pPr marL="514350" indent="-514350">
              <a:buAutoNum type="arabicPeriod"/>
            </a:pPr>
            <a:r>
              <a:rPr lang="ru-RU" dirty="0"/>
              <a:t>Подготовить документацию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ru-RU" dirty="0" err="1" smtClean="0"/>
              <a:t>Захостить</a:t>
            </a:r>
            <a:r>
              <a:rPr lang="ru-RU" dirty="0" smtClean="0"/>
              <a:t> бота на серверах заказчика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23122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Заказчик предоставляет вычислительные ресурсы для разворачивания проекта и хостинга бота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заказчиком</a:t>
            </a:r>
          </a:p>
        </p:txBody>
      </p:sp>
    </p:spTree>
    <p:extLst>
      <p:ext uri="{BB962C8B-B14F-4D97-AF65-F5344CB8AC3E}">
        <p14:creationId xmlns:p14="http://schemas.microsoft.com/office/powerpoint/2010/main" xmlns="" val="237757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Итогом проекта будет телеграмм-бот, позволяющий фиксировать события дня с возможностью получения аналитических отчетов. </a:t>
            </a:r>
          </a:p>
          <a:p>
            <a:r>
              <a:rPr lang="ru-RU" dirty="0"/>
              <a:t>Основной акцент на скорости и простоте ввода данных.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Планируемый продуктовый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xmlns="" val="346391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b="1" dirty="0"/>
              <a:t>Подготовка и проектирование</a:t>
            </a:r>
          </a:p>
          <a:p>
            <a:pPr marL="514350" indent="-514350">
              <a:buAutoNum type="arabicPeriod"/>
            </a:pPr>
            <a:r>
              <a:rPr lang="ru-RU" b="1" dirty="0"/>
              <a:t>Настройка окружения</a:t>
            </a:r>
          </a:p>
          <a:p>
            <a:pPr marL="514350" indent="-514350">
              <a:buAutoNum type="arabicPeriod"/>
            </a:pPr>
            <a:r>
              <a:rPr lang="ru-RU" b="1" dirty="0"/>
              <a:t>Разработка ядра приложения</a:t>
            </a:r>
          </a:p>
          <a:p>
            <a:pPr marL="514350" indent="-514350">
              <a:buAutoNum type="arabicPeriod"/>
            </a:pPr>
            <a:r>
              <a:rPr lang="ru-RU" b="1" dirty="0"/>
              <a:t>Отчеты и аналитика</a:t>
            </a:r>
          </a:p>
          <a:p>
            <a:pPr marL="514350" indent="-514350">
              <a:buAutoNum type="arabicPeriod"/>
            </a:pPr>
            <a:r>
              <a:rPr lang="ru-RU" b="1" dirty="0"/>
              <a:t>Безопасность и тестирование</a:t>
            </a:r>
          </a:p>
          <a:p>
            <a:pPr marL="514350" indent="-514350">
              <a:buAutoNum type="arabicPeriod"/>
            </a:pPr>
            <a:r>
              <a:rPr lang="ru-RU" b="1" dirty="0"/>
              <a:t>Документирование</a:t>
            </a:r>
          </a:p>
          <a:p>
            <a:pPr marL="971550" lvl="1" indent="-514350">
              <a:buAutoNum type="arabicPeriod"/>
            </a:pPr>
            <a:endParaRPr lang="ru-RU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Дорожная карта проекта</a:t>
            </a:r>
          </a:p>
        </p:txBody>
      </p:sp>
    </p:spTree>
    <p:extLst>
      <p:ext uri="{BB962C8B-B14F-4D97-AF65-F5344CB8AC3E}">
        <p14:creationId xmlns:p14="http://schemas.microsoft.com/office/powerpoint/2010/main" xmlns="" val="9119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Выполненные задачи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E8495CBE-9A8D-F472-AC59-25674EF8A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0785"/>
            <a:ext cx="10785049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Gilroy Medium" panose="00000600000000000000" charset="-52"/>
              </a:rPr>
              <a:t>Полностью продумана</a:t>
            </a:r>
            <a:r>
              <a:rPr kumimoji="0" lang="ru-RU" altLang="ru-RU" sz="2200" b="0" i="0" u="none" strike="noStrike" cap="none" normalizeH="0" dirty="0" smtClean="0">
                <a:ln>
                  <a:noFill/>
                </a:ln>
                <a:effectLst/>
                <a:latin typeface="Gilroy Medium" panose="00000600000000000000" charset="-52"/>
              </a:rPr>
              <a:t> архитектура бота</a:t>
            </a:r>
            <a:endParaRPr kumimoji="0" lang="ru-RU" altLang="ru-RU" sz="2200" b="0" i="0" u="none" strike="noStrike" cap="none" normalizeH="0" baseline="0" dirty="0">
              <a:ln>
                <a:noFill/>
              </a:ln>
              <a:effectLst/>
              <a:latin typeface="Gilroy Medium" panose="00000600000000000000" charset="-5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Gilroy Medium" panose="00000600000000000000" charset="-52"/>
              </a:rPr>
              <a:t>Выбраны и применены оптимальные технологии для </a:t>
            </a:r>
            <a:r>
              <a:rPr kumimoji="0" lang="ru-RU" altLang="ru-RU" sz="2200" b="0" i="0" u="none" strike="noStrike" cap="none" normalizeH="0" baseline="0" dirty="0" err="1" smtClean="0">
                <a:ln>
                  <a:noFill/>
                </a:ln>
                <a:effectLst/>
                <a:latin typeface="Gilroy Medium" panose="00000600000000000000" charset="-52"/>
              </a:rPr>
              <a:t>бэкенда</a:t>
            </a:r>
            <a:r>
              <a:rPr kumimoji="0" lang="ru-RU" altLang="ru-RU" sz="2200" b="0" i="0" u="none" strike="noStrike" cap="none" normalizeH="0" dirty="0" smtClean="0">
                <a:ln>
                  <a:noFill/>
                </a:ln>
                <a:effectLst/>
                <a:latin typeface="Gilroy Medium" panose="00000600000000000000" charset="-52"/>
              </a:rPr>
              <a:t> и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Gilroy Medium" panose="00000600000000000000" charset="-52"/>
              </a:rPr>
              <a:t>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Gilroy Medium" panose="00000600000000000000" charset="-52"/>
              </a:rPr>
              <a:t>баз </a:t>
            </a:r>
            <a:r>
              <a:rPr kumimoji="0" lang="ru-RU" altLang="ru-RU" sz="2200" b="0" i="0" u="none" strike="noStrike" cap="none" normalizeH="0" baseline="0" dirty="0" smtClean="0">
                <a:ln>
                  <a:noFill/>
                </a:ln>
                <a:effectLst/>
                <a:latin typeface="Gilroy Medium" panose="00000600000000000000" charset="-52"/>
              </a:rPr>
              <a:t>данных— 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Gilroy Medium" panose="00000600000000000000" charset="-52"/>
              </a:rPr>
              <a:t>с упором на безопасность и масштабируемость.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Gilroy Medium" panose="00000600000000000000" charset="-52"/>
              </a:rPr>
              <a:t>Подключена база данных — с учётом дальнейшего расширения функциональности.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Gilroy Medium" panose="00000600000000000000" charset="-52"/>
              </a:rPr>
              <a:t>Разработано ядро приложения — реализована основная логика и обеспечена стабильная работа ключевых функций.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altLang="ru-RU" sz="2200" dirty="0">
                <a:latin typeface="Gilroy Medium" panose="00000600000000000000" charset="-52"/>
              </a:rPr>
              <a:t>П</a:t>
            </a: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Gilroy Medium" panose="00000600000000000000" charset="-52"/>
              </a:rPr>
              <a:t>рописаны все основные функции такие так добавление задач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200" b="0" i="0" u="none" strike="noStrike" cap="none" normalizeH="0" baseline="0" dirty="0">
                <a:ln>
                  <a:noFill/>
                </a:ln>
                <a:effectLst/>
                <a:latin typeface="Gilroy Medium" panose="00000600000000000000" charset="-52"/>
              </a:rPr>
              <a:t>Создан интуитивно понятный пользовательский интерфейс — ориентированный на простоту взаимодействия и положительный пользовательский опыт.</a:t>
            </a:r>
          </a:p>
        </p:txBody>
      </p:sp>
    </p:spTree>
    <p:extLst>
      <p:ext uri="{BB962C8B-B14F-4D97-AF65-F5344CB8AC3E}">
        <p14:creationId xmlns:p14="http://schemas.microsoft.com/office/powerpoint/2010/main" xmlns="" val="112143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ablon_Moscow_Poly_v3_red">
  <a:themeElements>
    <a:clrScheme name="Московский Политех красная">
      <a:dk1>
        <a:srgbClr val="E61E46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смелее мысли" id="{FE0A4F31-078A-4114-8329-BF0415558134}" vid="{8D64BDF8-1A07-4857-8E10-4DBD01416843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Shablon_Moscow_Poly_v3_red</Template>
  <TotalTime>1554</TotalTime>
  <Words>526</Words>
  <Application>Microsoft Office PowerPoint</Application>
  <PresentationFormat>Произвольный</PresentationFormat>
  <Paragraphs>91</Paragraphs>
  <Slides>16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Gilroy Bold</vt:lpstr>
      <vt:lpstr>Gilroy Medium</vt:lpstr>
      <vt:lpstr>Calibri</vt:lpstr>
      <vt:lpstr>Verdana</vt:lpstr>
      <vt:lpstr>Shablon_Moscow_Poly_v3_red</vt:lpstr>
      <vt:lpstr>АИС для транспортной компании</vt:lpstr>
      <vt:lpstr>Автоматизация процесса фиксации рабочего времени сотрудника склада.</vt:lpstr>
      <vt:lpstr>Актуальность проекта</vt:lpstr>
      <vt:lpstr>Проблематика проекта</vt:lpstr>
      <vt:lpstr>Цели и задачи проекта</vt:lpstr>
      <vt:lpstr>Взаимодействие с заказчиком</vt:lpstr>
      <vt:lpstr>Планируемый продуктовый результат</vt:lpstr>
      <vt:lpstr>Дорожная карта проекта</vt:lpstr>
      <vt:lpstr>Выполненные задачи</vt:lpstr>
      <vt:lpstr>Этапы реализации проекта</vt:lpstr>
      <vt:lpstr>Итог проделанной работы</vt:lpstr>
      <vt:lpstr>Структура файлов и пример работы</vt:lpstr>
      <vt:lpstr>Код для функции постановки задачи</vt:lpstr>
      <vt:lpstr>Цель дальнейшей работы</vt:lpstr>
      <vt:lpstr>Диаграмма Ганта</vt:lpstr>
      <vt:lpstr>Спасибо за внимание 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АИС для транспортной компании</dc:title>
  <dc:creator>Ольга Володина</dc:creator>
  <cp:lastModifiedBy>AdminMSI</cp:lastModifiedBy>
  <cp:revision>42</cp:revision>
  <dcterms:created xsi:type="dcterms:W3CDTF">2024-10-07T10:47:55Z</dcterms:created>
  <dcterms:modified xsi:type="dcterms:W3CDTF">2025-05-15T20:16:18Z</dcterms:modified>
</cp:coreProperties>
</file>