
<file path=[Content_Types].xml><?xml version="1.0" encoding="utf-8"?>
<Types xmlns="http://schemas.openxmlformats.org/package/2006/content-types">
  <Default Extension="xml" ContentType="application/xml"/>
  <Default Extension="jpeg" ContentType="image/jpeg"/>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705" r:id="rId2"/>
  </p:sldMasterIdLst>
  <p:notesMasterIdLst>
    <p:notesMasterId r:id="rId11"/>
  </p:notesMasterIdLst>
  <p:sldIdLst>
    <p:sldId id="265" r:id="rId3"/>
    <p:sldId id="258" r:id="rId4"/>
    <p:sldId id="286" r:id="rId5"/>
    <p:sldId id="287" r:id="rId6"/>
    <p:sldId id="289" r:id="rId7"/>
    <p:sldId id="290" r:id="rId8"/>
    <p:sldId id="291" r:id="rId9"/>
    <p:sldId id="288" r:id="rId10"/>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8283"/>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97"/>
    <p:restoredTop sz="88602"/>
  </p:normalViewPr>
  <p:slideViewPr>
    <p:cSldViewPr snapToGrid="0" snapToObjects="1">
      <p:cViewPr varScale="1">
        <p:scale>
          <a:sx n="112" d="100"/>
          <a:sy n="112" d="100"/>
        </p:scale>
        <p:origin x="216" y="224"/>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E35D83-82A4-4E5A-A8A0-CF45ED2C49CA}" type="datetimeFigureOut">
              <a:rPr lang="zh-CN" altLang="en-US" smtClean="0"/>
              <a:t>2016/12/4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9999D-3598-4858-A7D6-649B11162B94}" type="slidenum">
              <a:rPr lang="zh-CN" altLang="en-US" smtClean="0"/>
              <a:t>‹#›</a:t>
            </a:fld>
            <a:endParaRPr lang="zh-CN" altLang="en-US"/>
          </a:p>
        </p:txBody>
      </p:sp>
    </p:spTree>
    <p:extLst>
      <p:ext uri="{BB962C8B-B14F-4D97-AF65-F5344CB8AC3E}">
        <p14:creationId xmlns:p14="http://schemas.microsoft.com/office/powerpoint/2010/main" val="228955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F9999D-3598-4858-A7D6-649B11162B94}" type="slidenum">
              <a:rPr lang="zh-CN" altLang="en-US" smtClean="0"/>
              <a:t>6</a:t>
            </a:fld>
            <a:endParaRPr lang="zh-CN" altLang="en-US"/>
          </a:p>
        </p:txBody>
      </p:sp>
    </p:spTree>
    <p:extLst>
      <p:ext uri="{BB962C8B-B14F-4D97-AF65-F5344CB8AC3E}">
        <p14:creationId xmlns:p14="http://schemas.microsoft.com/office/powerpoint/2010/main" val="1633142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officeplus.cn/Template/Home.shtml" TargetMode="External"/><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斜纹 11"/>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文本占位符 4"/>
          <p:cNvSpPr>
            <a:spLocks noGrp="1"/>
          </p:cNvSpPr>
          <p:nvPr>
            <p:ph type="body" sz="quarter" idx="10" hasCustomPrompt="1"/>
          </p:nvPr>
        </p:nvSpPr>
        <p:spPr>
          <a:xfrm>
            <a:off x="1877438" y="1964949"/>
            <a:ext cx="8437124" cy="749165"/>
          </a:xfrm>
          <a:prstGeom prst="rect">
            <a:avLst/>
          </a:prstGeom>
        </p:spPr>
        <p:txBody>
          <a:bodyPr/>
          <a:lstStyle>
            <a:lvl1pPr marL="0" indent="0" algn="ctr">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3492230" y="5163579"/>
            <a:ext cx="5207540" cy="481654"/>
          </a:xfrm>
          <a:prstGeom prst="rect">
            <a:avLst/>
          </a:prstGeom>
        </p:spPr>
        <p:txBody>
          <a:bodyPr/>
          <a:lstStyle>
            <a:lvl1pPr marL="0" indent="0" algn="ctr">
              <a:lnSpc>
                <a:spcPct val="100000"/>
              </a:lnSpc>
              <a:buNone/>
              <a:defRPr sz="14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877438" y="2926218"/>
            <a:ext cx="8437124" cy="369650"/>
          </a:xfrm>
          <a:prstGeom prst="rect">
            <a:avLst/>
          </a:prstGeom>
        </p:spPr>
        <p:txBody>
          <a:bodyPr/>
          <a:lstStyle>
            <a:lvl1pPr marL="0" indent="0" algn="ctr">
              <a:lnSpc>
                <a:spcPct val="100000"/>
              </a:lnSpc>
              <a:buNone/>
              <a:defRPr sz="120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6" name="斜纹 15"/>
          <p:cNvSpPr/>
          <p:nvPr userDrawn="1"/>
        </p:nvSpPr>
        <p:spPr>
          <a:xfrm rot="10800000">
            <a:off x="5496131" y="4158525"/>
            <a:ext cx="6695869" cy="2696128"/>
          </a:xfrm>
          <a:prstGeom prst="diagStripe">
            <a:avLst>
              <a:gd name="adj" fmla="val 45899"/>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8" name="斜纹 17"/>
          <p:cNvSpPr/>
          <p:nvPr userDrawn="1"/>
        </p:nvSpPr>
        <p:spPr>
          <a:xfrm rot="10800000">
            <a:off x="2722418" y="4977245"/>
            <a:ext cx="9469574" cy="1880754"/>
          </a:xfrm>
          <a:prstGeom prst="diagStripe">
            <a:avLst>
              <a:gd name="adj" fmla="val 64133"/>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24480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2_2">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714780"/>
            <a:ext cx="4494179"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1541766"/>
            <a:ext cx="4494179" cy="1634247"/>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55278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3_1">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8" name="矩形 7"/>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斜纹 8"/>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斜纹 9"/>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2"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3"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596873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3_2">
    <p:spTree>
      <p:nvGrpSpPr>
        <p:cNvPr id="1" name=""/>
        <p:cNvGrpSpPr/>
        <p:nvPr/>
      </p:nvGrpSpPr>
      <p:grpSpPr>
        <a:xfrm>
          <a:off x="0" y="0"/>
          <a:ext cx="0" cy="0"/>
          <a:chOff x="0" y="0"/>
          <a:chExt cx="0" cy="0"/>
        </a:xfrm>
      </p:grpSpPr>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0"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1"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80169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4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2" name="文本占位符 4"/>
          <p:cNvSpPr>
            <a:spLocks noGrp="1"/>
          </p:cNvSpPr>
          <p:nvPr>
            <p:ph type="body" sz="quarter" idx="13" hasCustomPrompt="1"/>
          </p:nvPr>
        </p:nvSpPr>
        <p:spPr>
          <a:xfrm>
            <a:off x="797668" y="4044876"/>
            <a:ext cx="4538125" cy="2011680"/>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
        <p:nvSpPr>
          <p:cNvPr id="13"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734575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_2">
    <p:spTree>
      <p:nvGrpSpPr>
        <p:cNvPr id="1" name=""/>
        <p:cNvGrpSpPr/>
        <p:nvPr/>
      </p:nvGrpSpPr>
      <p:grpSpPr>
        <a:xfrm>
          <a:off x="0" y="0"/>
          <a:ext cx="0" cy="0"/>
          <a:chOff x="0" y="0"/>
          <a:chExt cx="0" cy="0"/>
        </a:xfrm>
      </p:grpSpPr>
      <p:sp>
        <p:nvSpPr>
          <p:cNvPr id="5" name="文本占位符 4"/>
          <p:cNvSpPr>
            <a:spLocks noGrp="1"/>
          </p:cNvSpPr>
          <p:nvPr>
            <p:ph type="body" sz="quarter" idx="12" hasCustomPrompt="1"/>
          </p:nvPr>
        </p:nvSpPr>
        <p:spPr>
          <a:xfrm>
            <a:off x="797668" y="4044876"/>
            <a:ext cx="4538125" cy="2011680"/>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91"/>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0"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1" name="文本占位符 4"/>
          <p:cNvSpPr>
            <a:spLocks noGrp="1"/>
          </p:cNvSpPr>
          <p:nvPr>
            <p:ph type="body" sz="quarter" idx="13"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49798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5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2"/>
          <p:cNvSpPr>
            <a:spLocks noGrp="1"/>
          </p:cNvSpPr>
          <p:nvPr>
            <p:ph type="pic" sz="quarter" idx="10"/>
          </p:nvPr>
        </p:nvSpPr>
        <p:spPr>
          <a:xfrm>
            <a:off x="0" y="0"/>
            <a:ext cx="12192000" cy="3678382"/>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4068791"/>
            <a:ext cx="6216197"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895778"/>
            <a:ext cx="6216197" cy="1315734"/>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07421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_2">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12192000" cy="3678382"/>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4068791"/>
            <a:ext cx="6216197"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895778"/>
            <a:ext cx="6216197" cy="1315734"/>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38039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_1">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8" name="矩形 7"/>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2" name="文本占位符 4"/>
          <p:cNvSpPr>
            <a:spLocks noGrp="1"/>
          </p:cNvSpPr>
          <p:nvPr>
            <p:ph type="body" sz="quarter" idx="10" hasCustomPrompt="1"/>
          </p:nvPr>
        </p:nvSpPr>
        <p:spPr>
          <a:xfrm>
            <a:off x="3479896" y="226697"/>
            <a:ext cx="5232209" cy="573404"/>
          </a:xfrm>
          <a:prstGeom prst="rect">
            <a:avLst/>
          </a:prstGeom>
        </p:spPr>
        <p:txBody>
          <a:bodyPr/>
          <a:lstStyle>
            <a:lvl1pPr marL="0" indent="0" algn="ctr">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3" name="文本占位符 4"/>
          <p:cNvSpPr>
            <a:spLocks noGrp="1"/>
          </p:cNvSpPr>
          <p:nvPr>
            <p:ph type="body" sz="quarter" idx="12" hasCustomPrompt="1"/>
          </p:nvPr>
        </p:nvSpPr>
        <p:spPr>
          <a:xfrm>
            <a:off x="3479896" y="800101"/>
            <a:ext cx="5232209" cy="296558"/>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grpSp>
        <p:nvGrpSpPr>
          <p:cNvPr id="11" name="组 10"/>
          <p:cNvGrpSpPr/>
          <p:nvPr userDrawn="1"/>
        </p:nvGrpSpPr>
        <p:grpSpPr>
          <a:xfrm rot="10800000">
            <a:off x="4343400" y="2067789"/>
            <a:ext cx="7848600" cy="4790209"/>
            <a:chOff x="-2" y="-3347"/>
            <a:chExt cx="6837220" cy="3432347"/>
          </a:xfrm>
        </p:grpSpPr>
        <p:sp>
          <p:nvSpPr>
            <p:cNvPr id="12" name="斜纹 11"/>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2895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_6_2">
    <p:spTree>
      <p:nvGrpSpPr>
        <p:cNvPr id="1" name=""/>
        <p:cNvGrpSpPr/>
        <p:nvPr/>
      </p:nvGrpSpPr>
      <p:grpSpPr>
        <a:xfrm>
          <a:off x="0" y="0"/>
          <a:ext cx="0" cy="0"/>
          <a:chOff x="0" y="0"/>
          <a:chExt cx="0" cy="0"/>
        </a:xfrm>
      </p:grpSpPr>
      <p:sp>
        <p:nvSpPr>
          <p:cNvPr id="7" name="文本占位符 4"/>
          <p:cNvSpPr>
            <a:spLocks noGrp="1"/>
          </p:cNvSpPr>
          <p:nvPr>
            <p:ph type="body" sz="quarter" idx="10" hasCustomPrompt="1"/>
          </p:nvPr>
        </p:nvSpPr>
        <p:spPr>
          <a:xfrm>
            <a:off x="3479896" y="226697"/>
            <a:ext cx="5232209" cy="573404"/>
          </a:xfrm>
          <a:prstGeom prst="rect">
            <a:avLst/>
          </a:prstGeom>
        </p:spPr>
        <p:txBody>
          <a:bodyPr/>
          <a:lstStyle>
            <a:lvl1pPr marL="0" indent="0" algn="ctr">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4"/>
          <p:cNvSpPr>
            <a:spLocks noGrp="1"/>
          </p:cNvSpPr>
          <p:nvPr>
            <p:ph type="body" sz="quarter" idx="12" hasCustomPrompt="1"/>
          </p:nvPr>
        </p:nvSpPr>
        <p:spPr>
          <a:xfrm>
            <a:off x="3479896" y="800101"/>
            <a:ext cx="5232209" cy="296558"/>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grpSp>
        <p:nvGrpSpPr>
          <p:cNvPr id="14" name="组 13"/>
          <p:cNvGrpSpPr/>
          <p:nvPr userDrawn="1"/>
        </p:nvGrpSpPr>
        <p:grpSpPr>
          <a:xfrm rot="10800000">
            <a:off x="4343400" y="2067789"/>
            <a:ext cx="7848600" cy="4790209"/>
            <a:chOff x="-2" y="-3347"/>
            <a:chExt cx="6837220" cy="3432347"/>
          </a:xfrm>
        </p:grpSpPr>
        <p:sp>
          <p:nvSpPr>
            <p:cNvPr id="15" name="斜纹 14"/>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6" name="斜纹 15"/>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12282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7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5977260" y="-3347"/>
            <a:ext cx="621474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14312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页_2">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1" name="矩形 10"/>
          <p:cNvSpPr/>
          <p:nvPr userDrawn="1"/>
        </p:nvSpPr>
        <p:spPr>
          <a:xfrm>
            <a:off x="0" y="0"/>
            <a:ext cx="12192000" cy="6858000"/>
          </a:xfrm>
          <a:prstGeom prst="rect">
            <a:avLst/>
          </a:prstGeom>
          <a:gradFill>
            <a:gsLst>
              <a:gs pos="0">
                <a:schemeClr val="bg1">
                  <a:alpha val="77000"/>
                </a:schemeClr>
              </a:gs>
              <a:gs pos="9000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4"/>
          <p:cNvSpPr>
            <a:spLocks noGrp="1"/>
          </p:cNvSpPr>
          <p:nvPr>
            <p:ph type="body" sz="quarter" idx="10" hasCustomPrompt="1"/>
          </p:nvPr>
        </p:nvSpPr>
        <p:spPr>
          <a:xfrm>
            <a:off x="1877438" y="1964949"/>
            <a:ext cx="8437124" cy="749165"/>
          </a:xfrm>
          <a:prstGeom prst="rect">
            <a:avLst/>
          </a:prstGeom>
        </p:spPr>
        <p:txBody>
          <a:bodyPr/>
          <a:lstStyle>
            <a:lvl1pPr marL="0" indent="0" algn="ctr">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3492230" y="5163579"/>
            <a:ext cx="5207540" cy="481654"/>
          </a:xfrm>
          <a:prstGeom prst="rect">
            <a:avLst/>
          </a:prstGeom>
        </p:spPr>
        <p:txBody>
          <a:bodyPr/>
          <a:lstStyle>
            <a:lvl1pPr marL="0" indent="0" algn="ctr">
              <a:lnSpc>
                <a:spcPct val="100000"/>
              </a:lnSpc>
              <a:buNone/>
              <a:defRPr sz="1400" baseline="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877438" y="2926218"/>
            <a:ext cx="8437124" cy="369650"/>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4" name="斜纹 1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5" name="斜纹 1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7" name="斜纹 16"/>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斜纹 18"/>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4032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7_2">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flipH="1">
            <a:off x="0" y="-3347"/>
            <a:ext cx="59772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0" name="文本占位符 4"/>
          <p:cNvSpPr>
            <a:spLocks noGrp="1"/>
          </p:cNvSpPr>
          <p:nvPr>
            <p:ph type="body" sz="quarter" idx="13"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12994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6217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a:ln>
                  <a:noFill/>
                </a:ln>
                <a:solidFill>
                  <a:srgbClr val="FFFFFF"/>
                </a:solidFill>
                <a:effectLst/>
                <a:uLnTx/>
                <a:uFillTx/>
                <a:latin typeface="Segoe UI Light" charset="0"/>
                <a:ea typeface="Segoe UI Light" charset="0"/>
                <a:cs typeface="Segoe UI Light" charset="0"/>
              </a:rPr>
              <a:t>Segoe UI</a:t>
            </a:r>
            <a:endParaRPr kumimoji="0" lang="zh-CN" altLang="en-US" sz="1400" b="0" i="0" u="none" strike="noStrike" kern="0" cap="none" spc="0" normalizeH="0" baseline="0" noProof="0">
              <a:ln>
                <a:noFill/>
              </a:ln>
              <a:solidFill>
                <a:srgbClr val="FFFFFF"/>
              </a:solidFill>
              <a:effectLst/>
              <a:uLnTx/>
              <a:uFillTx/>
              <a:latin typeface="Segoe UI Light" charset="0"/>
              <a:ea typeface="Segoe UI Light" charset="0"/>
              <a:cs typeface="Segoe UI Light"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15733633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2077486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63151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1">
    <p:spTree>
      <p:nvGrpSpPr>
        <p:cNvPr id="1" name=""/>
        <p:cNvGrpSpPr/>
        <p:nvPr/>
      </p:nvGrpSpPr>
      <p:grpSpPr>
        <a:xfrm>
          <a:off x="0" y="0"/>
          <a:ext cx="0" cy="0"/>
          <a:chOff x="0" y="0"/>
          <a:chExt cx="0" cy="0"/>
        </a:xfrm>
      </p:grpSpPr>
      <p:sp>
        <p:nvSpPr>
          <p:cNvPr id="14" name="斜纹 13"/>
          <p:cNvSpPr/>
          <p:nvPr userDrawn="1"/>
        </p:nvSpPr>
        <p:spPr>
          <a:xfrm rot="10800000">
            <a:off x="5496131" y="4158525"/>
            <a:ext cx="6695869" cy="2696128"/>
          </a:xfrm>
          <a:prstGeom prst="diagStripe">
            <a:avLst>
              <a:gd name="adj" fmla="val 45899"/>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5" name="斜纹 14"/>
          <p:cNvSpPr/>
          <p:nvPr userDrawn="1"/>
        </p:nvSpPr>
        <p:spPr>
          <a:xfrm rot="10800000">
            <a:off x="2722418" y="4977245"/>
            <a:ext cx="9469574" cy="1880754"/>
          </a:xfrm>
          <a:prstGeom prst="diagStripe">
            <a:avLst>
              <a:gd name="adj" fmla="val 64133"/>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斜纹 9"/>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文本占位符 4"/>
          <p:cNvSpPr>
            <a:spLocks noGrp="1"/>
          </p:cNvSpPr>
          <p:nvPr>
            <p:ph type="body" sz="quarter" idx="10" hasCustomPrompt="1"/>
          </p:nvPr>
        </p:nvSpPr>
        <p:spPr>
          <a:xfrm>
            <a:off x="1877438" y="523425"/>
            <a:ext cx="8437124" cy="749165"/>
          </a:xfrm>
          <a:prstGeom prst="rect">
            <a:avLst/>
          </a:prstGeom>
        </p:spPr>
        <p:txBody>
          <a:bodyPr/>
          <a:lstStyle>
            <a:lvl1pPr marL="0" indent="0" algn="ctr">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3" name="文本占位符 4"/>
          <p:cNvSpPr>
            <a:spLocks noGrp="1"/>
          </p:cNvSpPr>
          <p:nvPr>
            <p:ph type="body" sz="quarter" idx="11" hasCustomPrompt="1"/>
          </p:nvPr>
        </p:nvSpPr>
        <p:spPr>
          <a:xfrm>
            <a:off x="1877438" y="2982630"/>
            <a:ext cx="8437124" cy="3084683"/>
          </a:xfrm>
          <a:prstGeom prst="rect">
            <a:avLst/>
          </a:prstGeom>
        </p:spPr>
        <p:txBody>
          <a:bodyPr/>
          <a:lstStyle>
            <a:lvl1pPr marL="0" indent="0" algn="ctr">
              <a:lnSpc>
                <a:spcPct val="130000"/>
              </a:lnSpc>
              <a:buNone/>
              <a:defRPr sz="1200" baseline="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1067854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2">
    <p:spTree>
      <p:nvGrpSpPr>
        <p:cNvPr id="1" name=""/>
        <p:cNvGrpSpPr/>
        <p:nvPr/>
      </p:nvGrpSpPr>
      <p:grpSpPr>
        <a:xfrm>
          <a:off x="0" y="0"/>
          <a:ext cx="0" cy="0"/>
          <a:chOff x="0" y="0"/>
          <a:chExt cx="0" cy="0"/>
        </a:xfrm>
      </p:grpSpPr>
      <p:sp>
        <p:nvSpPr>
          <p:cNvPr id="10" name="斜纹 9"/>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文本占位符 4"/>
          <p:cNvSpPr>
            <a:spLocks noGrp="1"/>
          </p:cNvSpPr>
          <p:nvPr>
            <p:ph type="body" sz="quarter" idx="10" hasCustomPrompt="1"/>
          </p:nvPr>
        </p:nvSpPr>
        <p:spPr>
          <a:xfrm>
            <a:off x="1877438" y="523425"/>
            <a:ext cx="8437124" cy="749165"/>
          </a:xfrm>
          <a:prstGeom prst="rect">
            <a:avLst/>
          </a:prstGeom>
        </p:spPr>
        <p:txBody>
          <a:bodyPr/>
          <a:lstStyle>
            <a:lvl1pPr marL="0" indent="0" algn="ctr">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9" name="文本占位符 4"/>
          <p:cNvSpPr>
            <a:spLocks noGrp="1"/>
          </p:cNvSpPr>
          <p:nvPr>
            <p:ph type="body" sz="quarter" idx="11" hasCustomPrompt="1"/>
          </p:nvPr>
        </p:nvSpPr>
        <p:spPr>
          <a:xfrm>
            <a:off x="1877438" y="2982630"/>
            <a:ext cx="8437124" cy="3084683"/>
          </a:xfrm>
          <a:prstGeom prst="rect">
            <a:avLst/>
          </a:prstGeom>
        </p:spPr>
        <p:txBody>
          <a:bodyPr/>
          <a:lstStyle>
            <a:lvl1pPr marL="0" indent="0" algn="ctr">
              <a:lnSpc>
                <a:spcPct val="130000"/>
              </a:lnSpc>
              <a:buNone/>
              <a:defRPr sz="12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178243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斜纹 3"/>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斜纹 8"/>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斜纹 9"/>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文本占位符 4"/>
          <p:cNvSpPr>
            <a:spLocks noGrp="1"/>
          </p:cNvSpPr>
          <p:nvPr>
            <p:ph type="body" sz="quarter" idx="10" hasCustomPrompt="1"/>
          </p:nvPr>
        </p:nvSpPr>
        <p:spPr>
          <a:xfrm>
            <a:off x="1089498" y="3073805"/>
            <a:ext cx="8437124" cy="749165"/>
          </a:xfrm>
          <a:prstGeom prst="rect">
            <a:avLst/>
          </a:prstGeom>
        </p:spPr>
        <p:txBody>
          <a:bodyPr/>
          <a:lstStyle>
            <a:lvl1pPr marL="0" indent="0" algn="l">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r>
              <a:rPr kumimoji="1" lang="zh-CN" altLang="en-US" dirty="0"/>
              <a:t> </a:t>
            </a:r>
          </a:p>
        </p:txBody>
      </p:sp>
      <p:sp>
        <p:nvSpPr>
          <p:cNvPr id="12" name="文本占位符 4"/>
          <p:cNvSpPr>
            <a:spLocks noGrp="1"/>
          </p:cNvSpPr>
          <p:nvPr>
            <p:ph type="body" sz="quarter" idx="11" hasCustomPrompt="1"/>
          </p:nvPr>
        </p:nvSpPr>
        <p:spPr>
          <a:xfrm>
            <a:off x="1089498" y="5101887"/>
            <a:ext cx="8437124" cy="327777"/>
          </a:xfrm>
          <a:prstGeom prst="rect">
            <a:avLst/>
          </a:prstGeom>
        </p:spPr>
        <p:txBody>
          <a:bodyPr/>
          <a:lstStyle>
            <a:lvl1pPr marL="0" indent="0" algn="l">
              <a:lnSpc>
                <a:spcPct val="100000"/>
              </a:lnSpc>
              <a:buNone/>
              <a:defRPr sz="14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13" name="文本占位符 4"/>
          <p:cNvSpPr>
            <a:spLocks noGrp="1"/>
          </p:cNvSpPr>
          <p:nvPr>
            <p:ph type="body" sz="quarter" idx="12" hasCustomPrompt="1"/>
          </p:nvPr>
        </p:nvSpPr>
        <p:spPr>
          <a:xfrm>
            <a:off x="1089498" y="3822970"/>
            <a:ext cx="8437124" cy="296558"/>
          </a:xfrm>
          <a:prstGeom prst="rect">
            <a:avLst/>
          </a:prstGeom>
        </p:spPr>
        <p:txBody>
          <a:bodyPr/>
          <a:lstStyle>
            <a:lvl1pPr marL="0" indent="0" algn="l">
              <a:lnSpc>
                <a:spcPct val="100000"/>
              </a:lnSpc>
              <a:buNone/>
              <a:defRPr sz="120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18730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0" name="矩形 9"/>
          <p:cNvSpPr/>
          <p:nvPr userDrawn="1"/>
        </p:nvSpPr>
        <p:spPr>
          <a:xfrm>
            <a:off x="0" y="0"/>
            <a:ext cx="12192000" cy="6858000"/>
          </a:xfrm>
          <a:prstGeom prst="rect">
            <a:avLst/>
          </a:prstGeom>
          <a:gradFill>
            <a:gsLst>
              <a:gs pos="0">
                <a:schemeClr val="bg1">
                  <a:alpha val="77000"/>
                </a:schemeClr>
              </a:gs>
              <a:gs pos="9000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斜纹 10"/>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斜纹 11"/>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斜纹 13"/>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文本占位符 4"/>
          <p:cNvSpPr>
            <a:spLocks noGrp="1"/>
          </p:cNvSpPr>
          <p:nvPr>
            <p:ph type="body" sz="quarter" idx="10" hasCustomPrompt="1"/>
          </p:nvPr>
        </p:nvSpPr>
        <p:spPr>
          <a:xfrm>
            <a:off x="1089498" y="3073805"/>
            <a:ext cx="8437124" cy="749165"/>
          </a:xfrm>
          <a:prstGeom prst="rect">
            <a:avLst/>
          </a:prstGeom>
        </p:spPr>
        <p:txBody>
          <a:bodyPr/>
          <a:lstStyle>
            <a:lvl1pPr marL="0" indent="0" algn="l">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1089498" y="5101887"/>
            <a:ext cx="8437124" cy="327777"/>
          </a:xfrm>
          <a:prstGeom prst="rect">
            <a:avLst/>
          </a:prstGeom>
        </p:spPr>
        <p:txBody>
          <a:bodyPr/>
          <a:lstStyle>
            <a:lvl1pPr marL="0" indent="0" algn="l">
              <a:lnSpc>
                <a:spcPct val="100000"/>
              </a:lnSpc>
              <a:buNone/>
              <a:defRPr sz="1400" baseline="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089498" y="3822970"/>
            <a:ext cx="8437124"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94886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斜纹 9"/>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3686580"/>
            <a:ext cx="4494179"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513566"/>
            <a:ext cx="4494179" cy="1634247"/>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88066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1_2">
    <p:spTree>
      <p:nvGrpSpPr>
        <p:cNvPr id="1" name=""/>
        <p:cNvGrpSpPr/>
        <p:nvPr/>
      </p:nvGrpSpPr>
      <p:grpSpPr>
        <a:xfrm>
          <a:off x="0" y="0"/>
          <a:ext cx="0" cy="0"/>
          <a:chOff x="0" y="0"/>
          <a:chExt cx="0" cy="0"/>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3686580"/>
            <a:ext cx="4494179"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513566"/>
            <a:ext cx="4494179" cy="1634247"/>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8305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2_1">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7" name="矩形 6"/>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714780"/>
            <a:ext cx="4494179"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1541766"/>
            <a:ext cx="4494179" cy="1634247"/>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52815085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5" r:id="rId1"/>
    <p:sldLayoutId id="2147483695" r:id="rId2"/>
    <p:sldLayoutId id="2147483698" r:id="rId3"/>
    <p:sldLayoutId id="2147483699" r:id="rId4"/>
    <p:sldLayoutId id="2147483683" r:id="rId5"/>
    <p:sldLayoutId id="2147483686" r:id="rId6"/>
    <p:sldLayoutId id="2147483688" r:id="rId7"/>
    <p:sldLayoutId id="2147483682" r:id="rId8"/>
    <p:sldLayoutId id="2147483691" r:id="rId9"/>
    <p:sldLayoutId id="2147483689" r:id="rId10"/>
    <p:sldLayoutId id="2147483687" r:id="rId11"/>
    <p:sldLayoutId id="2147483684" r:id="rId12"/>
    <p:sldLayoutId id="2147483696" r:id="rId13"/>
    <p:sldLayoutId id="2147483697" r:id="rId14"/>
    <p:sldLayoutId id="2147483694" r:id="rId15"/>
    <p:sldLayoutId id="2147483692" r:id="rId16"/>
    <p:sldLayoutId id="2147483700" r:id="rId17"/>
    <p:sldLayoutId id="2147483701" r:id="rId18"/>
    <p:sldLayoutId id="2147483702" r:id="rId19"/>
    <p:sldLayoutId id="2147483704" r:id="rId20"/>
    <p:sldLayoutId id="214748366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53001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89498" y="2845205"/>
            <a:ext cx="8437124" cy="749165"/>
          </a:xfrm>
        </p:spPr>
        <p:txBody>
          <a:bodyPr/>
          <a:lstStyle/>
          <a:p>
            <a:r>
              <a:rPr lang="en-US" dirty="0"/>
              <a:t>EventCreateAndShare</a:t>
            </a:r>
          </a:p>
        </p:txBody>
      </p:sp>
      <p:sp>
        <p:nvSpPr>
          <p:cNvPr id="4" name="文本占位符 3"/>
          <p:cNvSpPr>
            <a:spLocks noGrp="1"/>
          </p:cNvSpPr>
          <p:nvPr>
            <p:ph type="body" sz="quarter" idx="12"/>
          </p:nvPr>
        </p:nvSpPr>
        <p:spPr>
          <a:xfrm>
            <a:off x="1089498" y="3822969"/>
            <a:ext cx="8437124" cy="835091"/>
          </a:xfrm>
        </p:spPr>
        <p:txBody>
          <a:bodyPr/>
          <a:lstStyle/>
          <a:p>
            <a:r>
              <a:rPr lang="en-US" sz="2800" dirty="0">
                <a:solidFill>
                  <a:schemeClr val="bg1"/>
                </a:solidFill>
              </a:rPr>
              <a:t>Shen Huang, Yan Li, Amir </a:t>
            </a:r>
            <a:r>
              <a:rPr lang="en-US" sz="2800" dirty="0" err="1" smtClean="0">
                <a:solidFill>
                  <a:schemeClr val="bg1"/>
                </a:solidFill>
              </a:rPr>
              <a:t>Kashipazha</a:t>
            </a:r>
            <a:endParaRPr lang="en-US" sz="2800" dirty="0">
              <a:solidFill>
                <a:schemeClr val="bg1"/>
              </a:solidFill>
            </a:endParaRPr>
          </a:p>
          <a:p>
            <a:r>
              <a:rPr lang="en-US" dirty="0">
                <a:solidFill>
                  <a:schemeClr val="bg1"/>
                </a:solidFill>
              </a:rPr>
              <a:t/>
            </a:r>
            <a:br>
              <a:rPr lang="en-US" dirty="0">
                <a:solidFill>
                  <a:schemeClr val="bg1"/>
                </a:solidFill>
              </a:rPr>
            </a:br>
            <a:endParaRPr lang="en-US" altLang="zh-CN" dirty="0">
              <a:solidFill>
                <a:schemeClr val="bg1"/>
              </a:solidFill>
            </a:endParaRPr>
          </a:p>
        </p:txBody>
      </p:sp>
      <p:cxnSp>
        <p:nvCxnSpPr>
          <p:cNvPr id="9" name="Straight Connector 8"/>
          <p:cNvCxnSpPr/>
          <p:nvPr/>
        </p:nvCxnSpPr>
        <p:spPr>
          <a:xfrm>
            <a:off x="1089498" y="3714750"/>
            <a:ext cx="969264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335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Why EventCreateAndShare?</a:t>
            </a:r>
            <a:endParaRPr lang="en-US" dirty="0"/>
          </a:p>
        </p:txBody>
      </p:sp>
      <p:sp>
        <p:nvSpPr>
          <p:cNvPr id="4" name="文本占位符 3"/>
          <p:cNvSpPr>
            <a:spLocks noGrp="1"/>
          </p:cNvSpPr>
          <p:nvPr>
            <p:ph type="body" sz="quarter" idx="12"/>
          </p:nvPr>
        </p:nvSpPr>
        <p:spPr>
          <a:xfrm>
            <a:off x="3023754" y="2983368"/>
            <a:ext cx="6234545" cy="1497192"/>
          </a:xfrm>
        </p:spPr>
        <p:txBody>
          <a:bodyPr/>
          <a:lstStyle/>
          <a:p>
            <a:r>
              <a:rPr lang="en-US" sz="2800">
                <a:solidFill>
                  <a:schemeClr val="bg1">
                    <a:lumMod val="85000"/>
                  </a:schemeClr>
                </a:solidFill>
              </a:rPr>
              <a:t>Create an Event to connect your audience and spend time together in the real </a:t>
            </a:r>
            <a:r>
              <a:rPr lang="en-US" sz="2800" smtClean="0">
                <a:solidFill>
                  <a:schemeClr val="bg1">
                    <a:lumMod val="85000"/>
                  </a:schemeClr>
                </a:solidFill>
              </a:rPr>
              <a:t>world.</a:t>
            </a:r>
            <a:r>
              <a:rPr lang="en-US" sz="2800">
                <a:solidFill>
                  <a:schemeClr val="bg1">
                    <a:lumMod val="85000"/>
                  </a:schemeClr>
                </a:solidFill>
              </a:rPr>
              <a:t/>
            </a:r>
            <a:br>
              <a:rPr lang="en-US" sz="2800">
                <a:solidFill>
                  <a:schemeClr val="bg1">
                    <a:lumMod val="85000"/>
                  </a:schemeClr>
                </a:solidFill>
              </a:rPr>
            </a:br>
            <a:endParaRPr lang="en-US" altLang="zh-CN" sz="2800">
              <a:solidFill>
                <a:schemeClr val="bg1">
                  <a:lumMod val="85000"/>
                </a:schemeClr>
              </a:solidFill>
            </a:endParaRPr>
          </a:p>
        </p:txBody>
      </p:sp>
    </p:spTree>
    <p:extLst>
      <p:ext uri="{BB962C8B-B14F-4D97-AF65-F5344CB8AC3E}">
        <p14:creationId xmlns:p14="http://schemas.microsoft.com/office/powerpoint/2010/main" val="427550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960620" y="2352676"/>
            <a:ext cx="1897380" cy="802003"/>
          </a:xfrm>
        </p:spPr>
        <p:txBody>
          <a:bodyPr/>
          <a:lstStyle/>
          <a:p>
            <a:r>
              <a:rPr lang="en-US" sz="4800" b="0" dirty="0"/>
              <a:t>Demo</a:t>
            </a:r>
            <a:endParaRPr kumimoji="1" lang="zh-CN" altLang="en-US" sz="48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670" y="513399"/>
            <a:ext cx="7863840" cy="5982924"/>
          </a:xfrm>
          <a:custGeom>
            <a:avLst/>
            <a:gdLst>
              <a:gd name="connsiteX0" fmla="*/ 3333734 w 3796894"/>
              <a:gd name="connsiteY0" fmla="*/ 158827 h 2914704"/>
              <a:gd name="connsiteX1" fmla="*/ 3333734 w 3796894"/>
              <a:gd name="connsiteY1" fmla="*/ 159782 h 2914704"/>
              <a:gd name="connsiteX2" fmla="*/ 154601 w 3796894"/>
              <a:gd name="connsiteY2" fmla="*/ 159782 h 2914704"/>
              <a:gd name="connsiteX3" fmla="*/ 154601 w 3796894"/>
              <a:gd name="connsiteY3" fmla="*/ 2128067 h 2914704"/>
              <a:gd name="connsiteX4" fmla="*/ 3626221 w 3796894"/>
              <a:gd name="connsiteY4" fmla="*/ 2128067 h 2914704"/>
              <a:gd name="connsiteX5" fmla="*/ 3626221 w 3796894"/>
              <a:gd name="connsiteY5" fmla="*/ 2118575 h 2914704"/>
              <a:gd name="connsiteX6" fmla="*/ 3640861 w 3796894"/>
              <a:gd name="connsiteY6" fmla="*/ 2118575 h 2914704"/>
              <a:gd name="connsiteX7" fmla="*/ 3640861 w 3796894"/>
              <a:gd name="connsiteY7" fmla="*/ 158827 h 2914704"/>
              <a:gd name="connsiteX8" fmla="*/ 0 w 3796894"/>
              <a:gd name="connsiteY8" fmla="*/ 0 h 2914704"/>
              <a:gd name="connsiteX9" fmla="*/ 3796894 w 3796894"/>
              <a:gd name="connsiteY9" fmla="*/ 0 h 2914704"/>
              <a:gd name="connsiteX10" fmla="*/ 3796894 w 3796894"/>
              <a:gd name="connsiteY10" fmla="*/ 2914704 h 2914704"/>
              <a:gd name="connsiteX11" fmla="*/ 0 w 3796894"/>
              <a:gd name="connsiteY11" fmla="*/ 2914704 h 291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6894" h="2914704">
                <a:moveTo>
                  <a:pt x="3333734" y="158827"/>
                </a:moveTo>
                <a:lnTo>
                  <a:pt x="3333734" y="159782"/>
                </a:lnTo>
                <a:lnTo>
                  <a:pt x="154601" y="159782"/>
                </a:lnTo>
                <a:lnTo>
                  <a:pt x="154601" y="2128067"/>
                </a:lnTo>
                <a:lnTo>
                  <a:pt x="3626221" y="2128067"/>
                </a:lnTo>
                <a:lnTo>
                  <a:pt x="3626221" y="2118575"/>
                </a:lnTo>
                <a:lnTo>
                  <a:pt x="3640861" y="2118575"/>
                </a:lnTo>
                <a:lnTo>
                  <a:pt x="3640861" y="158827"/>
                </a:lnTo>
                <a:close/>
                <a:moveTo>
                  <a:pt x="0" y="0"/>
                </a:moveTo>
                <a:lnTo>
                  <a:pt x="3796894" y="0"/>
                </a:lnTo>
                <a:lnTo>
                  <a:pt x="3796894" y="2914704"/>
                </a:lnTo>
                <a:lnTo>
                  <a:pt x="0" y="2914704"/>
                </a:lnTo>
                <a:close/>
              </a:path>
            </a:pathLst>
          </a:custGeom>
        </p:spPr>
      </p:pic>
    </p:spTree>
    <p:extLst>
      <p:ext uri="{BB962C8B-B14F-4D97-AF65-F5344CB8AC3E}">
        <p14:creationId xmlns:p14="http://schemas.microsoft.com/office/powerpoint/2010/main" val="78543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18245" y="232368"/>
            <a:ext cx="5232209" cy="573404"/>
          </a:xfrm>
        </p:spPr>
        <p:txBody>
          <a:bodyPr/>
          <a:lstStyle/>
          <a:p>
            <a:r>
              <a:rPr lang="en-US" b="0"/>
              <a:t>Technologies Used</a:t>
            </a:r>
          </a:p>
          <a:p>
            <a:r>
              <a:rPr lang="en-US" dirty="0"/>
              <a:t/>
            </a:r>
            <a:br>
              <a:rPr lang="en-US" dirty="0"/>
            </a:br>
            <a:endParaRPr kumimoji="1" lang="zh-CN" altLang="en-US" dirty="0"/>
          </a:p>
        </p:txBody>
      </p:sp>
      <p:sp>
        <p:nvSpPr>
          <p:cNvPr id="15" name="矩形 14"/>
          <p:cNvSpPr/>
          <p:nvPr/>
        </p:nvSpPr>
        <p:spPr>
          <a:xfrm>
            <a:off x="954875" y="1607133"/>
            <a:ext cx="2822119" cy="3108543"/>
          </a:xfrm>
          <a:prstGeom prst="rect">
            <a:avLst/>
          </a:prstGeom>
        </p:spPr>
        <p:txBody>
          <a:bodyPr wrap="none">
            <a:spAutoFit/>
          </a:bodyPr>
          <a:lstStyle/>
          <a:p>
            <a:pPr marL="285750" indent="-285750" fontAlgn="base">
              <a:buFont typeface="Wingdings" charset="2"/>
              <a:buChar char="v"/>
            </a:pPr>
            <a:r>
              <a:rPr lang="en-US" sz="2800" dirty="0" smtClean="0"/>
              <a:t>Maven</a:t>
            </a:r>
          </a:p>
          <a:p>
            <a:pPr marL="285750" indent="-285750" fontAlgn="base">
              <a:buFont typeface="Wingdings" charset="2"/>
              <a:buChar char="v"/>
            </a:pPr>
            <a:r>
              <a:rPr lang="en-US" sz="2800" dirty="0" smtClean="0"/>
              <a:t>Spring Boot</a:t>
            </a:r>
          </a:p>
          <a:p>
            <a:pPr marL="285750" indent="-285750" fontAlgn="base">
              <a:buFont typeface="Wingdings" charset="2"/>
              <a:buChar char="v"/>
            </a:pPr>
            <a:r>
              <a:rPr lang="en-US" sz="2800" dirty="0" smtClean="0"/>
              <a:t>Spring </a:t>
            </a:r>
            <a:r>
              <a:rPr lang="en-US" sz="2800" dirty="0"/>
              <a:t>JPA</a:t>
            </a:r>
          </a:p>
          <a:p>
            <a:pPr marL="285750" indent="-285750" fontAlgn="base">
              <a:buFont typeface="Wingdings" charset="2"/>
              <a:buChar char="v"/>
            </a:pPr>
            <a:r>
              <a:rPr lang="en-US" sz="2800" dirty="0"/>
              <a:t>Spring MVC</a:t>
            </a:r>
          </a:p>
          <a:p>
            <a:pPr marL="285750" indent="-285750" fontAlgn="base">
              <a:buFont typeface="Wingdings" charset="2"/>
              <a:buChar char="v"/>
            </a:pPr>
            <a:r>
              <a:rPr lang="en-US" sz="2800" dirty="0"/>
              <a:t>Spring Session</a:t>
            </a:r>
          </a:p>
          <a:p>
            <a:pPr marL="285750" indent="-285750" fontAlgn="base">
              <a:buFont typeface="Wingdings" charset="2"/>
              <a:buChar char="v"/>
            </a:pPr>
            <a:r>
              <a:rPr lang="en-US" sz="2800" dirty="0"/>
              <a:t>JUnit</a:t>
            </a:r>
          </a:p>
          <a:p>
            <a:pPr marL="285750" indent="-285750" fontAlgn="base">
              <a:buFont typeface="Wingdings" charset="2"/>
              <a:buChar char="v"/>
            </a:pPr>
            <a:r>
              <a:rPr lang="en-US" sz="2800" dirty="0" err="1"/>
              <a:t>Mysql</a:t>
            </a:r>
            <a:r>
              <a:rPr lang="en-US" sz="2800" dirty="0"/>
              <a:t> Database</a:t>
            </a:r>
          </a:p>
        </p:txBody>
      </p:sp>
      <p:sp>
        <p:nvSpPr>
          <p:cNvPr id="19" name="矩形 14"/>
          <p:cNvSpPr/>
          <p:nvPr/>
        </p:nvSpPr>
        <p:spPr>
          <a:xfrm>
            <a:off x="7046498" y="1391690"/>
            <a:ext cx="4513480" cy="3539430"/>
          </a:xfrm>
          <a:prstGeom prst="rect">
            <a:avLst/>
          </a:prstGeom>
        </p:spPr>
        <p:txBody>
          <a:bodyPr wrap="none">
            <a:spAutoFit/>
          </a:bodyPr>
          <a:lstStyle/>
          <a:p>
            <a:pPr marL="457200" indent="-457200" fontAlgn="base">
              <a:buFont typeface="Wingdings" charset="2"/>
              <a:buChar char="v"/>
            </a:pPr>
            <a:r>
              <a:rPr lang="en-US" sz="2800" dirty="0">
                <a:solidFill>
                  <a:schemeClr val="bg1"/>
                </a:solidFill>
              </a:rPr>
              <a:t>React</a:t>
            </a:r>
          </a:p>
          <a:p>
            <a:pPr marL="457200" indent="-457200" fontAlgn="base">
              <a:buFont typeface="Wingdings" charset="2"/>
              <a:buChar char="v"/>
            </a:pPr>
            <a:r>
              <a:rPr lang="en-US" sz="2800" dirty="0">
                <a:solidFill>
                  <a:schemeClr val="bg1"/>
                </a:solidFill>
              </a:rPr>
              <a:t>Bootstrap, react-bootstrap</a:t>
            </a:r>
          </a:p>
          <a:p>
            <a:pPr marL="457200" indent="-457200" fontAlgn="base">
              <a:buFont typeface="Wingdings" charset="2"/>
              <a:buChar char="v"/>
            </a:pPr>
            <a:r>
              <a:rPr lang="en-US" sz="2800" dirty="0">
                <a:solidFill>
                  <a:schemeClr val="bg1"/>
                </a:solidFill>
              </a:rPr>
              <a:t>JSLint</a:t>
            </a:r>
          </a:p>
          <a:p>
            <a:pPr marL="457200" indent="-457200" fontAlgn="base">
              <a:buFont typeface="Wingdings" charset="2"/>
              <a:buChar char="v"/>
            </a:pPr>
            <a:r>
              <a:rPr lang="en-US" sz="2800" dirty="0">
                <a:solidFill>
                  <a:schemeClr val="bg1"/>
                </a:solidFill>
              </a:rPr>
              <a:t>axios</a:t>
            </a:r>
          </a:p>
          <a:p>
            <a:pPr marL="457200" indent="-457200" fontAlgn="base">
              <a:buFont typeface="Wingdings" charset="2"/>
              <a:buChar char="v"/>
            </a:pPr>
            <a:r>
              <a:rPr lang="en-US" sz="2800" dirty="0">
                <a:solidFill>
                  <a:schemeClr val="bg1"/>
                </a:solidFill>
              </a:rPr>
              <a:t>react-router</a:t>
            </a:r>
          </a:p>
          <a:p>
            <a:pPr marL="457200" indent="-457200" fontAlgn="base">
              <a:buFont typeface="Wingdings" charset="2"/>
              <a:buChar char="v"/>
            </a:pPr>
            <a:r>
              <a:rPr lang="en-US" sz="2800" dirty="0">
                <a:solidFill>
                  <a:schemeClr val="bg1"/>
                </a:solidFill>
              </a:rPr>
              <a:t>react-autosuggest</a:t>
            </a:r>
          </a:p>
          <a:p>
            <a:pPr marL="457200" indent="-457200" fontAlgn="base">
              <a:buFont typeface="Wingdings" charset="2"/>
              <a:buChar char="v"/>
            </a:pPr>
            <a:r>
              <a:rPr lang="en-US" sz="2800" dirty="0">
                <a:solidFill>
                  <a:schemeClr val="bg1"/>
                </a:solidFill>
              </a:rPr>
              <a:t>react-</a:t>
            </a:r>
            <a:r>
              <a:rPr lang="en-US" sz="2800" dirty="0" err="1">
                <a:solidFill>
                  <a:schemeClr val="bg1"/>
                </a:solidFill>
              </a:rPr>
              <a:t>dom</a:t>
            </a:r>
            <a:endParaRPr lang="en-US" sz="2800" dirty="0">
              <a:solidFill>
                <a:schemeClr val="bg1"/>
              </a:solidFill>
            </a:endParaRPr>
          </a:p>
          <a:p>
            <a:pPr marL="457200" indent="-457200" fontAlgn="base">
              <a:buFont typeface="Wingdings" charset="2"/>
              <a:buChar char="v"/>
            </a:pPr>
            <a:r>
              <a:rPr lang="en-US" sz="2800" dirty="0">
                <a:solidFill>
                  <a:schemeClr val="bg1"/>
                </a:solidFill>
              </a:rPr>
              <a:t>react-</a:t>
            </a:r>
            <a:r>
              <a:rPr lang="en-US" sz="2800" dirty="0" err="1">
                <a:solidFill>
                  <a:schemeClr val="bg1"/>
                </a:solidFill>
              </a:rPr>
              <a:t>datetime</a:t>
            </a:r>
            <a:endParaRPr lang="en-US" sz="2800" dirty="0">
              <a:solidFill>
                <a:schemeClr val="bg1"/>
              </a:solidFill>
            </a:endParaRPr>
          </a:p>
        </p:txBody>
      </p:sp>
    </p:spTree>
    <p:extLst>
      <p:ext uri="{BB962C8B-B14F-4D97-AF65-F5344CB8AC3E}">
        <p14:creationId xmlns:p14="http://schemas.microsoft.com/office/powerpoint/2010/main" val="1767356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18245" y="232368"/>
            <a:ext cx="5232209" cy="573404"/>
          </a:xfrm>
        </p:spPr>
        <p:txBody>
          <a:bodyPr/>
          <a:lstStyle/>
          <a:p>
            <a:r>
              <a:rPr lang="en-US" b="0" dirty="0"/>
              <a:t>Architectural </a:t>
            </a:r>
            <a:r>
              <a:rPr lang="en-US" b="0" dirty="0" smtClean="0"/>
              <a:t>Pattern </a:t>
            </a:r>
            <a:endParaRPr kumimoji="1" lang="zh-CN" altLang="en-US" dirty="0"/>
          </a:p>
        </p:txBody>
      </p:sp>
      <p:sp>
        <p:nvSpPr>
          <p:cNvPr id="15" name="矩形 14"/>
          <p:cNvSpPr/>
          <p:nvPr/>
        </p:nvSpPr>
        <p:spPr>
          <a:xfrm>
            <a:off x="617220" y="1211961"/>
            <a:ext cx="4162358" cy="830997"/>
          </a:xfrm>
          <a:prstGeom prst="rect">
            <a:avLst/>
          </a:prstGeom>
        </p:spPr>
        <p:txBody>
          <a:bodyPr wrap="square">
            <a:spAutoFit/>
          </a:bodyPr>
          <a:lstStyle/>
          <a:p>
            <a:r>
              <a:rPr lang="en-US" sz="2400" dirty="0"/>
              <a:t>Model View Controller (MVC), REST </a:t>
            </a:r>
            <a:r>
              <a:rPr lang="en-US" sz="2400" dirty="0" smtClean="0"/>
              <a:t>API</a:t>
            </a:r>
            <a:endParaRPr lang="en-US" sz="2400" dirty="0"/>
          </a:p>
        </p:txBody>
      </p:sp>
    </p:spTree>
    <p:extLst>
      <p:ext uri="{BB962C8B-B14F-4D97-AF65-F5344CB8AC3E}">
        <p14:creationId xmlns:p14="http://schemas.microsoft.com/office/powerpoint/2010/main" val="1375349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b="0" dirty="0"/>
              <a:t>Design Patterns</a:t>
            </a:r>
          </a:p>
          <a:p>
            <a:r>
              <a:rPr lang="en-US" dirty="0"/>
              <a:t/>
            </a:r>
            <a:br>
              <a:rPr lang="en-US" dirty="0"/>
            </a:br>
            <a:endParaRPr kumimoji="1" lang="zh-CN" altLang="en-US" dirty="0"/>
          </a:p>
        </p:txBody>
      </p:sp>
      <p:sp>
        <p:nvSpPr>
          <p:cNvPr id="20" name="文本占位符 3"/>
          <p:cNvSpPr txBox="1">
            <a:spLocks/>
          </p:cNvSpPr>
          <p:nvPr/>
        </p:nvSpPr>
        <p:spPr>
          <a:xfrm>
            <a:off x="1806744" y="1892025"/>
            <a:ext cx="2576081" cy="776153"/>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000" dirty="0">
                <a:solidFill>
                  <a:schemeClr val="bg1"/>
                </a:solidFill>
              </a:rPr>
              <a:t>Title, number etc. can be changed by clicking and reentering. You can change the font, font size, color, space on the Home tab. Title, number etc. </a:t>
            </a:r>
          </a:p>
        </p:txBody>
      </p:sp>
      <p:sp>
        <p:nvSpPr>
          <p:cNvPr id="21" name="文本占位符 3"/>
          <p:cNvSpPr txBox="1">
            <a:spLocks/>
          </p:cNvSpPr>
          <p:nvPr/>
        </p:nvSpPr>
        <p:spPr>
          <a:xfrm>
            <a:off x="1700460" y="1471577"/>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chemeClr val="bg1"/>
                </a:solidFill>
              </a:rPr>
              <a:t>Singleton</a:t>
            </a:r>
            <a:endParaRPr kumimoji="1" lang="zh-CN" altLang="en-US" sz="2000" b="1" dirty="0">
              <a:solidFill>
                <a:schemeClr val="bg1"/>
              </a:solidFill>
            </a:endParaRPr>
          </a:p>
        </p:txBody>
      </p:sp>
      <p:grpSp>
        <p:nvGrpSpPr>
          <p:cNvPr id="31" name="组 9"/>
          <p:cNvGrpSpPr/>
          <p:nvPr/>
        </p:nvGrpSpPr>
        <p:grpSpPr>
          <a:xfrm>
            <a:off x="76594" y="1107720"/>
            <a:ext cx="3849020" cy="2478316"/>
            <a:chOff x="1352123" y="4106023"/>
            <a:chExt cx="3001215" cy="1583388"/>
          </a:xfrm>
        </p:grpSpPr>
        <p:sp>
          <p:nvSpPr>
            <p:cNvPr id="32" name="矩形 6"/>
            <p:cNvSpPr/>
            <p:nvPr/>
          </p:nvSpPr>
          <p:spPr>
            <a:xfrm>
              <a:off x="1352123" y="4106023"/>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33" name="文本占位符 3"/>
            <p:cNvSpPr txBox="1">
              <a:spLocks/>
            </p:cNvSpPr>
            <p:nvPr/>
          </p:nvSpPr>
          <p:spPr>
            <a:xfrm>
              <a:off x="1564690" y="4630927"/>
              <a:ext cx="2576081" cy="953903"/>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The Singleton pattern is used in the design of logger classes. This classes are implemented as a singletons, and provides a global logging access point in all the application components without being necessary to create an object each time a logging operations is performed.</a:t>
              </a:r>
            </a:p>
          </p:txBody>
        </p:sp>
        <p:sp>
          <p:nvSpPr>
            <p:cNvPr id="34" name="文本占位符 3"/>
            <p:cNvSpPr txBox="1">
              <a:spLocks/>
            </p:cNvSpPr>
            <p:nvPr/>
          </p:nvSpPr>
          <p:spPr>
            <a:xfrm>
              <a:off x="1564690" y="4286301"/>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b="1" dirty="0" smtClean="0">
                  <a:solidFill>
                    <a:schemeClr val="bg1"/>
                  </a:solidFill>
                </a:rPr>
                <a:t>Singleton</a:t>
              </a:r>
              <a:endParaRPr kumimoji="1" lang="zh-CN" altLang="en-US" sz="2800" b="1" dirty="0">
                <a:solidFill>
                  <a:schemeClr val="bg1"/>
                </a:solidFill>
              </a:endParaRPr>
            </a:p>
          </p:txBody>
        </p:sp>
      </p:grpSp>
      <p:grpSp>
        <p:nvGrpSpPr>
          <p:cNvPr id="39" name="组 9"/>
          <p:cNvGrpSpPr/>
          <p:nvPr/>
        </p:nvGrpSpPr>
        <p:grpSpPr>
          <a:xfrm>
            <a:off x="1547862" y="3868207"/>
            <a:ext cx="4210273" cy="2478316"/>
            <a:chOff x="1352123" y="4088296"/>
            <a:chExt cx="3001215" cy="1583388"/>
          </a:xfrm>
        </p:grpSpPr>
        <p:sp>
          <p:nvSpPr>
            <p:cNvPr id="40" name="矩形 6"/>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41" name="文本占位符 3"/>
            <p:cNvSpPr txBox="1">
              <a:spLocks/>
            </p:cNvSpPr>
            <p:nvPr/>
          </p:nvSpPr>
          <p:spPr>
            <a:xfrm>
              <a:off x="1564690" y="4563083"/>
              <a:ext cx="2576081" cy="1061098"/>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The view objects in an application are actually a composite of nested views that work together in a coordinated fashion. These display components range from a window to compound views, such as a table view, to individual views, such as buttons. User input and display can take place at any level of the composite structure.</a:t>
              </a:r>
            </a:p>
          </p:txBody>
        </p:sp>
        <p:sp>
          <p:nvSpPr>
            <p:cNvPr id="42" name="文本占位符 3"/>
            <p:cNvSpPr txBox="1">
              <a:spLocks/>
            </p:cNvSpPr>
            <p:nvPr/>
          </p:nvSpPr>
          <p:spPr>
            <a:xfrm>
              <a:off x="1564690" y="4236768"/>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smtClean="0">
                  <a:solidFill>
                    <a:schemeClr val="bg1"/>
                  </a:solidFill>
                </a:rPr>
                <a:t>Composite</a:t>
              </a:r>
              <a:endParaRPr lang="en-US" sz="2800" dirty="0">
                <a:solidFill>
                  <a:schemeClr val="bg1"/>
                </a:solidFill>
              </a:endParaRPr>
            </a:p>
          </p:txBody>
        </p:sp>
      </p:grpSp>
      <p:grpSp>
        <p:nvGrpSpPr>
          <p:cNvPr id="43" name="组 9"/>
          <p:cNvGrpSpPr/>
          <p:nvPr/>
        </p:nvGrpSpPr>
        <p:grpSpPr>
          <a:xfrm>
            <a:off x="4021572" y="1107721"/>
            <a:ext cx="4014252" cy="2478316"/>
            <a:chOff x="1352123" y="4088296"/>
            <a:chExt cx="3001215" cy="1583388"/>
          </a:xfrm>
        </p:grpSpPr>
        <p:sp>
          <p:nvSpPr>
            <p:cNvPr id="44" name="矩形 6"/>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45" name="文本占位符 3"/>
            <p:cNvSpPr txBox="1">
              <a:spLocks/>
            </p:cNvSpPr>
            <p:nvPr/>
          </p:nvSpPr>
          <p:spPr>
            <a:xfrm>
              <a:off x="1564690" y="4663862"/>
              <a:ext cx="2576081" cy="903240"/>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A controller object implements the strategy for one or more view objects. The view object confines itself to maintaining its visual aspects, and it delegates to the controller all decisions about the application-specific meaning of the interface behavior.</a:t>
              </a:r>
            </a:p>
          </p:txBody>
        </p:sp>
        <p:sp>
          <p:nvSpPr>
            <p:cNvPr id="46" name="文本占位符 3"/>
            <p:cNvSpPr txBox="1">
              <a:spLocks/>
            </p:cNvSpPr>
            <p:nvPr/>
          </p:nvSpPr>
          <p:spPr>
            <a:xfrm>
              <a:off x="1564690" y="4286301"/>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smtClean="0">
                  <a:solidFill>
                    <a:schemeClr val="bg1"/>
                  </a:solidFill>
                </a:rPr>
                <a:t>Strategy</a:t>
              </a:r>
              <a:endParaRPr lang="en-US" sz="2800" dirty="0">
                <a:solidFill>
                  <a:schemeClr val="bg1"/>
                </a:solidFill>
              </a:endParaRPr>
            </a:p>
          </p:txBody>
        </p:sp>
      </p:grpSp>
      <p:grpSp>
        <p:nvGrpSpPr>
          <p:cNvPr id="47" name="组 9"/>
          <p:cNvGrpSpPr/>
          <p:nvPr/>
        </p:nvGrpSpPr>
        <p:grpSpPr>
          <a:xfrm>
            <a:off x="6170856" y="3861644"/>
            <a:ext cx="4210273" cy="2478316"/>
            <a:chOff x="1352123" y="4088296"/>
            <a:chExt cx="3001215" cy="1583388"/>
          </a:xfrm>
        </p:grpSpPr>
        <p:sp>
          <p:nvSpPr>
            <p:cNvPr id="48" name="矩形 6"/>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49" name="文本占位符 3"/>
            <p:cNvSpPr txBox="1">
              <a:spLocks/>
            </p:cNvSpPr>
            <p:nvPr/>
          </p:nvSpPr>
          <p:spPr>
            <a:xfrm>
              <a:off x="1564690" y="4663862"/>
              <a:ext cx="2576081" cy="903240"/>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The observer pattern allows models and views to be bound to each other. A separate mechanism is needed to bind a controller to one or more models. A controller can provide a setter method for doing so, and it or some other object can call this method. </a:t>
              </a:r>
            </a:p>
          </p:txBody>
        </p:sp>
        <p:sp>
          <p:nvSpPr>
            <p:cNvPr id="50" name="文本占位符 3"/>
            <p:cNvSpPr txBox="1">
              <a:spLocks/>
            </p:cNvSpPr>
            <p:nvPr/>
          </p:nvSpPr>
          <p:spPr>
            <a:xfrm>
              <a:off x="1564690" y="4286301"/>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smtClean="0">
                  <a:solidFill>
                    <a:schemeClr val="bg1"/>
                  </a:solidFill>
                </a:rPr>
                <a:t>Observer</a:t>
              </a:r>
              <a:endParaRPr lang="en-US" sz="2800" dirty="0">
                <a:solidFill>
                  <a:schemeClr val="bg1"/>
                </a:solidFill>
              </a:endParaRPr>
            </a:p>
          </p:txBody>
        </p:sp>
      </p:grpSp>
      <p:grpSp>
        <p:nvGrpSpPr>
          <p:cNvPr id="51" name="组 9"/>
          <p:cNvGrpSpPr/>
          <p:nvPr/>
        </p:nvGrpSpPr>
        <p:grpSpPr>
          <a:xfrm>
            <a:off x="8131782" y="1107720"/>
            <a:ext cx="3944604" cy="2478316"/>
            <a:chOff x="1352123" y="4088296"/>
            <a:chExt cx="3001215" cy="1583388"/>
          </a:xfrm>
        </p:grpSpPr>
        <p:sp>
          <p:nvSpPr>
            <p:cNvPr id="52" name="矩形 6"/>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53" name="文本占位符 3"/>
            <p:cNvSpPr txBox="1">
              <a:spLocks/>
            </p:cNvSpPr>
            <p:nvPr/>
          </p:nvSpPr>
          <p:spPr>
            <a:xfrm>
              <a:off x="1564690" y="4630091"/>
              <a:ext cx="2576081" cy="903240"/>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Repository layer is added between the domain and data mapping layers to isolate domain objects from details of the database access code and to minimize scattering and duplication of query code</a:t>
              </a:r>
              <a:r>
                <a:rPr lang="en-US" sz="1400" dirty="0" smtClean="0">
                  <a:solidFill>
                    <a:schemeClr val="bg1"/>
                  </a:solidFill>
                </a:rPr>
                <a:t>. We </a:t>
              </a:r>
              <a:r>
                <a:rPr lang="en-US" sz="1400" dirty="0">
                  <a:solidFill>
                    <a:schemeClr val="bg1"/>
                  </a:solidFill>
                </a:rPr>
                <a:t>use </a:t>
              </a:r>
              <a:r>
                <a:rPr lang="en-US" sz="1400" dirty="0" err="1">
                  <a:solidFill>
                    <a:schemeClr val="bg1"/>
                  </a:solidFill>
                </a:rPr>
                <a:t>JpaRepository</a:t>
              </a:r>
              <a:r>
                <a:rPr lang="en-US" sz="1400" dirty="0">
                  <a:solidFill>
                    <a:schemeClr val="bg1"/>
                  </a:solidFill>
                </a:rPr>
                <a:t> to implement repository pattern.</a:t>
              </a:r>
            </a:p>
          </p:txBody>
        </p:sp>
        <p:sp>
          <p:nvSpPr>
            <p:cNvPr id="54" name="文本占位符 3"/>
            <p:cNvSpPr txBox="1">
              <a:spLocks/>
            </p:cNvSpPr>
            <p:nvPr/>
          </p:nvSpPr>
          <p:spPr>
            <a:xfrm>
              <a:off x="1564690" y="4270320"/>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solidFill>
                    <a:schemeClr val="bg1"/>
                  </a:solidFill>
                </a:rPr>
                <a:t>repository</a:t>
              </a:r>
            </a:p>
          </p:txBody>
        </p:sp>
      </p:grpSp>
    </p:spTree>
    <p:extLst>
      <p:ext uri="{BB962C8B-B14F-4D97-AF65-F5344CB8AC3E}">
        <p14:creationId xmlns:p14="http://schemas.microsoft.com/office/powerpoint/2010/main" val="66541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18245" y="232368"/>
            <a:ext cx="5232209" cy="573404"/>
          </a:xfrm>
        </p:spPr>
        <p:txBody>
          <a:bodyPr/>
          <a:lstStyle/>
          <a:p>
            <a:r>
              <a:rPr lang="en-US" b="0" dirty="0"/>
              <a:t>What we learnt</a:t>
            </a:r>
          </a:p>
          <a:p>
            <a:r>
              <a:rPr lang="en-US" dirty="0"/>
              <a:t/>
            </a:r>
            <a:br>
              <a:rPr lang="en-US" dirty="0"/>
            </a:br>
            <a:endParaRPr kumimoji="1" lang="zh-CN" altLang="en-US" dirty="0"/>
          </a:p>
        </p:txBody>
      </p:sp>
      <p:sp>
        <p:nvSpPr>
          <p:cNvPr id="15" name="矩形 14"/>
          <p:cNvSpPr/>
          <p:nvPr/>
        </p:nvSpPr>
        <p:spPr>
          <a:xfrm>
            <a:off x="509050" y="1515693"/>
            <a:ext cx="5050598" cy="4401205"/>
          </a:xfrm>
          <a:prstGeom prst="rect">
            <a:avLst/>
          </a:prstGeom>
        </p:spPr>
        <p:txBody>
          <a:bodyPr wrap="square">
            <a:spAutoFit/>
          </a:bodyPr>
          <a:lstStyle/>
          <a:p>
            <a:pPr marL="457200" indent="-457200" fontAlgn="base">
              <a:buFont typeface="Wingdings" charset="2"/>
              <a:buChar char="v"/>
            </a:pPr>
            <a:r>
              <a:rPr lang="en-US" sz="2800" dirty="0"/>
              <a:t>Diagrams makes it easier to visualize how components interact with each other.</a:t>
            </a:r>
          </a:p>
          <a:p>
            <a:pPr marL="457200" indent="-457200" fontAlgn="base">
              <a:buFont typeface="Wingdings" charset="2"/>
              <a:buChar char="v"/>
            </a:pPr>
            <a:r>
              <a:rPr lang="en-US" sz="2800" dirty="0"/>
              <a:t>Design patterns are a really helpful guide to good practices.</a:t>
            </a:r>
          </a:p>
          <a:p>
            <a:pPr marL="457200" indent="-457200" fontAlgn="base">
              <a:buFont typeface="Wingdings" charset="2"/>
              <a:buChar char="v"/>
            </a:pPr>
            <a:r>
              <a:rPr lang="en-US" sz="2800" dirty="0"/>
              <a:t>Analysis and design is important. Project follows use cases, class diagram and design pattern.</a:t>
            </a:r>
          </a:p>
        </p:txBody>
      </p:sp>
      <p:sp>
        <p:nvSpPr>
          <p:cNvPr id="19" name="矩形 14"/>
          <p:cNvSpPr/>
          <p:nvPr/>
        </p:nvSpPr>
        <p:spPr>
          <a:xfrm>
            <a:off x="7040880" y="1515693"/>
            <a:ext cx="4259895" cy="3970318"/>
          </a:xfrm>
          <a:prstGeom prst="rect">
            <a:avLst/>
          </a:prstGeom>
        </p:spPr>
        <p:txBody>
          <a:bodyPr wrap="square">
            <a:spAutoFit/>
          </a:bodyPr>
          <a:lstStyle/>
          <a:p>
            <a:pPr marL="457200" indent="-457200" fontAlgn="base">
              <a:buFont typeface="Wingdings" charset="2"/>
              <a:buChar char="v"/>
            </a:pPr>
            <a:r>
              <a:rPr lang="en-US" sz="2800" dirty="0">
                <a:solidFill>
                  <a:schemeClr val="bg1"/>
                </a:solidFill>
              </a:rPr>
              <a:t>Requirements should be concise depending on user’s perspective.</a:t>
            </a:r>
          </a:p>
          <a:p>
            <a:pPr marL="457200" indent="-457200" fontAlgn="base">
              <a:buFont typeface="Wingdings" charset="2"/>
              <a:buChar char="v"/>
            </a:pPr>
            <a:r>
              <a:rPr lang="en-US" sz="2800" dirty="0">
                <a:solidFill>
                  <a:schemeClr val="bg1"/>
                </a:solidFill>
              </a:rPr>
              <a:t>Learned and used different design patterns and frameworks.</a:t>
            </a:r>
          </a:p>
          <a:p>
            <a:pPr marL="457200" indent="-457200" fontAlgn="base">
              <a:buFont typeface="Wingdings" charset="2"/>
              <a:buChar char="v"/>
            </a:pPr>
            <a:r>
              <a:rPr lang="en-US" sz="2800" dirty="0">
                <a:solidFill>
                  <a:schemeClr val="bg1"/>
                </a:solidFill>
              </a:rPr>
              <a:t>Learned HTML and Bootstrap for making webpages.</a:t>
            </a:r>
          </a:p>
        </p:txBody>
      </p:sp>
    </p:spTree>
    <p:extLst>
      <p:ext uri="{BB962C8B-B14F-4D97-AF65-F5344CB8AC3E}">
        <p14:creationId xmlns:p14="http://schemas.microsoft.com/office/powerpoint/2010/main" val="49499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877438" y="2890779"/>
            <a:ext cx="8437124" cy="749165"/>
          </a:xfrm>
        </p:spPr>
        <p:txBody>
          <a:bodyPr/>
          <a:lstStyle/>
          <a:p>
            <a:r>
              <a:rPr kumimoji="1" lang="en-US" altLang="zh-CN"/>
              <a:t>THANK</a:t>
            </a:r>
            <a:r>
              <a:rPr kumimoji="1" lang="zh-CN" altLang="en-US" dirty="0"/>
              <a:t> </a:t>
            </a:r>
            <a:r>
              <a:rPr kumimoji="1" lang="en-US" altLang="zh-CN" dirty="0"/>
              <a:t>YOU.</a:t>
            </a:r>
            <a:endParaRPr kumimoji="1" lang="zh-CN" altLang="en-US" dirty="0"/>
          </a:p>
        </p:txBody>
      </p:sp>
    </p:spTree>
    <p:extLst>
      <p:ext uri="{BB962C8B-B14F-4D97-AF65-F5344CB8AC3E}">
        <p14:creationId xmlns:p14="http://schemas.microsoft.com/office/powerpoint/2010/main" val="8645287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819</TotalTime>
  <Words>420</Words>
  <Application>Microsoft Macintosh PowerPoint</Application>
  <PresentationFormat>Widescreen</PresentationFormat>
  <Paragraphs>49</Paragraphs>
  <Slides>8</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Century Gothic</vt:lpstr>
      <vt:lpstr>Segoe UI</vt:lpstr>
      <vt:lpstr>Segoe UI Light</vt:lpstr>
      <vt:lpstr>Wingdings</vt:lpstr>
      <vt:lpstr>微软雅黑</vt:lpstr>
      <vt:lpstr>等线</vt:lpstr>
      <vt:lpstr>Arial</vt:lpstr>
      <vt:lpstr>模板页面</vt:lpstr>
      <vt:lpstr>OfficePLUS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Yan Li</cp:lastModifiedBy>
  <cp:revision>130</cp:revision>
  <dcterms:created xsi:type="dcterms:W3CDTF">2015-08-18T02:51:41Z</dcterms:created>
  <dcterms:modified xsi:type="dcterms:W3CDTF">2016-12-04T17:09:42Z</dcterms:modified>
  <cp:category/>
</cp:coreProperties>
</file>