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705" r:id="rId2"/>
  </p:sldMasterIdLst>
  <p:notesMasterIdLst>
    <p:notesMasterId r:id="rId12"/>
  </p:notesMasterIdLst>
  <p:sldIdLst>
    <p:sldId id="265" r:id="rId3"/>
    <p:sldId id="258" r:id="rId4"/>
    <p:sldId id="287" r:id="rId5"/>
    <p:sldId id="294" r:id="rId6"/>
    <p:sldId id="295" r:id="rId7"/>
    <p:sldId id="292" r:id="rId8"/>
    <p:sldId id="293" r:id="rId9"/>
    <p:sldId id="291" r:id="rId10"/>
    <p:sldId id="288" r:id="rId1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283"/>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82"/>
    <p:restoredTop sz="88602"/>
  </p:normalViewPr>
  <p:slideViewPr>
    <p:cSldViewPr snapToGrid="0" snapToObjects="1">
      <p:cViewPr varScale="1">
        <p:scale>
          <a:sx n="112" d="100"/>
          <a:sy n="112" d="100"/>
        </p:scale>
        <p:origin x="216" y="22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35D83-82A4-4E5A-A8A0-CF45ED2C49CA}" type="datetimeFigureOut">
              <a:rPr lang="zh-CN" altLang="en-US" smtClean="0"/>
              <a:t>2016/12/5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999D-3598-4858-A7D6-649B11162B94}" type="slidenum">
              <a:rPr lang="zh-CN" altLang="en-US" smtClean="0"/>
              <a:t>‹#›</a:t>
            </a:fld>
            <a:endParaRPr lang="zh-CN" altLang="en-US"/>
          </a:p>
        </p:txBody>
      </p:sp>
    </p:spTree>
    <p:extLst>
      <p:ext uri="{BB962C8B-B14F-4D97-AF65-F5344CB8AC3E}">
        <p14:creationId xmlns:p14="http://schemas.microsoft.com/office/powerpoint/2010/main" val="228955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4</a:t>
            </a:fld>
            <a:endParaRPr lang="zh-CN" altLang="en-US"/>
          </a:p>
        </p:txBody>
      </p:sp>
    </p:spTree>
    <p:extLst>
      <p:ext uri="{BB962C8B-B14F-4D97-AF65-F5344CB8AC3E}">
        <p14:creationId xmlns:p14="http://schemas.microsoft.com/office/powerpoint/2010/main" val="26596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6</a:t>
            </a:fld>
            <a:endParaRPr lang="zh-CN" altLang="en-US"/>
          </a:p>
        </p:txBody>
      </p:sp>
    </p:spTree>
    <p:extLst>
      <p:ext uri="{BB962C8B-B14F-4D97-AF65-F5344CB8AC3E}">
        <p14:creationId xmlns:p14="http://schemas.microsoft.com/office/powerpoint/2010/main" val="222697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F9999D-3598-4858-A7D6-649B11162B94}" type="slidenum">
              <a:rPr lang="zh-CN" altLang="en-US" smtClean="0"/>
              <a:t>7</a:t>
            </a:fld>
            <a:endParaRPr lang="zh-CN" altLang="en-US"/>
          </a:p>
        </p:txBody>
      </p:sp>
    </p:spTree>
    <p:extLst>
      <p:ext uri="{BB962C8B-B14F-4D97-AF65-F5344CB8AC3E}">
        <p14:creationId xmlns:p14="http://schemas.microsoft.com/office/powerpoint/2010/main" val="124114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Template/Home.shtml"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斜纹 11"/>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6" name="斜纹 15"/>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8" name="斜纹 17"/>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24480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2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52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3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斜纹 8"/>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6873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3_2">
    <p:spTree>
      <p:nvGrpSpPr>
        <p:cNvPr id="1" name=""/>
        <p:cNvGrpSpPr/>
        <p:nvPr/>
      </p:nvGrpSpPr>
      <p:grpSpPr>
        <a:xfrm>
          <a:off x="0" y="0"/>
          <a:ext cx="0" cy="0"/>
          <a:chOff x="0" y="0"/>
          <a:chExt cx="0" cy="0"/>
        </a:xfrm>
      </p:grpSpPr>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016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4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2" name="文本占位符 4"/>
          <p:cNvSpPr>
            <a:spLocks noGrp="1"/>
          </p:cNvSpPr>
          <p:nvPr>
            <p:ph type="body" sz="quarter" idx="13" hasCustomPrompt="1"/>
          </p:nvPr>
        </p:nvSpPr>
        <p:spPr>
          <a:xfrm>
            <a:off x="797668" y="4044876"/>
            <a:ext cx="4538125" cy="2011680"/>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3457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_2">
    <p:spTree>
      <p:nvGrpSpPr>
        <p:cNvPr id="1" name=""/>
        <p:cNvGrpSpPr/>
        <p:nvPr/>
      </p:nvGrpSpPr>
      <p:grpSpPr>
        <a:xfrm>
          <a:off x="0" y="0"/>
          <a:ext cx="0" cy="0"/>
          <a:chOff x="0" y="0"/>
          <a:chExt cx="0" cy="0"/>
        </a:xfrm>
      </p:grpSpPr>
      <p:sp>
        <p:nvSpPr>
          <p:cNvPr id="5" name="文本占位符 4"/>
          <p:cNvSpPr>
            <a:spLocks noGrp="1"/>
          </p:cNvSpPr>
          <p:nvPr>
            <p:ph type="body" sz="quarter" idx="12" hasCustomPrompt="1"/>
          </p:nvPr>
        </p:nvSpPr>
        <p:spPr>
          <a:xfrm>
            <a:off x="797668" y="4044876"/>
            <a:ext cx="4538125" cy="2011680"/>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91"/>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0"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1"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979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07421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_2">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678382"/>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4068791"/>
            <a:ext cx="6216197"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895778"/>
            <a:ext cx="6216197" cy="1315734"/>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grpSp>
        <p:nvGrpSpPr>
          <p:cNvPr id="2" name="组 1"/>
          <p:cNvGrpSpPr/>
          <p:nvPr userDrawn="1"/>
        </p:nvGrpSpPr>
        <p:grpSpPr>
          <a:xfrm rot="10800000">
            <a:off x="4343400" y="2067789"/>
            <a:ext cx="7848600" cy="4790209"/>
            <a:chOff x="-2" y="-3347"/>
            <a:chExt cx="6837220" cy="3432347"/>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3803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_1">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8" name="矩形 7"/>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a:off x="-2" y="-3346"/>
            <a:ext cx="2366311" cy="1187910"/>
            <a:chOff x="-2" y="-3347"/>
            <a:chExt cx="6837220" cy="3432347"/>
          </a:xfrm>
        </p:grpSpPr>
        <p:sp>
          <p:nvSpPr>
            <p:cNvPr id="4" name="斜纹 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1" name="组 10"/>
          <p:cNvGrpSpPr/>
          <p:nvPr userDrawn="1"/>
        </p:nvGrpSpPr>
        <p:grpSpPr>
          <a:xfrm rot="10800000">
            <a:off x="4343400" y="2067789"/>
            <a:ext cx="7848600" cy="4790209"/>
            <a:chOff x="-2" y="-3347"/>
            <a:chExt cx="6837220" cy="3432347"/>
          </a:xfrm>
        </p:grpSpPr>
        <p:sp>
          <p:nvSpPr>
            <p:cNvPr id="12" name="斜纹 11"/>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2895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6_2">
    <p:spTree>
      <p:nvGrpSpPr>
        <p:cNvPr id="1" name=""/>
        <p:cNvGrpSpPr/>
        <p:nvPr/>
      </p:nvGrpSpPr>
      <p:grpSpPr>
        <a:xfrm>
          <a:off x="0" y="0"/>
          <a:ext cx="0" cy="0"/>
          <a:chOff x="0" y="0"/>
          <a:chExt cx="0" cy="0"/>
        </a:xfrm>
      </p:grpSpPr>
      <p:sp>
        <p:nvSpPr>
          <p:cNvPr id="7" name="文本占位符 4"/>
          <p:cNvSpPr>
            <a:spLocks noGrp="1"/>
          </p:cNvSpPr>
          <p:nvPr>
            <p:ph type="body" sz="quarter" idx="10" hasCustomPrompt="1"/>
          </p:nvPr>
        </p:nvSpPr>
        <p:spPr>
          <a:xfrm>
            <a:off x="3479896" y="226697"/>
            <a:ext cx="5232209" cy="573404"/>
          </a:xfrm>
          <a:prstGeom prst="rect">
            <a:avLst/>
          </a:prstGeom>
        </p:spPr>
        <p:txBody>
          <a:bodyPr/>
          <a:lstStyle>
            <a:lvl1pPr marL="0" indent="0" algn="ctr">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4"/>
          <p:cNvSpPr>
            <a:spLocks noGrp="1"/>
          </p:cNvSpPr>
          <p:nvPr>
            <p:ph type="body" sz="quarter" idx="12" hasCustomPrompt="1"/>
          </p:nvPr>
        </p:nvSpPr>
        <p:spPr>
          <a:xfrm>
            <a:off x="3479896" y="800101"/>
            <a:ext cx="5232209" cy="296558"/>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grpSp>
        <p:nvGrpSpPr>
          <p:cNvPr id="14" name="组 13"/>
          <p:cNvGrpSpPr/>
          <p:nvPr userDrawn="1"/>
        </p:nvGrpSpPr>
        <p:grpSpPr>
          <a:xfrm rot="10800000">
            <a:off x="4343400" y="2067789"/>
            <a:ext cx="7848600" cy="4790209"/>
            <a:chOff x="-2" y="-3347"/>
            <a:chExt cx="6837220" cy="3432347"/>
          </a:xfrm>
        </p:grpSpPr>
        <p:sp>
          <p:nvSpPr>
            <p:cNvPr id="15" name="斜纹 14"/>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斜纹 15"/>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Tree>
    <p:extLst>
      <p:ext uri="{BB962C8B-B14F-4D97-AF65-F5344CB8AC3E}">
        <p14:creationId xmlns:p14="http://schemas.microsoft.com/office/powerpoint/2010/main" val="181228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7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4"/>
          <p:cNvSpPr>
            <a:spLocks noGrp="1"/>
          </p:cNvSpPr>
          <p:nvPr>
            <p:ph type="body" sz="quarter" idx="12"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5977260" y="-3347"/>
            <a:ext cx="62147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312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1" name="矩形 10"/>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hasCustomPrompt="1"/>
          </p:nvPr>
        </p:nvSpPr>
        <p:spPr>
          <a:xfrm>
            <a:off x="1877438" y="1964949"/>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3492230" y="5163579"/>
            <a:ext cx="5207540" cy="481654"/>
          </a:xfrm>
          <a:prstGeom prst="rect">
            <a:avLst/>
          </a:prstGeom>
        </p:spPr>
        <p:txBody>
          <a:bodyPr/>
          <a:lstStyle>
            <a:lvl1pPr marL="0" indent="0" algn="ctr">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877438" y="2926218"/>
            <a:ext cx="8437124" cy="369650"/>
          </a:xfrm>
          <a:prstGeom prst="rect">
            <a:avLst/>
          </a:prstGeom>
        </p:spPr>
        <p:txBody>
          <a:bodyPr/>
          <a:lstStyle>
            <a:lvl1pPr marL="0" indent="0" algn="ctr">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4" name="斜纹 13"/>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斜纹 16"/>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斜纹 18"/>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4032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7_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flipH="1">
            <a:off x="0" y="-3347"/>
            <a:ext cx="59772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4"/>
          <p:cNvSpPr>
            <a:spLocks noGrp="1"/>
          </p:cNvSpPr>
          <p:nvPr>
            <p:ph type="body" sz="quarter" idx="10" hasCustomPrompt="1"/>
          </p:nvPr>
        </p:nvSpPr>
        <p:spPr>
          <a:xfrm>
            <a:off x="372525" y="226697"/>
            <a:ext cx="5232209" cy="573404"/>
          </a:xfrm>
          <a:prstGeom prst="rect">
            <a:avLst/>
          </a:prstGeom>
        </p:spPr>
        <p:txBody>
          <a:bodyPr/>
          <a:lstStyle>
            <a:lvl1pPr marL="0" indent="0" algn="l">
              <a:lnSpc>
                <a:spcPct val="100000"/>
              </a:lnSpc>
              <a:buNone/>
              <a:defRPr sz="32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0" name="文本占位符 4"/>
          <p:cNvSpPr>
            <a:spLocks noGrp="1"/>
          </p:cNvSpPr>
          <p:nvPr>
            <p:ph type="body" sz="quarter" idx="13" hasCustomPrompt="1"/>
          </p:nvPr>
        </p:nvSpPr>
        <p:spPr>
          <a:xfrm>
            <a:off x="372525" y="800101"/>
            <a:ext cx="5232209"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12994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621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157336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207748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6315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1">
    <p:spTree>
      <p:nvGrpSpPr>
        <p:cNvPr id="1" name=""/>
        <p:cNvGrpSpPr/>
        <p:nvPr/>
      </p:nvGrpSpPr>
      <p:grpSpPr>
        <a:xfrm>
          <a:off x="0" y="0"/>
          <a:ext cx="0" cy="0"/>
          <a:chOff x="0" y="0"/>
          <a:chExt cx="0" cy="0"/>
        </a:xfrm>
      </p:grpSpPr>
      <p:sp>
        <p:nvSpPr>
          <p:cNvPr id="14" name="斜纹 13"/>
          <p:cNvSpPr/>
          <p:nvPr userDrawn="1"/>
        </p:nvSpPr>
        <p:spPr>
          <a:xfrm rot="10800000">
            <a:off x="5496131" y="4158525"/>
            <a:ext cx="6695869" cy="2696128"/>
          </a:xfrm>
          <a:prstGeom prst="diagStripe">
            <a:avLst>
              <a:gd name="adj" fmla="val 45899"/>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斜纹 14"/>
          <p:cNvSpPr/>
          <p:nvPr userDrawn="1"/>
        </p:nvSpPr>
        <p:spPr>
          <a:xfrm rot="10800000">
            <a:off x="2722418" y="4977245"/>
            <a:ext cx="9469574" cy="1880754"/>
          </a:xfrm>
          <a:prstGeom prst="diagStripe">
            <a:avLst>
              <a:gd name="adj" fmla="val 64133"/>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3"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06785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2">
    <p:spTree>
      <p:nvGrpSpPr>
        <p:cNvPr id="1" name=""/>
        <p:cNvGrpSpPr/>
        <p:nvPr/>
      </p:nvGrpSpPr>
      <p:grpSpPr>
        <a:xfrm>
          <a:off x="0" y="0"/>
          <a:ext cx="0" cy="0"/>
          <a:chOff x="0" y="0"/>
          <a:chExt cx="0" cy="0"/>
        </a:xfrm>
      </p:grpSpPr>
      <p:sp>
        <p:nvSpPr>
          <p:cNvPr id="10" name="斜纹 9"/>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文本占位符 4"/>
          <p:cNvSpPr>
            <a:spLocks noGrp="1"/>
          </p:cNvSpPr>
          <p:nvPr>
            <p:ph type="body" sz="quarter" idx="10" hasCustomPrompt="1"/>
          </p:nvPr>
        </p:nvSpPr>
        <p:spPr>
          <a:xfrm>
            <a:off x="1877438" y="523425"/>
            <a:ext cx="8437124" cy="749165"/>
          </a:xfrm>
          <a:prstGeom prst="rect">
            <a:avLst/>
          </a:prstGeom>
        </p:spPr>
        <p:txBody>
          <a:bodyPr/>
          <a:lstStyle>
            <a:lvl1pPr marL="0" indent="0" algn="ctr">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9" name="文本占位符 4"/>
          <p:cNvSpPr>
            <a:spLocks noGrp="1"/>
          </p:cNvSpPr>
          <p:nvPr>
            <p:ph type="body" sz="quarter" idx="11" hasCustomPrompt="1"/>
          </p:nvPr>
        </p:nvSpPr>
        <p:spPr>
          <a:xfrm>
            <a:off x="1877438" y="2982630"/>
            <a:ext cx="8437124" cy="3084683"/>
          </a:xfrm>
          <a:prstGeom prst="rect">
            <a:avLst/>
          </a:prstGeom>
        </p:spPr>
        <p:txBody>
          <a:bodyPr/>
          <a:lstStyle>
            <a:lvl1pPr marL="0" indent="0" algn="ctr">
              <a:lnSpc>
                <a:spcPct val="130000"/>
              </a:lnSpc>
              <a:buNone/>
              <a:defRPr sz="12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178243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斜纹 3"/>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斜纹 4"/>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斜纹 8"/>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斜纹 9"/>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r>
              <a:rPr kumimoji="1" lang="zh-CN" altLang="en-US" dirty="0"/>
              <a:t> </a:t>
            </a:r>
          </a:p>
        </p:txBody>
      </p:sp>
      <p:sp>
        <p:nvSpPr>
          <p:cNvPr id="12"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13"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1873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0" y="0"/>
            <a:ext cx="12192000" cy="6858000"/>
          </a:xfrm>
          <a:prstGeom prst="rect">
            <a:avLst/>
          </a:prstGeom>
          <a:gradFill>
            <a:gsLst>
              <a:gs pos="0">
                <a:schemeClr val="bg1">
                  <a:alpha val="77000"/>
                </a:schemeClr>
              </a:gs>
              <a:gs pos="9000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斜纹 10"/>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斜纹 11"/>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斜纹 12"/>
          <p:cNvSpPr/>
          <p:nvPr userDrawn="1"/>
        </p:nvSpPr>
        <p:spPr>
          <a:xfrm rot="10800000">
            <a:off x="5496130" y="3167902"/>
            <a:ext cx="6695861" cy="3686751"/>
          </a:xfrm>
          <a:prstGeom prst="diagStripe">
            <a:avLst>
              <a:gd name="adj" fmla="val 45899"/>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斜纹 13"/>
          <p:cNvSpPr/>
          <p:nvPr userDrawn="1"/>
        </p:nvSpPr>
        <p:spPr>
          <a:xfrm rot="10800000">
            <a:off x="2722418" y="4478038"/>
            <a:ext cx="9469582" cy="2379961"/>
          </a:xfrm>
          <a:prstGeom prst="diagStripe">
            <a:avLst>
              <a:gd name="adj" fmla="val 50162"/>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文本占位符 4"/>
          <p:cNvSpPr>
            <a:spLocks noGrp="1"/>
          </p:cNvSpPr>
          <p:nvPr>
            <p:ph type="body" sz="quarter" idx="10" hasCustomPrompt="1"/>
          </p:nvPr>
        </p:nvSpPr>
        <p:spPr>
          <a:xfrm>
            <a:off x="1089498" y="3073805"/>
            <a:ext cx="8437124" cy="749165"/>
          </a:xfrm>
          <a:prstGeom prst="rect">
            <a:avLst/>
          </a:prstGeom>
        </p:spPr>
        <p:txBody>
          <a:bodyPr/>
          <a:lstStyle>
            <a:lvl1pPr marL="0" indent="0" algn="l">
              <a:lnSpc>
                <a:spcPct val="100000"/>
              </a:lnSpc>
              <a:buNone/>
              <a:defRPr sz="48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4"/>
          <p:cNvSpPr>
            <a:spLocks noGrp="1"/>
          </p:cNvSpPr>
          <p:nvPr>
            <p:ph type="body" sz="quarter" idx="11" hasCustomPrompt="1"/>
          </p:nvPr>
        </p:nvSpPr>
        <p:spPr>
          <a:xfrm>
            <a:off x="1089498" y="5101887"/>
            <a:ext cx="8437124" cy="327777"/>
          </a:xfrm>
          <a:prstGeom prst="rect">
            <a:avLst/>
          </a:prstGeom>
        </p:spPr>
        <p:txBody>
          <a:bodyPr/>
          <a:lstStyle>
            <a:lvl1pPr marL="0" indent="0" algn="l">
              <a:lnSpc>
                <a:spcPct val="100000"/>
              </a:lnSpc>
              <a:buNone/>
              <a:defRPr sz="1400" baseline="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Presented</a:t>
            </a:r>
            <a:r>
              <a:rPr kumimoji="1" lang="zh-CN" altLang="en-US" dirty="0"/>
              <a:t> </a:t>
            </a:r>
            <a:r>
              <a:rPr kumimoji="1" lang="en-US" altLang="zh-CN" dirty="0"/>
              <a:t>by</a:t>
            </a:r>
            <a:endParaRPr kumimoji="1" lang="zh-CN" altLang="en-US" dirty="0"/>
          </a:p>
        </p:txBody>
      </p:sp>
      <p:sp>
        <p:nvSpPr>
          <p:cNvPr id="7" name="文本占位符 4"/>
          <p:cNvSpPr>
            <a:spLocks noGrp="1"/>
          </p:cNvSpPr>
          <p:nvPr>
            <p:ph type="body" sz="quarter" idx="12" hasCustomPrompt="1"/>
          </p:nvPr>
        </p:nvSpPr>
        <p:spPr>
          <a:xfrm>
            <a:off x="1089498" y="3822970"/>
            <a:ext cx="8437124" cy="296558"/>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9488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_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9" name="矩形 8"/>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斜纹 9"/>
          <p:cNvSpPr/>
          <p:nvPr userDrawn="1"/>
        </p:nvSpPr>
        <p:spPr>
          <a:xfrm>
            <a:off x="-1" y="1"/>
            <a:ext cx="6605081" cy="2383276"/>
          </a:xfrm>
          <a:prstGeom prst="diagStripe">
            <a:avLst>
              <a:gd name="adj" fmla="val 53607"/>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斜纹 10"/>
          <p:cNvSpPr/>
          <p:nvPr userDrawn="1"/>
        </p:nvSpPr>
        <p:spPr>
          <a:xfrm>
            <a:off x="-2" y="24049"/>
            <a:ext cx="4168305" cy="4411764"/>
          </a:xfrm>
          <a:prstGeom prst="diagStripe">
            <a:avLst>
              <a:gd name="adj" fmla="val 60536"/>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8066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_2">
    <p:spTree>
      <p:nvGrpSpPr>
        <p:cNvPr id="1" name=""/>
        <p:cNvGrpSpPr/>
        <p:nvPr/>
      </p:nvGrpSpPr>
      <p:grpSpPr>
        <a:xfrm>
          <a:off x="0" y="0"/>
          <a:ext cx="0" cy="0"/>
          <a:chOff x="0" y="0"/>
          <a:chExt cx="0" cy="0"/>
        </a:xfrm>
      </p:grpSpPr>
      <p:sp>
        <p:nvSpPr>
          <p:cNvPr id="6" name="斜纹 5"/>
          <p:cNvSpPr/>
          <p:nvPr userDrawn="1"/>
        </p:nvSpPr>
        <p:spPr>
          <a:xfrm>
            <a:off x="-1" y="1"/>
            <a:ext cx="6837219" cy="2383276"/>
          </a:xfrm>
          <a:prstGeom prst="diagStripe">
            <a:avLst>
              <a:gd name="adj" fmla="val 53607"/>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斜纹 6"/>
          <p:cNvSpPr/>
          <p:nvPr userDrawn="1"/>
        </p:nvSpPr>
        <p:spPr>
          <a:xfrm>
            <a:off x="-2" y="-3347"/>
            <a:ext cx="4842166" cy="3432347"/>
          </a:xfrm>
          <a:prstGeom prst="diagStripe">
            <a:avLst>
              <a:gd name="adj" fmla="val 47645"/>
            </a:avLst>
          </a:prstGeom>
          <a:solidFill>
            <a:schemeClr val="tx2">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3686580"/>
            <a:ext cx="4494179" cy="749165"/>
          </a:xfrm>
          <a:prstGeom prst="rect">
            <a:avLst/>
          </a:prstGeom>
        </p:spPr>
        <p:txBody>
          <a:bodyPr/>
          <a:lstStyle>
            <a:lvl1pPr marL="0" indent="0" algn="l">
              <a:lnSpc>
                <a:spcPct val="100000"/>
              </a:lnSpc>
              <a:buNone/>
              <a:defRPr sz="4400">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4513566"/>
            <a:ext cx="4494179" cy="1634247"/>
          </a:xfrm>
          <a:prstGeom prst="rect">
            <a:avLst/>
          </a:prstGeom>
        </p:spPr>
        <p:txBody>
          <a:bodyPr/>
          <a:lstStyle>
            <a:lvl1pPr marL="0" indent="0" algn="l">
              <a:lnSpc>
                <a:spcPct val="100000"/>
              </a:lnSpc>
              <a:buNone/>
              <a:defRPr sz="12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8305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_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7" name="矩形 6"/>
          <p:cNvSpPr/>
          <p:nvPr userDrawn="1"/>
        </p:nvSpPr>
        <p:spPr>
          <a:xfrm>
            <a:off x="0" y="0"/>
            <a:ext cx="12192000" cy="6858000"/>
          </a:xfrm>
          <a:prstGeom prst="rect">
            <a:avLst/>
          </a:prstGeom>
          <a:gradFill>
            <a:gsLst>
              <a:gs pos="0">
                <a:schemeClr val="tx2">
                  <a:lumMod val="75000"/>
                  <a:alpha val="95000"/>
                </a:schemeClr>
              </a:gs>
              <a:gs pos="90000">
                <a:schemeClr val="tx2">
                  <a:lumMod val="5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2"/>
          <p:cNvSpPr>
            <a:spLocks noGrp="1"/>
          </p:cNvSpPr>
          <p:nvPr>
            <p:ph type="pic" sz="quarter" idx="10"/>
          </p:nvPr>
        </p:nvSpPr>
        <p:spPr>
          <a:xfrm>
            <a:off x="6011694" y="0"/>
            <a:ext cx="6180306" cy="6858000"/>
          </a:xfrm>
          <a:prstGeom prst="rect">
            <a:avLst/>
          </a:prstGeom>
        </p:spPr>
        <p:txBody>
          <a:bodyPr anchor="ctr"/>
          <a:lstStyle>
            <a:lvl1pPr algn="ctr">
              <a:defRPr sz="1400">
                <a:solidFill>
                  <a:schemeClr val="tx1">
                    <a:lumMod val="50000"/>
                    <a:lumOff val="50000"/>
                  </a:schemeClr>
                </a:solidFill>
              </a:defRPr>
            </a:lvl1pPr>
          </a:lstStyle>
          <a:p>
            <a:endParaRPr kumimoji="1" lang="zh-CN" altLang="en-US"/>
          </a:p>
        </p:txBody>
      </p:sp>
      <p:sp>
        <p:nvSpPr>
          <p:cNvPr id="4" name="文本占位符 4"/>
          <p:cNvSpPr>
            <a:spLocks noGrp="1"/>
          </p:cNvSpPr>
          <p:nvPr>
            <p:ph type="body" sz="quarter" idx="11" hasCustomPrompt="1"/>
          </p:nvPr>
        </p:nvSpPr>
        <p:spPr>
          <a:xfrm>
            <a:off x="797667" y="714780"/>
            <a:ext cx="4494179" cy="749165"/>
          </a:xfrm>
          <a:prstGeom prst="rect">
            <a:avLst/>
          </a:prstGeom>
        </p:spPr>
        <p:txBody>
          <a:bodyPr/>
          <a:lstStyle>
            <a:lvl1pPr marL="0" indent="0" algn="l">
              <a:lnSpc>
                <a:spcPct val="100000"/>
              </a:lnSpc>
              <a:buNone/>
              <a:defRPr sz="44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2" hasCustomPrompt="1"/>
          </p:nvPr>
        </p:nvSpPr>
        <p:spPr>
          <a:xfrm>
            <a:off x="797667" y="1541766"/>
            <a:ext cx="4494179" cy="1634247"/>
          </a:xfrm>
          <a:prstGeom prst="rect">
            <a:avLst/>
          </a:prstGeom>
        </p:spPr>
        <p:txBody>
          <a:bodyPr/>
          <a:lstStyle>
            <a:lvl1pPr marL="0" indent="0" algn="l">
              <a:lnSpc>
                <a:spcPct val="100000"/>
              </a:lnSpc>
              <a:buNone/>
              <a:defRPr sz="1200">
                <a:solidFill>
                  <a:schemeClr val="bg1"/>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Introduction</a:t>
            </a:r>
            <a:endParaRPr kumimoji="1" lang="zh-CN" altLang="en-US" dirty="0"/>
          </a:p>
        </p:txBody>
      </p:sp>
    </p:spTree>
    <p:extLst>
      <p:ext uri="{BB962C8B-B14F-4D97-AF65-F5344CB8AC3E}">
        <p14:creationId xmlns:p14="http://schemas.microsoft.com/office/powerpoint/2010/main" val="528150853"/>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5" r:id="rId1"/>
    <p:sldLayoutId id="2147483695" r:id="rId2"/>
    <p:sldLayoutId id="2147483698" r:id="rId3"/>
    <p:sldLayoutId id="2147483699" r:id="rId4"/>
    <p:sldLayoutId id="2147483683" r:id="rId5"/>
    <p:sldLayoutId id="2147483686" r:id="rId6"/>
    <p:sldLayoutId id="2147483688" r:id="rId7"/>
    <p:sldLayoutId id="2147483682" r:id="rId8"/>
    <p:sldLayoutId id="2147483691" r:id="rId9"/>
    <p:sldLayoutId id="2147483689" r:id="rId10"/>
    <p:sldLayoutId id="2147483687" r:id="rId11"/>
    <p:sldLayoutId id="2147483684" r:id="rId12"/>
    <p:sldLayoutId id="2147483696" r:id="rId13"/>
    <p:sldLayoutId id="2147483697" r:id="rId14"/>
    <p:sldLayoutId id="2147483694" r:id="rId15"/>
    <p:sldLayoutId id="2147483692" r:id="rId16"/>
    <p:sldLayoutId id="2147483700" r:id="rId17"/>
    <p:sldLayoutId id="2147483701" r:id="rId18"/>
    <p:sldLayoutId id="2147483702" r:id="rId19"/>
    <p:sldLayoutId id="2147483704" r:id="rId20"/>
    <p:sldLayoutId id="214748366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300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youtu.be/HiaKyh9qSNo" TargetMode="Externa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89498" y="2845205"/>
            <a:ext cx="8437124" cy="749165"/>
          </a:xfrm>
        </p:spPr>
        <p:txBody>
          <a:bodyPr/>
          <a:lstStyle/>
          <a:p>
            <a:r>
              <a:rPr lang="en-US" dirty="0"/>
              <a:t>EventCreateAndShare</a:t>
            </a:r>
          </a:p>
        </p:txBody>
      </p:sp>
      <p:sp>
        <p:nvSpPr>
          <p:cNvPr id="4" name="文本占位符 3"/>
          <p:cNvSpPr>
            <a:spLocks noGrp="1"/>
          </p:cNvSpPr>
          <p:nvPr>
            <p:ph type="body" sz="quarter" idx="12"/>
          </p:nvPr>
        </p:nvSpPr>
        <p:spPr>
          <a:xfrm>
            <a:off x="1089498" y="3822969"/>
            <a:ext cx="8437124" cy="835091"/>
          </a:xfrm>
        </p:spPr>
        <p:txBody>
          <a:bodyPr/>
          <a:lstStyle/>
          <a:p>
            <a:r>
              <a:rPr lang="en-US" sz="2800" dirty="0">
                <a:solidFill>
                  <a:schemeClr val="bg1"/>
                </a:solidFill>
              </a:rPr>
              <a:t>Shen Huang, Yan Li, </a:t>
            </a:r>
            <a:r>
              <a:rPr lang="en-US" sz="2800" dirty="0" smtClean="0">
                <a:solidFill>
                  <a:schemeClr val="bg1"/>
                </a:solidFill>
              </a:rPr>
              <a:t> Amir Kashipazha</a:t>
            </a:r>
            <a:endParaRPr lang="en-US" sz="2800" dirty="0">
              <a:solidFill>
                <a:schemeClr val="bg1"/>
              </a:solidFill>
            </a:endParaRPr>
          </a:p>
          <a:p>
            <a:r>
              <a:rPr lang="en-US" dirty="0">
                <a:solidFill>
                  <a:schemeClr val="bg1"/>
                </a:solidFill>
              </a:rPr>
              <a:t/>
            </a:r>
            <a:br>
              <a:rPr lang="en-US" dirty="0">
                <a:solidFill>
                  <a:schemeClr val="bg1"/>
                </a:solidFill>
              </a:rPr>
            </a:br>
            <a:endParaRPr lang="en-US" altLang="zh-CN" dirty="0">
              <a:solidFill>
                <a:schemeClr val="bg1"/>
              </a:solidFill>
            </a:endParaRPr>
          </a:p>
        </p:txBody>
      </p:sp>
      <p:cxnSp>
        <p:nvCxnSpPr>
          <p:cNvPr id="9" name="Straight Connector 8"/>
          <p:cNvCxnSpPr/>
          <p:nvPr/>
        </p:nvCxnSpPr>
        <p:spPr>
          <a:xfrm>
            <a:off x="1089498" y="3714750"/>
            <a:ext cx="96926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35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Why EventCreateAndShare?</a:t>
            </a:r>
            <a:endParaRPr lang="en-US" dirty="0"/>
          </a:p>
        </p:txBody>
      </p:sp>
      <p:sp>
        <p:nvSpPr>
          <p:cNvPr id="4" name="文本占位符 3"/>
          <p:cNvSpPr>
            <a:spLocks noGrp="1"/>
          </p:cNvSpPr>
          <p:nvPr>
            <p:ph type="body" sz="quarter" idx="12"/>
          </p:nvPr>
        </p:nvSpPr>
        <p:spPr>
          <a:xfrm>
            <a:off x="3023754" y="2983368"/>
            <a:ext cx="6234545" cy="1497192"/>
          </a:xfrm>
        </p:spPr>
        <p:txBody>
          <a:bodyPr/>
          <a:lstStyle/>
          <a:p>
            <a:r>
              <a:rPr lang="en-US" sz="2800" dirty="0">
                <a:solidFill>
                  <a:schemeClr val="bg1">
                    <a:lumMod val="85000"/>
                  </a:schemeClr>
                </a:solidFill>
              </a:rPr>
              <a:t>Create an Event to </a:t>
            </a:r>
            <a:r>
              <a:rPr lang="en-US" sz="2800" dirty="0" smtClean="0">
                <a:solidFill>
                  <a:schemeClr val="bg1">
                    <a:lumMod val="85000"/>
                  </a:schemeClr>
                </a:solidFill>
              </a:rPr>
              <a:t>connect to </a:t>
            </a:r>
            <a:r>
              <a:rPr lang="en-US" sz="2800" dirty="0">
                <a:solidFill>
                  <a:schemeClr val="bg1">
                    <a:lumMod val="85000"/>
                  </a:schemeClr>
                </a:solidFill>
              </a:rPr>
              <a:t>your audience and spend time together in the real </a:t>
            </a:r>
            <a:r>
              <a:rPr lang="en-US" sz="2800" dirty="0" smtClean="0">
                <a:solidFill>
                  <a:schemeClr val="bg1">
                    <a:lumMod val="85000"/>
                  </a:schemeClr>
                </a:solidFill>
              </a:rPr>
              <a:t>world.</a:t>
            </a:r>
            <a:r>
              <a:rPr lang="en-US" sz="2800" dirty="0">
                <a:solidFill>
                  <a:schemeClr val="bg1">
                    <a:lumMod val="85000"/>
                  </a:schemeClr>
                </a:solidFill>
              </a:rPr>
              <a:t/>
            </a:r>
            <a:br>
              <a:rPr lang="en-US" sz="2800" dirty="0">
                <a:solidFill>
                  <a:schemeClr val="bg1">
                    <a:lumMod val="85000"/>
                  </a:schemeClr>
                </a:solidFill>
              </a:rPr>
            </a:br>
            <a:endParaRPr lang="en-US" altLang="zh-CN" sz="2800" dirty="0">
              <a:solidFill>
                <a:schemeClr val="bg1">
                  <a:lumMod val="85000"/>
                </a:schemeClr>
              </a:solidFill>
            </a:endParaRPr>
          </a:p>
        </p:txBody>
      </p:sp>
    </p:spTree>
    <p:extLst>
      <p:ext uri="{BB962C8B-B14F-4D97-AF65-F5344CB8AC3E}">
        <p14:creationId xmlns:p14="http://schemas.microsoft.com/office/powerpoint/2010/main" val="427550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a:t>Technologies Used</a:t>
            </a:r>
          </a:p>
          <a:p>
            <a:r>
              <a:rPr lang="en-US" dirty="0"/>
              <a:t/>
            </a:r>
            <a:br>
              <a:rPr lang="en-US" dirty="0"/>
            </a:br>
            <a:endParaRPr kumimoji="1" lang="zh-CN" altLang="en-US" dirty="0"/>
          </a:p>
        </p:txBody>
      </p:sp>
      <p:sp>
        <p:nvSpPr>
          <p:cNvPr id="15" name="矩形 14"/>
          <p:cNvSpPr/>
          <p:nvPr/>
        </p:nvSpPr>
        <p:spPr>
          <a:xfrm>
            <a:off x="1034005" y="1391690"/>
            <a:ext cx="3017236" cy="3539430"/>
          </a:xfrm>
          <a:prstGeom prst="rect">
            <a:avLst/>
          </a:prstGeom>
        </p:spPr>
        <p:txBody>
          <a:bodyPr wrap="none">
            <a:spAutoFit/>
          </a:bodyPr>
          <a:lstStyle/>
          <a:p>
            <a:pPr marL="285750" indent="-285750" fontAlgn="base">
              <a:buFont typeface="Wingdings" charset="2"/>
              <a:buChar char="v"/>
            </a:pPr>
            <a:r>
              <a:rPr lang="en-US" sz="2800" dirty="0" smtClean="0"/>
              <a:t>Maven</a:t>
            </a:r>
          </a:p>
          <a:p>
            <a:pPr marL="285750" indent="-285750" fontAlgn="base">
              <a:buFont typeface="Wingdings" charset="2"/>
              <a:buChar char="v"/>
            </a:pPr>
            <a:r>
              <a:rPr lang="en-US" sz="2800" dirty="0" smtClean="0"/>
              <a:t>Spring Boot</a:t>
            </a:r>
          </a:p>
          <a:p>
            <a:pPr marL="285750" indent="-285750" fontAlgn="base">
              <a:buFont typeface="Wingdings" charset="2"/>
              <a:buChar char="v"/>
            </a:pPr>
            <a:r>
              <a:rPr lang="en-US" sz="2800" dirty="0" smtClean="0"/>
              <a:t>Spring </a:t>
            </a:r>
            <a:r>
              <a:rPr lang="en-US" sz="2800" dirty="0"/>
              <a:t>JPA</a:t>
            </a:r>
          </a:p>
          <a:p>
            <a:pPr marL="285750" indent="-285750" fontAlgn="base">
              <a:buFont typeface="Wingdings" charset="2"/>
              <a:buChar char="v"/>
            </a:pPr>
            <a:r>
              <a:rPr lang="en-US" sz="2800" dirty="0"/>
              <a:t>Spring MVC</a:t>
            </a:r>
          </a:p>
          <a:p>
            <a:pPr marL="285750" indent="-285750" fontAlgn="base">
              <a:buFont typeface="Wingdings" charset="2"/>
              <a:buChar char="v"/>
            </a:pPr>
            <a:r>
              <a:rPr lang="en-US" sz="2800" dirty="0"/>
              <a:t>Spring Session</a:t>
            </a:r>
          </a:p>
          <a:p>
            <a:pPr marL="285750" indent="-285750" fontAlgn="base">
              <a:buFont typeface="Wingdings" charset="2"/>
              <a:buChar char="v"/>
            </a:pPr>
            <a:r>
              <a:rPr lang="en-US" sz="2800" dirty="0"/>
              <a:t>JUnit</a:t>
            </a:r>
          </a:p>
          <a:p>
            <a:pPr marL="285750" indent="-285750" fontAlgn="base">
              <a:buFont typeface="Wingdings" charset="2"/>
              <a:buChar char="v"/>
            </a:pPr>
            <a:r>
              <a:rPr lang="en-US" sz="2800" dirty="0" err="1"/>
              <a:t>Mysql</a:t>
            </a:r>
            <a:r>
              <a:rPr lang="en-US" sz="2800" dirty="0"/>
              <a:t> </a:t>
            </a:r>
            <a:r>
              <a:rPr lang="en-US" sz="2800" dirty="0" smtClean="0"/>
              <a:t>Database</a:t>
            </a:r>
          </a:p>
          <a:p>
            <a:pPr marL="285750" indent="-285750" fontAlgn="base">
              <a:buFont typeface="Wingdings" charset="2"/>
              <a:buChar char="v"/>
            </a:pPr>
            <a:r>
              <a:rPr lang="en-US" sz="2800" dirty="0" err="1" smtClean="0"/>
              <a:t>Redis</a:t>
            </a:r>
            <a:endParaRPr lang="en-US" sz="2800" dirty="0"/>
          </a:p>
        </p:txBody>
      </p:sp>
      <p:sp>
        <p:nvSpPr>
          <p:cNvPr id="19" name="矩形 14"/>
          <p:cNvSpPr/>
          <p:nvPr/>
        </p:nvSpPr>
        <p:spPr>
          <a:xfrm>
            <a:off x="7046498" y="1391690"/>
            <a:ext cx="4513480" cy="3539430"/>
          </a:xfrm>
          <a:prstGeom prst="rect">
            <a:avLst/>
          </a:prstGeom>
        </p:spPr>
        <p:txBody>
          <a:bodyPr wrap="none">
            <a:spAutoFit/>
          </a:bodyPr>
          <a:lstStyle/>
          <a:p>
            <a:pPr marL="457200" indent="-457200" fontAlgn="base">
              <a:buFont typeface="Wingdings" charset="2"/>
              <a:buChar char="v"/>
            </a:pPr>
            <a:r>
              <a:rPr lang="en-US" sz="2800" dirty="0">
                <a:solidFill>
                  <a:schemeClr val="bg1"/>
                </a:solidFill>
              </a:rPr>
              <a:t>React</a:t>
            </a:r>
          </a:p>
          <a:p>
            <a:pPr marL="457200" indent="-457200" fontAlgn="base">
              <a:buFont typeface="Wingdings" charset="2"/>
              <a:buChar char="v"/>
            </a:pPr>
            <a:r>
              <a:rPr lang="en-US" sz="2800" dirty="0">
                <a:solidFill>
                  <a:schemeClr val="bg1"/>
                </a:solidFill>
              </a:rPr>
              <a:t>Bootstrap, react-bootstrap</a:t>
            </a:r>
          </a:p>
          <a:p>
            <a:pPr marL="457200" indent="-457200" fontAlgn="base">
              <a:buFont typeface="Wingdings" charset="2"/>
              <a:buChar char="v"/>
            </a:pPr>
            <a:r>
              <a:rPr lang="en-US" sz="2800" dirty="0">
                <a:solidFill>
                  <a:schemeClr val="bg1"/>
                </a:solidFill>
              </a:rPr>
              <a:t>JSLint</a:t>
            </a:r>
          </a:p>
          <a:p>
            <a:pPr marL="457200" indent="-457200" fontAlgn="base">
              <a:buFont typeface="Wingdings" charset="2"/>
              <a:buChar char="v"/>
            </a:pPr>
            <a:r>
              <a:rPr lang="en-US" sz="2800" dirty="0">
                <a:solidFill>
                  <a:schemeClr val="bg1"/>
                </a:solidFill>
              </a:rPr>
              <a:t>axios</a:t>
            </a:r>
          </a:p>
          <a:p>
            <a:pPr marL="457200" indent="-457200" fontAlgn="base">
              <a:buFont typeface="Wingdings" charset="2"/>
              <a:buChar char="v"/>
            </a:pPr>
            <a:r>
              <a:rPr lang="en-US" sz="2800" dirty="0">
                <a:solidFill>
                  <a:schemeClr val="bg1"/>
                </a:solidFill>
              </a:rPr>
              <a:t>react-router</a:t>
            </a:r>
          </a:p>
          <a:p>
            <a:pPr marL="457200" indent="-457200" fontAlgn="base">
              <a:buFont typeface="Wingdings" charset="2"/>
              <a:buChar char="v"/>
            </a:pPr>
            <a:r>
              <a:rPr lang="en-US" sz="2800" dirty="0">
                <a:solidFill>
                  <a:schemeClr val="bg1"/>
                </a:solidFill>
              </a:rPr>
              <a:t>react-autosuggest</a:t>
            </a:r>
          </a:p>
          <a:p>
            <a:pPr marL="457200" indent="-457200" fontAlgn="base">
              <a:buFont typeface="Wingdings" charset="2"/>
              <a:buChar char="v"/>
            </a:pPr>
            <a:r>
              <a:rPr lang="en-US" sz="2800" dirty="0">
                <a:solidFill>
                  <a:schemeClr val="bg1"/>
                </a:solidFill>
              </a:rPr>
              <a:t>react-</a:t>
            </a:r>
            <a:r>
              <a:rPr lang="en-US" sz="2800" dirty="0" err="1">
                <a:solidFill>
                  <a:schemeClr val="bg1"/>
                </a:solidFill>
              </a:rPr>
              <a:t>dom</a:t>
            </a:r>
            <a:endParaRPr lang="en-US" sz="2800" dirty="0">
              <a:solidFill>
                <a:schemeClr val="bg1"/>
              </a:solidFill>
            </a:endParaRPr>
          </a:p>
          <a:p>
            <a:pPr marL="457200" indent="-457200" fontAlgn="base">
              <a:buFont typeface="Wingdings" charset="2"/>
              <a:buChar char="v"/>
            </a:pPr>
            <a:r>
              <a:rPr lang="en-US" sz="2800" dirty="0">
                <a:solidFill>
                  <a:schemeClr val="bg1"/>
                </a:solidFill>
              </a:rPr>
              <a:t>react-</a:t>
            </a:r>
            <a:r>
              <a:rPr lang="en-US" sz="2800" dirty="0" err="1">
                <a:solidFill>
                  <a:schemeClr val="bg1"/>
                </a:solidFill>
              </a:rPr>
              <a:t>datetime</a:t>
            </a:r>
            <a:endParaRPr lang="en-US" sz="2800" dirty="0">
              <a:solidFill>
                <a:schemeClr val="bg1"/>
              </a:solidFill>
            </a:endParaRPr>
          </a:p>
        </p:txBody>
      </p:sp>
    </p:spTree>
    <p:extLst>
      <p:ext uri="{BB962C8B-B14F-4D97-AF65-F5344CB8AC3E}">
        <p14:creationId xmlns:p14="http://schemas.microsoft.com/office/powerpoint/2010/main" val="176735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b="0" dirty="0"/>
              <a:t>Design Patterns</a:t>
            </a:r>
          </a:p>
          <a:p>
            <a:r>
              <a:rPr lang="en-US" dirty="0"/>
              <a:t/>
            </a:r>
            <a:br>
              <a:rPr lang="en-US" dirty="0"/>
            </a:br>
            <a:endParaRPr kumimoji="1" lang="zh-CN" altLang="en-US" dirty="0"/>
          </a:p>
        </p:txBody>
      </p:sp>
      <p:sp>
        <p:nvSpPr>
          <p:cNvPr id="20" name="文本占位符 3"/>
          <p:cNvSpPr txBox="1">
            <a:spLocks/>
          </p:cNvSpPr>
          <p:nvPr/>
        </p:nvSpPr>
        <p:spPr>
          <a:xfrm>
            <a:off x="1806744" y="1892025"/>
            <a:ext cx="2576081" cy="77615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000" dirty="0">
                <a:solidFill>
                  <a:schemeClr val="bg1"/>
                </a:solidFill>
              </a:rPr>
              <a:t>Title, number etc. can be changed by clicking and reentering. You can change the font, font size, color, space on the Home tab. Title, number etc. </a:t>
            </a:r>
          </a:p>
        </p:txBody>
      </p:sp>
      <p:sp>
        <p:nvSpPr>
          <p:cNvPr id="21" name="文本占位符 3"/>
          <p:cNvSpPr txBox="1">
            <a:spLocks/>
          </p:cNvSpPr>
          <p:nvPr/>
        </p:nvSpPr>
        <p:spPr>
          <a:xfrm>
            <a:off x="1700460" y="1471577"/>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bg1"/>
                </a:solidFill>
              </a:rPr>
              <a:t>Singleton</a:t>
            </a:r>
            <a:endParaRPr kumimoji="1" lang="zh-CN" altLang="en-US" sz="2000" b="1" dirty="0">
              <a:solidFill>
                <a:schemeClr val="bg1"/>
              </a:solidFill>
            </a:endParaRPr>
          </a:p>
        </p:txBody>
      </p:sp>
      <p:grpSp>
        <p:nvGrpSpPr>
          <p:cNvPr id="31" name="组 9"/>
          <p:cNvGrpSpPr/>
          <p:nvPr/>
        </p:nvGrpSpPr>
        <p:grpSpPr>
          <a:xfrm>
            <a:off x="124573" y="1107720"/>
            <a:ext cx="3861465" cy="2478316"/>
            <a:chOff x="1352123" y="4106023"/>
            <a:chExt cx="3010919" cy="1583388"/>
          </a:xfrm>
        </p:grpSpPr>
        <p:sp>
          <p:nvSpPr>
            <p:cNvPr id="32" name="矩形 6"/>
            <p:cNvSpPr/>
            <p:nvPr/>
          </p:nvSpPr>
          <p:spPr>
            <a:xfrm>
              <a:off x="1352123" y="4106023"/>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33" name="文本占位符 3"/>
            <p:cNvSpPr txBox="1">
              <a:spLocks/>
            </p:cNvSpPr>
            <p:nvPr/>
          </p:nvSpPr>
          <p:spPr>
            <a:xfrm>
              <a:off x="1574394" y="4653235"/>
              <a:ext cx="2470959" cy="79838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solidFill>
                    <a:schemeClr val="bg1"/>
                  </a:solidFill>
                </a:rPr>
                <a:t>The </a:t>
              </a:r>
              <a:r>
                <a:rPr lang="en-US" sz="1400" dirty="0">
                  <a:solidFill>
                    <a:schemeClr val="bg1"/>
                  </a:solidFill>
                </a:rPr>
                <a:t>Singleton pattern is used in the design of logger classes. </a:t>
              </a:r>
            </a:p>
          </p:txBody>
        </p:sp>
        <p:sp>
          <p:nvSpPr>
            <p:cNvPr id="34" name="文本占位符 3"/>
            <p:cNvSpPr txBox="1">
              <a:spLocks/>
            </p:cNvSpPr>
            <p:nvPr/>
          </p:nvSpPr>
          <p:spPr>
            <a:xfrm>
              <a:off x="1574394" y="4262254"/>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smtClean="0">
                  <a:solidFill>
                    <a:schemeClr val="bg1"/>
                  </a:solidFill>
                </a:rPr>
                <a:t>Singleton</a:t>
              </a:r>
              <a:endParaRPr kumimoji="1" lang="zh-CN" altLang="en-US" sz="2800" b="1" dirty="0">
                <a:solidFill>
                  <a:schemeClr val="bg1"/>
                </a:solidFill>
              </a:endParaRPr>
            </a:p>
          </p:txBody>
        </p:sp>
      </p:grpSp>
      <p:grpSp>
        <p:nvGrpSpPr>
          <p:cNvPr id="39" name="组 9"/>
          <p:cNvGrpSpPr/>
          <p:nvPr/>
        </p:nvGrpSpPr>
        <p:grpSpPr>
          <a:xfrm>
            <a:off x="1777589" y="3861644"/>
            <a:ext cx="4210273" cy="2478316"/>
            <a:chOff x="1352123" y="4088296"/>
            <a:chExt cx="3001215" cy="1583388"/>
          </a:xfrm>
        </p:grpSpPr>
        <p:sp>
          <p:nvSpPr>
            <p:cNvPr id="40"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1" name="文本占位符 3"/>
            <p:cNvSpPr txBox="1">
              <a:spLocks/>
            </p:cNvSpPr>
            <p:nvPr/>
          </p:nvSpPr>
          <p:spPr>
            <a:xfrm>
              <a:off x="1564690" y="4563083"/>
              <a:ext cx="2576081" cy="106109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view objects in an application are actually a composite of nested views that work together in a coordinated fashion. </a:t>
              </a:r>
            </a:p>
          </p:txBody>
        </p:sp>
        <p:sp>
          <p:nvSpPr>
            <p:cNvPr id="42" name="文本占位符 3"/>
            <p:cNvSpPr txBox="1">
              <a:spLocks/>
            </p:cNvSpPr>
            <p:nvPr/>
          </p:nvSpPr>
          <p:spPr>
            <a:xfrm>
              <a:off x="1564690" y="4236768"/>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Composite</a:t>
              </a:r>
              <a:endParaRPr lang="en-US" sz="2800" b="1" dirty="0">
                <a:solidFill>
                  <a:schemeClr val="bg1"/>
                </a:solidFill>
              </a:endParaRPr>
            </a:p>
          </p:txBody>
        </p:sp>
      </p:grpSp>
      <p:grpSp>
        <p:nvGrpSpPr>
          <p:cNvPr id="43" name="组 9"/>
          <p:cNvGrpSpPr/>
          <p:nvPr/>
        </p:nvGrpSpPr>
        <p:grpSpPr>
          <a:xfrm>
            <a:off x="4029775" y="1131514"/>
            <a:ext cx="4014252" cy="2478316"/>
            <a:chOff x="1352123" y="4103498"/>
            <a:chExt cx="3001215" cy="1583388"/>
          </a:xfrm>
        </p:grpSpPr>
        <p:sp>
          <p:nvSpPr>
            <p:cNvPr id="44" name="矩形 6"/>
            <p:cNvSpPr/>
            <p:nvPr/>
          </p:nvSpPr>
          <p:spPr>
            <a:xfrm>
              <a:off x="1352123" y="4103498"/>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5" name="文本占位符 3"/>
            <p:cNvSpPr txBox="1">
              <a:spLocks/>
            </p:cNvSpPr>
            <p:nvPr/>
          </p:nvSpPr>
          <p:spPr>
            <a:xfrm>
              <a:off x="1539864" y="4589386"/>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A controller object implements the strategy for one or more view objects</a:t>
              </a:r>
              <a:r>
                <a:rPr lang="en-US" sz="1400" dirty="0" smtClean="0">
                  <a:solidFill>
                    <a:schemeClr val="bg1"/>
                  </a:solidFill>
                </a:rPr>
                <a:t>. And </a:t>
              </a:r>
              <a:r>
                <a:rPr lang="en-US" sz="1400" dirty="0">
                  <a:solidFill>
                    <a:schemeClr val="bg1"/>
                  </a:solidFill>
                </a:rPr>
                <a:t>it delegates to the controller all decisions about the application-specific meaning of the interface behavior.</a:t>
              </a:r>
            </a:p>
          </p:txBody>
        </p:sp>
        <p:sp>
          <p:nvSpPr>
            <p:cNvPr id="46" name="文本占位符 3"/>
            <p:cNvSpPr txBox="1">
              <a:spLocks/>
            </p:cNvSpPr>
            <p:nvPr/>
          </p:nvSpPr>
          <p:spPr>
            <a:xfrm>
              <a:off x="1539864" y="4212906"/>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Strategy</a:t>
              </a:r>
              <a:endParaRPr lang="en-US" sz="2800" b="1" dirty="0">
                <a:solidFill>
                  <a:schemeClr val="bg1"/>
                </a:solidFill>
              </a:endParaRPr>
            </a:p>
          </p:txBody>
        </p:sp>
      </p:grpSp>
      <p:grpSp>
        <p:nvGrpSpPr>
          <p:cNvPr id="47" name="组 9"/>
          <p:cNvGrpSpPr/>
          <p:nvPr/>
        </p:nvGrpSpPr>
        <p:grpSpPr>
          <a:xfrm>
            <a:off x="6135324" y="3861644"/>
            <a:ext cx="4210273" cy="2478316"/>
            <a:chOff x="1352123" y="4088296"/>
            <a:chExt cx="3001215" cy="1583388"/>
          </a:xfrm>
        </p:grpSpPr>
        <p:sp>
          <p:nvSpPr>
            <p:cNvPr id="48" name="矩形 6"/>
            <p:cNvSpPr/>
            <p:nvPr/>
          </p:nvSpPr>
          <p:spPr>
            <a:xfrm>
              <a:off x="1352123" y="4088296"/>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49" name="文本占位符 3"/>
            <p:cNvSpPr txBox="1">
              <a:spLocks/>
            </p:cNvSpPr>
            <p:nvPr/>
          </p:nvSpPr>
          <p:spPr>
            <a:xfrm>
              <a:off x="1554762" y="4567276"/>
              <a:ext cx="2576081" cy="903240"/>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The observer pattern allows models and views to be bound to each other. A separate mechanism is needed to bind a controller to one or more </a:t>
              </a:r>
              <a:r>
                <a:rPr lang="en-US" sz="1400" dirty="0" smtClean="0">
                  <a:solidFill>
                    <a:schemeClr val="bg1"/>
                  </a:solidFill>
                </a:rPr>
                <a:t>models.</a:t>
              </a:r>
              <a:endParaRPr lang="en-US" sz="1400" dirty="0">
                <a:solidFill>
                  <a:schemeClr val="bg1"/>
                </a:solidFill>
              </a:endParaRPr>
            </a:p>
          </p:txBody>
        </p:sp>
        <p:sp>
          <p:nvSpPr>
            <p:cNvPr id="50" name="文本占位符 3"/>
            <p:cNvSpPr txBox="1">
              <a:spLocks/>
            </p:cNvSpPr>
            <p:nvPr/>
          </p:nvSpPr>
          <p:spPr>
            <a:xfrm>
              <a:off x="1554762" y="4240961"/>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smtClean="0">
                  <a:solidFill>
                    <a:schemeClr val="bg1"/>
                  </a:solidFill>
                </a:rPr>
                <a:t>Observer</a:t>
              </a:r>
              <a:endParaRPr lang="en-US" sz="2800" b="1" dirty="0">
                <a:solidFill>
                  <a:schemeClr val="bg1"/>
                </a:solidFill>
              </a:endParaRPr>
            </a:p>
          </p:txBody>
        </p:sp>
      </p:grpSp>
      <p:grpSp>
        <p:nvGrpSpPr>
          <p:cNvPr id="51" name="组 9"/>
          <p:cNvGrpSpPr/>
          <p:nvPr/>
        </p:nvGrpSpPr>
        <p:grpSpPr>
          <a:xfrm>
            <a:off x="8100209" y="1127953"/>
            <a:ext cx="3944604" cy="2478316"/>
            <a:chOff x="1352123" y="4101223"/>
            <a:chExt cx="3001215" cy="1583388"/>
          </a:xfrm>
        </p:grpSpPr>
        <p:sp>
          <p:nvSpPr>
            <p:cNvPr id="52" name="矩形 6"/>
            <p:cNvSpPr/>
            <p:nvPr/>
          </p:nvSpPr>
          <p:spPr>
            <a:xfrm>
              <a:off x="1352123" y="4101223"/>
              <a:ext cx="3001215" cy="1583388"/>
            </a:xfrm>
            <a:prstGeom prst="rect">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p>
          </p:txBody>
        </p:sp>
        <p:sp>
          <p:nvSpPr>
            <p:cNvPr id="53" name="文本占位符 3"/>
            <p:cNvSpPr txBox="1">
              <a:spLocks/>
            </p:cNvSpPr>
            <p:nvPr/>
          </p:nvSpPr>
          <p:spPr>
            <a:xfrm>
              <a:off x="1561677" y="4564127"/>
              <a:ext cx="2576081" cy="971174"/>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Repository layer is added between the domain and data mapping layers to isolate domain objects from details of the database access code and to minimize scattering and duplication of query code</a:t>
              </a:r>
              <a:r>
                <a:rPr lang="en-US" sz="1400" dirty="0" smtClean="0">
                  <a:solidFill>
                    <a:schemeClr val="bg1"/>
                  </a:solidFill>
                </a:rPr>
                <a:t>. We </a:t>
              </a:r>
              <a:r>
                <a:rPr lang="en-US" sz="1400" dirty="0">
                  <a:solidFill>
                    <a:schemeClr val="bg1"/>
                  </a:solidFill>
                </a:rPr>
                <a:t>use </a:t>
              </a:r>
              <a:r>
                <a:rPr lang="en-US" sz="1400" dirty="0" err="1">
                  <a:solidFill>
                    <a:schemeClr val="bg1"/>
                  </a:solidFill>
                </a:rPr>
                <a:t>JpaRepository</a:t>
              </a:r>
              <a:r>
                <a:rPr lang="en-US" sz="1400" dirty="0">
                  <a:solidFill>
                    <a:schemeClr val="bg1"/>
                  </a:solidFill>
                </a:rPr>
                <a:t> to implement repository pattern.</a:t>
              </a:r>
            </a:p>
          </p:txBody>
        </p:sp>
        <p:sp>
          <p:nvSpPr>
            <p:cNvPr id="54" name="文本占位符 3"/>
            <p:cNvSpPr txBox="1">
              <a:spLocks/>
            </p:cNvSpPr>
            <p:nvPr/>
          </p:nvSpPr>
          <p:spPr>
            <a:xfrm>
              <a:off x="1564690" y="4212906"/>
              <a:ext cx="2788648" cy="377562"/>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bg1">
                      <a:lumMod val="65000"/>
                    </a:schemeClr>
                  </a:solidFill>
                  <a:latin typeface="Segoe UI" charset="0"/>
                  <a:ea typeface="Segoe UI" charset="0"/>
                  <a:cs typeface="Segoe UI" charset="0"/>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bg1"/>
                  </a:solidFill>
                </a:rPr>
                <a:t>R</a:t>
              </a:r>
              <a:r>
                <a:rPr lang="en-US" sz="2800" b="1" dirty="0" smtClean="0">
                  <a:solidFill>
                    <a:schemeClr val="bg1"/>
                  </a:solidFill>
                </a:rPr>
                <a:t>epository</a:t>
              </a:r>
              <a:endParaRPr lang="en-US" sz="2800" b="1" dirty="0">
                <a:solidFill>
                  <a:schemeClr val="bg1"/>
                </a:solidFill>
              </a:endParaRPr>
            </a:p>
          </p:txBody>
        </p:sp>
      </p:grpSp>
    </p:spTree>
    <p:extLst>
      <p:ext uri="{BB962C8B-B14F-4D97-AF65-F5344CB8AC3E}">
        <p14:creationId xmlns:p14="http://schemas.microsoft.com/office/powerpoint/2010/main" val="1087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60620" y="2352676"/>
            <a:ext cx="1897380" cy="802003"/>
          </a:xfrm>
        </p:spPr>
        <p:txBody>
          <a:bodyPr/>
          <a:lstStyle/>
          <a:p>
            <a:r>
              <a:rPr lang="en-US" sz="4800" b="0" dirty="0">
                <a:hlinkClick r:id="rId2"/>
              </a:rPr>
              <a:t>Demo</a:t>
            </a:r>
            <a:endParaRPr kumimoji="1" lang="zh-CN" altLang="en-US" sz="48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670" y="513399"/>
            <a:ext cx="7863840" cy="5982924"/>
          </a:xfrm>
          <a:custGeom>
            <a:avLst/>
            <a:gdLst>
              <a:gd name="connsiteX0" fmla="*/ 3333734 w 3796894"/>
              <a:gd name="connsiteY0" fmla="*/ 158827 h 2914704"/>
              <a:gd name="connsiteX1" fmla="*/ 3333734 w 3796894"/>
              <a:gd name="connsiteY1" fmla="*/ 159782 h 2914704"/>
              <a:gd name="connsiteX2" fmla="*/ 154601 w 3796894"/>
              <a:gd name="connsiteY2" fmla="*/ 159782 h 2914704"/>
              <a:gd name="connsiteX3" fmla="*/ 154601 w 3796894"/>
              <a:gd name="connsiteY3" fmla="*/ 2128067 h 2914704"/>
              <a:gd name="connsiteX4" fmla="*/ 3626221 w 3796894"/>
              <a:gd name="connsiteY4" fmla="*/ 2128067 h 2914704"/>
              <a:gd name="connsiteX5" fmla="*/ 3626221 w 3796894"/>
              <a:gd name="connsiteY5" fmla="*/ 2118575 h 2914704"/>
              <a:gd name="connsiteX6" fmla="*/ 3640861 w 3796894"/>
              <a:gd name="connsiteY6" fmla="*/ 2118575 h 2914704"/>
              <a:gd name="connsiteX7" fmla="*/ 3640861 w 3796894"/>
              <a:gd name="connsiteY7" fmla="*/ 158827 h 2914704"/>
              <a:gd name="connsiteX8" fmla="*/ 0 w 3796894"/>
              <a:gd name="connsiteY8" fmla="*/ 0 h 2914704"/>
              <a:gd name="connsiteX9" fmla="*/ 3796894 w 3796894"/>
              <a:gd name="connsiteY9" fmla="*/ 0 h 2914704"/>
              <a:gd name="connsiteX10" fmla="*/ 3796894 w 3796894"/>
              <a:gd name="connsiteY10" fmla="*/ 2914704 h 2914704"/>
              <a:gd name="connsiteX11" fmla="*/ 0 w 3796894"/>
              <a:gd name="connsiteY11" fmla="*/ 2914704 h 291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6894" h="2914704">
                <a:moveTo>
                  <a:pt x="3333734" y="158827"/>
                </a:moveTo>
                <a:lnTo>
                  <a:pt x="3333734" y="159782"/>
                </a:lnTo>
                <a:lnTo>
                  <a:pt x="154601" y="159782"/>
                </a:lnTo>
                <a:lnTo>
                  <a:pt x="154601" y="2128067"/>
                </a:lnTo>
                <a:lnTo>
                  <a:pt x="3626221" y="2128067"/>
                </a:lnTo>
                <a:lnTo>
                  <a:pt x="3626221" y="2118575"/>
                </a:lnTo>
                <a:lnTo>
                  <a:pt x="3640861" y="2118575"/>
                </a:lnTo>
                <a:lnTo>
                  <a:pt x="3640861" y="158827"/>
                </a:lnTo>
                <a:close/>
                <a:moveTo>
                  <a:pt x="0" y="0"/>
                </a:moveTo>
                <a:lnTo>
                  <a:pt x="3796894" y="0"/>
                </a:lnTo>
                <a:lnTo>
                  <a:pt x="3796894" y="2914704"/>
                </a:lnTo>
                <a:lnTo>
                  <a:pt x="0" y="2914704"/>
                </a:lnTo>
                <a:close/>
              </a:path>
            </a:pathLst>
          </a:custGeom>
        </p:spPr>
      </p:pic>
    </p:spTree>
    <p:extLst>
      <p:ext uri="{BB962C8B-B14F-4D97-AF65-F5344CB8AC3E}">
        <p14:creationId xmlns:p14="http://schemas.microsoft.com/office/powerpoint/2010/main" val="114565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a:t>Architectural </a:t>
            </a:r>
            <a:r>
              <a:rPr lang="en-US" altLang="zh-CN" b="0" dirty="0" smtClean="0"/>
              <a:t>Patterns </a:t>
            </a:r>
            <a:endParaRPr kumimoji="1" lang="zh-CN" altLang="en-US" dirty="0"/>
          </a:p>
        </p:txBody>
      </p:sp>
      <p:pic>
        <p:nvPicPr>
          <p:cNvPr id="25" name="Picture 2" descr="Image result for 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828" y="800101"/>
            <a:ext cx="8447647" cy="576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60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a:t>Architectural </a:t>
            </a:r>
            <a:r>
              <a:rPr lang="en-US" altLang="zh-CN" b="0" dirty="0" smtClean="0"/>
              <a:t>Patterns </a:t>
            </a:r>
            <a:endParaRPr kumimoji="1" lang="zh-CN" altLang="en-US" dirty="0"/>
          </a:p>
        </p:txBody>
      </p:sp>
      <p:pic>
        <p:nvPicPr>
          <p:cNvPr id="26" name="Picture 4" descr="Image result for restful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25" y="1469260"/>
            <a:ext cx="9275358" cy="406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7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8245" y="232368"/>
            <a:ext cx="5232209" cy="573404"/>
          </a:xfrm>
        </p:spPr>
        <p:txBody>
          <a:bodyPr/>
          <a:lstStyle/>
          <a:p>
            <a:r>
              <a:rPr lang="en-US" b="0"/>
              <a:t>What </a:t>
            </a:r>
            <a:r>
              <a:rPr lang="en-US" b="0" smtClean="0"/>
              <a:t>we </a:t>
            </a:r>
            <a:r>
              <a:rPr lang="en-US" b="0" dirty="0" smtClean="0"/>
              <a:t>learned</a:t>
            </a:r>
            <a:r>
              <a:rPr lang="en-US" dirty="0" smtClean="0"/>
              <a:t>:</a:t>
            </a:r>
            <a:endParaRPr kumimoji="1" lang="zh-CN" altLang="en-US" dirty="0"/>
          </a:p>
        </p:txBody>
      </p:sp>
      <p:sp>
        <p:nvSpPr>
          <p:cNvPr id="15" name="矩形 14"/>
          <p:cNvSpPr/>
          <p:nvPr/>
        </p:nvSpPr>
        <p:spPr>
          <a:xfrm>
            <a:off x="509050" y="1515693"/>
            <a:ext cx="5050598" cy="4401205"/>
          </a:xfrm>
          <a:prstGeom prst="rect">
            <a:avLst/>
          </a:prstGeom>
        </p:spPr>
        <p:txBody>
          <a:bodyPr wrap="square">
            <a:spAutoFit/>
          </a:bodyPr>
          <a:lstStyle/>
          <a:p>
            <a:pPr marL="457200" indent="-457200" fontAlgn="base">
              <a:buFont typeface="Wingdings" charset="2"/>
              <a:buChar char="v"/>
            </a:pPr>
            <a:r>
              <a:rPr lang="en-US" sz="2800" dirty="0"/>
              <a:t>Diagrams makes it easier to visualize how components </a:t>
            </a:r>
            <a:r>
              <a:rPr lang="en-US" sz="2800" dirty="0" smtClean="0"/>
              <a:t>interact.</a:t>
            </a:r>
            <a:endParaRPr lang="en-US" sz="2800" dirty="0"/>
          </a:p>
          <a:p>
            <a:pPr marL="457200" indent="-457200" fontAlgn="base">
              <a:buFont typeface="Wingdings" charset="2"/>
              <a:buChar char="v"/>
            </a:pPr>
            <a:r>
              <a:rPr lang="en-US" sz="2800" dirty="0"/>
              <a:t>Design patterns are a really helpful guide </a:t>
            </a:r>
            <a:r>
              <a:rPr lang="en-US" sz="2800" dirty="0" smtClean="0"/>
              <a:t>to implement good </a:t>
            </a:r>
            <a:r>
              <a:rPr lang="en-US" sz="2800" dirty="0"/>
              <a:t>practices.</a:t>
            </a:r>
          </a:p>
          <a:p>
            <a:pPr marL="457200" indent="-457200" fontAlgn="base">
              <a:buFont typeface="Wingdings" charset="2"/>
              <a:buChar char="v"/>
            </a:pPr>
            <a:r>
              <a:rPr lang="en-US" sz="2800" dirty="0"/>
              <a:t>Analysis and design is important. Project follows use cases, class diagram and design </a:t>
            </a:r>
            <a:r>
              <a:rPr lang="en-US" sz="2800" dirty="0" smtClean="0"/>
              <a:t>patterns.</a:t>
            </a:r>
            <a:endParaRPr lang="en-US" sz="2800" dirty="0"/>
          </a:p>
        </p:txBody>
      </p:sp>
      <p:sp>
        <p:nvSpPr>
          <p:cNvPr id="19" name="矩形 14"/>
          <p:cNvSpPr/>
          <p:nvPr/>
        </p:nvSpPr>
        <p:spPr>
          <a:xfrm>
            <a:off x="7040880" y="1515693"/>
            <a:ext cx="4259895" cy="3970318"/>
          </a:xfrm>
          <a:prstGeom prst="rect">
            <a:avLst/>
          </a:prstGeom>
        </p:spPr>
        <p:txBody>
          <a:bodyPr wrap="square">
            <a:spAutoFit/>
          </a:bodyPr>
          <a:lstStyle/>
          <a:p>
            <a:pPr marL="457200" indent="-457200" fontAlgn="base">
              <a:buFont typeface="Wingdings" charset="2"/>
              <a:buChar char="v"/>
            </a:pPr>
            <a:r>
              <a:rPr lang="en-US" sz="2800" dirty="0">
                <a:solidFill>
                  <a:schemeClr val="bg1"/>
                </a:solidFill>
              </a:rPr>
              <a:t>Requirements should be concise depending on user’s perspective.</a:t>
            </a:r>
          </a:p>
          <a:p>
            <a:pPr marL="457200" indent="-457200" fontAlgn="base">
              <a:buFont typeface="Wingdings" charset="2"/>
              <a:buChar char="v"/>
            </a:pPr>
            <a:r>
              <a:rPr lang="en-US" sz="2800" dirty="0">
                <a:solidFill>
                  <a:schemeClr val="bg1"/>
                </a:solidFill>
              </a:rPr>
              <a:t>Learned and used different design patterns and frameworks.</a:t>
            </a:r>
          </a:p>
          <a:p>
            <a:pPr marL="457200" indent="-457200" fontAlgn="base">
              <a:buFont typeface="Wingdings" charset="2"/>
              <a:buChar char="v"/>
            </a:pPr>
            <a:r>
              <a:rPr lang="en-US" sz="2800" dirty="0">
                <a:solidFill>
                  <a:schemeClr val="bg1"/>
                </a:solidFill>
              </a:rPr>
              <a:t>Learned HTML and Bootstrap for making webpages.</a:t>
            </a:r>
          </a:p>
        </p:txBody>
      </p:sp>
    </p:spTree>
    <p:extLst>
      <p:ext uri="{BB962C8B-B14F-4D97-AF65-F5344CB8AC3E}">
        <p14:creationId xmlns:p14="http://schemas.microsoft.com/office/powerpoint/2010/main" val="49499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77438" y="2890779"/>
            <a:ext cx="8437124" cy="749165"/>
          </a:xfrm>
        </p:spPr>
        <p:txBody>
          <a:bodyPr/>
          <a:lstStyle/>
          <a:p>
            <a:r>
              <a:rPr kumimoji="1" lang="en-US" altLang="zh-CN"/>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864528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941</TotalTime>
  <Words>309</Words>
  <Application>Microsoft Macintosh PowerPoint</Application>
  <PresentationFormat>Widescreen</PresentationFormat>
  <Paragraphs>51</Paragraphs>
  <Slides>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Century Gothic</vt:lpstr>
      <vt:lpstr>Segoe UI</vt:lpstr>
      <vt:lpstr>Segoe UI Light</vt:lpstr>
      <vt:lpstr>Wingdings</vt:lpstr>
      <vt:lpstr>微软雅黑</vt:lpstr>
      <vt:lpstr>等线</vt: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Yan Li</cp:lastModifiedBy>
  <cp:revision>161</cp:revision>
  <dcterms:created xsi:type="dcterms:W3CDTF">2015-08-18T02:51:41Z</dcterms:created>
  <dcterms:modified xsi:type="dcterms:W3CDTF">2016-12-05T17:42:06Z</dcterms:modified>
  <cp:category/>
</cp:coreProperties>
</file>