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Italics" charset="1" panose="00000500000000000000"/>
      <p:regular r:id="rId11"/>
    </p:embeddedFont>
    <p:embeddedFont>
      <p:font typeface="Be Vietnam Thin" charset="1" panose="00000200000000000000"/>
      <p:regular r:id="rId12"/>
    </p:embeddedFont>
    <p:embeddedFont>
      <p:font typeface="Be Vietnam Thin Italics" charset="1" panose="00000300000000000000"/>
      <p:regular r:id="rId13"/>
    </p:embeddedFont>
    <p:embeddedFont>
      <p:font typeface="Be Vietnam Medium" charset="1" panose="00000600000000000000"/>
      <p:regular r:id="rId14"/>
    </p:embeddedFont>
    <p:embeddedFont>
      <p:font typeface="Be Vietnam Medium Italics" charset="1" panose="00000600000000000000"/>
      <p:regular r:id="rId15"/>
    </p:embeddedFont>
    <p:embeddedFont>
      <p:font typeface="Be Vietnam Ultra-Bold" charset="1" panose="00000900000000000000"/>
      <p:regular r:id="rId16"/>
    </p:embeddedFont>
    <p:embeddedFont>
      <p:font typeface="Be Vietnam Ultra-Bold Italics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https://events-sathyabama-production.up.railway.app" TargetMode="External" Type="http://schemas.openxmlformats.org/officeDocument/2006/relationships/hyperlink"/><Relationship Id="rId6" Target="https://events-sathyabama.vercel.app" TargetMode="External" Type="http://schemas.openxmlformats.org/officeDocument/2006/relationships/hyperlink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http://irjaes.com/wp-content/uploads/2022/02/IRJAES-V7N1P162Y22.pdf" TargetMode="External" Type="http://schemas.openxmlformats.org/officeDocument/2006/relationships/hyperlink"/><Relationship Id="rId5" Target="../media/image4.png" Type="http://schemas.openxmlformats.org/officeDocument/2006/relationships/image"/><Relationship Id="rId6" Target="https://jtec.utem.edu.my/jtec/article/view/6192/4083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28700" y="3844712"/>
            <a:ext cx="122188" cy="3298975"/>
            <a:chOff x="0" y="0"/>
            <a:chExt cx="158322" cy="4274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322" cy="4274551"/>
            </a:xfrm>
            <a:custGeom>
              <a:avLst/>
              <a:gdLst/>
              <a:ahLst/>
              <a:cxnLst/>
              <a:rect r="r" b="b" t="t" l="l"/>
              <a:pathLst>
                <a:path h="4274551" w="158322">
                  <a:moveTo>
                    <a:pt x="0" y="0"/>
                  </a:moveTo>
                  <a:lnTo>
                    <a:pt x="158322" y="0"/>
                  </a:lnTo>
                  <a:lnTo>
                    <a:pt x="158322" y="4274551"/>
                  </a:lnTo>
                  <a:lnTo>
                    <a:pt x="0" y="427455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56417" y="2121797"/>
            <a:ext cx="7205073" cy="5021890"/>
          </a:xfrm>
          <a:custGeom>
            <a:avLst/>
            <a:gdLst/>
            <a:ahLst/>
            <a:cxnLst/>
            <a:rect r="r" b="b" t="t" l="l"/>
            <a:pathLst>
              <a:path h="5021890" w="7205073">
                <a:moveTo>
                  <a:pt x="0" y="0"/>
                </a:moveTo>
                <a:lnTo>
                  <a:pt x="7205073" y="0"/>
                </a:lnTo>
                <a:lnTo>
                  <a:pt x="7205073" y="5021890"/>
                </a:lnTo>
                <a:lnTo>
                  <a:pt x="0" y="502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68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45069" y="5481891"/>
            <a:ext cx="8516584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5757"/>
                </a:solidFill>
                <a:latin typeface="Be Vietnam Ultra-Bold"/>
              </a:rPr>
              <a:t>EXPLORING SERVER ACTIONS, SERVER COMPONENTS, AND PROGRESSIVE ENHANCEMENT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069" y="1755601"/>
            <a:ext cx="8317168" cy="350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99"/>
              </a:lnSpc>
            </a:pPr>
            <a:r>
              <a:rPr lang="en-US" sz="5611">
                <a:solidFill>
                  <a:srgbClr val="545454"/>
                </a:solidFill>
                <a:latin typeface="Be Vietnam Ultra-Bold"/>
              </a:rPr>
              <a:t>ANALYSIS OF DATA FETCHING, CACHING AND MANIPULATION TECHNIQUES WITH SERVER SIDE RENDERING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888" y="8158480"/>
            <a:ext cx="9389149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40110156 - BANDEPALLI SURYA ANJANI KUMAR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40110122 - ARYAN AMISH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11283" y="8158480"/>
            <a:ext cx="527671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DR. REVATHY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2B373F"/>
                </a:solidFill>
                <a:latin typeface="Be Vietnam Ultra-Bold"/>
              </a:rPr>
              <a:t>Dr. Mary Posonia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33260" y="9452211"/>
            <a:ext cx="193793" cy="861433"/>
            <a:chOff x="0" y="0"/>
            <a:chExt cx="51040" cy="226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7767080" y="9118391"/>
            <a:ext cx="193793" cy="861433"/>
            <a:chOff x="0" y="0"/>
            <a:chExt cx="51040" cy="2268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4153" y="2631094"/>
            <a:ext cx="7355932" cy="5606344"/>
          </a:xfrm>
          <a:custGeom>
            <a:avLst/>
            <a:gdLst/>
            <a:ahLst/>
            <a:cxnLst/>
            <a:rect r="r" b="b" t="t" l="l"/>
            <a:pathLst>
              <a:path h="5606344" w="7355932">
                <a:moveTo>
                  <a:pt x="0" y="0"/>
                </a:moveTo>
                <a:lnTo>
                  <a:pt x="7355931" y="0"/>
                </a:lnTo>
                <a:lnTo>
                  <a:pt x="7355931" y="5606343"/>
                </a:lnTo>
                <a:lnTo>
                  <a:pt x="0" y="560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10084" y="2338069"/>
            <a:ext cx="8689356" cy="692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Be Vietnam"/>
              </a:rPr>
              <a:t>The graph shows the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processing times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for Next.js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server-side rendering (SSR)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and React.js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client-side rendering (CSR)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 as the amount of data processed increases. As you can see, the SSR times are much lower than the CSR times, especially for larger amounts of data.</a:t>
            </a:r>
          </a:p>
          <a:p>
            <a:pPr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Be Vietnam"/>
              </a:rPr>
              <a:t>This is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because SSR renders the page on the server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before it is sent to the client, while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CSR renders the page on the client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 after it is loaded. This means that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SSR has access to all of the data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 that is needed to render the page, while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CSR has to wait for the data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to load from the server.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1316419"/>
            <a:ext cx="6520271" cy="93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</a:pPr>
            <a:r>
              <a:rPr lang="en-US" sz="5499">
                <a:solidFill>
                  <a:srgbClr val="FF5757"/>
                </a:solidFill>
                <a:latin typeface="Be Vietnam Ultra-Bold"/>
              </a:rPr>
              <a:t>PROCESSING TIMES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33260" y="9452211"/>
            <a:ext cx="193793" cy="861433"/>
            <a:chOff x="0" y="0"/>
            <a:chExt cx="51040" cy="226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7767080" y="9118391"/>
            <a:ext cx="193793" cy="861433"/>
            <a:chOff x="0" y="0"/>
            <a:chExt cx="51040" cy="2268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88560" y="2480532"/>
            <a:ext cx="6960052" cy="5644962"/>
          </a:xfrm>
          <a:custGeom>
            <a:avLst/>
            <a:gdLst/>
            <a:ahLst/>
            <a:cxnLst/>
            <a:rect r="r" b="b" t="t" l="l"/>
            <a:pathLst>
              <a:path h="5644962" w="6960052">
                <a:moveTo>
                  <a:pt x="0" y="0"/>
                </a:moveTo>
                <a:lnTo>
                  <a:pt x="6960052" y="0"/>
                </a:lnTo>
                <a:lnTo>
                  <a:pt x="6960052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10084" y="3635264"/>
            <a:ext cx="8689356" cy="432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545454"/>
                </a:solidFill>
                <a:latin typeface="Be Vietnam"/>
              </a:rPr>
              <a:t>The graph shows that the </a:t>
            </a:r>
            <a:r>
              <a:rPr lang="en-US" sz="3099">
                <a:solidFill>
                  <a:srgbClr val="545454"/>
                </a:solidFill>
                <a:latin typeface="Be Vietnam Bold"/>
              </a:rPr>
              <a:t>number of elements </a:t>
            </a:r>
            <a:r>
              <a:rPr lang="en-US" sz="3099">
                <a:solidFill>
                  <a:srgbClr val="545454"/>
                </a:solidFill>
                <a:latin typeface="Be Vietnam"/>
              </a:rPr>
              <a:t>is a major factor in </a:t>
            </a:r>
            <a:r>
              <a:rPr lang="en-US" sz="3099">
                <a:solidFill>
                  <a:srgbClr val="545454"/>
                </a:solidFill>
                <a:latin typeface="Be Vietnam Bold"/>
              </a:rPr>
              <a:t>determining the rendering time</a:t>
            </a:r>
            <a:r>
              <a:rPr lang="en-US" sz="3099">
                <a:solidFill>
                  <a:srgbClr val="545454"/>
                </a:solidFill>
                <a:latin typeface="Be Vietnam"/>
              </a:rPr>
              <a:t>. </a:t>
            </a:r>
          </a:p>
          <a:p>
            <a:pPr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545454"/>
                </a:solidFill>
                <a:latin typeface="Be Vietnam"/>
              </a:rPr>
              <a:t>If you are trying to reduce the rendering time, you can try to reduce the number of elements that need to be rendered. </a:t>
            </a:r>
          </a:p>
          <a:p>
            <a:pPr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545454"/>
                </a:solidFill>
                <a:latin typeface="Be Vietnam"/>
              </a:rPr>
              <a:t>You can also try to use a </a:t>
            </a:r>
            <a:r>
              <a:rPr lang="en-US" sz="3099">
                <a:solidFill>
                  <a:srgbClr val="545454"/>
                </a:solidFill>
                <a:latin typeface="Be Vietnam Bold"/>
              </a:rPr>
              <a:t>more efficient rendering engine</a:t>
            </a:r>
            <a:r>
              <a:rPr lang="en-US" sz="3099">
                <a:solidFill>
                  <a:srgbClr val="545454"/>
                </a:solidFill>
                <a:latin typeface="Be Vietnam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04736" y="2225150"/>
            <a:ext cx="6520271" cy="93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5757"/>
                </a:solidFill>
                <a:latin typeface="Be Vietnam Ultra-Bold"/>
              </a:rPr>
              <a:t>TRANSFER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33260" y="9452211"/>
            <a:ext cx="193793" cy="861433"/>
            <a:chOff x="0" y="0"/>
            <a:chExt cx="51040" cy="226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7767080" y="9118391"/>
            <a:ext cx="193793" cy="861433"/>
            <a:chOff x="0" y="0"/>
            <a:chExt cx="51040" cy="2268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9340" y="2321227"/>
            <a:ext cx="7180744" cy="5666438"/>
          </a:xfrm>
          <a:custGeom>
            <a:avLst/>
            <a:gdLst/>
            <a:ahLst/>
            <a:cxnLst/>
            <a:rect r="r" b="b" t="t" l="l"/>
            <a:pathLst>
              <a:path h="5666438" w="7180744">
                <a:moveTo>
                  <a:pt x="0" y="0"/>
                </a:moveTo>
                <a:lnTo>
                  <a:pt x="7180744" y="0"/>
                </a:lnTo>
                <a:lnTo>
                  <a:pt x="7180744" y="5666438"/>
                </a:lnTo>
                <a:lnTo>
                  <a:pt x="0" y="566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10084" y="3279347"/>
            <a:ext cx="8689356" cy="503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Be Vietnam"/>
              </a:rPr>
              <a:t>The graph shows that 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the size of the data 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transferred increases as the number of elements in the 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DOM increases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. 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Be Vietnam"/>
              </a:rPr>
              <a:t>This is because each element in the DOM requires a 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certain amount of data to be transferred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, so the more elements there are, the 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more data needs 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to be transferred.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04736" y="1869233"/>
            <a:ext cx="6520271" cy="93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5757"/>
                </a:solidFill>
                <a:latin typeface="Be Vietnam Ultra-Bold"/>
              </a:rPr>
              <a:t>TRANSFER SIZES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13002"/>
            <a:ext cx="7655991" cy="5642565"/>
          </a:xfrm>
          <a:custGeom>
            <a:avLst/>
            <a:gdLst/>
            <a:ahLst/>
            <a:cxnLst/>
            <a:rect r="r" b="b" t="t" l="l"/>
            <a:pathLst>
              <a:path h="5642565" w="7655991">
                <a:moveTo>
                  <a:pt x="0" y="0"/>
                </a:moveTo>
                <a:lnTo>
                  <a:pt x="7655991" y="0"/>
                </a:lnTo>
                <a:lnTo>
                  <a:pt x="7655991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10084" y="3333670"/>
            <a:ext cx="8689356" cy="615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Be Vietnam"/>
              </a:rPr>
              <a:t>The graph shows the time it takes to manipulate the DOM (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Document Object Model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) on the server side (SSR) as the size of the data (number of elements) increases.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Be Vietnam"/>
              </a:rPr>
              <a:t>The time increases linearly, meaning that it takes twice as long to manipulate the DOM for twice as much data. </a:t>
            </a:r>
          </a:p>
          <a:p>
            <a:pPr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545454"/>
                </a:solidFill>
                <a:latin typeface="Be Vietnam"/>
              </a:rPr>
              <a:t>This is because </a:t>
            </a:r>
            <a:r>
              <a:rPr lang="en-US" sz="3199">
                <a:solidFill>
                  <a:srgbClr val="545454"/>
                </a:solidFill>
                <a:latin typeface="Be Vietnam Bold"/>
              </a:rPr>
              <a:t>the server has to do more work </a:t>
            </a:r>
            <a:r>
              <a:rPr lang="en-US" sz="3199">
                <a:solidFill>
                  <a:srgbClr val="545454"/>
                </a:solidFill>
                <a:latin typeface="Be Vietnam"/>
              </a:rPr>
              <a:t>to process the larger amount of data.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10084" y="1046351"/>
            <a:ext cx="8225421" cy="190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5757"/>
                </a:solidFill>
                <a:latin typeface="Be Vietnam Ultra-Bold"/>
              </a:rPr>
              <a:t>SSR DOM MANIPULATION TIMES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9794" y="3403133"/>
            <a:ext cx="7301870" cy="5574546"/>
          </a:xfrm>
          <a:custGeom>
            <a:avLst/>
            <a:gdLst/>
            <a:ahLst/>
            <a:cxnLst/>
            <a:rect r="r" b="b" t="t" l="l"/>
            <a:pathLst>
              <a:path h="5574546" w="7301870">
                <a:moveTo>
                  <a:pt x="0" y="0"/>
                </a:moveTo>
                <a:lnTo>
                  <a:pt x="7301870" y="0"/>
                </a:lnTo>
                <a:lnTo>
                  <a:pt x="7301870" y="5574545"/>
                </a:lnTo>
                <a:lnTo>
                  <a:pt x="0" y="557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1664" y="3345983"/>
            <a:ext cx="8689356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Be Vietnam"/>
              </a:rPr>
              <a:t>The graph shows the total time it takes to process, transfer, and manipulate DOM data on the client side and server side. The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x-axis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 shows the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size of the data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in terms of the number of elements, and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the y-axis 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shows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the total time in milliseconds.</a:t>
            </a:r>
          </a:p>
          <a:p>
            <a:pPr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Be Vietnam"/>
              </a:rPr>
              <a:t>The graph shows that the total time increases as the size of the data increases. However, </a:t>
            </a:r>
            <a:r>
              <a:rPr lang="en-US" sz="2799">
                <a:solidFill>
                  <a:srgbClr val="545454"/>
                </a:solidFill>
                <a:latin typeface="Be Vietnam Bold"/>
              </a:rPr>
              <a:t>the rate of increase is much steeper on the client side than on the server side</a:t>
            </a:r>
            <a:r>
              <a:rPr lang="en-US" sz="2799">
                <a:solidFill>
                  <a:srgbClr val="545454"/>
                </a:solidFill>
                <a:latin typeface="Be Vietnam"/>
              </a:rPr>
              <a:t>. This is because the client side has to do more processing and manipulation of the DOM data.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03997" y="1250776"/>
            <a:ext cx="14861512" cy="190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5757"/>
                </a:solidFill>
                <a:latin typeface="Be Vietnam Ultra-Bold"/>
              </a:rPr>
              <a:t>TOTAL TIME (PROCESSING + TRANSFER + DOM MANIPULATION)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163040"/>
            <a:ext cx="15449772" cy="661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Server-Side Rendering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for Improved Performance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Database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Password Encryption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using JSON Web Tokens (JWT)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Advanced Search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Functionality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Rapid Application Submission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Rapid Certificate Distribution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User-Centric Dashboard and User Interface (UI)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Intelligent Authentication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Session Management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for Login State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Hierarchical Administration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Structure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Bold"/>
              </a:rPr>
              <a:t>Multi-state Loading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Dynamic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Views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 Ultra-Bold"/>
              </a:rPr>
              <a:t>Admin Panel for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College Administrators</a:t>
            </a:r>
          </a:p>
          <a:p>
            <a:pPr algn="just">
              <a:lnSpc>
                <a:spcPts val="44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FEATURES OF THE PROJECT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1046" y="3404826"/>
            <a:ext cx="5632954" cy="5632954"/>
          </a:xfrm>
          <a:custGeom>
            <a:avLst/>
            <a:gdLst/>
            <a:ahLst/>
            <a:cxnLst/>
            <a:rect r="r" b="b" t="t" l="l"/>
            <a:pathLst>
              <a:path h="5632954" w="5632954">
                <a:moveTo>
                  <a:pt x="0" y="0"/>
                </a:moveTo>
                <a:lnTo>
                  <a:pt x="5632954" y="0"/>
                </a:lnTo>
                <a:lnTo>
                  <a:pt x="5632954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8242" y="3404826"/>
            <a:ext cx="5632954" cy="5632954"/>
          </a:xfrm>
          <a:custGeom>
            <a:avLst/>
            <a:gdLst/>
            <a:ahLst/>
            <a:cxnLst/>
            <a:rect r="r" b="b" t="t" l="l"/>
            <a:pathLst>
              <a:path h="5632954" w="5632954">
                <a:moveTo>
                  <a:pt x="0" y="0"/>
                </a:moveTo>
                <a:lnTo>
                  <a:pt x="5632955" y="0"/>
                </a:lnTo>
                <a:lnTo>
                  <a:pt x="5632955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LINKS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1548" y="8850928"/>
            <a:ext cx="1226344" cy="57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  <a:spcBef>
                <a:spcPct val="0"/>
              </a:spcBef>
            </a:pPr>
            <a:r>
              <a:rPr lang="en-US" sz="3436" u="sng">
                <a:solidFill>
                  <a:srgbClr val="000000"/>
                </a:solidFill>
                <a:latin typeface="Be Vietnam Ultra-Bold"/>
                <a:hlinkClick r:id="rId5" tooltip="https://events-sathyabama-production.up.railway.app"/>
              </a:rPr>
              <a:t>DEMO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40330" y="8841403"/>
            <a:ext cx="2574386" cy="555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  <a:spcBef>
                <a:spcPct val="0"/>
              </a:spcBef>
            </a:pPr>
            <a:r>
              <a:rPr lang="en-US" sz="3236" u="sng">
                <a:solidFill>
                  <a:srgbClr val="000000"/>
                </a:solidFill>
                <a:latin typeface="Be Vietnam Ultra-Bold"/>
                <a:hlinkClick r:id="rId6" tooltip="https://events-sathyabama.vercel.app"/>
              </a:rPr>
              <a:t>PRODUCTION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27530" y="3229715"/>
            <a:ext cx="13941424" cy="6774259"/>
          </a:xfrm>
          <a:custGeom>
            <a:avLst/>
            <a:gdLst/>
            <a:ahLst/>
            <a:cxnLst/>
            <a:rect r="r" b="b" t="t" l="l"/>
            <a:pathLst>
              <a:path h="6774259" w="13941424">
                <a:moveTo>
                  <a:pt x="0" y="0"/>
                </a:moveTo>
                <a:lnTo>
                  <a:pt x="13941424" y="0"/>
                </a:lnTo>
                <a:lnTo>
                  <a:pt x="13941424" y="6774259"/>
                </a:lnTo>
                <a:lnTo>
                  <a:pt x="0" y="6774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FLOW CHART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794" y="3277340"/>
            <a:ext cx="16169506" cy="5949031"/>
          </a:xfrm>
          <a:custGeom>
            <a:avLst/>
            <a:gdLst/>
            <a:ahLst/>
            <a:cxnLst/>
            <a:rect r="r" b="b" t="t" l="l"/>
            <a:pathLst>
              <a:path h="5949031" w="16169506">
                <a:moveTo>
                  <a:pt x="0" y="0"/>
                </a:moveTo>
                <a:lnTo>
                  <a:pt x="16169506" y="0"/>
                </a:lnTo>
                <a:lnTo>
                  <a:pt x="16169506" y="5949031"/>
                </a:lnTo>
                <a:lnTo>
                  <a:pt x="0" y="5949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SYSTEM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1773" y="3229715"/>
            <a:ext cx="12936410" cy="6782363"/>
          </a:xfrm>
          <a:custGeom>
            <a:avLst/>
            <a:gdLst/>
            <a:ahLst/>
            <a:cxnLst/>
            <a:rect r="r" b="b" t="t" l="l"/>
            <a:pathLst>
              <a:path h="6782363" w="12936410">
                <a:moveTo>
                  <a:pt x="0" y="0"/>
                </a:moveTo>
                <a:lnTo>
                  <a:pt x="12936410" y="0"/>
                </a:lnTo>
                <a:lnTo>
                  <a:pt x="12936410" y="6782363"/>
                </a:lnTo>
                <a:lnTo>
                  <a:pt x="0" y="678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SSR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151174"/>
            <a:ext cx="15449772" cy="551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This research paper examines the optimization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caching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by comparing traditional methods with the use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actions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components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progressive enhancement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By analyzing the performance and scalability of both approaches, this study aims to highlight the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advantages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improvements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offered by the newer techniques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applications. 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The research will provide insights into the effectiveness of server actions, server components, and progressive enhancement in optimizing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operations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enabling developers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to make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informed decisions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about their implementation.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56811" y="1496127"/>
            <a:ext cx="5075408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ABSTRACT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691773" y="2868999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574870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09075" y="2828470"/>
            <a:ext cx="11869850" cy="7240609"/>
          </a:xfrm>
          <a:custGeom>
            <a:avLst/>
            <a:gdLst/>
            <a:ahLst/>
            <a:cxnLst/>
            <a:rect r="r" b="b" t="t" l="l"/>
            <a:pathLst>
              <a:path h="7240609" w="11869850">
                <a:moveTo>
                  <a:pt x="0" y="0"/>
                </a:moveTo>
                <a:lnTo>
                  <a:pt x="11869850" y="0"/>
                </a:lnTo>
                <a:lnTo>
                  <a:pt x="11869850" y="7240609"/>
                </a:lnTo>
                <a:lnTo>
                  <a:pt x="0" y="7240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1428" y="1259148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BACKEND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18616" y="3401165"/>
            <a:ext cx="10450767" cy="6396159"/>
          </a:xfrm>
          <a:custGeom>
            <a:avLst/>
            <a:gdLst/>
            <a:ahLst/>
            <a:cxnLst/>
            <a:rect r="r" b="b" t="t" l="l"/>
            <a:pathLst>
              <a:path h="6396159" w="10450767">
                <a:moveTo>
                  <a:pt x="0" y="0"/>
                </a:moveTo>
                <a:lnTo>
                  <a:pt x="10450768" y="0"/>
                </a:lnTo>
                <a:lnTo>
                  <a:pt x="10450768" y="6396160"/>
                </a:lnTo>
                <a:lnTo>
                  <a:pt x="0" y="6396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7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KUBERNETES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5611" y="2883772"/>
            <a:ext cx="15449772" cy="607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Authentication Service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E-mail Service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CDN (Content- Delivery Network)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CRON Jobs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Image Compression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Caching Service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Load Balancer Service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CI/CD with Jenkins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Data Pipeline Service with ERP</a:t>
            </a:r>
          </a:p>
          <a:p>
            <a:pPr algn="just" marL="746400" indent="-373200" lvl="1">
              <a:lnSpc>
                <a:spcPts val="4840"/>
              </a:lnSpc>
              <a:buFont typeface="Arial"/>
              <a:buChar char="•"/>
            </a:pPr>
            <a:r>
              <a:rPr lang="en-US" sz="3457">
                <a:solidFill>
                  <a:srgbClr val="545454"/>
                </a:solidFill>
                <a:latin typeface="Be Vietnam"/>
              </a:rPr>
              <a:t>Bulk OTP Polling Queue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1027301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MODULES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531037" y="2315847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7229" y="3309150"/>
            <a:ext cx="2949151" cy="2949151"/>
            <a:chOff x="0" y="0"/>
            <a:chExt cx="3932201" cy="393220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01684" y="1363260"/>
              <a:ext cx="1728834" cy="1110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4999">
                  <a:solidFill>
                    <a:srgbClr val="000000"/>
                  </a:solidFill>
                  <a:latin typeface="Be Vietnam"/>
                </a:rPr>
                <a:t>80%</a:t>
              </a:r>
            </a:p>
          </p:txBody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0"/>
              <a:ext cx="3932201" cy="3932201"/>
              <a:chOff x="0" y="0"/>
              <a:chExt cx="2540000" cy="254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83035"/>
                    </a:lnTo>
                    <a:cubicBezTo>
                      <a:pt x="1014169" y="381610"/>
                      <a:pt x="719199" y="550741"/>
                      <a:pt x="559508" y="826383"/>
                    </a:cubicBezTo>
                    <a:cubicBezTo>
                      <a:pt x="399818" y="1102026"/>
                      <a:pt x="399818" y="1442044"/>
                      <a:pt x="559508" y="1717687"/>
                    </a:cubicBezTo>
                    <a:cubicBezTo>
                      <a:pt x="719199" y="1993330"/>
                      <a:pt x="1014169" y="2162460"/>
                      <a:pt x="1332725" y="2161035"/>
                    </a:cubicBezTo>
                    <a:cubicBezTo>
                      <a:pt x="1651281" y="2162460"/>
                      <a:pt x="1946251" y="1993330"/>
                      <a:pt x="2105942" y="1717687"/>
                    </a:cubicBezTo>
                    <a:cubicBezTo>
                      <a:pt x="2265632" y="1442044"/>
                      <a:pt x="2265632" y="1102026"/>
                      <a:pt x="2105942" y="826383"/>
                    </a:cubicBezTo>
                    <a:cubicBezTo>
                      <a:pt x="1946251" y="550741"/>
                      <a:pt x="1651281" y="381610"/>
                      <a:pt x="1332725" y="383035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-82852" y="7585"/>
                <a:ext cx="2719160" cy="2622120"/>
              </a:xfrm>
              <a:custGeom>
                <a:avLst/>
                <a:gdLst/>
                <a:ahLst/>
                <a:cxnLst/>
                <a:rect r="r" b="b" t="t" l="l"/>
                <a:pathLst>
                  <a:path h="2622120" w="2719160">
                    <a:moveTo>
                      <a:pt x="1576970" y="12346"/>
                    </a:moveTo>
                    <a:cubicBezTo>
                      <a:pt x="2260759" y="134939"/>
                      <a:pt x="2719160" y="784191"/>
                      <a:pt x="2605842" y="1469578"/>
                    </a:cubicBezTo>
                    <a:cubicBezTo>
                      <a:pt x="2492523" y="2154966"/>
                      <a:pt x="1849541" y="2622120"/>
                      <a:pt x="1162681" y="2518096"/>
                    </a:cubicBezTo>
                    <a:cubicBezTo>
                      <a:pt x="475821" y="2414072"/>
                      <a:pt x="0" y="1777477"/>
                      <a:pt x="94710" y="1089271"/>
                    </a:cubicBezTo>
                    <a:cubicBezTo>
                      <a:pt x="103714" y="1021605"/>
                      <a:pt x="148235" y="963928"/>
                      <a:pt x="211415" y="938081"/>
                    </a:cubicBezTo>
                    <a:cubicBezTo>
                      <a:pt x="274595" y="912234"/>
                      <a:pt x="346776" y="922167"/>
                      <a:pt x="400626" y="964120"/>
                    </a:cubicBezTo>
                    <a:cubicBezTo>
                      <a:pt x="454475" y="1006073"/>
                      <a:pt x="481761" y="1073631"/>
                      <a:pt x="472153" y="1141214"/>
                    </a:cubicBezTo>
                    <a:cubicBezTo>
                      <a:pt x="405856" y="1622958"/>
                      <a:pt x="738930" y="2068575"/>
                      <a:pt x="1219732" y="2141392"/>
                    </a:cubicBezTo>
                    <a:cubicBezTo>
                      <a:pt x="1700534" y="2214208"/>
                      <a:pt x="2150622" y="1887201"/>
                      <a:pt x="2229945" y="1407429"/>
                    </a:cubicBezTo>
                    <a:cubicBezTo>
                      <a:pt x="2309268" y="927658"/>
                      <a:pt x="1988387" y="473182"/>
                      <a:pt x="1509734" y="387367"/>
                    </a:cubicBezTo>
                    <a:cubicBezTo>
                      <a:pt x="1442490" y="375621"/>
                      <a:pt x="1386670" y="328794"/>
                      <a:pt x="1363411" y="264616"/>
                    </a:cubicBezTo>
                    <a:cubicBezTo>
                      <a:pt x="1340152" y="200438"/>
                      <a:pt x="1353010" y="128720"/>
                      <a:pt x="1397115" y="76619"/>
                    </a:cubicBezTo>
                    <a:cubicBezTo>
                      <a:pt x="1441221" y="24519"/>
                      <a:pt x="1509833" y="0"/>
                      <a:pt x="1576970" y="12346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7125024" y="3343952"/>
            <a:ext cx="4200102" cy="4200102"/>
            <a:chOff x="0" y="0"/>
            <a:chExt cx="5600136" cy="56001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82199" y="1943820"/>
              <a:ext cx="2435738" cy="157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69"/>
                </a:lnSpc>
              </a:pPr>
              <a:r>
                <a:rPr lang="en-US" sz="7120">
                  <a:solidFill>
                    <a:srgbClr val="000000"/>
                  </a:solidFill>
                  <a:latin typeface="Be Vietnam"/>
                </a:rPr>
                <a:t>65%</a:t>
              </a:r>
            </a:p>
          </p:txBody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5600136" cy="5600136"/>
              <a:chOff x="0" y="0"/>
              <a:chExt cx="2540000" cy="254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83035"/>
                    </a:lnTo>
                    <a:cubicBezTo>
                      <a:pt x="1014169" y="381610"/>
                      <a:pt x="719199" y="550741"/>
                      <a:pt x="559508" y="826383"/>
                    </a:cubicBezTo>
                    <a:cubicBezTo>
                      <a:pt x="399818" y="1102026"/>
                      <a:pt x="399818" y="1442044"/>
                      <a:pt x="559508" y="1717687"/>
                    </a:cubicBezTo>
                    <a:cubicBezTo>
                      <a:pt x="719199" y="1993330"/>
                      <a:pt x="1014169" y="2162460"/>
                      <a:pt x="1332725" y="2161035"/>
                    </a:cubicBezTo>
                    <a:cubicBezTo>
                      <a:pt x="1651281" y="2162460"/>
                      <a:pt x="1946251" y="1993330"/>
                      <a:pt x="2105942" y="1717687"/>
                    </a:cubicBezTo>
                    <a:cubicBezTo>
                      <a:pt x="2265632" y="1442044"/>
                      <a:pt x="2265632" y="1102026"/>
                      <a:pt x="2105942" y="826383"/>
                    </a:cubicBezTo>
                    <a:cubicBezTo>
                      <a:pt x="1946251" y="550741"/>
                      <a:pt x="1651281" y="381610"/>
                      <a:pt x="1332725" y="383035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0463" y="7585"/>
                <a:ext cx="2286657" cy="2640248"/>
              </a:xfrm>
              <a:custGeom>
                <a:avLst/>
                <a:gdLst/>
                <a:ahLst/>
                <a:cxnLst/>
                <a:rect r="r" b="b" t="t" l="l"/>
                <a:pathLst>
                  <a:path h="2640248" w="2286657">
                    <a:moveTo>
                      <a:pt x="1173655" y="12346"/>
                    </a:moveTo>
                    <a:cubicBezTo>
                      <a:pt x="1708983" y="108323"/>
                      <a:pt x="2123779" y="534512"/>
                      <a:pt x="2205218" y="1072244"/>
                    </a:cubicBezTo>
                    <a:cubicBezTo>
                      <a:pt x="2286657" y="1609976"/>
                      <a:pt x="2016659" y="2139876"/>
                      <a:pt x="1533756" y="2390062"/>
                    </a:cubicBezTo>
                    <a:cubicBezTo>
                      <a:pt x="1050853" y="2640248"/>
                      <a:pt x="462248" y="2555179"/>
                      <a:pt x="69943" y="2178502"/>
                    </a:cubicBezTo>
                    <a:cubicBezTo>
                      <a:pt x="20493" y="2131444"/>
                      <a:pt x="0" y="2061525"/>
                      <a:pt x="16226" y="1995218"/>
                    </a:cubicBezTo>
                    <a:cubicBezTo>
                      <a:pt x="32451" y="1928912"/>
                      <a:pt x="82914" y="1876355"/>
                      <a:pt x="148507" y="1857449"/>
                    </a:cubicBezTo>
                    <a:cubicBezTo>
                      <a:pt x="214099" y="1838543"/>
                      <a:pt x="284794" y="1856178"/>
                      <a:pt x="333821" y="1903676"/>
                    </a:cubicBezTo>
                    <a:cubicBezTo>
                      <a:pt x="608435" y="2167349"/>
                      <a:pt x="1020458" y="2226898"/>
                      <a:pt x="1358490" y="2051768"/>
                    </a:cubicBezTo>
                    <a:cubicBezTo>
                      <a:pt x="1696522" y="1876638"/>
                      <a:pt x="1885521" y="1505708"/>
                      <a:pt x="1828514" y="1129295"/>
                    </a:cubicBezTo>
                    <a:cubicBezTo>
                      <a:pt x="1771507" y="752883"/>
                      <a:pt x="1481149" y="454550"/>
                      <a:pt x="1106419" y="387367"/>
                    </a:cubicBezTo>
                    <a:cubicBezTo>
                      <a:pt x="1039175" y="375621"/>
                      <a:pt x="983355" y="328794"/>
                      <a:pt x="960096" y="264616"/>
                    </a:cubicBezTo>
                    <a:cubicBezTo>
                      <a:pt x="936837" y="200438"/>
                      <a:pt x="949695" y="128720"/>
                      <a:pt x="993800" y="76619"/>
                    </a:cubicBezTo>
                    <a:cubicBezTo>
                      <a:pt x="1037906" y="24519"/>
                      <a:pt x="1106518" y="0"/>
                      <a:pt x="1173655" y="12346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3078105" y="3309150"/>
            <a:ext cx="2949151" cy="2949151"/>
            <a:chOff x="0" y="0"/>
            <a:chExt cx="3932201" cy="39322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143585" y="1363260"/>
              <a:ext cx="1645032" cy="1110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4999">
                  <a:solidFill>
                    <a:srgbClr val="000000"/>
                  </a:solidFill>
                  <a:latin typeface="Be Vietnam"/>
                </a:rPr>
                <a:t>70%</a:t>
              </a:r>
            </a:p>
          </p:txBody>
        </p:sp>
        <p:grpSp>
          <p:nvGrpSpPr>
            <p:cNvPr name="Group 14" id="14"/>
            <p:cNvGrpSpPr>
              <a:grpSpLocks noChangeAspect="true"/>
            </p:cNvGrpSpPr>
            <p:nvPr/>
          </p:nvGrpSpPr>
          <p:grpSpPr>
            <a:xfrm rot="0">
              <a:off x="0" y="0"/>
              <a:ext cx="3932201" cy="3932201"/>
              <a:chOff x="0" y="0"/>
              <a:chExt cx="2540000" cy="254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r="r" b="b" t="t" l="l"/>
                <a:pathLst>
                  <a:path h="2544070" w="2665449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383035"/>
                    </a:lnTo>
                    <a:cubicBezTo>
                      <a:pt x="1014169" y="381610"/>
                      <a:pt x="719199" y="550741"/>
                      <a:pt x="559508" y="826383"/>
                    </a:cubicBezTo>
                    <a:cubicBezTo>
                      <a:pt x="399818" y="1102026"/>
                      <a:pt x="399818" y="1442044"/>
                      <a:pt x="559508" y="1717687"/>
                    </a:cubicBezTo>
                    <a:cubicBezTo>
                      <a:pt x="719199" y="1993330"/>
                      <a:pt x="1014169" y="2162460"/>
                      <a:pt x="1332725" y="2161035"/>
                    </a:cubicBezTo>
                    <a:cubicBezTo>
                      <a:pt x="1651281" y="2162460"/>
                      <a:pt x="1946251" y="1993330"/>
                      <a:pt x="2105942" y="1717687"/>
                    </a:cubicBezTo>
                    <a:cubicBezTo>
                      <a:pt x="2265632" y="1442044"/>
                      <a:pt x="2265632" y="1102026"/>
                      <a:pt x="2105942" y="826383"/>
                    </a:cubicBezTo>
                    <a:cubicBezTo>
                      <a:pt x="1946251" y="550741"/>
                      <a:pt x="1651281" y="381610"/>
                      <a:pt x="1332725" y="383035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117882" y="7585"/>
                <a:ext cx="2447831" cy="2644294"/>
              </a:xfrm>
              <a:custGeom>
                <a:avLst/>
                <a:gdLst/>
                <a:ahLst/>
                <a:cxnLst/>
                <a:rect r="r" b="b" t="t" l="l"/>
                <a:pathLst>
                  <a:path h="2644294" w="2447831">
                    <a:moveTo>
                      <a:pt x="1376236" y="12346"/>
                    </a:moveTo>
                    <a:cubicBezTo>
                      <a:pt x="1960121" y="117028"/>
                      <a:pt x="2393766" y="611962"/>
                      <a:pt x="2420799" y="1204540"/>
                    </a:cubicBezTo>
                    <a:cubicBezTo>
                      <a:pt x="2447831" y="1797118"/>
                      <a:pt x="2061049" y="2329479"/>
                      <a:pt x="1489120" y="2486886"/>
                    </a:cubicBezTo>
                    <a:cubicBezTo>
                      <a:pt x="917191" y="2644294"/>
                      <a:pt x="312477" y="2384815"/>
                      <a:pt x="32488" y="1861856"/>
                    </a:cubicBezTo>
                    <a:cubicBezTo>
                      <a:pt x="0" y="1801820"/>
                      <a:pt x="2116" y="1728990"/>
                      <a:pt x="38038" y="1670943"/>
                    </a:cubicBezTo>
                    <a:cubicBezTo>
                      <a:pt x="73959" y="1612896"/>
                      <a:pt x="138193" y="1578505"/>
                      <a:pt x="206417" y="1580794"/>
                    </a:cubicBezTo>
                    <a:cubicBezTo>
                      <a:pt x="274642" y="1583082"/>
                      <a:pt x="336427" y="1621700"/>
                      <a:pt x="368377" y="1682024"/>
                    </a:cubicBezTo>
                    <a:cubicBezTo>
                      <a:pt x="564369" y="2048095"/>
                      <a:pt x="987669" y="2229730"/>
                      <a:pt x="1388019" y="2119545"/>
                    </a:cubicBezTo>
                    <a:cubicBezTo>
                      <a:pt x="1788369" y="2009360"/>
                      <a:pt x="2059117" y="1636707"/>
                      <a:pt x="2040194" y="1221903"/>
                    </a:cubicBezTo>
                    <a:cubicBezTo>
                      <a:pt x="2021272" y="807098"/>
                      <a:pt x="1717720" y="460644"/>
                      <a:pt x="1309000" y="387367"/>
                    </a:cubicBezTo>
                    <a:cubicBezTo>
                      <a:pt x="1241756" y="375621"/>
                      <a:pt x="1185936" y="328794"/>
                      <a:pt x="1162677" y="264616"/>
                    </a:cubicBezTo>
                    <a:cubicBezTo>
                      <a:pt x="1139418" y="200438"/>
                      <a:pt x="1152276" y="128720"/>
                      <a:pt x="1196381" y="76619"/>
                    </a:cubicBezTo>
                    <a:cubicBezTo>
                      <a:pt x="1240487" y="24519"/>
                      <a:pt x="1309099" y="0"/>
                      <a:pt x="1376236" y="12346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575611" y="6496426"/>
            <a:ext cx="4092387" cy="101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6"/>
              </a:lnSpc>
            </a:pPr>
            <a:r>
              <a:rPr lang="en-US" sz="2904">
                <a:solidFill>
                  <a:srgbClr val="545454"/>
                </a:solidFill>
                <a:latin typeface="Be Vietnam"/>
              </a:rPr>
              <a:t>More Efficient Event Approval and Tracking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94639" y="7837362"/>
            <a:ext cx="5828268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545454"/>
                </a:solidFill>
                <a:latin typeface="Be Vietnam"/>
              </a:rPr>
              <a:t>Faster Initial Load Times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06605" y="6486901"/>
            <a:ext cx="4092387" cy="10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004">
                <a:solidFill>
                  <a:srgbClr val="545454"/>
                </a:solidFill>
                <a:latin typeface="Be Vietnam"/>
              </a:rPr>
              <a:t>Faster Event Announcements</a:t>
            </a:r>
          </a:p>
        </p:txBody>
      </p:sp>
      <p:grpSp>
        <p:nvGrpSpPr>
          <p:cNvPr name="Group 20" id="20"/>
          <p:cNvGrpSpPr/>
          <p:nvPr/>
        </p:nvGrpSpPr>
        <p:grpSpPr>
          <a:xfrm rot="-10800000">
            <a:off x="552573" y="9697346"/>
            <a:ext cx="17182855" cy="82150"/>
            <a:chOff x="0" y="0"/>
            <a:chExt cx="6784771" cy="324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84771" cy="32437"/>
            </a:xfrm>
            <a:custGeom>
              <a:avLst/>
              <a:gdLst/>
              <a:ahLst/>
              <a:cxnLst/>
              <a:rect r="r" b="b" t="t" l="l"/>
              <a:pathLst>
                <a:path h="32437" w="6784771">
                  <a:moveTo>
                    <a:pt x="0" y="0"/>
                  </a:moveTo>
                  <a:lnTo>
                    <a:pt x="6784771" y="0"/>
                  </a:lnTo>
                  <a:lnTo>
                    <a:pt x="6784771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552573" y="2699287"/>
            <a:ext cx="17182855" cy="82150"/>
            <a:chOff x="0" y="0"/>
            <a:chExt cx="6784771" cy="324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84771" cy="32437"/>
            </a:xfrm>
            <a:custGeom>
              <a:avLst/>
              <a:gdLst/>
              <a:ahLst/>
              <a:cxnLst/>
              <a:rect r="r" b="b" t="t" l="l"/>
              <a:pathLst>
                <a:path h="32437" w="6784771">
                  <a:moveTo>
                    <a:pt x="0" y="0"/>
                  </a:moveTo>
                  <a:lnTo>
                    <a:pt x="6784771" y="0"/>
                  </a:lnTo>
                  <a:lnTo>
                    <a:pt x="6784771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07185" y="1231726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BENCHMARKS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378" y="2493247"/>
            <a:ext cx="15449772" cy="723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3684" indent="-286842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545454"/>
                </a:solidFill>
                <a:latin typeface="Be Vietnam"/>
              </a:rPr>
              <a:t>P. Kishore and M. B M, “</a:t>
            </a:r>
            <a:r>
              <a:rPr lang="en-US" sz="2657">
                <a:solidFill>
                  <a:srgbClr val="545454"/>
                </a:solidFill>
                <a:latin typeface="Be Vietnam Bold"/>
              </a:rPr>
              <a:t>Evolution of Client-Side Rendering over Server-Side Rendering</a:t>
            </a:r>
            <a:r>
              <a:rPr lang="en-US" sz="2657">
                <a:solidFill>
                  <a:srgbClr val="545454"/>
                </a:solidFill>
                <a:latin typeface="Be Vietnam"/>
              </a:rPr>
              <a:t>,” vol. 3, no. 2, pp. 1–10, 2020.</a:t>
            </a:r>
          </a:p>
          <a:p>
            <a:pPr algn="just" marL="573684" indent="-286842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545454"/>
                </a:solidFill>
                <a:latin typeface="Be Vietnam"/>
              </a:rPr>
              <a:t>Vercel, “</a:t>
            </a:r>
            <a:r>
              <a:rPr lang="en-US" sz="2657">
                <a:solidFill>
                  <a:srgbClr val="545454"/>
                </a:solidFill>
                <a:latin typeface="Be Vietnam Bold"/>
              </a:rPr>
              <a:t>Data Fetching Overview</a:t>
            </a:r>
            <a:r>
              <a:rPr lang="en-US" sz="2657">
                <a:solidFill>
                  <a:srgbClr val="545454"/>
                </a:solidFill>
                <a:latin typeface="Be Vietnam"/>
              </a:rPr>
              <a:t>,” 2022. </a:t>
            </a:r>
            <a:r>
              <a:rPr lang="en-US" sz="2657">
                <a:solidFill>
                  <a:srgbClr val="545454"/>
                </a:solidFill>
                <a:latin typeface="Be Vietnam Bold"/>
              </a:rPr>
              <a:t>https://nextjs.org/docs/basicfeatures/data-fetching/index </a:t>
            </a:r>
            <a:r>
              <a:rPr lang="en-US" sz="2657">
                <a:solidFill>
                  <a:srgbClr val="545454"/>
                </a:solidFill>
                <a:latin typeface="Be Vietnam"/>
              </a:rPr>
              <a:t>(accessed Jan. 24, 2022)</a:t>
            </a:r>
          </a:p>
          <a:p>
            <a:pPr algn="just" marL="573684" indent="-286842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545454"/>
                </a:solidFill>
                <a:latin typeface="Be Vietnam"/>
              </a:rPr>
              <a:t>S. G. V and A. Sandeep, “</a:t>
            </a:r>
            <a:r>
              <a:rPr lang="en-US" sz="2657">
                <a:solidFill>
                  <a:srgbClr val="545454"/>
                </a:solidFill>
                <a:latin typeface="Be Vietnam Bold"/>
              </a:rPr>
              <a:t>Comprehensive Analysis of React-Redux Development Framework</a:t>
            </a:r>
            <a:r>
              <a:rPr lang="en-US" sz="2657">
                <a:solidFill>
                  <a:srgbClr val="545454"/>
                </a:solidFill>
                <a:latin typeface="Be Vietnam"/>
              </a:rPr>
              <a:t>,” Int. J. Creat. Res. Thoughts www.ijcrt.org, vol. 8, no. 4, p. 4230, 2020. </a:t>
            </a:r>
          </a:p>
          <a:p>
            <a:pPr algn="just" marL="573684" indent="-286842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545454"/>
                </a:solidFill>
                <a:latin typeface="Be Vietnam"/>
              </a:rPr>
              <a:t>B. McNamee, "</a:t>
            </a:r>
            <a:r>
              <a:rPr lang="en-US" sz="2657">
                <a:solidFill>
                  <a:srgbClr val="545454"/>
                </a:solidFill>
                <a:latin typeface="Be Vietnam Bold"/>
              </a:rPr>
              <a:t>Server-Side Rendering with React: A Comprehensive Guide</a:t>
            </a:r>
            <a:r>
              <a:rPr lang="en-US" sz="2657">
                <a:solidFill>
                  <a:srgbClr val="545454"/>
                </a:solidFill>
                <a:latin typeface="Be Vietnam"/>
              </a:rPr>
              <a:t>," Smashing Magazine, Nov. 2020. </a:t>
            </a:r>
          </a:p>
          <a:p>
            <a:pPr algn="just" marL="530505" indent="-265253" lvl="1">
              <a:lnSpc>
                <a:spcPts val="3440"/>
              </a:lnSpc>
              <a:buFont typeface="Arial"/>
              <a:buChar char="•"/>
            </a:pPr>
            <a:r>
              <a:rPr lang="en-US" sz="2457">
                <a:solidFill>
                  <a:srgbClr val="545454"/>
                </a:solidFill>
                <a:latin typeface="Be Vietnam"/>
              </a:rPr>
              <a:t>A. Bhattacharya, "</a:t>
            </a:r>
            <a:r>
              <a:rPr lang="en-US" sz="2457">
                <a:solidFill>
                  <a:srgbClr val="545454"/>
                </a:solidFill>
                <a:latin typeface="Be Vietnam Bold"/>
              </a:rPr>
              <a:t>The Pros and Cons of Server-Side Rendering in React Apps</a:t>
            </a:r>
            <a:r>
              <a:rPr lang="en-US" sz="2457">
                <a:solidFill>
                  <a:srgbClr val="545454"/>
                </a:solidFill>
                <a:latin typeface="Be Vietnam"/>
              </a:rPr>
              <a:t>," The Startup, May 2022. </a:t>
            </a:r>
            <a:r>
              <a:rPr lang="en-US" sz="2457">
                <a:solidFill>
                  <a:srgbClr val="545454"/>
                </a:solidFill>
                <a:latin typeface="Be Vietnam Bold"/>
              </a:rPr>
              <a:t>https://medium.com/swlh/the-pros-and-cons-of-server-side-rendering-in-react-apps-3505f4a2fcd5</a:t>
            </a:r>
            <a:r>
              <a:rPr lang="en-US" sz="24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552095" indent="-276047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545454"/>
                </a:solidFill>
                <a:latin typeface="Be Vietnam"/>
              </a:rPr>
              <a:t>A. Srinivasan, "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React SSR vs CSR: Benefits and Trade-offs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," LogRocket Blog, May 2021. Available: 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https://blog.logrocket.com/react-ssr-vs-csr-benefits-and-trade-offs/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. </a:t>
            </a:r>
          </a:p>
          <a:p>
            <a:pPr algn="just" marL="552095" indent="-276047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545454"/>
                </a:solidFill>
                <a:latin typeface="Be Vietnam"/>
              </a:rPr>
              <a:t>S. Jangra, "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A Comprehensive Guide to Server-Side Rendering with Next.js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," Hashnode Blog, Mar. 2023. </a:t>
            </a:r>
            <a:r>
              <a:rPr lang="en-US" sz="2557">
                <a:solidFill>
                  <a:srgbClr val="545454"/>
                </a:solidFill>
                <a:latin typeface="Be Vietnam Bold"/>
              </a:rPr>
              <a:t>https://hashnode.com/post/a-comprehensive-guide-to-server-side-rendering-with-nextjs-ckxwoagb100x3gvs15kxdhswf</a:t>
            </a:r>
            <a:r>
              <a:rPr lang="en-US" sz="2557">
                <a:solidFill>
                  <a:srgbClr val="545454"/>
                </a:solidFill>
                <a:latin typeface="Be Vietnam"/>
              </a:rPr>
              <a:t>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1027301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REFERENCES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531037" y="2315847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1541" y="4405880"/>
            <a:ext cx="10784918" cy="173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20"/>
              </a:lnSpc>
            </a:pPr>
            <a:r>
              <a:rPr lang="en-US" sz="13184">
                <a:solidFill>
                  <a:srgbClr val="545454"/>
                </a:solidFill>
                <a:latin typeface="Be Vietnam Ultra-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3996603" y="4228501"/>
            <a:ext cx="511805" cy="51180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79592" y="5972492"/>
            <a:ext cx="511805" cy="5118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3751541" y="3983439"/>
            <a:ext cx="245062" cy="245062"/>
            <a:chOff x="0" y="0"/>
            <a:chExt cx="523865" cy="5238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3865" cy="523865"/>
            </a:xfrm>
            <a:custGeom>
              <a:avLst/>
              <a:gdLst/>
              <a:ahLst/>
              <a:cxnLst/>
              <a:rect r="r" b="b" t="t" l="l"/>
              <a:pathLst>
                <a:path h="523865" w="523865">
                  <a:moveTo>
                    <a:pt x="0" y="0"/>
                  </a:moveTo>
                  <a:lnTo>
                    <a:pt x="523865" y="0"/>
                  </a:lnTo>
                  <a:lnTo>
                    <a:pt x="523865" y="523865"/>
                  </a:lnTo>
                  <a:lnTo>
                    <a:pt x="0" y="523865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291397" y="6484298"/>
            <a:ext cx="245062" cy="245062"/>
            <a:chOff x="0" y="0"/>
            <a:chExt cx="523865" cy="5238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3865" cy="523865"/>
            </a:xfrm>
            <a:custGeom>
              <a:avLst/>
              <a:gdLst/>
              <a:ahLst/>
              <a:cxnLst/>
              <a:rect r="r" b="b" t="t" l="l"/>
              <a:pathLst>
                <a:path h="523865" w="523865">
                  <a:moveTo>
                    <a:pt x="0" y="0"/>
                  </a:moveTo>
                  <a:lnTo>
                    <a:pt x="523865" y="0"/>
                  </a:lnTo>
                  <a:lnTo>
                    <a:pt x="523865" y="523865"/>
                  </a:lnTo>
                  <a:lnTo>
                    <a:pt x="0" y="523865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7767080" y="437656"/>
            <a:ext cx="193793" cy="861433"/>
            <a:chOff x="0" y="0"/>
            <a:chExt cx="51040" cy="2268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27127" y="9118391"/>
            <a:ext cx="193793" cy="861433"/>
            <a:chOff x="0" y="0"/>
            <a:chExt cx="51040" cy="2268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17433260" y="103836"/>
            <a:ext cx="193793" cy="861433"/>
            <a:chOff x="0" y="0"/>
            <a:chExt cx="51040" cy="22687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660947" y="9452211"/>
            <a:ext cx="193793" cy="861433"/>
            <a:chOff x="0" y="0"/>
            <a:chExt cx="51040" cy="2268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040" cy="226879"/>
            </a:xfrm>
            <a:custGeom>
              <a:avLst/>
              <a:gdLst/>
              <a:ahLst/>
              <a:cxnLst/>
              <a:rect r="r" b="b" t="t" l="l"/>
              <a:pathLst>
                <a:path h="226879" w="51040">
                  <a:moveTo>
                    <a:pt x="0" y="0"/>
                  </a:moveTo>
                  <a:lnTo>
                    <a:pt x="51040" y="0"/>
                  </a:lnTo>
                  <a:lnTo>
                    <a:pt x="51040" y="226879"/>
                  </a:lnTo>
                  <a:lnTo>
                    <a:pt x="0" y="2268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460736"/>
            <a:ext cx="15449772" cy="495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Web applications play a pivotal role in the digital landscape, and their performance is of paramount importance. 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This research delves into the realm of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Server-Side Rendering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(SSR) and explores various techniques for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 data fetching, caching, and 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 It particularly focuses on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server actions, server components,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 progressive enhancement. 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In this paper, we aim to analyze these techniques, uncover their merits and demerits, and shed light on their potential impact on web application optimization and user experiences.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27640" y="1458027"/>
            <a:ext cx="6432720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691773" y="2868999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163040"/>
            <a:ext cx="15449772" cy="551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Compare performance between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traditional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modern data caching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revalidation techniques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Next.js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Evaluate the benefits and limitations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server actions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components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in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compared to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 traditional methods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.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Assess the impact of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progressive enhancement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on user experience in Next.js compared to traditional approaches.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Optimize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data fetching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,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caching,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157">
                <a:solidFill>
                  <a:srgbClr val="545454"/>
                </a:solidFill>
                <a:latin typeface="Be Vietnam Bold"/>
              </a:rPr>
              <a:t>manipulation in Next.js 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by analyzing modern and traditional techniques.</a:t>
            </a:r>
          </a:p>
          <a:p>
            <a:pPr algn="just" marL="681631" indent="-340816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Be Vietnam"/>
              </a:rPr>
              <a:t>Provide </a:t>
            </a:r>
            <a:r>
              <a:rPr lang="en-US" sz="3157">
                <a:solidFill>
                  <a:srgbClr val="545454"/>
                </a:solidFill>
                <a:latin typeface="Be Vietnam Ultra-Bold"/>
              </a:rPr>
              <a:t>practical recommendations</a:t>
            </a:r>
            <a:r>
              <a:rPr lang="en-US" sz="3157">
                <a:solidFill>
                  <a:srgbClr val="545454"/>
                </a:solidFill>
                <a:latin typeface="Be Vietnam"/>
              </a:rPr>
              <a:t> for developers working with data in Next.js, considering both modern and traditional approaches.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23977" y="1489152"/>
            <a:ext cx="13617366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OBJECTIVES OF THE RESEARCH 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17441" y="3401165"/>
          <a:ext cx="17471517" cy="5800753"/>
        </p:xfrm>
        <a:graphic>
          <a:graphicData uri="http://schemas.openxmlformats.org/drawingml/2006/table">
            <a:tbl>
              <a:tblPr/>
              <a:tblGrid>
                <a:gridCol w="3444695"/>
                <a:gridCol w="2337804"/>
                <a:gridCol w="1215013"/>
                <a:gridCol w="2390150"/>
                <a:gridCol w="2540637"/>
                <a:gridCol w="2644019"/>
                <a:gridCol w="2899199"/>
              </a:tblGrid>
              <a:tr h="6880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7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React Apps with Server-Side Rendering: Next.js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Harish A Jartarghar et al.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Server-Side Rendering (Next.js)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Compares React.js client-side rendering with Next.js server-side rendering.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Next.js improves web page loading speed by using server-side rendering.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Doesn't provide a clear outline of specific performance metrics or case studies.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9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Modern Front End Web Architectures with React.Js</a:t>
                      </a:r>
                      <a:endParaRPr lang="en-US" sz="1100"/>
                    </a:p>
                    <a:p>
                      <a:pPr algn="ctr">
                        <a:lnSpc>
                          <a:spcPts val="3146"/>
                        </a:lnSpc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and Next.Js</a:t>
                      </a:r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Mochammad Fariz Syah Lazuardy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Description and Comparison (Next.js)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Describes web architectures using React.js and Next.js.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Highlights advantages and disadvantages of React.js and Next.js.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White screen during initial load. Requires additional libraries for routing and state management.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2061428" y="1469893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750612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08241" y="2985162"/>
          <a:ext cx="17471517" cy="7038975"/>
        </p:xfrm>
        <a:graphic>
          <a:graphicData uri="http://schemas.openxmlformats.org/drawingml/2006/table">
            <a:tbl>
              <a:tblPr/>
              <a:tblGrid>
                <a:gridCol w="3444695"/>
                <a:gridCol w="2337804"/>
                <a:gridCol w="1215013"/>
                <a:gridCol w="2390150"/>
                <a:gridCol w="2540637"/>
                <a:gridCol w="2644019"/>
                <a:gridCol w="2899199"/>
              </a:tblGrid>
              <a:tr h="6876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4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Fetching with SSR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John K Renault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Server-Side Rendering (SSR)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fetching in SSR involves retrieving data from the server during page load.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Improved initial load times for web pages. Better SEO as HTML is pre-rendered. Caching benefits for frequently visited pages.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Increased server load due to frequent data requests. May not be suitable for real-time applications.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8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 Techniques and Progressive Server Components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Sarah Brown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Caching techniques enhance performance by storing and reusing previously fetched data.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 Reduced data transfer and latency for returning users. Faster page load times for cached content.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Cache management complexity. Content may become stale if not updated properly. Limited use for dynamic data.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2061428" y="1381947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22605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08241" y="3200030"/>
          <a:ext cx="17471517" cy="6694003"/>
        </p:xfrm>
        <a:graphic>
          <a:graphicData uri="http://schemas.openxmlformats.org/drawingml/2006/table">
            <a:tbl>
              <a:tblPr/>
              <a:tblGrid>
                <a:gridCol w="3444695"/>
                <a:gridCol w="2337804"/>
                <a:gridCol w="1215013"/>
                <a:gridCol w="2390150"/>
                <a:gridCol w="2540637"/>
                <a:gridCol w="2644019"/>
                <a:gridCol w="2899199"/>
              </a:tblGrid>
              <a:tr h="6877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Title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Author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Year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Methodology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Inference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26"/>
                        </a:lnSpc>
                        <a:defRPr/>
                      </a:pPr>
                      <a:r>
                        <a:rPr lang="en-US" sz="2447">
                          <a:solidFill>
                            <a:srgbClr val="FF3131"/>
                          </a:solidFill>
                          <a:latin typeface="Be Vietnam Ultra-Bold"/>
                        </a:rPr>
                        <a:t>Demerits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49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Manipulation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David Wilson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Client-Side and Server-Side Rendering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Data manipulation can occur on both the client and server sides, depending on the application needs.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 Flexibility to choose the right data manipulation approach based on specific requirements. 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Potential for data synchronization issues between client and server. (Hydration Errors)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13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Analyzing SSR's Impact on Mobile Performance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Sarah L. Evans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2023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Mobile Benchmarking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Investigates how SSR affects mobile devices' performance and user engagement.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B37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Improved mobile loading times, decreased bounce rates.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6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Arimo"/>
                        </a:rPr>
                        <a:t>Mobile-specific optimization required, potential for over-optimization.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2061428" y="1381947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INFERENCES (LITERATURE SURVEY)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114" y="3887963"/>
            <a:ext cx="15449772" cy="45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"/>
              </a:rPr>
              <a:t>Combination of </a:t>
            </a:r>
            <a:r>
              <a:rPr lang="en-US" sz="3257">
                <a:solidFill>
                  <a:srgbClr val="545454"/>
                </a:solidFill>
                <a:latin typeface="Be Vietnam Bold"/>
              </a:rPr>
              <a:t>LRU, FIFO and LFU.</a:t>
            </a:r>
          </a:p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 Bold"/>
              </a:rPr>
              <a:t>KMP and Boyer-Moore’s algorithm 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are used for string matching.</a:t>
            </a:r>
          </a:p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 Bold"/>
              </a:rPr>
              <a:t>Deflate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257">
                <a:solidFill>
                  <a:srgbClr val="545454"/>
                </a:solidFill>
                <a:latin typeface="Be Vietnam Bold"/>
              </a:rPr>
              <a:t>Botli’s algorithms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 for compression.</a:t>
            </a:r>
          </a:p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 Bold"/>
              </a:rPr>
              <a:t>Summation Algorithm, Binary Search 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for processing and transforming data before rendering or storing.</a:t>
            </a:r>
          </a:p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 Bold"/>
              </a:rPr>
              <a:t>Dijkstra’s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 Algorithm and</a:t>
            </a:r>
            <a:r>
              <a:rPr lang="en-US" sz="3257">
                <a:solidFill>
                  <a:srgbClr val="545454"/>
                </a:solidFill>
                <a:latin typeface="Be Vietnam Bold"/>
              </a:rPr>
              <a:t> BFS 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for route optimization.</a:t>
            </a:r>
          </a:p>
          <a:p>
            <a:pPr algn="just" marL="703221" indent="-35161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545454"/>
                </a:solidFill>
                <a:latin typeface="Be Vietnam Bold"/>
              </a:rPr>
              <a:t>Memoisation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 and </a:t>
            </a:r>
            <a:r>
              <a:rPr lang="en-US" sz="3257">
                <a:solidFill>
                  <a:srgbClr val="545454"/>
                </a:solidFill>
                <a:latin typeface="Be Vietnam Bold"/>
              </a:rPr>
              <a:t>State While Revalidate </a:t>
            </a:r>
            <a:r>
              <a:rPr lang="en-US" sz="3257">
                <a:solidFill>
                  <a:srgbClr val="545454"/>
                </a:solidFill>
                <a:latin typeface="Be Vietnam"/>
              </a:rPr>
              <a:t>for validating state.</a:t>
            </a:r>
          </a:p>
          <a:p>
            <a:pPr algn="just">
              <a:lnSpc>
                <a:spcPts val="456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07185" y="1484160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ALGORITHMS INVOLVED IN SSR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1773" y="2880866"/>
            <a:ext cx="12904454" cy="82150"/>
            <a:chOff x="0" y="0"/>
            <a:chExt cx="5095415" cy="324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15" cy="32437"/>
            </a:xfrm>
            <a:custGeom>
              <a:avLst/>
              <a:gdLst/>
              <a:ahLst/>
              <a:cxnLst/>
              <a:rect r="r" b="b" t="t" l="l"/>
              <a:pathLst>
                <a:path h="32437" w="5095415">
                  <a:moveTo>
                    <a:pt x="0" y="0"/>
                  </a:moveTo>
                  <a:lnTo>
                    <a:pt x="5095415" y="0"/>
                  </a:lnTo>
                  <a:lnTo>
                    <a:pt x="5095415" y="32437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9794" y="310433"/>
            <a:ext cx="971633" cy="1045118"/>
          </a:xfrm>
          <a:custGeom>
            <a:avLst/>
            <a:gdLst/>
            <a:ahLst/>
            <a:cxnLst/>
            <a:rect r="r" b="b" t="t" l="l"/>
            <a:pathLst>
              <a:path h="1045118" w="971633">
                <a:moveTo>
                  <a:pt x="0" y="0"/>
                </a:moveTo>
                <a:lnTo>
                  <a:pt x="971634" y="0"/>
                </a:lnTo>
                <a:lnTo>
                  <a:pt x="971634" y="1045118"/>
                </a:lnTo>
                <a:lnTo>
                  <a:pt x="0" y="104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>
            <a:hlinkClick r:id="rId4" tooltip="http://irjaes.com/wp-content/uploads/2022/02/IRJAES-V7N1P162Y22.pdf"/>
          </p:cNvPr>
          <p:cNvSpPr/>
          <p:nvPr/>
        </p:nvSpPr>
        <p:spPr>
          <a:xfrm flipH="false" flipV="false" rot="0">
            <a:off x="2691773" y="3420215"/>
            <a:ext cx="12904454" cy="2485166"/>
          </a:xfrm>
          <a:custGeom>
            <a:avLst/>
            <a:gdLst/>
            <a:ahLst/>
            <a:cxnLst/>
            <a:rect r="r" b="b" t="t" l="l"/>
            <a:pathLst>
              <a:path h="2485166" w="12904454">
                <a:moveTo>
                  <a:pt x="0" y="0"/>
                </a:moveTo>
                <a:lnTo>
                  <a:pt x="12904454" y="0"/>
                </a:lnTo>
                <a:lnTo>
                  <a:pt x="12904454" y="2485166"/>
                </a:lnTo>
                <a:lnTo>
                  <a:pt x="0" y="2485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308" r="0" b="0"/>
            </a:stretch>
          </a:blipFill>
          <a:ln w="19050" cap="sq">
            <a:solidFill>
              <a:srgbClr val="000000"/>
            </a:solidFill>
            <a:prstDash val="lgDash"/>
            <a:miter/>
          </a:ln>
        </p:spPr>
      </p:sp>
      <p:sp>
        <p:nvSpPr>
          <p:cNvPr name="Freeform 7" id="7">
            <a:hlinkClick r:id="rId6" tooltip="https://jtec.utem.edu.my/jtec/article/view/6192/4083"/>
          </p:cNvPr>
          <p:cNvSpPr/>
          <p:nvPr/>
        </p:nvSpPr>
        <p:spPr>
          <a:xfrm flipH="false" flipV="false" rot="0">
            <a:off x="2691773" y="6362581"/>
            <a:ext cx="12904454" cy="2566971"/>
          </a:xfrm>
          <a:custGeom>
            <a:avLst/>
            <a:gdLst/>
            <a:ahLst/>
            <a:cxnLst/>
            <a:rect r="r" b="b" t="t" l="l"/>
            <a:pathLst>
              <a:path h="2566971" w="12904454">
                <a:moveTo>
                  <a:pt x="0" y="0"/>
                </a:moveTo>
                <a:lnTo>
                  <a:pt x="12904454" y="0"/>
                </a:lnTo>
                <a:lnTo>
                  <a:pt x="12904454" y="2566971"/>
                </a:lnTo>
                <a:lnTo>
                  <a:pt x="0" y="2566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76" t="-98954" r="-3176" b="-3578"/>
            </a:stretch>
          </a:blipFill>
          <a:ln w="19050" cap="sq">
            <a:solidFill>
              <a:srgbClr val="000000"/>
            </a:solidFill>
            <a:prstDash val="dash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807185" y="1484160"/>
            <a:ext cx="14673629" cy="114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5757"/>
                </a:solidFill>
                <a:latin typeface="Be Vietnam Ultra-Bold"/>
              </a:rPr>
              <a:t>BASE PAPERS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3977" y="529579"/>
            <a:ext cx="8364316" cy="30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89"/>
              </a:lnSpc>
            </a:pPr>
            <a:r>
              <a:rPr lang="en-US" sz="2336">
                <a:solidFill>
                  <a:srgbClr val="545454"/>
                </a:solidFill>
                <a:latin typeface="Be Vietnam Ultra-Bold"/>
              </a:rPr>
              <a:t>SATHYABAMA </a:t>
            </a:r>
            <a:r>
              <a:rPr lang="en-US" sz="2336">
                <a:solidFill>
                  <a:srgbClr val="545454"/>
                </a:solidFill>
                <a:latin typeface="Be Vietnam Ultra-Bold"/>
              </a:rPr>
              <a:t>INSTITUTE OF SCIENCE AND TECHNOLOGY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23977" y="794892"/>
            <a:ext cx="7162290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5757"/>
                </a:solidFill>
                <a:latin typeface="Be Vietnam Ultra-Bold"/>
              </a:rPr>
              <a:t>DEPARTMENT OF COMPUTER SCIENCE AND ENGINEERING</a:t>
            </a:r>
            <a:r>
              <a:rPr lang="en-US" sz="2100">
                <a:solidFill>
                  <a:srgbClr val="FF5757"/>
                </a:solidFill>
                <a:latin typeface="Be Vietnam Ultra-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DAFvtQZ1iCM</dc:identifier>
  <dcterms:modified xsi:type="dcterms:W3CDTF">2011-08-01T06:04:30Z</dcterms:modified>
  <cp:revision>1</cp:revision>
  <dc:title>Red Grey Minimalist Presentation</dc:title>
</cp:coreProperties>
</file>