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Helios" charset="1" panose="020B0504020202020204"/>
      <p:regular r:id="rId30"/>
    </p:embeddedFont>
    <p:embeddedFont>
      <p:font typeface="Klein Bold" charset="1" panose="02000503060000020004"/>
      <p:regular r:id="rId31"/>
    </p:embeddedFont>
    <p:embeddedFont>
      <p:font typeface="Helios Bold" charset="1" panose="020B07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125837"/>
            <a:ext cx="4702618" cy="618185"/>
            <a:chOff x="0" y="0"/>
            <a:chExt cx="6270157" cy="824246"/>
          </a:xfrm>
        </p:grpSpPr>
        <p:sp>
          <p:nvSpPr>
            <p:cNvPr name="Freeform 4" id="4"/>
            <p:cNvSpPr/>
            <p:nvPr/>
          </p:nvSpPr>
          <p:spPr>
            <a:xfrm flipH="false" flipV="false" rot="0">
              <a:off x="0" y="0"/>
              <a:ext cx="785282" cy="824246"/>
            </a:xfrm>
            <a:custGeom>
              <a:avLst/>
              <a:gdLst/>
              <a:ahLst/>
              <a:cxnLst/>
              <a:rect r="r" b="b" t="t" l="l"/>
              <a:pathLst>
                <a:path h="824246" w="785282">
                  <a:moveTo>
                    <a:pt x="0" y="0"/>
                  </a:moveTo>
                  <a:lnTo>
                    <a:pt x="785282" y="0"/>
                  </a:lnTo>
                  <a:lnTo>
                    <a:pt x="785282" y="824246"/>
                  </a:lnTo>
                  <a:lnTo>
                    <a:pt x="0" y="824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119714" y="125758"/>
              <a:ext cx="5150443" cy="525105"/>
            </a:xfrm>
            <a:prstGeom prst="rect">
              <a:avLst/>
            </a:prstGeom>
          </p:spPr>
          <p:txBody>
            <a:bodyPr anchor="t" rtlCol="false" tIns="0" lIns="0" bIns="0" rIns="0">
              <a:spAutoFit/>
            </a:bodyPr>
            <a:lstStyle/>
            <a:p>
              <a:pPr algn="l">
                <a:lnSpc>
                  <a:spcPts val="3361"/>
                </a:lnSpc>
                <a:spcBef>
                  <a:spcPct val="0"/>
                </a:spcBef>
              </a:pPr>
              <a:r>
                <a:rPr lang="en-US" sz="2401">
                  <a:solidFill>
                    <a:srgbClr val="F4F4F4"/>
                  </a:solidFill>
                  <a:latin typeface="Helios"/>
                  <a:ea typeface="Helios"/>
                  <a:cs typeface="Helios"/>
                  <a:sym typeface="Helios"/>
                </a:rPr>
                <a:t>CODE FURY CONTEST</a:t>
              </a:r>
            </a:p>
          </p:txBody>
        </p:sp>
      </p:grpSp>
      <p:sp>
        <p:nvSpPr>
          <p:cNvPr name="Freeform 6" id="6"/>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8126391" y="3153117"/>
            <a:ext cx="8913834" cy="4702234"/>
            <a:chOff x="0" y="0"/>
            <a:chExt cx="11885113" cy="6269645"/>
          </a:xfrm>
        </p:grpSpPr>
        <p:sp>
          <p:nvSpPr>
            <p:cNvPr name="TextBox 9" id="9"/>
            <p:cNvSpPr txBox="true"/>
            <p:nvPr/>
          </p:nvSpPr>
          <p:spPr>
            <a:xfrm rot="0">
              <a:off x="0" y="-9525"/>
              <a:ext cx="11885113" cy="5305425"/>
            </a:xfrm>
            <a:prstGeom prst="rect">
              <a:avLst/>
            </a:prstGeom>
          </p:spPr>
          <p:txBody>
            <a:bodyPr anchor="t" rtlCol="false" tIns="0" lIns="0" bIns="0" rIns="0">
              <a:spAutoFit/>
            </a:bodyPr>
            <a:lstStyle/>
            <a:p>
              <a:pPr algn="ctr">
                <a:lnSpc>
                  <a:spcPts val="10440"/>
                </a:lnSpc>
              </a:pPr>
              <a:r>
                <a:rPr lang="en-US" sz="8700">
                  <a:solidFill>
                    <a:srgbClr val="2A2E3A"/>
                  </a:solidFill>
                  <a:latin typeface="Klein Bold"/>
                  <a:ea typeface="Klein Bold"/>
                  <a:cs typeface="Klein Bold"/>
                  <a:sym typeface="Klein Bold"/>
                </a:rPr>
                <a:t>Automated Meeting Room Booking System</a:t>
              </a:r>
            </a:p>
          </p:txBody>
        </p:sp>
        <p:sp>
          <p:nvSpPr>
            <p:cNvPr name="TextBox 10" id="10"/>
            <p:cNvSpPr txBox="true"/>
            <p:nvPr/>
          </p:nvSpPr>
          <p:spPr>
            <a:xfrm rot="0">
              <a:off x="2609286" y="5551883"/>
              <a:ext cx="6313488" cy="717762"/>
            </a:xfrm>
            <a:prstGeom prst="rect">
              <a:avLst/>
            </a:prstGeom>
          </p:spPr>
          <p:txBody>
            <a:bodyPr anchor="t" rtlCol="false" tIns="0" lIns="0" bIns="0" rIns="0">
              <a:spAutoFit/>
            </a:bodyPr>
            <a:lstStyle/>
            <a:p>
              <a:pPr algn="ctr">
                <a:lnSpc>
                  <a:spcPts val="4479"/>
                </a:lnSpc>
              </a:pPr>
              <a:r>
                <a:rPr lang="en-US" sz="3199" u="sng">
                  <a:solidFill>
                    <a:srgbClr val="2A2E3A"/>
                  </a:solidFill>
                  <a:latin typeface="Helios Bold"/>
                  <a:ea typeface="Helios Bold"/>
                  <a:cs typeface="Helios Bold"/>
                  <a:sym typeface="Helios Bold"/>
                </a:rPr>
                <a:t>TEAM - BYTE BRIGADE </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514592"/>
            <a:chOff x="0" y="0"/>
            <a:chExt cx="4816593" cy="925654"/>
          </a:xfrm>
        </p:grpSpPr>
        <p:sp>
          <p:nvSpPr>
            <p:cNvPr name="Freeform 3" id="3"/>
            <p:cNvSpPr/>
            <p:nvPr/>
          </p:nvSpPr>
          <p:spPr>
            <a:xfrm flipH="false" flipV="false" rot="0">
              <a:off x="0" y="0"/>
              <a:ext cx="4816592" cy="925654"/>
            </a:xfrm>
            <a:custGeom>
              <a:avLst/>
              <a:gdLst/>
              <a:ahLst/>
              <a:cxnLst/>
              <a:rect r="r" b="b" t="t" l="l"/>
              <a:pathLst>
                <a:path h="925654" w="4816592">
                  <a:moveTo>
                    <a:pt x="0" y="0"/>
                  </a:moveTo>
                  <a:lnTo>
                    <a:pt x="4816592" y="0"/>
                  </a:lnTo>
                  <a:lnTo>
                    <a:pt x="4816592" y="925654"/>
                  </a:lnTo>
                  <a:lnTo>
                    <a:pt x="0" y="925654"/>
                  </a:lnTo>
                  <a:close/>
                </a:path>
              </a:pathLst>
            </a:custGeom>
            <a:solidFill>
              <a:srgbClr val="F4F4F4"/>
            </a:solidFill>
          </p:spPr>
        </p:sp>
        <p:sp>
          <p:nvSpPr>
            <p:cNvPr name="TextBox 4" id="4"/>
            <p:cNvSpPr txBox="true"/>
            <p:nvPr/>
          </p:nvSpPr>
          <p:spPr>
            <a:xfrm>
              <a:off x="0" y="-38100"/>
              <a:ext cx="4816593" cy="963754"/>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1157287"/>
            <a:ext cx="13991465" cy="113982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4.Room Booking Process</a:t>
            </a:r>
          </a:p>
        </p:txBody>
      </p:sp>
      <p:sp>
        <p:nvSpPr>
          <p:cNvPr name="TextBox 6" id="6"/>
          <p:cNvSpPr txBox="true"/>
          <p:nvPr/>
        </p:nvSpPr>
        <p:spPr>
          <a:xfrm rot="0">
            <a:off x="1185268" y="3557905"/>
            <a:ext cx="15917464" cy="672909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Managers begin by searching for a room based on their requirements:</a:t>
            </a:r>
          </a:p>
          <a:p>
            <a:pPr algn="l" marL="690879" indent="-345439" lvl="1">
              <a:lnSpc>
                <a:spcPts val="4479"/>
              </a:lnSpc>
              <a:buFont typeface="Arial"/>
              <a:buChar char="•"/>
            </a:pPr>
            <a:r>
              <a:rPr lang="en-US" sz="3199">
                <a:solidFill>
                  <a:srgbClr val="2A2E3A"/>
                </a:solidFill>
                <a:latin typeface="Helios"/>
                <a:ea typeface="Helios"/>
                <a:cs typeface="Helios"/>
                <a:sym typeface="Helios"/>
              </a:rPr>
              <a:t>Filters: Include seating capacity, amenities, and availability.</a:t>
            </a:r>
          </a:p>
          <a:p>
            <a:pPr algn="l" marL="690879" indent="-345439" lvl="1">
              <a:lnSpc>
                <a:spcPts val="4479"/>
              </a:lnSpc>
              <a:buFont typeface="Arial"/>
              <a:buChar char="•"/>
            </a:pPr>
            <a:r>
              <a:rPr lang="en-US" sz="3199">
                <a:solidFill>
                  <a:srgbClr val="2A2E3A"/>
                </a:solidFill>
                <a:latin typeface="Helios"/>
                <a:ea typeface="Helios"/>
                <a:cs typeface="Helios"/>
                <a:sym typeface="Helios"/>
              </a:rPr>
              <a:t>Once a suitable room is found, the Manager selects the room and the system checks:</a:t>
            </a:r>
          </a:p>
          <a:p>
            <a:pPr algn="l" marL="690879" indent="-345439" lvl="1">
              <a:lnSpc>
                <a:spcPts val="4479"/>
              </a:lnSpc>
              <a:buFont typeface="Arial"/>
              <a:buChar char="•"/>
            </a:pPr>
            <a:r>
              <a:rPr lang="en-US" sz="3199">
                <a:solidFill>
                  <a:srgbClr val="2A2E3A"/>
                </a:solidFill>
                <a:latin typeface="Helios"/>
                <a:ea typeface="Helios"/>
                <a:cs typeface="Helios"/>
                <a:sym typeface="Helios"/>
              </a:rPr>
              <a:t>Credit Availability: The Manager must have enough credits to cover the booking cost.</a:t>
            </a:r>
          </a:p>
          <a:p>
            <a:pPr algn="l" marL="690879" indent="-345439" lvl="1">
              <a:lnSpc>
                <a:spcPts val="4479"/>
              </a:lnSpc>
              <a:buFont typeface="Arial"/>
              <a:buChar char="•"/>
            </a:pPr>
            <a:r>
              <a:rPr lang="en-US" sz="3199">
                <a:solidFill>
                  <a:srgbClr val="2A2E3A"/>
                </a:solidFill>
                <a:latin typeface="Helios"/>
                <a:ea typeface="Helios"/>
                <a:cs typeface="Helios"/>
                <a:sym typeface="Helios"/>
              </a:rPr>
              <a:t>If sufficient credits are available:</a:t>
            </a:r>
          </a:p>
          <a:p>
            <a:pPr algn="l" marL="690879" indent="-345439" lvl="1">
              <a:lnSpc>
                <a:spcPts val="4479"/>
              </a:lnSpc>
              <a:buFont typeface="Arial"/>
              <a:buChar char="•"/>
            </a:pPr>
            <a:r>
              <a:rPr lang="en-US" sz="3199">
                <a:solidFill>
                  <a:srgbClr val="2A2E3A"/>
                </a:solidFill>
                <a:latin typeface="Helios"/>
                <a:ea typeface="Helios"/>
                <a:cs typeface="Helios"/>
                <a:sym typeface="Helios"/>
              </a:rPr>
              <a:t>The room is booked, and credits are deducted based on the calculated cost.</a:t>
            </a:r>
          </a:p>
          <a:p>
            <a:pPr algn="l" marL="690879" indent="-345439" lvl="1">
              <a:lnSpc>
                <a:spcPts val="4479"/>
              </a:lnSpc>
              <a:buFont typeface="Arial"/>
              <a:buChar char="•"/>
            </a:pPr>
            <a:r>
              <a:rPr lang="en-US" sz="3199">
                <a:solidFill>
                  <a:srgbClr val="2A2E3A"/>
                </a:solidFill>
                <a:latin typeface="Helios"/>
                <a:ea typeface="Helios"/>
                <a:cs typeface="Helios"/>
                <a:sym typeface="Helios"/>
              </a:rPr>
              <a:t>The system automatically updates the room status as "Booked" and adds the meeting to the schedule.</a:t>
            </a:r>
          </a:p>
          <a:p>
            <a:pPr algn="l" marL="690879" indent="-345439" lvl="1">
              <a:lnSpc>
                <a:spcPts val="4479"/>
              </a:lnSpc>
              <a:buFont typeface="Arial"/>
              <a:buChar char="•"/>
            </a:pPr>
            <a:r>
              <a:rPr lang="en-US" sz="3199">
                <a:solidFill>
                  <a:srgbClr val="2A2E3A"/>
                </a:solidFill>
                <a:latin typeface="Helios"/>
                <a:ea typeface="Helios"/>
                <a:cs typeface="Helios"/>
                <a:sym typeface="Helios"/>
              </a:rPr>
              <a:t>If credits are insufficient, the booking is denied.</a:t>
            </a:r>
          </a:p>
          <a:p>
            <a:pPr algn="l">
              <a:lnSpc>
                <a:spcPts val="447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514592"/>
            <a:chOff x="0" y="0"/>
            <a:chExt cx="4816593" cy="925654"/>
          </a:xfrm>
        </p:grpSpPr>
        <p:sp>
          <p:nvSpPr>
            <p:cNvPr name="Freeform 3" id="3"/>
            <p:cNvSpPr/>
            <p:nvPr/>
          </p:nvSpPr>
          <p:spPr>
            <a:xfrm flipH="false" flipV="false" rot="0">
              <a:off x="0" y="0"/>
              <a:ext cx="4816592" cy="925654"/>
            </a:xfrm>
            <a:custGeom>
              <a:avLst/>
              <a:gdLst/>
              <a:ahLst/>
              <a:cxnLst/>
              <a:rect r="r" b="b" t="t" l="l"/>
              <a:pathLst>
                <a:path h="925654" w="4816592">
                  <a:moveTo>
                    <a:pt x="0" y="0"/>
                  </a:moveTo>
                  <a:lnTo>
                    <a:pt x="4816592" y="0"/>
                  </a:lnTo>
                  <a:lnTo>
                    <a:pt x="4816592" y="925654"/>
                  </a:lnTo>
                  <a:lnTo>
                    <a:pt x="0" y="925654"/>
                  </a:lnTo>
                  <a:close/>
                </a:path>
              </a:pathLst>
            </a:custGeom>
            <a:solidFill>
              <a:srgbClr val="F4F4F4"/>
            </a:solidFill>
          </p:spPr>
        </p:sp>
        <p:sp>
          <p:nvSpPr>
            <p:cNvPr name="TextBox 4" id="4"/>
            <p:cNvSpPr txBox="true"/>
            <p:nvPr/>
          </p:nvSpPr>
          <p:spPr>
            <a:xfrm>
              <a:off x="0" y="-38100"/>
              <a:ext cx="4816593" cy="963754"/>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1157287"/>
            <a:ext cx="13991465" cy="113982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5.Real-Time Schedule Display</a:t>
            </a:r>
          </a:p>
        </p:txBody>
      </p:sp>
      <p:sp>
        <p:nvSpPr>
          <p:cNvPr name="TextBox 6" id="6"/>
          <p:cNvSpPr txBox="true"/>
          <p:nvPr/>
        </p:nvSpPr>
        <p:spPr>
          <a:xfrm rot="0">
            <a:off x="1185268" y="4553574"/>
            <a:ext cx="15917464" cy="4481195"/>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The system maintains an up-to-date schedule view that is accessible to all users.</a:t>
            </a:r>
          </a:p>
          <a:p>
            <a:pPr algn="l">
              <a:lnSpc>
                <a:spcPts val="4479"/>
              </a:lnSpc>
            </a:pPr>
            <a:r>
              <a:rPr lang="en-US" sz="3199">
                <a:solidFill>
                  <a:srgbClr val="2A2E3A"/>
                </a:solidFill>
                <a:latin typeface="Helios"/>
                <a:ea typeface="Helios"/>
                <a:cs typeface="Helios"/>
                <a:sym typeface="Helios"/>
              </a:rPr>
              <a:t>This schedule includes:</a:t>
            </a:r>
          </a:p>
          <a:p>
            <a:pPr algn="l" marL="690879" indent="-345439" lvl="1">
              <a:lnSpc>
                <a:spcPts val="4479"/>
              </a:lnSpc>
              <a:buFont typeface="Arial"/>
              <a:buChar char="•"/>
            </a:pPr>
            <a:r>
              <a:rPr lang="en-US" sz="3199">
                <a:solidFill>
                  <a:srgbClr val="2A2E3A"/>
                </a:solidFill>
                <a:latin typeface="Helios"/>
                <a:ea typeface="Helios"/>
                <a:cs typeface="Helios"/>
                <a:sym typeface="Helios"/>
              </a:rPr>
              <a:t>Room Availability: Displays whether a room is booked or free.</a:t>
            </a:r>
          </a:p>
          <a:p>
            <a:pPr algn="l" marL="690879" indent="-345439" lvl="1">
              <a:lnSpc>
                <a:spcPts val="4479"/>
              </a:lnSpc>
              <a:buFont typeface="Arial"/>
              <a:buChar char="•"/>
            </a:pPr>
            <a:r>
              <a:rPr lang="en-US" sz="3199">
                <a:solidFill>
                  <a:srgbClr val="2A2E3A"/>
                </a:solidFill>
                <a:latin typeface="Helios"/>
                <a:ea typeface="Helios"/>
                <a:cs typeface="Helios"/>
                <a:sym typeface="Helios"/>
              </a:rPr>
              <a:t>Meeting Details: Shows information like the meeting time, organizer, and room number.</a:t>
            </a:r>
          </a:p>
          <a:p>
            <a:pPr algn="l" marL="690879" indent="-345439" lvl="1">
              <a:lnSpc>
                <a:spcPts val="4479"/>
              </a:lnSpc>
              <a:buFont typeface="Arial"/>
              <a:buChar char="•"/>
            </a:pPr>
            <a:r>
              <a:rPr lang="en-US" sz="3199">
                <a:solidFill>
                  <a:srgbClr val="2A2E3A"/>
                </a:solidFill>
                <a:latin typeface="Helios"/>
                <a:ea typeface="Helios"/>
                <a:cs typeface="Helios"/>
                <a:sym typeface="Helios"/>
              </a:rPr>
              <a:t>The schedule allows users (especially Members) to plan around existing bookings and ensures rooms are used efficiently.</a:t>
            </a:r>
          </a:p>
          <a:p>
            <a:pPr algn="l">
              <a:lnSpc>
                <a:spcPts val="447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514592"/>
            <a:chOff x="0" y="0"/>
            <a:chExt cx="4816593" cy="925654"/>
          </a:xfrm>
        </p:grpSpPr>
        <p:sp>
          <p:nvSpPr>
            <p:cNvPr name="Freeform 3" id="3"/>
            <p:cNvSpPr/>
            <p:nvPr/>
          </p:nvSpPr>
          <p:spPr>
            <a:xfrm flipH="false" flipV="false" rot="0">
              <a:off x="0" y="0"/>
              <a:ext cx="4816592" cy="925654"/>
            </a:xfrm>
            <a:custGeom>
              <a:avLst/>
              <a:gdLst/>
              <a:ahLst/>
              <a:cxnLst/>
              <a:rect r="r" b="b" t="t" l="l"/>
              <a:pathLst>
                <a:path h="925654" w="4816592">
                  <a:moveTo>
                    <a:pt x="0" y="0"/>
                  </a:moveTo>
                  <a:lnTo>
                    <a:pt x="4816592" y="0"/>
                  </a:lnTo>
                  <a:lnTo>
                    <a:pt x="4816592" y="925654"/>
                  </a:lnTo>
                  <a:lnTo>
                    <a:pt x="0" y="925654"/>
                  </a:lnTo>
                  <a:close/>
                </a:path>
              </a:pathLst>
            </a:custGeom>
            <a:solidFill>
              <a:srgbClr val="F4F4F4"/>
            </a:solidFill>
          </p:spPr>
        </p:sp>
        <p:sp>
          <p:nvSpPr>
            <p:cNvPr name="TextBox 4" id="4"/>
            <p:cNvSpPr txBox="true"/>
            <p:nvPr/>
          </p:nvSpPr>
          <p:spPr>
            <a:xfrm>
              <a:off x="0" y="-38100"/>
              <a:ext cx="4816593" cy="963754"/>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1157287"/>
            <a:ext cx="13991465" cy="113982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6.Automatic Credit Reset</a:t>
            </a:r>
          </a:p>
        </p:txBody>
      </p:sp>
      <p:sp>
        <p:nvSpPr>
          <p:cNvPr name="TextBox 6" id="6"/>
          <p:cNvSpPr txBox="true"/>
          <p:nvPr/>
        </p:nvSpPr>
        <p:spPr>
          <a:xfrm rot="0">
            <a:off x="1185268" y="4272587"/>
            <a:ext cx="15917464" cy="5043170"/>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At 6 AM every Monday, a background process runs to reset all Manager credits back to 2000.</a:t>
            </a:r>
          </a:p>
          <a:p>
            <a:pPr algn="l">
              <a:lnSpc>
                <a:spcPts val="4479"/>
              </a:lnSpc>
            </a:pPr>
          </a:p>
          <a:p>
            <a:pPr algn="l" marL="690879" indent="-345439" lvl="1">
              <a:lnSpc>
                <a:spcPts val="4479"/>
              </a:lnSpc>
              <a:buFont typeface="Arial"/>
              <a:buChar char="•"/>
            </a:pPr>
            <a:r>
              <a:rPr lang="en-US" sz="3199" u="none">
                <a:solidFill>
                  <a:srgbClr val="2A2E3A"/>
                </a:solidFill>
                <a:latin typeface="Helios"/>
                <a:ea typeface="Helios"/>
                <a:cs typeface="Helios"/>
                <a:sym typeface="Helios"/>
              </a:rPr>
              <a:t>This ensures that Managers start each week with a full credit balance, regardless of the bookings made in the previous week.</a:t>
            </a:r>
          </a:p>
          <a:p>
            <a:pPr algn="l">
              <a:lnSpc>
                <a:spcPts val="4479"/>
              </a:lnSpc>
            </a:pPr>
          </a:p>
          <a:p>
            <a:pPr algn="l" marL="690879" indent="-345439" lvl="1">
              <a:lnSpc>
                <a:spcPts val="4479"/>
              </a:lnSpc>
              <a:buFont typeface="Arial"/>
              <a:buChar char="•"/>
            </a:pPr>
            <a:r>
              <a:rPr lang="en-US" sz="3199" u="none">
                <a:solidFill>
                  <a:srgbClr val="2A2E3A"/>
                </a:solidFill>
                <a:latin typeface="Helios"/>
                <a:ea typeface="Helios"/>
                <a:cs typeface="Helios"/>
                <a:sym typeface="Helios"/>
              </a:rPr>
              <a:t>The automated reset helps prevent long-term credit depletion and allows consistent booking opportunities.</a:t>
            </a:r>
          </a:p>
          <a:p>
            <a:pPr algn="l">
              <a:lnSpc>
                <a:spcPts val="44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4F4F4"/>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494145" y="1977539"/>
            <a:ext cx="15299711" cy="7280761"/>
          </a:xfrm>
          <a:custGeom>
            <a:avLst/>
            <a:gdLst/>
            <a:ahLst/>
            <a:cxnLst/>
            <a:rect r="r" b="b" t="t" l="l"/>
            <a:pathLst>
              <a:path h="7280761" w="15299711">
                <a:moveTo>
                  <a:pt x="0" y="0"/>
                </a:moveTo>
                <a:lnTo>
                  <a:pt x="15299710" y="0"/>
                </a:lnTo>
                <a:lnTo>
                  <a:pt x="15299710" y="7280761"/>
                </a:lnTo>
                <a:lnTo>
                  <a:pt x="0" y="7280761"/>
                </a:lnTo>
                <a:lnTo>
                  <a:pt x="0" y="0"/>
                </a:lnTo>
                <a:close/>
              </a:path>
            </a:pathLst>
          </a:custGeom>
          <a:blipFill>
            <a:blip r:embed="rId2"/>
            <a:stretch>
              <a:fillRect l="0" t="0" r="0" b="0"/>
            </a:stretch>
          </a:blipFill>
          <a:ln w="38100" cap="sq">
            <a:solidFill>
              <a:srgbClr val="000000"/>
            </a:solidFill>
            <a:prstDash val="dash"/>
            <a:miter/>
          </a:ln>
        </p:spPr>
      </p:sp>
      <p:sp>
        <p:nvSpPr>
          <p:cNvPr name="TextBox 6" id="6"/>
          <p:cNvSpPr txBox="true"/>
          <p:nvPr/>
        </p:nvSpPr>
        <p:spPr>
          <a:xfrm rot="0">
            <a:off x="5770563" y="420687"/>
            <a:ext cx="6746873" cy="113982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ER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718BAB"/>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516676" y="1811996"/>
            <a:ext cx="15254648" cy="7840785"/>
          </a:xfrm>
          <a:custGeom>
            <a:avLst/>
            <a:gdLst/>
            <a:ahLst/>
            <a:cxnLst/>
            <a:rect r="r" b="b" t="t" l="l"/>
            <a:pathLst>
              <a:path h="7840785" w="15254648">
                <a:moveTo>
                  <a:pt x="0" y="0"/>
                </a:moveTo>
                <a:lnTo>
                  <a:pt x="15254648" y="0"/>
                </a:lnTo>
                <a:lnTo>
                  <a:pt x="15254648" y="7840785"/>
                </a:lnTo>
                <a:lnTo>
                  <a:pt x="0" y="7840785"/>
                </a:lnTo>
                <a:lnTo>
                  <a:pt x="0" y="0"/>
                </a:lnTo>
                <a:close/>
              </a:path>
            </a:pathLst>
          </a:custGeom>
          <a:blipFill>
            <a:blip r:embed="rId2"/>
            <a:stretch>
              <a:fillRect l="0" t="0" r="0" b="0"/>
            </a:stretch>
          </a:blipFill>
          <a:ln w="38100" cap="sq">
            <a:solidFill>
              <a:srgbClr val="000000"/>
            </a:solidFill>
            <a:prstDash val="dash"/>
            <a:miter/>
          </a:ln>
        </p:spPr>
      </p:sp>
      <p:sp>
        <p:nvSpPr>
          <p:cNvPr name="TextBox 6" id="6"/>
          <p:cNvSpPr txBox="true"/>
          <p:nvPr/>
        </p:nvSpPr>
        <p:spPr>
          <a:xfrm rot="0">
            <a:off x="4714300" y="420687"/>
            <a:ext cx="8859400" cy="1139825"/>
          </a:xfrm>
          <a:prstGeom prst="rect">
            <a:avLst/>
          </a:prstGeom>
        </p:spPr>
        <p:txBody>
          <a:bodyPr anchor="t" rtlCol="false" tIns="0" lIns="0" bIns="0" rIns="0">
            <a:spAutoFit/>
          </a:bodyPr>
          <a:lstStyle/>
          <a:p>
            <a:pPr algn="ctr">
              <a:lnSpc>
                <a:spcPts val="9099"/>
              </a:lnSpc>
            </a:pPr>
            <a:r>
              <a:rPr lang="en-US" sz="6999">
                <a:solidFill>
                  <a:srgbClr val="000000"/>
                </a:solidFill>
                <a:latin typeface="Klein Bold"/>
                <a:ea typeface="Klein Bold"/>
                <a:cs typeface="Klein Bold"/>
                <a:sym typeface="Klein Bold"/>
              </a:rPr>
              <a:t>Data Flow 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4F4F4"/>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028700" y="723092"/>
            <a:ext cx="10238898" cy="8840815"/>
          </a:xfrm>
          <a:custGeom>
            <a:avLst/>
            <a:gdLst/>
            <a:ahLst/>
            <a:cxnLst/>
            <a:rect r="r" b="b" t="t" l="l"/>
            <a:pathLst>
              <a:path h="8840815" w="10238898">
                <a:moveTo>
                  <a:pt x="0" y="0"/>
                </a:moveTo>
                <a:lnTo>
                  <a:pt x="10238898" y="0"/>
                </a:lnTo>
                <a:lnTo>
                  <a:pt x="10238898" y="8840816"/>
                </a:lnTo>
                <a:lnTo>
                  <a:pt x="0" y="8840816"/>
                </a:lnTo>
                <a:lnTo>
                  <a:pt x="0" y="0"/>
                </a:lnTo>
                <a:close/>
              </a:path>
            </a:pathLst>
          </a:custGeom>
          <a:blipFill>
            <a:blip r:embed="rId2"/>
            <a:stretch>
              <a:fillRect l="0" t="0" r="0" b="0"/>
            </a:stretch>
          </a:blipFill>
          <a:ln w="38100" cap="sq">
            <a:solidFill>
              <a:srgbClr val="000000"/>
            </a:solidFill>
            <a:prstDash val="dash"/>
            <a:miter/>
          </a:ln>
        </p:spPr>
      </p:sp>
      <p:sp>
        <p:nvSpPr>
          <p:cNvPr name="TextBox 6" id="6"/>
          <p:cNvSpPr txBox="true"/>
          <p:nvPr/>
        </p:nvSpPr>
        <p:spPr>
          <a:xfrm rot="0">
            <a:off x="11648900" y="3959225"/>
            <a:ext cx="6448364" cy="229235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Use Case </a:t>
            </a:r>
          </a:p>
          <a:p>
            <a:pPr algn="ctr">
              <a:lnSpc>
                <a:spcPts val="9099"/>
              </a:lnSpc>
            </a:pPr>
            <a:r>
              <a:rPr lang="en-US" sz="6999">
                <a:solidFill>
                  <a:srgbClr val="2A2E3A"/>
                </a:solidFill>
                <a:latin typeface="Klein Bold"/>
                <a:ea typeface="Klein Bold"/>
                <a:cs typeface="Klein Bold"/>
                <a:sym typeface="Klein Bold"/>
              </a:rPr>
              <a:t>Diagram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4F4F4"/>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6151723" y="1284526"/>
            <a:ext cx="11356279" cy="7973774"/>
          </a:xfrm>
          <a:custGeom>
            <a:avLst/>
            <a:gdLst/>
            <a:ahLst/>
            <a:cxnLst/>
            <a:rect r="r" b="b" t="t" l="l"/>
            <a:pathLst>
              <a:path h="7973774" w="11356279">
                <a:moveTo>
                  <a:pt x="0" y="0"/>
                </a:moveTo>
                <a:lnTo>
                  <a:pt x="11356279" y="0"/>
                </a:lnTo>
                <a:lnTo>
                  <a:pt x="11356279" y="7973774"/>
                </a:lnTo>
                <a:lnTo>
                  <a:pt x="0" y="7973774"/>
                </a:lnTo>
                <a:lnTo>
                  <a:pt x="0" y="0"/>
                </a:lnTo>
                <a:close/>
              </a:path>
            </a:pathLst>
          </a:custGeom>
          <a:blipFill>
            <a:blip r:embed="rId2"/>
            <a:stretch>
              <a:fillRect l="0" t="0" r="0" b="0"/>
            </a:stretch>
          </a:blipFill>
          <a:ln w="38100" cap="sq">
            <a:solidFill>
              <a:srgbClr val="000000"/>
            </a:solidFill>
            <a:prstDash val="dash"/>
            <a:miter/>
          </a:ln>
        </p:spPr>
      </p:sp>
      <p:sp>
        <p:nvSpPr>
          <p:cNvPr name="TextBox 6" id="6"/>
          <p:cNvSpPr txBox="true"/>
          <p:nvPr/>
        </p:nvSpPr>
        <p:spPr>
          <a:xfrm rot="0">
            <a:off x="-854047" y="3959225"/>
            <a:ext cx="8239420" cy="2292350"/>
          </a:xfrm>
          <a:prstGeom prst="rect">
            <a:avLst/>
          </a:prstGeom>
        </p:spPr>
        <p:txBody>
          <a:bodyPr anchor="t" rtlCol="false" tIns="0" lIns="0" bIns="0" rIns="0">
            <a:spAutoFit/>
          </a:bodyPr>
          <a:lstStyle/>
          <a:p>
            <a:pPr algn="ctr">
              <a:lnSpc>
                <a:spcPts val="9099"/>
              </a:lnSpc>
            </a:pPr>
            <a:r>
              <a:rPr lang="en-US" sz="6999">
                <a:solidFill>
                  <a:srgbClr val="000000"/>
                </a:solidFill>
                <a:latin typeface="Klein Bold"/>
                <a:ea typeface="Klein Bold"/>
                <a:cs typeface="Klein Bold"/>
                <a:sym typeface="Klein Bold"/>
              </a:rPr>
              <a:t>Class </a:t>
            </a:r>
          </a:p>
          <a:p>
            <a:pPr algn="ctr">
              <a:lnSpc>
                <a:spcPts val="9099"/>
              </a:lnSpc>
            </a:pPr>
            <a:r>
              <a:rPr lang="en-US" sz="6999">
                <a:solidFill>
                  <a:srgbClr val="000000"/>
                </a:solidFill>
                <a:latin typeface="Klein Bold"/>
                <a:ea typeface="Klein Bold"/>
                <a:cs typeface="Klein Bold"/>
                <a:sym typeface="Klein Bold"/>
              </a:rPr>
              <a:t>Diagram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553004" y="726104"/>
            <a:ext cx="15706296" cy="8834792"/>
          </a:xfrm>
          <a:custGeom>
            <a:avLst/>
            <a:gdLst/>
            <a:ahLst/>
            <a:cxnLst/>
            <a:rect r="r" b="b" t="t" l="l"/>
            <a:pathLst>
              <a:path h="8834792" w="15706296">
                <a:moveTo>
                  <a:pt x="0" y="0"/>
                </a:moveTo>
                <a:lnTo>
                  <a:pt x="15706296" y="0"/>
                </a:lnTo>
                <a:lnTo>
                  <a:pt x="15706296" y="8834792"/>
                </a:lnTo>
                <a:lnTo>
                  <a:pt x="0" y="8834792"/>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496550" y="1895847"/>
            <a:ext cx="11294901" cy="6495305"/>
          </a:xfrm>
          <a:custGeom>
            <a:avLst/>
            <a:gdLst/>
            <a:ahLst/>
            <a:cxnLst/>
            <a:rect r="r" b="b" t="t" l="l"/>
            <a:pathLst>
              <a:path h="6495305" w="11294901">
                <a:moveTo>
                  <a:pt x="0" y="0"/>
                </a:moveTo>
                <a:lnTo>
                  <a:pt x="11294900" y="0"/>
                </a:lnTo>
                <a:lnTo>
                  <a:pt x="11294900" y="6495306"/>
                </a:lnTo>
                <a:lnTo>
                  <a:pt x="0" y="6495306"/>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2035380" y="5442437"/>
          <a:ext cx="6604347" cy="2566988"/>
        </p:xfrm>
        <a:graphic>
          <a:graphicData uri="http://schemas.openxmlformats.org/drawingml/2006/table">
            <a:tbl>
              <a:tblPr/>
              <a:tblGrid>
                <a:gridCol w="5219898"/>
                <a:gridCol w="1384449"/>
              </a:tblGrid>
              <a:tr h="849301">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Navya</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solidFill>
                      <a:srgbClr val="C0CFE1"/>
                    </a:solidFill>
                  </a:tcPr>
                </a:tc>
              </a:tr>
              <a:tr h="858843">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Smiti</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solidFill>
                      <a:srgbClr val="C0CFE1"/>
                    </a:solidFill>
                  </a:tcPr>
                </a:tc>
              </a:tr>
              <a:tr h="858843">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Neha</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solidFill>
                      <a:srgbClr val="C0CFE1"/>
                    </a:solidFill>
                  </a:tcPr>
                </a:tc>
              </a:tr>
            </a:tbl>
          </a:graphicData>
        </a:graphic>
      </p:graphicFrame>
      <p:graphicFrame>
        <p:nvGraphicFramePr>
          <p:cNvPr name="Table 8" id="8"/>
          <p:cNvGraphicFramePr>
            <a:graphicFrameLocks noGrp="true"/>
          </p:cNvGraphicFramePr>
          <p:nvPr/>
        </p:nvGraphicFramePr>
        <p:xfrm>
          <a:off x="9647029" y="5442437"/>
          <a:ext cx="6604347" cy="2566988"/>
        </p:xfrm>
        <a:graphic>
          <a:graphicData uri="http://schemas.openxmlformats.org/drawingml/2006/table">
            <a:tbl>
              <a:tblPr/>
              <a:tblGrid>
                <a:gridCol w="5219898"/>
                <a:gridCol w="1384449"/>
              </a:tblGrid>
              <a:tr h="858843">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Surya Sravan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r>
              <a:tr h="858843">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G V S Yaswant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r>
              <a:tr h="849301">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Mohammad Tanveer</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c>
                  <a:txBody>
                    <a:bodyPr anchor="t" rtlCol="false"/>
                    <a:lstStyle/>
                    <a:p>
                      <a:pPr algn="r">
                        <a:lnSpc>
                          <a:spcPts val="419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solidFill>
                      <a:srgbClr val="C0CFE1"/>
                    </a:solidFill>
                  </a:tcPr>
                </a:tc>
              </a:tr>
            </a:tbl>
          </a:graphicData>
        </a:graphic>
      </p:graphicFrame>
      <p:sp>
        <p:nvSpPr>
          <p:cNvPr name="TextBox 9" id="9"/>
          <p:cNvSpPr txBox="true"/>
          <p:nvPr/>
        </p:nvSpPr>
        <p:spPr>
          <a:xfrm rot="0">
            <a:off x="4639504" y="1391465"/>
            <a:ext cx="9008992" cy="1139825"/>
          </a:xfrm>
          <a:prstGeom prst="rect">
            <a:avLst/>
          </a:prstGeom>
        </p:spPr>
        <p:txBody>
          <a:bodyPr anchor="t" rtlCol="false" tIns="0" lIns="0" bIns="0" rIns="0">
            <a:spAutoFit/>
          </a:bodyPr>
          <a:lstStyle/>
          <a:p>
            <a:pPr algn="ctr">
              <a:lnSpc>
                <a:spcPts val="9099"/>
              </a:lnSpc>
            </a:pPr>
            <a:r>
              <a:rPr lang="en-US" sz="6999">
                <a:solidFill>
                  <a:srgbClr val="FFFFFF"/>
                </a:solidFill>
                <a:latin typeface="Klein Bold"/>
                <a:ea typeface="Klein Bold"/>
                <a:cs typeface="Klein Bold"/>
                <a:sym typeface="Klein Bold"/>
              </a:rPr>
              <a:t>Our Team</a:t>
            </a:r>
          </a:p>
        </p:txBody>
      </p:sp>
      <p:sp>
        <p:nvSpPr>
          <p:cNvPr name="Freeform 10" id="10"/>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12" id="12"/>
          <p:cNvGraphicFramePr>
            <a:graphicFrameLocks noGrp="true"/>
          </p:cNvGraphicFramePr>
          <p:nvPr/>
        </p:nvGraphicFramePr>
        <p:xfrm>
          <a:off x="6153218" y="4181532"/>
          <a:ext cx="6000615" cy="852488"/>
        </p:xfrm>
        <a:graphic>
          <a:graphicData uri="http://schemas.openxmlformats.org/drawingml/2006/table">
            <a:tbl>
              <a:tblPr/>
              <a:tblGrid>
                <a:gridCol w="6000615"/>
              </a:tblGrid>
              <a:tr h="852488">
                <a:tc>
                  <a:txBody>
                    <a:bodyPr anchor="t" rtlCol="false"/>
                    <a:lstStyle/>
                    <a:p>
                      <a:pPr algn="l">
                        <a:lnSpc>
                          <a:spcPts val="4199"/>
                        </a:lnSpc>
                        <a:defRPr/>
                      </a:pPr>
                      <a:r>
                        <a:rPr lang="en-US" sz="2999">
                          <a:solidFill>
                            <a:srgbClr val="2A2E3A"/>
                          </a:solidFill>
                          <a:latin typeface="Helios Bold"/>
                          <a:ea typeface="Helios Bold"/>
                          <a:cs typeface="Helios Bold"/>
                          <a:sym typeface="Helios Bold"/>
                        </a:rPr>
                        <a:t>Vishnu Vardhan - Team Lead</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8606" y="454710"/>
            <a:ext cx="8815390" cy="4922068"/>
          </a:xfrm>
          <a:custGeom>
            <a:avLst/>
            <a:gdLst/>
            <a:ahLst/>
            <a:cxnLst/>
            <a:rect r="r" b="b" t="t" l="l"/>
            <a:pathLst>
              <a:path h="4922068" w="8815390">
                <a:moveTo>
                  <a:pt x="0" y="0"/>
                </a:moveTo>
                <a:lnTo>
                  <a:pt x="8815390" y="0"/>
                </a:lnTo>
                <a:lnTo>
                  <a:pt x="8815390" y="4922069"/>
                </a:lnTo>
                <a:lnTo>
                  <a:pt x="0" y="4922069"/>
                </a:lnTo>
                <a:lnTo>
                  <a:pt x="0" y="0"/>
                </a:lnTo>
                <a:close/>
              </a:path>
            </a:pathLst>
          </a:custGeom>
          <a:blipFill>
            <a:blip r:embed="rId2"/>
            <a:stretch>
              <a:fillRect l="0" t="0" r="0" b="0"/>
            </a:stretch>
          </a:blipFill>
        </p:spPr>
      </p:sp>
      <p:sp>
        <p:nvSpPr>
          <p:cNvPr name="Freeform 3" id="3"/>
          <p:cNvSpPr/>
          <p:nvPr/>
        </p:nvSpPr>
        <p:spPr>
          <a:xfrm flipH="false" flipV="false" rot="0">
            <a:off x="4956301" y="3548583"/>
            <a:ext cx="13214254" cy="6404550"/>
          </a:xfrm>
          <a:custGeom>
            <a:avLst/>
            <a:gdLst/>
            <a:ahLst/>
            <a:cxnLst/>
            <a:rect r="r" b="b" t="t" l="l"/>
            <a:pathLst>
              <a:path h="6404550" w="13214254">
                <a:moveTo>
                  <a:pt x="0" y="0"/>
                </a:moveTo>
                <a:lnTo>
                  <a:pt x="13214254" y="0"/>
                </a:lnTo>
                <a:lnTo>
                  <a:pt x="13214254" y="6404550"/>
                </a:lnTo>
                <a:lnTo>
                  <a:pt x="0" y="6404550"/>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419018" y="1949837"/>
            <a:ext cx="13449963" cy="6387326"/>
          </a:xfrm>
          <a:custGeom>
            <a:avLst/>
            <a:gdLst/>
            <a:ahLst/>
            <a:cxnLst/>
            <a:rect r="r" b="b" t="t" l="l"/>
            <a:pathLst>
              <a:path h="6387326" w="13449963">
                <a:moveTo>
                  <a:pt x="0" y="0"/>
                </a:moveTo>
                <a:lnTo>
                  <a:pt x="13449964" y="0"/>
                </a:lnTo>
                <a:lnTo>
                  <a:pt x="13449964" y="6387326"/>
                </a:lnTo>
                <a:lnTo>
                  <a:pt x="0" y="6387326"/>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732312" y="1876270"/>
            <a:ext cx="10823375" cy="6534459"/>
          </a:xfrm>
          <a:custGeom>
            <a:avLst/>
            <a:gdLst/>
            <a:ahLst/>
            <a:cxnLst/>
            <a:rect r="r" b="b" t="t" l="l"/>
            <a:pathLst>
              <a:path h="6534459" w="10823375">
                <a:moveTo>
                  <a:pt x="0" y="0"/>
                </a:moveTo>
                <a:lnTo>
                  <a:pt x="10823376" y="0"/>
                </a:lnTo>
                <a:lnTo>
                  <a:pt x="10823376" y="6534460"/>
                </a:lnTo>
                <a:lnTo>
                  <a:pt x="0" y="6534460"/>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25084" y="1351718"/>
            <a:ext cx="6508162" cy="6978404"/>
          </a:xfrm>
          <a:custGeom>
            <a:avLst/>
            <a:gdLst/>
            <a:ahLst/>
            <a:cxnLst/>
            <a:rect r="r" b="b" t="t" l="l"/>
            <a:pathLst>
              <a:path h="6978404" w="6508162">
                <a:moveTo>
                  <a:pt x="0" y="0"/>
                </a:moveTo>
                <a:lnTo>
                  <a:pt x="6508161" y="0"/>
                </a:lnTo>
                <a:lnTo>
                  <a:pt x="6508161" y="6978405"/>
                </a:lnTo>
                <a:lnTo>
                  <a:pt x="0" y="6978405"/>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6756837" y="1989180"/>
            <a:ext cx="4774327" cy="6308640"/>
          </a:xfrm>
          <a:custGeom>
            <a:avLst/>
            <a:gdLst/>
            <a:ahLst/>
            <a:cxnLst/>
            <a:rect r="r" b="b" t="t" l="l"/>
            <a:pathLst>
              <a:path h="6308640" w="4774327">
                <a:moveTo>
                  <a:pt x="0" y="0"/>
                </a:moveTo>
                <a:lnTo>
                  <a:pt x="4774326" y="0"/>
                </a:lnTo>
                <a:lnTo>
                  <a:pt x="4774326" y="6308640"/>
                </a:lnTo>
                <a:lnTo>
                  <a:pt x="0" y="6308640"/>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18272" y="2153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171944" y="1966426"/>
            <a:ext cx="6148356" cy="6354148"/>
            <a:chOff x="0" y="0"/>
            <a:chExt cx="6362700" cy="6575666"/>
          </a:xfrm>
        </p:grpSpPr>
        <p:sp>
          <p:nvSpPr>
            <p:cNvPr name="Freeform 6" id="6"/>
            <p:cNvSpPr/>
            <p:nvPr/>
          </p:nvSpPr>
          <p:spPr>
            <a:xfrm flipH="false" flipV="false" rot="0">
              <a:off x="6350" y="6350"/>
              <a:ext cx="6350013" cy="6562979"/>
            </a:xfrm>
            <a:custGeom>
              <a:avLst/>
              <a:gdLst/>
              <a:ahLst/>
              <a:cxnLst/>
              <a:rect r="r" b="b" t="t" l="l"/>
              <a:pathLst>
                <a:path h="6562979" w="6350013">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3" y="484594"/>
                    <a:pt x="6350013" y="1082383"/>
                  </a:cubicBezTo>
                  <a:lnTo>
                    <a:pt x="6350013" y="5480583"/>
                  </a:lnTo>
                  <a:close/>
                </a:path>
              </a:pathLst>
            </a:custGeom>
            <a:blipFill>
              <a:blip r:embed="rId4"/>
              <a:stretch>
                <a:fillRect l="-27477" t="0" r="-27477" b="0"/>
              </a:stretch>
            </a:blipFill>
          </p:spPr>
        </p:sp>
      </p:grpSp>
      <p:grpSp>
        <p:nvGrpSpPr>
          <p:cNvPr name="Group 7" id="7"/>
          <p:cNvGrpSpPr/>
          <p:nvPr/>
        </p:nvGrpSpPr>
        <p:grpSpPr>
          <a:xfrm rot="0">
            <a:off x="1028700" y="1696376"/>
            <a:ext cx="8115300" cy="6045835"/>
            <a:chOff x="0" y="0"/>
            <a:chExt cx="10820400" cy="8061113"/>
          </a:xfrm>
        </p:grpSpPr>
        <p:sp>
          <p:nvSpPr>
            <p:cNvPr name="TextBox 8" id="8"/>
            <p:cNvSpPr txBox="true"/>
            <p:nvPr/>
          </p:nvSpPr>
          <p:spPr>
            <a:xfrm rot="0">
              <a:off x="0" y="-76200"/>
              <a:ext cx="10820400" cy="1494367"/>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About</a:t>
              </a:r>
            </a:p>
          </p:txBody>
        </p:sp>
        <p:sp>
          <p:nvSpPr>
            <p:cNvPr name="TextBox 9" id="9"/>
            <p:cNvSpPr txBox="true"/>
            <p:nvPr/>
          </p:nvSpPr>
          <p:spPr>
            <a:xfrm rot="0">
              <a:off x="0" y="2108411"/>
              <a:ext cx="9768880" cy="5952702"/>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The Automated Meeting Room Booking System is designed to streamline the process of reserving meeting spaces within an organization. This aims to enhance efficiency in managing meeting room availability, facilitating seamless bookings, and ensuring effective utilization of resources.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6861173"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1539" y="6276492"/>
            <a:ext cx="1621594" cy="1621594"/>
          </a:xfrm>
          <a:custGeom>
            <a:avLst/>
            <a:gdLst/>
            <a:ahLst/>
            <a:cxnLst/>
            <a:rect r="r" b="b" t="t" l="l"/>
            <a:pathLst>
              <a:path h="1621594" w="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7680323" cy="10287000"/>
            <a:chOff x="0" y="0"/>
            <a:chExt cx="2022801" cy="2709333"/>
          </a:xfrm>
        </p:grpSpPr>
        <p:sp>
          <p:nvSpPr>
            <p:cNvPr name="Freeform 5" id="5"/>
            <p:cNvSpPr/>
            <p:nvPr/>
          </p:nvSpPr>
          <p:spPr>
            <a:xfrm flipH="false" flipV="false" rot="0">
              <a:off x="0" y="0"/>
              <a:ext cx="2022801" cy="2709333"/>
            </a:xfrm>
            <a:custGeom>
              <a:avLst/>
              <a:gdLst/>
              <a:ahLst/>
              <a:cxnLst/>
              <a:rect r="r" b="b" t="t" l="l"/>
              <a:pathLst>
                <a:path h="2709333" w="2022801">
                  <a:moveTo>
                    <a:pt x="0" y="0"/>
                  </a:moveTo>
                  <a:lnTo>
                    <a:pt x="2022801" y="0"/>
                  </a:lnTo>
                  <a:lnTo>
                    <a:pt x="2022801" y="2709333"/>
                  </a:lnTo>
                  <a:lnTo>
                    <a:pt x="0" y="2709333"/>
                  </a:lnTo>
                  <a:close/>
                </a:path>
              </a:pathLst>
            </a:custGeom>
            <a:solidFill>
              <a:srgbClr val="FFFFFF"/>
            </a:solidFill>
          </p:spPr>
        </p:sp>
        <p:sp>
          <p:nvSpPr>
            <p:cNvPr name="TextBox 6" id="6"/>
            <p:cNvSpPr txBox="true"/>
            <p:nvPr/>
          </p:nvSpPr>
          <p:spPr>
            <a:xfrm>
              <a:off x="0" y="-38100"/>
              <a:ext cx="2022801" cy="2747433"/>
            </a:xfrm>
            <a:prstGeom prst="rect">
              <a:avLst/>
            </a:prstGeom>
          </p:spPr>
          <p:txBody>
            <a:bodyPr anchor="ctr" rtlCol="false" tIns="50800" lIns="50800" bIns="50800" rIns="50800"/>
            <a:lstStyle/>
            <a:p>
              <a:pPr algn="ctr">
                <a:lnSpc>
                  <a:spcPts val="2100"/>
                </a:lnSpc>
              </a:pPr>
            </a:p>
          </p:txBody>
        </p:sp>
      </p:grpSp>
      <p:sp>
        <p:nvSpPr>
          <p:cNvPr name="TextBox 7" id="7"/>
          <p:cNvSpPr txBox="true"/>
          <p:nvPr/>
        </p:nvSpPr>
        <p:spPr>
          <a:xfrm rot="0">
            <a:off x="933450" y="4535487"/>
            <a:ext cx="6746873" cy="1139825"/>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Introduction</a:t>
            </a:r>
          </a:p>
        </p:txBody>
      </p:sp>
      <p:sp>
        <p:nvSpPr>
          <p:cNvPr name="TextBox 8" id="8"/>
          <p:cNvSpPr txBox="true"/>
          <p:nvPr/>
        </p:nvSpPr>
        <p:spPr>
          <a:xfrm rot="0">
            <a:off x="8608383" y="610235"/>
            <a:ext cx="9396184" cy="8999855"/>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The meeting room booking system ensures that employees can efficiently search for and book rooms based on specific needs, such as seating capacity and available amenities.</a:t>
            </a:r>
          </a:p>
          <a:p>
            <a:pPr algn="l">
              <a:lnSpc>
                <a:spcPts val="4479"/>
              </a:lnSpc>
            </a:pPr>
          </a:p>
          <a:p>
            <a:pPr algn="l">
              <a:lnSpc>
                <a:spcPts val="4479"/>
              </a:lnSpc>
            </a:pPr>
            <a:r>
              <a:rPr lang="en-US" sz="3199">
                <a:solidFill>
                  <a:srgbClr val="2A2E3A"/>
                </a:solidFill>
                <a:latin typeface="Helios"/>
                <a:ea typeface="Helios"/>
                <a:cs typeface="Helios"/>
                <a:sym typeface="Helios"/>
              </a:rPr>
              <a:t>This system categorizes users into three distinct roles: Admin, Manager, and Member.</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Admin:</a:t>
            </a:r>
            <a:r>
              <a:rPr lang="en-US" sz="3199">
                <a:solidFill>
                  <a:srgbClr val="2A2E3A"/>
                </a:solidFill>
                <a:latin typeface="Helios"/>
                <a:ea typeface="Helios"/>
                <a:cs typeface="Helios"/>
                <a:sym typeface="Helios"/>
              </a:rPr>
              <a:t> Responsible for creating, configuring, and managing meeting rooms.</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Manager:</a:t>
            </a:r>
            <a:r>
              <a:rPr lang="en-US" sz="3199">
                <a:solidFill>
                  <a:srgbClr val="2A2E3A"/>
                </a:solidFill>
                <a:latin typeface="Helios"/>
                <a:ea typeface="Helios"/>
                <a:cs typeface="Helios"/>
                <a:sym typeface="Helios"/>
              </a:rPr>
              <a:t> Can book rooms according to specific requirements like seating capacity and available amenities (e.g., projector, conference call facility, whiteboard).</a:t>
            </a:r>
          </a:p>
          <a:p>
            <a:pPr algn="l" marL="690879" indent="-345439" lvl="1">
              <a:lnSpc>
                <a:spcPts val="4479"/>
              </a:lnSpc>
              <a:buFont typeface="Arial"/>
              <a:buChar char="•"/>
            </a:pPr>
            <a:r>
              <a:rPr lang="en-US" sz="3199">
                <a:solidFill>
                  <a:srgbClr val="2A2E3A"/>
                </a:solidFill>
                <a:latin typeface="Helios Bold"/>
                <a:ea typeface="Helios Bold"/>
                <a:cs typeface="Helios Bold"/>
                <a:sym typeface="Helios Bold"/>
              </a:rPr>
              <a:t>Member:</a:t>
            </a:r>
            <a:r>
              <a:rPr lang="en-US" sz="3199">
                <a:solidFill>
                  <a:srgbClr val="2A2E3A"/>
                </a:solidFill>
                <a:latin typeface="Helios"/>
                <a:ea typeface="Helios"/>
                <a:cs typeface="Helios"/>
                <a:sym typeface="Helios"/>
              </a:rPr>
              <a:t> Has view-only access to scheduled meetings but cannot book rooms.</a:t>
            </a:r>
          </a:p>
          <a:p>
            <a:pPr algn="l">
              <a:lnSpc>
                <a:spcPts val="44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959225"/>
            <a:ext cx="6728439" cy="2292350"/>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How the System Works</a:t>
            </a:r>
          </a:p>
        </p:txBody>
      </p:sp>
      <p:sp>
        <p:nvSpPr>
          <p:cNvPr name="Freeform 4" id="4"/>
          <p:cNvSpPr/>
          <p:nvPr/>
        </p:nvSpPr>
        <p:spPr>
          <a:xfrm flipH="false" flipV="false" rot="0">
            <a:off x="9758962" y="1515588"/>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948133" y="17047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457029" y="2143069"/>
            <a:ext cx="425574" cy="566744"/>
          </a:xfrm>
          <a:custGeom>
            <a:avLst/>
            <a:gdLst/>
            <a:ahLst/>
            <a:cxnLst/>
            <a:rect r="r" b="b" t="t" l="l"/>
            <a:pathLst>
              <a:path h="566744" w="42557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2378093" y="1633915"/>
            <a:ext cx="3887104" cy="1585053"/>
            <a:chOff x="0" y="0"/>
            <a:chExt cx="5182806" cy="2113404"/>
          </a:xfrm>
        </p:grpSpPr>
        <p:sp>
          <p:nvSpPr>
            <p:cNvPr name="TextBox 8" id="8"/>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1</a:t>
              </a:r>
            </a:p>
          </p:txBody>
        </p:sp>
        <p:sp>
          <p:nvSpPr>
            <p:cNvPr name="TextBox 9" id="9"/>
            <p:cNvSpPr txBox="true"/>
            <p:nvPr/>
          </p:nvSpPr>
          <p:spPr>
            <a:xfrm rot="0">
              <a:off x="0" y="915582"/>
              <a:ext cx="5182806" cy="11978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User Login and Role Management</a:t>
              </a:r>
            </a:p>
          </p:txBody>
        </p:sp>
      </p:grpSp>
      <p:sp>
        <p:nvSpPr>
          <p:cNvPr name="Freeform 10" id="10"/>
          <p:cNvSpPr/>
          <p:nvPr/>
        </p:nvSpPr>
        <p:spPr>
          <a:xfrm flipH="false" flipV="false" rot="0">
            <a:off x="9758962" y="4232646"/>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948133" y="4421817"/>
            <a:ext cx="1443365" cy="1443365"/>
          </a:xfrm>
          <a:custGeom>
            <a:avLst/>
            <a:gdLst/>
            <a:ahLst/>
            <a:cxnLst/>
            <a:rect r="r" b="b" t="t" l="l"/>
            <a:pathLst>
              <a:path h="1443365" w="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12378093" y="4350974"/>
            <a:ext cx="3887104" cy="1585053"/>
            <a:chOff x="0" y="0"/>
            <a:chExt cx="5182806" cy="2113404"/>
          </a:xfrm>
        </p:grpSpPr>
        <p:sp>
          <p:nvSpPr>
            <p:cNvPr name="TextBox 13" id="13"/>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2</a:t>
              </a:r>
            </a:p>
          </p:txBody>
        </p:sp>
        <p:sp>
          <p:nvSpPr>
            <p:cNvPr name="TextBox 14" id="14"/>
            <p:cNvSpPr txBox="true"/>
            <p:nvPr/>
          </p:nvSpPr>
          <p:spPr>
            <a:xfrm rot="0">
              <a:off x="0" y="915582"/>
              <a:ext cx="5182806" cy="11978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Room Creation and Configuration</a:t>
              </a:r>
            </a:p>
          </p:txBody>
        </p:sp>
      </p:grpSp>
      <p:sp>
        <p:nvSpPr>
          <p:cNvPr name="Freeform 15" id="15"/>
          <p:cNvSpPr/>
          <p:nvPr/>
        </p:nvSpPr>
        <p:spPr>
          <a:xfrm flipH="false" flipV="false" rot="0">
            <a:off x="9758962" y="6946087"/>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9948133" y="71352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2378093" y="7293015"/>
            <a:ext cx="3887104" cy="1127853"/>
            <a:chOff x="0" y="0"/>
            <a:chExt cx="5182806" cy="1503804"/>
          </a:xfrm>
        </p:grpSpPr>
        <p:sp>
          <p:nvSpPr>
            <p:cNvPr name="TextBox 18" id="18"/>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3</a:t>
              </a:r>
            </a:p>
          </p:txBody>
        </p:sp>
        <p:sp>
          <p:nvSpPr>
            <p:cNvPr name="TextBox 19" id="19"/>
            <p:cNvSpPr txBox="true"/>
            <p:nvPr/>
          </p:nvSpPr>
          <p:spPr>
            <a:xfrm rot="0">
              <a:off x="0" y="915582"/>
              <a:ext cx="5182806" cy="5882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Credit Allocation</a:t>
              </a:r>
            </a:p>
          </p:txBody>
        </p:sp>
      </p:grpSp>
      <p:sp>
        <p:nvSpPr>
          <p:cNvPr name="Freeform 20" id="20"/>
          <p:cNvSpPr/>
          <p:nvPr/>
        </p:nvSpPr>
        <p:spPr>
          <a:xfrm flipH="false" flipV="false" rot="0">
            <a:off x="10334587" y="4805196"/>
            <a:ext cx="670457" cy="676608"/>
          </a:xfrm>
          <a:custGeom>
            <a:avLst/>
            <a:gdLst/>
            <a:ahLst/>
            <a:cxnLst/>
            <a:rect r="r" b="b" t="t" l="l"/>
            <a:pathLst>
              <a:path h="676608" w="670457">
                <a:moveTo>
                  <a:pt x="0" y="0"/>
                </a:moveTo>
                <a:lnTo>
                  <a:pt x="670458" y="0"/>
                </a:lnTo>
                <a:lnTo>
                  <a:pt x="670458"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10457029"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959225"/>
            <a:ext cx="6728439" cy="2292350"/>
          </a:xfrm>
          <a:prstGeom prst="rect">
            <a:avLst/>
          </a:prstGeom>
        </p:spPr>
        <p:txBody>
          <a:bodyPr anchor="t" rtlCol="false" tIns="0" lIns="0" bIns="0" rIns="0">
            <a:spAutoFit/>
          </a:bodyPr>
          <a:lstStyle/>
          <a:p>
            <a:pPr algn="l">
              <a:lnSpc>
                <a:spcPts val="9099"/>
              </a:lnSpc>
            </a:pPr>
            <a:r>
              <a:rPr lang="en-US" sz="6999">
                <a:solidFill>
                  <a:srgbClr val="2A2E3A"/>
                </a:solidFill>
                <a:latin typeface="Klein Bold"/>
                <a:ea typeface="Klein Bold"/>
                <a:cs typeface="Klein Bold"/>
                <a:sym typeface="Klein Bold"/>
              </a:rPr>
              <a:t>How the System Works</a:t>
            </a:r>
          </a:p>
        </p:txBody>
      </p:sp>
      <p:sp>
        <p:nvSpPr>
          <p:cNvPr name="Freeform 4" id="4"/>
          <p:cNvSpPr/>
          <p:nvPr/>
        </p:nvSpPr>
        <p:spPr>
          <a:xfrm flipH="false" flipV="false" rot="0">
            <a:off x="9758962" y="1515588"/>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948133" y="17047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457029" y="2143069"/>
            <a:ext cx="425574" cy="566744"/>
          </a:xfrm>
          <a:custGeom>
            <a:avLst/>
            <a:gdLst/>
            <a:ahLst/>
            <a:cxnLst/>
            <a:rect r="r" b="b" t="t" l="l"/>
            <a:pathLst>
              <a:path h="566744" w="42557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2378093" y="1862515"/>
            <a:ext cx="3887104" cy="1127853"/>
            <a:chOff x="0" y="0"/>
            <a:chExt cx="5182806" cy="1503804"/>
          </a:xfrm>
        </p:grpSpPr>
        <p:sp>
          <p:nvSpPr>
            <p:cNvPr name="TextBox 8" id="8"/>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4</a:t>
              </a:r>
            </a:p>
          </p:txBody>
        </p:sp>
        <p:sp>
          <p:nvSpPr>
            <p:cNvPr name="TextBox 9" id="9"/>
            <p:cNvSpPr txBox="true"/>
            <p:nvPr/>
          </p:nvSpPr>
          <p:spPr>
            <a:xfrm rot="0">
              <a:off x="0" y="915582"/>
              <a:ext cx="5182806" cy="5882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Room Booking Process</a:t>
              </a:r>
            </a:p>
          </p:txBody>
        </p:sp>
      </p:grpSp>
      <p:sp>
        <p:nvSpPr>
          <p:cNvPr name="Freeform 10" id="10"/>
          <p:cNvSpPr/>
          <p:nvPr/>
        </p:nvSpPr>
        <p:spPr>
          <a:xfrm flipH="false" flipV="false" rot="0">
            <a:off x="9758962" y="4232646"/>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948133" y="4421817"/>
            <a:ext cx="1443365" cy="1443365"/>
          </a:xfrm>
          <a:custGeom>
            <a:avLst/>
            <a:gdLst/>
            <a:ahLst/>
            <a:cxnLst/>
            <a:rect r="r" b="b" t="t" l="l"/>
            <a:pathLst>
              <a:path h="1443365" w="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12378093" y="4350974"/>
            <a:ext cx="3887104" cy="1585053"/>
            <a:chOff x="0" y="0"/>
            <a:chExt cx="5182806" cy="2113404"/>
          </a:xfrm>
        </p:grpSpPr>
        <p:sp>
          <p:nvSpPr>
            <p:cNvPr name="TextBox 13" id="13"/>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5</a:t>
              </a:r>
            </a:p>
          </p:txBody>
        </p:sp>
        <p:sp>
          <p:nvSpPr>
            <p:cNvPr name="TextBox 14" id="14"/>
            <p:cNvSpPr txBox="true"/>
            <p:nvPr/>
          </p:nvSpPr>
          <p:spPr>
            <a:xfrm rot="0">
              <a:off x="0" y="915582"/>
              <a:ext cx="5182806" cy="11978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Real-Time Schedule Display</a:t>
              </a:r>
            </a:p>
          </p:txBody>
        </p:sp>
      </p:grpSp>
      <p:sp>
        <p:nvSpPr>
          <p:cNvPr name="Freeform 15" id="15"/>
          <p:cNvSpPr/>
          <p:nvPr/>
        </p:nvSpPr>
        <p:spPr>
          <a:xfrm flipH="false" flipV="false" rot="0">
            <a:off x="9758962" y="6946087"/>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9948133" y="71352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2378093" y="7293015"/>
            <a:ext cx="3887104" cy="1127853"/>
            <a:chOff x="0" y="0"/>
            <a:chExt cx="5182806" cy="1503804"/>
          </a:xfrm>
        </p:grpSpPr>
        <p:sp>
          <p:nvSpPr>
            <p:cNvPr name="TextBox 18" id="18"/>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sz="3799" u="none">
                  <a:solidFill>
                    <a:srgbClr val="2A2E3A"/>
                  </a:solidFill>
                  <a:latin typeface="Klein Bold"/>
                  <a:ea typeface="Klein Bold"/>
                  <a:cs typeface="Klein Bold"/>
                  <a:sym typeface="Klein Bold"/>
                </a:rPr>
                <a:t># 6</a:t>
              </a:r>
            </a:p>
          </p:txBody>
        </p:sp>
        <p:sp>
          <p:nvSpPr>
            <p:cNvPr name="TextBox 19" id="19"/>
            <p:cNvSpPr txBox="true"/>
            <p:nvPr/>
          </p:nvSpPr>
          <p:spPr>
            <a:xfrm rot="0">
              <a:off x="0" y="915582"/>
              <a:ext cx="5182806" cy="5882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Automatic Credit Reset</a:t>
              </a:r>
            </a:p>
          </p:txBody>
        </p:sp>
      </p:grpSp>
      <p:sp>
        <p:nvSpPr>
          <p:cNvPr name="Freeform 20" id="20"/>
          <p:cNvSpPr/>
          <p:nvPr/>
        </p:nvSpPr>
        <p:spPr>
          <a:xfrm flipH="false" flipV="false" rot="0">
            <a:off x="10334587" y="4805196"/>
            <a:ext cx="670457" cy="676608"/>
          </a:xfrm>
          <a:custGeom>
            <a:avLst/>
            <a:gdLst/>
            <a:ahLst/>
            <a:cxnLst/>
            <a:rect r="r" b="b" t="t" l="l"/>
            <a:pathLst>
              <a:path h="676608" w="670457">
                <a:moveTo>
                  <a:pt x="0" y="0"/>
                </a:moveTo>
                <a:lnTo>
                  <a:pt x="670458" y="0"/>
                </a:lnTo>
                <a:lnTo>
                  <a:pt x="670458"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10457029"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514592"/>
            <a:chOff x="0" y="0"/>
            <a:chExt cx="4816593" cy="925654"/>
          </a:xfrm>
        </p:grpSpPr>
        <p:sp>
          <p:nvSpPr>
            <p:cNvPr name="Freeform 3" id="3"/>
            <p:cNvSpPr/>
            <p:nvPr/>
          </p:nvSpPr>
          <p:spPr>
            <a:xfrm flipH="false" flipV="false" rot="0">
              <a:off x="0" y="0"/>
              <a:ext cx="4816592" cy="925654"/>
            </a:xfrm>
            <a:custGeom>
              <a:avLst/>
              <a:gdLst/>
              <a:ahLst/>
              <a:cxnLst/>
              <a:rect r="r" b="b" t="t" l="l"/>
              <a:pathLst>
                <a:path h="925654" w="4816592">
                  <a:moveTo>
                    <a:pt x="0" y="0"/>
                  </a:moveTo>
                  <a:lnTo>
                    <a:pt x="4816592" y="0"/>
                  </a:lnTo>
                  <a:lnTo>
                    <a:pt x="4816592" y="925654"/>
                  </a:lnTo>
                  <a:lnTo>
                    <a:pt x="0" y="925654"/>
                  </a:lnTo>
                  <a:close/>
                </a:path>
              </a:pathLst>
            </a:custGeom>
            <a:solidFill>
              <a:srgbClr val="F4F4F4"/>
            </a:solidFill>
          </p:spPr>
        </p:sp>
        <p:sp>
          <p:nvSpPr>
            <p:cNvPr name="TextBox 4" id="4"/>
            <p:cNvSpPr txBox="true"/>
            <p:nvPr/>
          </p:nvSpPr>
          <p:spPr>
            <a:xfrm>
              <a:off x="0" y="-38100"/>
              <a:ext cx="4816593" cy="963754"/>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581025"/>
            <a:ext cx="13991465" cy="229235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1.User Login and Role Management</a:t>
            </a:r>
          </a:p>
        </p:txBody>
      </p:sp>
      <p:sp>
        <p:nvSpPr>
          <p:cNvPr name="TextBox 6" id="6"/>
          <p:cNvSpPr txBox="true"/>
          <p:nvPr/>
        </p:nvSpPr>
        <p:spPr>
          <a:xfrm rot="0">
            <a:off x="1185268" y="4272587"/>
            <a:ext cx="15917464" cy="5043170"/>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Users (Admin, Manager, Member) log in based on their role.</a:t>
            </a:r>
          </a:p>
          <a:p>
            <a:pPr algn="l">
              <a:lnSpc>
                <a:spcPts val="4479"/>
              </a:lnSpc>
            </a:pPr>
          </a:p>
          <a:p>
            <a:pPr algn="l">
              <a:lnSpc>
                <a:spcPts val="4479"/>
              </a:lnSpc>
            </a:pPr>
            <a:r>
              <a:rPr lang="en-US" sz="3199">
                <a:solidFill>
                  <a:srgbClr val="2A2E3A"/>
                </a:solidFill>
                <a:latin typeface="Helios"/>
                <a:ea typeface="Helios"/>
                <a:cs typeface="Helios"/>
                <a:sym typeface="Helios"/>
              </a:rPr>
              <a:t>Role-based access controls are enforced:</a:t>
            </a:r>
          </a:p>
          <a:p>
            <a:pPr algn="l" marL="690879" indent="-345439" lvl="1">
              <a:lnSpc>
                <a:spcPts val="4479"/>
              </a:lnSpc>
              <a:buFont typeface="Arial"/>
              <a:buChar char="•"/>
            </a:pPr>
            <a:r>
              <a:rPr lang="en-US" sz="3199">
                <a:solidFill>
                  <a:srgbClr val="2A2E3A"/>
                </a:solidFill>
                <a:latin typeface="Helios"/>
                <a:ea typeface="Helios"/>
                <a:cs typeface="Helios"/>
                <a:sym typeface="Helios"/>
              </a:rPr>
              <a:t>Admins manage rooms and users.</a:t>
            </a:r>
          </a:p>
          <a:p>
            <a:pPr algn="l">
              <a:lnSpc>
                <a:spcPts val="4479"/>
              </a:lnSpc>
            </a:pPr>
          </a:p>
          <a:p>
            <a:pPr algn="l" marL="690879" indent="-345439" lvl="1">
              <a:lnSpc>
                <a:spcPts val="4479"/>
              </a:lnSpc>
              <a:buFont typeface="Arial"/>
              <a:buChar char="•"/>
            </a:pPr>
            <a:r>
              <a:rPr lang="en-US" sz="3199">
                <a:solidFill>
                  <a:srgbClr val="2A2E3A"/>
                </a:solidFill>
                <a:latin typeface="Helios"/>
                <a:ea typeface="Helios"/>
                <a:cs typeface="Helios"/>
                <a:sym typeface="Helios"/>
              </a:rPr>
              <a:t>Manager</a:t>
            </a:r>
            <a:r>
              <a:rPr lang="en-US" sz="3199">
                <a:solidFill>
                  <a:srgbClr val="2A2E3A"/>
                </a:solidFill>
                <a:latin typeface="Helios"/>
                <a:ea typeface="Helios"/>
                <a:cs typeface="Helios"/>
                <a:sym typeface="Helios"/>
              </a:rPr>
              <a:t>s can search and book rooms.</a:t>
            </a:r>
          </a:p>
          <a:p>
            <a:pPr algn="l">
              <a:lnSpc>
                <a:spcPts val="4479"/>
              </a:lnSpc>
            </a:pPr>
          </a:p>
          <a:p>
            <a:pPr algn="l" marL="690879" indent="-345439" lvl="1">
              <a:lnSpc>
                <a:spcPts val="4479"/>
              </a:lnSpc>
              <a:buFont typeface="Arial"/>
              <a:buChar char="•"/>
            </a:pPr>
            <a:r>
              <a:rPr lang="en-US" sz="3199">
                <a:solidFill>
                  <a:srgbClr val="2A2E3A"/>
                </a:solidFill>
                <a:latin typeface="Helios"/>
                <a:ea typeface="Helios"/>
                <a:cs typeface="Helios"/>
                <a:sym typeface="Helios"/>
              </a:rPr>
              <a:t>Member</a:t>
            </a:r>
            <a:r>
              <a:rPr lang="en-US" sz="3199">
                <a:solidFill>
                  <a:srgbClr val="2A2E3A"/>
                </a:solidFill>
                <a:latin typeface="Helios"/>
                <a:ea typeface="Helios"/>
                <a:cs typeface="Helios"/>
                <a:sym typeface="Helios"/>
              </a:rPr>
              <a:t>s can only view meeting schedules.</a:t>
            </a:r>
          </a:p>
          <a:p>
            <a:pPr algn="l">
              <a:lnSpc>
                <a:spcPts val="447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366479"/>
            <a:chOff x="0" y="0"/>
            <a:chExt cx="4816593" cy="623270"/>
          </a:xfrm>
        </p:grpSpPr>
        <p:sp>
          <p:nvSpPr>
            <p:cNvPr name="Freeform 3" id="3"/>
            <p:cNvSpPr/>
            <p:nvPr/>
          </p:nvSpPr>
          <p:spPr>
            <a:xfrm flipH="false" flipV="false" rot="0">
              <a:off x="0" y="0"/>
              <a:ext cx="4816592" cy="623270"/>
            </a:xfrm>
            <a:custGeom>
              <a:avLst/>
              <a:gdLst/>
              <a:ahLst/>
              <a:cxnLst/>
              <a:rect r="r" b="b" t="t" l="l"/>
              <a:pathLst>
                <a:path h="623270" w="4816592">
                  <a:moveTo>
                    <a:pt x="0" y="0"/>
                  </a:moveTo>
                  <a:lnTo>
                    <a:pt x="4816592" y="0"/>
                  </a:lnTo>
                  <a:lnTo>
                    <a:pt x="4816592" y="623270"/>
                  </a:lnTo>
                  <a:lnTo>
                    <a:pt x="0" y="623270"/>
                  </a:lnTo>
                  <a:close/>
                </a:path>
              </a:pathLst>
            </a:custGeom>
            <a:solidFill>
              <a:srgbClr val="F4F4F4"/>
            </a:solidFill>
          </p:spPr>
        </p:sp>
        <p:sp>
          <p:nvSpPr>
            <p:cNvPr name="TextBox 4" id="4"/>
            <p:cNvSpPr txBox="true"/>
            <p:nvPr/>
          </p:nvSpPr>
          <p:spPr>
            <a:xfrm>
              <a:off x="0" y="-38100"/>
              <a:ext cx="4816593" cy="661370"/>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9525"/>
            <a:ext cx="13991465" cy="2292350"/>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2.Room Creation and Configuration</a:t>
            </a:r>
          </a:p>
        </p:txBody>
      </p:sp>
      <p:sp>
        <p:nvSpPr>
          <p:cNvPr name="TextBox 6" id="6"/>
          <p:cNvSpPr txBox="true"/>
          <p:nvPr/>
        </p:nvSpPr>
        <p:spPr>
          <a:xfrm rot="0">
            <a:off x="1410723" y="2655548"/>
            <a:ext cx="16000889" cy="7831497"/>
          </a:xfrm>
          <a:prstGeom prst="rect">
            <a:avLst/>
          </a:prstGeom>
        </p:spPr>
        <p:txBody>
          <a:bodyPr anchor="t" rtlCol="false" tIns="0" lIns="0" bIns="0" rIns="0">
            <a:spAutoFit/>
          </a:bodyPr>
          <a:lstStyle/>
          <a:p>
            <a:pPr algn="l" marL="642589" indent="-321294" lvl="1">
              <a:lnSpc>
                <a:spcPts val="4166"/>
              </a:lnSpc>
              <a:buFont typeface="Arial"/>
              <a:buChar char="•"/>
            </a:pPr>
            <a:r>
              <a:rPr lang="en-US" sz="2976">
                <a:solidFill>
                  <a:srgbClr val="2A2E3A"/>
                </a:solidFill>
                <a:latin typeface="Helios"/>
                <a:ea typeface="Helios"/>
                <a:cs typeface="Helios"/>
                <a:sym typeface="Helios"/>
              </a:rPr>
              <a:t>The Admin is responsible for setting up meeting rooms in the system. When creating a room, the Admin specifies:</a:t>
            </a:r>
          </a:p>
          <a:p>
            <a:pPr algn="l" marL="642589" indent="-321294" lvl="1">
              <a:lnSpc>
                <a:spcPts val="4166"/>
              </a:lnSpc>
              <a:buFont typeface="Arial"/>
              <a:buChar char="•"/>
            </a:pPr>
            <a:r>
              <a:rPr lang="en-US" sz="2976">
                <a:solidFill>
                  <a:srgbClr val="2A2E3A"/>
                </a:solidFill>
                <a:latin typeface="Helios"/>
                <a:ea typeface="Helios"/>
                <a:cs typeface="Helios"/>
                <a:sym typeface="Helios"/>
              </a:rPr>
              <a:t>Seating Capacity: Determines the base cost in credits (e.g., smaller rooms cost fewer credits).</a:t>
            </a:r>
          </a:p>
          <a:p>
            <a:pPr algn="l" marL="642589" indent="-321294" lvl="1">
              <a:lnSpc>
                <a:spcPts val="4166"/>
              </a:lnSpc>
              <a:buFont typeface="Arial"/>
              <a:buChar char="•"/>
            </a:pPr>
            <a:r>
              <a:rPr lang="en-US" sz="2976">
                <a:solidFill>
                  <a:srgbClr val="2A2E3A"/>
                </a:solidFill>
                <a:latin typeface="Helios"/>
                <a:ea typeface="Helios"/>
                <a:cs typeface="Helios"/>
                <a:sym typeface="Helios"/>
              </a:rPr>
              <a:t>Amenities: The Admin can configure various facilities like:</a:t>
            </a:r>
          </a:p>
          <a:p>
            <a:pPr algn="l" marL="642589" indent="-321294" lvl="1">
              <a:lnSpc>
                <a:spcPts val="4166"/>
              </a:lnSpc>
              <a:buFont typeface="Arial"/>
              <a:buChar char="•"/>
            </a:pPr>
            <a:r>
              <a:rPr lang="en-US" sz="2976">
                <a:solidFill>
                  <a:srgbClr val="2A2E3A"/>
                </a:solidFill>
                <a:latin typeface="Helios"/>
                <a:ea typeface="Helios"/>
                <a:cs typeface="Helios"/>
                <a:sym typeface="Helios"/>
              </a:rPr>
              <a:t>Projector</a:t>
            </a:r>
          </a:p>
          <a:p>
            <a:pPr algn="l" marL="642589" indent="-321294" lvl="1">
              <a:lnSpc>
                <a:spcPts val="4166"/>
              </a:lnSpc>
              <a:buFont typeface="Arial"/>
              <a:buChar char="•"/>
            </a:pPr>
            <a:r>
              <a:rPr lang="en-US" sz="2976">
                <a:solidFill>
                  <a:srgbClr val="2A2E3A"/>
                </a:solidFill>
                <a:latin typeface="Helios"/>
                <a:ea typeface="Helios"/>
                <a:cs typeface="Helios"/>
                <a:sym typeface="Helios"/>
              </a:rPr>
              <a:t>WiFi Connection</a:t>
            </a:r>
          </a:p>
          <a:p>
            <a:pPr algn="l" marL="642589" indent="-321294" lvl="1">
              <a:lnSpc>
                <a:spcPts val="4166"/>
              </a:lnSpc>
              <a:buFont typeface="Arial"/>
              <a:buChar char="•"/>
            </a:pPr>
            <a:r>
              <a:rPr lang="en-US" sz="2976">
                <a:solidFill>
                  <a:srgbClr val="2A2E3A"/>
                </a:solidFill>
                <a:latin typeface="Helios"/>
                <a:ea typeface="Helios"/>
                <a:cs typeface="Helios"/>
                <a:sym typeface="Helios"/>
              </a:rPr>
              <a:t>Conference Call Facility</a:t>
            </a:r>
          </a:p>
          <a:p>
            <a:pPr algn="l" marL="642589" indent="-321294" lvl="1">
              <a:lnSpc>
                <a:spcPts val="4166"/>
              </a:lnSpc>
              <a:buFont typeface="Arial"/>
              <a:buChar char="•"/>
            </a:pPr>
            <a:r>
              <a:rPr lang="en-US" sz="2976">
                <a:solidFill>
                  <a:srgbClr val="2A2E3A"/>
                </a:solidFill>
                <a:latin typeface="Helios"/>
                <a:ea typeface="Helios"/>
                <a:cs typeface="Helios"/>
                <a:sym typeface="Helios"/>
              </a:rPr>
              <a:t>Each amenity has a specific credit cost, which contributes to the overall per-hour booking rate. For instance:</a:t>
            </a:r>
          </a:p>
          <a:p>
            <a:pPr algn="l" marL="642589" indent="-321294" lvl="1">
              <a:lnSpc>
                <a:spcPts val="4166"/>
              </a:lnSpc>
              <a:buFont typeface="Arial"/>
              <a:buChar char="•"/>
            </a:pPr>
            <a:r>
              <a:rPr lang="en-US" sz="2976">
                <a:solidFill>
                  <a:srgbClr val="2A2E3A"/>
                </a:solidFill>
                <a:latin typeface="Helios"/>
                <a:ea typeface="Helios"/>
                <a:cs typeface="Helios"/>
                <a:sym typeface="Helios"/>
              </a:rPr>
              <a:t>Projector: 5 credits per hour</a:t>
            </a:r>
          </a:p>
          <a:p>
            <a:pPr algn="l" marL="642589" indent="-321294" lvl="1">
              <a:lnSpc>
                <a:spcPts val="4166"/>
              </a:lnSpc>
              <a:buFont typeface="Arial"/>
              <a:buChar char="•"/>
            </a:pPr>
            <a:r>
              <a:rPr lang="en-US" sz="2976">
                <a:solidFill>
                  <a:srgbClr val="2A2E3A"/>
                </a:solidFill>
                <a:latin typeface="Helios"/>
                <a:ea typeface="Helios"/>
                <a:cs typeface="Helios"/>
                <a:sym typeface="Helios"/>
              </a:rPr>
              <a:t>WiFi: 10 credits per hour</a:t>
            </a:r>
          </a:p>
          <a:p>
            <a:pPr algn="l" marL="642589" indent="-321294" lvl="1">
              <a:lnSpc>
                <a:spcPts val="4166"/>
              </a:lnSpc>
              <a:buFont typeface="Arial"/>
              <a:buChar char="•"/>
            </a:pPr>
            <a:r>
              <a:rPr lang="en-US" sz="2976">
                <a:solidFill>
                  <a:srgbClr val="2A2E3A"/>
                </a:solidFill>
                <a:latin typeface="Helios"/>
                <a:ea typeface="Helios"/>
                <a:cs typeface="Helios"/>
                <a:sym typeface="Helios"/>
              </a:rPr>
              <a:t>The total booking cost is dynamically calculated based on the selected amenities and seating capacity.</a:t>
            </a:r>
          </a:p>
          <a:p>
            <a:pPr algn="l">
              <a:lnSpc>
                <a:spcPts val="4166"/>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514592"/>
            <a:chOff x="0" y="0"/>
            <a:chExt cx="4816593" cy="925654"/>
          </a:xfrm>
        </p:grpSpPr>
        <p:sp>
          <p:nvSpPr>
            <p:cNvPr name="Freeform 3" id="3"/>
            <p:cNvSpPr/>
            <p:nvPr/>
          </p:nvSpPr>
          <p:spPr>
            <a:xfrm flipH="false" flipV="false" rot="0">
              <a:off x="0" y="0"/>
              <a:ext cx="4816592" cy="925654"/>
            </a:xfrm>
            <a:custGeom>
              <a:avLst/>
              <a:gdLst/>
              <a:ahLst/>
              <a:cxnLst/>
              <a:rect r="r" b="b" t="t" l="l"/>
              <a:pathLst>
                <a:path h="925654" w="4816592">
                  <a:moveTo>
                    <a:pt x="0" y="0"/>
                  </a:moveTo>
                  <a:lnTo>
                    <a:pt x="4816592" y="0"/>
                  </a:lnTo>
                  <a:lnTo>
                    <a:pt x="4816592" y="925654"/>
                  </a:lnTo>
                  <a:lnTo>
                    <a:pt x="0" y="925654"/>
                  </a:lnTo>
                  <a:close/>
                </a:path>
              </a:pathLst>
            </a:custGeom>
            <a:solidFill>
              <a:srgbClr val="F4F4F4"/>
            </a:solidFill>
          </p:spPr>
        </p:sp>
        <p:sp>
          <p:nvSpPr>
            <p:cNvPr name="TextBox 4" id="4"/>
            <p:cNvSpPr txBox="true"/>
            <p:nvPr/>
          </p:nvSpPr>
          <p:spPr>
            <a:xfrm>
              <a:off x="0" y="-38100"/>
              <a:ext cx="4816593" cy="963754"/>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1157287"/>
            <a:ext cx="13991465" cy="1139825"/>
          </a:xfrm>
          <a:prstGeom prst="rect">
            <a:avLst/>
          </a:prstGeom>
        </p:spPr>
        <p:txBody>
          <a:bodyPr anchor="t" rtlCol="false" tIns="0" lIns="0" bIns="0" rIns="0">
            <a:spAutoFit/>
          </a:bodyPr>
          <a:lstStyle/>
          <a:p>
            <a:pPr algn="ctr">
              <a:lnSpc>
                <a:spcPts val="9099"/>
              </a:lnSpc>
            </a:pPr>
            <a:r>
              <a:rPr lang="en-US" sz="6999">
                <a:solidFill>
                  <a:srgbClr val="2A2E3A"/>
                </a:solidFill>
                <a:latin typeface="Klein Bold"/>
                <a:ea typeface="Klein Bold"/>
                <a:cs typeface="Klein Bold"/>
                <a:sym typeface="Klein Bold"/>
              </a:rPr>
              <a:t>3.Credit Allocation</a:t>
            </a:r>
          </a:p>
        </p:txBody>
      </p:sp>
      <p:sp>
        <p:nvSpPr>
          <p:cNvPr name="TextBox 6" id="6"/>
          <p:cNvSpPr txBox="true"/>
          <p:nvPr/>
        </p:nvSpPr>
        <p:spPr>
          <a:xfrm rot="0">
            <a:off x="1185268" y="4553574"/>
            <a:ext cx="15917464" cy="448119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The system uses a credit-based model to regulate bookings.</a:t>
            </a:r>
          </a:p>
          <a:p>
            <a:pPr algn="l" marL="690879" indent="-345439" lvl="1">
              <a:lnSpc>
                <a:spcPts val="4479"/>
              </a:lnSpc>
              <a:buFont typeface="Arial"/>
              <a:buChar char="•"/>
            </a:pPr>
            <a:r>
              <a:rPr lang="en-US" sz="3199">
                <a:solidFill>
                  <a:srgbClr val="2A2E3A"/>
                </a:solidFill>
                <a:latin typeface="Helios"/>
                <a:ea typeface="Helios"/>
                <a:cs typeface="Helios"/>
                <a:sym typeface="Helios"/>
              </a:rPr>
              <a:t>Managers receive 2000 credits every Monday morning, allowing them to book rooms throughout the week.</a:t>
            </a:r>
          </a:p>
          <a:p>
            <a:pPr algn="l" marL="690879" indent="-345439" lvl="1">
              <a:lnSpc>
                <a:spcPts val="4479"/>
              </a:lnSpc>
              <a:buFont typeface="Arial"/>
              <a:buChar char="•"/>
            </a:pPr>
            <a:r>
              <a:rPr lang="en-US" sz="3199">
                <a:solidFill>
                  <a:srgbClr val="2A2E3A"/>
                </a:solidFill>
                <a:latin typeface="Helios"/>
                <a:ea typeface="Helios"/>
                <a:cs typeface="Helios"/>
                <a:sym typeface="Helios"/>
              </a:rPr>
              <a:t>These credits are automatically refreshed at 6 AM each Monday by a background task.</a:t>
            </a:r>
          </a:p>
          <a:p>
            <a:pPr algn="l" marL="690879" indent="-345439" lvl="1">
              <a:lnSpc>
                <a:spcPts val="4479"/>
              </a:lnSpc>
              <a:buFont typeface="Arial"/>
              <a:buChar char="•"/>
            </a:pPr>
            <a:r>
              <a:rPr lang="en-US" sz="3199">
                <a:solidFill>
                  <a:srgbClr val="2A2E3A"/>
                </a:solidFill>
                <a:latin typeface="Helios"/>
                <a:ea typeface="Helios"/>
                <a:cs typeface="Helios"/>
                <a:sym typeface="Helios"/>
              </a:rPr>
              <a:t>Members do not receive credits and therefore cannot make any room bookings, restricting their access to only viewing schedules.</a:t>
            </a:r>
          </a:p>
          <a:p>
            <a:pPr algn="l">
              <a:lnSpc>
                <a:spcPts val="44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DAGO31jOqgo</dc:identifier>
  <dcterms:modified xsi:type="dcterms:W3CDTF">2011-08-01T06:04:30Z</dcterms:modified>
  <cp:revision>1</cp:revision>
  <dc:title>Automated Meeting Room Booking System</dc:title>
</cp:coreProperties>
</file>