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77" r:id="rId2"/>
    <p:sldId id="534" r:id="rId3"/>
    <p:sldId id="537" r:id="rId4"/>
    <p:sldId id="545" r:id="rId5"/>
    <p:sldId id="546" r:id="rId6"/>
    <p:sldId id="518" r:id="rId7"/>
    <p:sldId id="519" r:id="rId8"/>
    <p:sldId id="485" r:id="rId9"/>
    <p:sldId id="538" r:id="rId10"/>
    <p:sldId id="547" r:id="rId11"/>
    <p:sldId id="520" r:id="rId12"/>
    <p:sldId id="521" r:id="rId13"/>
    <p:sldId id="539" r:id="rId14"/>
    <p:sldId id="540" r:id="rId15"/>
    <p:sldId id="541" r:id="rId16"/>
    <p:sldId id="503" r:id="rId17"/>
  </p:sldIdLst>
  <p:sldSz cx="9144000" cy="6858000" type="screen4x3"/>
  <p:notesSz cx="7315200" cy="9601200"/>
  <p:defaultTextStyle>
    <a:defPPr>
      <a:defRPr lang="en-US"/>
    </a:defPPr>
    <a:lvl1pPr marL="0" lvl="0" indent="0" algn="l" defTabSz="914400" rtl="0" eaLnBrk="1" fontAlgn="base" latinLnBrk="0" hangingPunct="1">
      <a:lnSpc>
        <a:spcPct val="9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Char char="n"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9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Char char="n"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9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Char char="n"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9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Char char="n"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9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Char char="n"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9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Char char="n"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9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Char char="n"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9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Char char="n"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9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Char char="n"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99"/>
    <a:srgbClr val="FFCCFF"/>
    <a:srgbClr val="CCECFF"/>
    <a:srgbClr val="B2B2B2"/>
    <a:srgbClr val="FFFF00"/>
    <a:srgbClr val="9966FF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06"/>
    <p:restoredTop sz="90929"/>
  </p:normalViewPr>
  <p:slideViewPr>
    <p:cSldViewPr snapToGrid="0" showGuides="1">
      <p:cViewPr>
        <p:scale>
          <a:sx n="66" d="100"/>
          <a:sy n="66" d="100"/>
        </p:scale>
        <p:origin x="942" y="102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0800"/>
            <a:ext cx="316865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0330" tIns="0" rIns="20330" bIns="0" numCol="1" anchor="b" anchorCtr="0" compatLnSpc="1"/>
          <a:lstStyle>
            <a:lvl1pPr algn="ctr" defTabSz="97472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100" i="1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747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1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ctr" defTabSz="9747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1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8940800"/>
            <a:ext cx="316865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0330" tIns="0" rIns="20330" bIns="0" numCol="1" anchor="b" anchorCtr="0" compatLnSpc="1"/>
          <a:lstStyle/>
          <a:p>
            <a:pPr lvl="0" algn="ctr" defTabSz="974725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sz="1100" i="1" dirty="0">
                <a:latin typeface="Times New Roman" panose="02020603050405020304" pitchFamily="18" charset="0"/>
              </a:rPr>
              <a:t>		2 - </a:t>
            </a:r>
            <a:fld id="{9A0DB2DC-4C9A-4742-B13C-FB6460FD3503}" type="slidenum">
              <a:rPr lang="en-US" sz="1100" i="1" dirty="0">
                <a:latin typeface="Times New Roman" panose="02020603050405020304" pitchFamily="18" charset="0"/>
              </a:rPr>
              <a:t>‹Nº›</a:t>
            </a:fld>
            <a:endParaRPr lang="en-US" sz="1100" i="1" dirty="0">
              <a:latin typeface="Times New Roman" panose="02020603050405020304" pitchFamily="18" charset="0"/>
            </a:endParaRPr>
          </a:p>
          <a:p>
            <a:pPr lvl="0" algn="ctr" defTabSz="974725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sz="1100" i="1" dirty="0">
              <a:latin typeface="Times New Roman" panose="02020603050405020304" pitchFamily="18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51038" y="244475"/>
            <a:ext cx="3168650" cy="481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0330" tIns="0" rIns="20330" bIns="0" numCol="1" anchor="t" anchorCtr="0" compatLnSpc="1"/>
          <a:lstStyle>
            <a:lvl1pPr algn="ctr" defTabSz="97472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100" b="1" i="1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747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</a:t>
            </a:r>
          </a:p>
          <a:p>
            <a:pPr marL="0" marR="0" lvl="0" indent="0" algn="ctr" defTabSz="9747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Programación en Java</a:t>
            </a:r>
          </a:p>
          <a:p>
            <a:pPr marL="0" marR="0" lvl="0" indent="0" algn="ctr" defTabSz="9747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Unidad 2: Clases y Objetos</a:t>
            </a:r>
          </a:p>
        </p:txBody>
      </p:sp>
    </p:spTree>
    <p:extLst>
      <p:ext uri="{BB962C8B-B14F-4D97-AF65-F5344CB8AC3E}">
        <p14:creationId xmlns:p14="http://schemas.microsoft.com/office/powerpoint/2010/main" val="2603821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6750" cy="458788"/>
          </a:xfrm>
          <a:prstGeom prst="rect">
            <a:avLst/>
          </a:prstGeom>
          <a:noFill/>
          <a:ln w="28575">
            <a:noFill/>
            <a:miter lim="800000"/>
            <a:headEnd type="none" w="sm" len="sm"/>
          </a:ln>
          <a:effectLst/>
        </p:spPr>
        <p:txBody>
          <a:bodyPr vert="horz" wrap="none" lIns="92456" tIns="46228" rIns="92456" bIns="46228" numCol="1" anchor="ctr" anchorCtr="0" compatLnSpc="1"/>
          <a:lstStyle>
            <a:lvl1pPr defTabSz="92519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 Narrow" panose="020B0606020202030204" pitchFamily="34" charset="0"/>
              </a:defRPr>
            </a:lvl1pPr>
          </a:lstStyle>
          <a:p>
            <a:pPr marL="0" marR="0" lvl="0" indent="0" algn="l" defTabSz="9251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22738" y="0"/>
            <a:ext cx="3206750" cy="458788"/>
          </a:xfrm>
          <a:prstGeom prst="rect">
            <a:avLst/>
          </a:prstGeom>
          <a:noFill/>
          <a:ln w="28575">
            <a:noFill/>
            <a:miter lim="800000"/>
            <a:headEnd type="none" w="sm" len="sm"/>
          </a:ln>
          <a:effectLst/>
        </p:spPr>
        <p:txBody>
          <a:bodyPr vert="horz" wrap="none" lIns="92456" tIns="46228" rIns="92456" bIns="46228" numCol="1" anchor="ctr" anchorCtr="0" compatLnSpc="1"/>
          <a:lstStyle>
            <a:lvl1pPr algn="r" defTabSz="92519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 Narrow" panose="020B0606020202030204" pitchFamily="34" charset="0"/>
              </a:defRPr>
            </a:lvl1pPr>
          </a:lstStyle>
          <a:p>
            <a:pPr marL="0" marR="0" lvl="0" indent="0" algn="r" defTabSz="9251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4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22375" y="685800"/>
            <a:ext cx="4884738" cy="36639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5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4578350"/>
            <a:ext cx="5343525" cy="42703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</a:ln>
          <a:effectLst/>
        </p:spPr>
        <p:txBody>
          <a:bodyPr vert="horz" wrap="none" lIns="92456" tIns="46228" rIns="92456" bIns="46228" numCol="1" anchor="ctr" anchorCtr="0" compatLnSpc="1"/>
          <a:lstStyle/>
          <a:p>
            <a:pPr marL="0" marR="0" lvl="0" indent="0" algn="l" defTabSz="103632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87680" marR="0" lvl="1" indent="0" algn="l" defTabSz="103632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73455" marR="0" lvl="2" indent="0" algn="l" defTabSz="103632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460500" marR="0" lvl="3" indent="0" algn="l" defTabSz="103632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948180" marR="0" lvl="4" indent="0" algn="l" defTabSz="103632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165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55113"/>
            <a:ext cx="3206750" cy="458788"/>
          </a:xfrm>
          <a:prstGeom prst="rect">
            <a:avLst/>
          </a:prstGeom>
          <a:noFill/>
          <a:ln w="28575">
            <a:noFill/>
            <a:miter lim="800000"/>
            <a:headEnd type="none" w="sm" len="sm"/>
          </a:ln>
          <a:effectLst/>
        </p:spPr>
        <p:txBody>
          <a:bodyPr vert="horz" wrap="none" lIns="92456" tIns="46228" rIns="92456" bIns="46228" numCol="1" anchor="b" anchorCtr="0" compatLnSpc="1"/>
          <a:lstStyle>
            <a:lvl1pPr defTabSz="92519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 Narrow" panose="020B0606020202030204" pitchFamily="34" charset="0"/>
              </a:defRPr>
            </a:lvl1pPr>
          </a:lstStyle>
          <a:p>
            <a:pPr marL="0" marR="0" lvl="0" indent="0" algn="l" defTabSz="9251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5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22738" y="9155113"/>
            <a:ext cx="3206750" cy="458788"/>
          </a:xfrm>
          <a:prstGeom prst="rect">
            <a:avLst/>
          </a:prstGeom>
          <a:noFill/>
          <a:ln w="28575">
            <a:noFill/>
            <a:miter lim="800000"/>
            <a:headEnd type="none" w="sm" len="sm"/>
          </a:ln>
          <a:effectLst/>
        </p:spPr>
        <p:txBody>
          <a:bodyPr vert="horz" wrap="none" lIns="92456" tIns="46228" rIns="92456" bIns="46228" numCol="1" anchor="b" anchorCtr="0" compatLnSpc="1"/>
          <a:lstStyle/>
          <a:p>
            <a:pPr lvl="0" algn="r" defTabSz="925830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sz="1200" dirty="0">
                <a:latin typeface="Arial Narrow" panose="020B0606020202030204" pitchFamily="34" charset="0"/>
              </a:rPr>
              <a:t>‹Nº›</a:t>
            </a:fld>
            <a:endParaRPr lang="en-US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157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03632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87680" algn="l" defTabSz="103632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73455" algn="l" defTabSz="103632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460500" algn="l" defTabSz="103632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948180" algn="l" defTabSz="103632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22738" y="9155113"/>
            <a:ext cx="3206750" cy="458787"/>
          </a:xfrm>
          <a:prstGeom prst="rect">
            <a:avLst/>
          </a:prstGeom>
          <a:noFill/>
          <a:ln w="28575">
            <a:noFill/>
          </a:ln>
        </p:spPr>
        <p:txBody>
          <a:bodyPr wrap="none" lIns="92456" tIns="46228" rIns="92456" bIns="46228" anchor="b"/>
          <a:lstStyle/>
          <a:p>
            <a:pPr lvl="0" algn="r" defTabSz="925830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sz="1200" dirty="0">
                <a:latin typeface="Arial Narrow" panose="020B0606020202030204" pitchFamily="34" charset="0"/>
              </a:rPr>
              <a:t>1</a:t>
            </a:fld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2771" name="Text Box 2"/>
          <p:cNvSpPr txBox="1"/>
          <p:nvPr/>
        </p:nvSpPr>
        <p:spPr>
          <a:xfrm>
            <a:off x="1268413" y="727075"/>
            <a:ext cx="4781550" cy="3586163"/>
          </a:xfrm>
          <a:prstGeom prst="rect">
            <a:avLst/>
          </a:prstGeom>
          <a:solidFill>
            <a:srgbClr val="FFFFFF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es-CL" altLang="x-none" dirty="0"/>
          </a:p>
        </p:txBody>
      </p:sp>
      <p:sp>
        <p:nvSpPr>
          <p:cNvPr id="32772" name="Rectangle 3"/>
          <p:cNvSpPr txBox="1">
            <a:spLocks noGrp="1"/>
          </p:cNvSpPr>
          <p:nvPr>
            <p:ph type="body"/>
          </p:nvPr>
        </p:nvSpPr>
        <p:spPr>
          <a:xfrm>
            <a:off x="1179513" y="4721225"/>
            <a:ext cx="5157787" cy="4159250"/>
          </a:xfrm>
          <a:ln/>
        </p:spPr>
        <p:txBody>
          <a:bodyPr wrap="none" lIns="92456" tIns="46228" rIns="92456" bIns="46228" anchor="ctr"/>
          <a:lstStyle/>
          <a:p>
            <a:pPr lvl="0"/>
            <a:endParaRPr lang="es-CL" altLang="x-none" dirty="0"/>
          </a:p>
        </p:txBody>
      </p:sp>
    </p:spTree>
    <p:extLst>
      <p:ext uri="{BB962C8B-B14F-4D97-AF65-F5344CB8AC3E}">
        <p14:creationId xmlns:p14="http://schemas.microsoft.com/office/powerpoint/2010/main" val="66097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/>
                </a:pPr>
                <a:endParaRPr kumimoji="0" lang="es-CL" sz="2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/>
                </a:pPr>
                <a:endParaRPr kumimoji="0" lang="es-CL" sz="2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/>
                </a:pPr>
                <a:endParaRPr kumimoji="0" lang="es-CL" sz="2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/>
                </a:pPr>
                <a:endParaRPr kumimoji="0" lang="es-CL" sz="2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es-CL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es-CL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es-CL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959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57546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Haga clic para modificar el estilo de título del patrón</a:t>
            </a:r>
          </a:p>
        </p:txBody>
      </p:sp>
      <p:sp>
        <p:nvSpPr>
          <p:cNvPr id="295949" name="Rectangle 1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514725"/>
            <a:ext cx="51943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Haga clic para modificar el estilo de subtítulo del patrón</a:t>
            </a:r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dirty="0">
                <a:solidFill>
                  <a:schemeClr val="bg2"/>
                </a:solidFill>
              </a:rPr>
              <a:t>‹Nº›</a:t>
            </a:fld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dirty="0">
                <a:latin typeface="Tahoma" panose="020B0604030504040204" pitchFamily="34" charset="0"/>
              </a:rPr>
              <a:t>‹Nº›</a:t>
            </a:fld>
            <a:endParaRPr 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04050" y="141288"/>
            <a:ext cx="1951038" cy="59912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>
          <a:xfrm>
            <a:off x="1150938" y="141288"/>
            <a:ext cx="5700712" cy="59912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dirty="0">
                <a:latin typeface="Tahoma" panose="020B0604030504040204" pitchFamily="34" charset="0"/>
              </a:rPr>
              <a:t>‹Nº›</a:t>
            </a:fld>
            <a:endParaRPr 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dirty="0">
                <a:latin typeface="Tahoma" panose="020B0604030504040204" pitchFamily="34" charset="0"/>
              </a:rPr>
              <a:t>‹Nº›</a:t>
            </a:fld>
            <a:endParaRPr 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dirty="0">
                <a:latin typeface="Tahoma" panose="020B0604030504040204" pitchFamily="34" charset="0"/>
              </a:rPr>
              <a:t>‹Nº›</a:t>
            </a:fld>
            <a:endParaRPr 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1182688" y="1044575"/>
            <a:ext cx="3810000" cy="508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5145088" y="1044575"/>
            <a:ext cx="3810000" cy="508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dirty="0">
                <a:latin typeface="Tahoma" panose="020B0604030504040204" pitchFamily="34" charset="0"/>
              </a:rPr>
              <a:t>‹Nº›</a:t>
            </a:fld>
            <a:endParaRPr 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dirty="0">
                <a:latin typeface="Tahoma" panose="020B0604030504040204" pitchFamily="34" charset="0"/>
              </a:rPr>
              <a:t>‹Nº›</a:t>
            </a:fld>
            <a:endParaRPr 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dirty="0">
                <a:latin typeface="Tahoma" panose="020B0604030504040204" pitchFamily="34" charset="0"/>
              </a:rPr>
              <a:t>‹Nº›</a:t>
            </a:fld>
            <a:endParaRPr 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dirty="0">
                <a:latin typeface="Tahoma" panose="020B0604030504040204" pitchFamily="34" charset="0"/>
              </a:rPr>
              <a:t>‹Nº›</a:t>
            </a:fld>
            <a:endParaRPr 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dirty="0">
                <a:latin typeface="Tahoma" panose="020B0604030504040204" pitchFamily="34" charset="0"/>
              </a:rPr>
              <a:t>‹Nº›</a:t>
            </a:fld>
            <a:endParaRPr 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s-CL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dirty="0">
                <a:latin typeface="Tahoma" panose="020B0604030504040204" pitchFamily="34" charset="0"/>
              </a:rPr>
              <a:t>‹Nº›</a:t>
            </a:fld>
            <a:endParaRPr 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ltGray">
          <a:xfrm>
            <a:off x="417513" y="239713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s-E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ltGray">
          <a:xfrm>
            <a:off x="800100" y="239713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s-E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ltGray">
          <a:xfrm>
            <a:off x="541338" y="661988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s-E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ltGray">
          <a:xfrm>
            <a:off x="911225" y="661988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s-E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ltGray">
          <a:xfrm>
            <a:off x="127000" y="5889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s-E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4919" name="Rectangle 7"/>
          <p:cNvSpPr>
            <a:spLocks noChangeArrowheads="1"/>
          </p:cNvSpPr>
          <p:nvPr/>
        </p:nvSpPr>
        <p:spPr bwMode="gray">
          <a:xfrm>
            <a:off x="762000" y="131763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s-E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4920" name="Rectangle 8"/>
          <p:cNvSpPr>
            <a:spLocks noChangeArrowheads="1"/>
          </p:cNvSpPr>
          <p:nvPr/>
        </p:nvSpPr>
        <p:spPr bwMode="gray">
          <a:xfrm>
            <a:off x="442913" y="9223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s-E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141288"/>
            <a:ext cx="7793037" cy="623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dirty="0"/>
              <a:t>Haga clic para modificar el estilo de título del patrón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1182688" y="1044575"/>
            <a:ext cx="7772400" cy="50879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Haga clic para modificar el estilo de texto del patrón</a:t>
            </a:r>
          </a:p>
          <a:p>
            <a:pPr lvl="1"/>
            <a:r>
              <a:rPr dirty="0"/>
              <a:t>Segundo nivel</a:t>
            </a:r>
          </a:p>
          <a:p>
            <a:pPr lvl="2"/>
            <a:r>
              <a:rPr dirty="0"/>
              <a:t>Tercer nivel</a:t>
            </a:r>
          </a:p>
          <a:p>
            <a:pPr lvl="3"/>
            <a:r>
              <a:rPr dirty="0"/>
              <a:t>Cuarto nivel</a:t>
            </a:r>
          </a:p>
          <a:p>
            <a:pPr lvl="4"/>
            <a:r>
              <a:rPr dirty="0"/>
              <a:t>Quinto nivel</a:t>
            </a:r>
          </a:p>
        </p:txBody>
      </p:sp>
      <p:sp>
        <p:nvSpPr>
          <p:cNvPr id="2949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49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49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dirty="0">
                <a:latin typeface="Tahoma" panose="020B0604030504040204" pitchFamily="34" charset="0"/>
              </a:rPr>
              <a:t>‹Nº›</a:t>
            </a:fld>
            <a:endParaRPr lang="en-US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050"/>
          <p:cNvSpPr>
            <a:spLocks noGrp="1"/>
          </p:cNvSpPr>
          <p:nvPr>
            <p:ph type="ctrTitle"/>
          </p:nvPr>
        </p:nvSpPr>
        <p:spPr>
          <a:xfrm>
            <a:off x="990600" y="1771650"/>
            <a:ext cx="5754688" cy="1201738"/>
          </a:xfrm>
          <a:ln/>
        </p:spPr>
        <p:txBody>
          <a:bodyPr vert="horz" wrap="square" lIns="90000" tIns="46800" rIns="90000" bIns="46800" anchor="b">
            <a:spAutoFit/>
          </a:bodyPr>
          <a:lstStyle/>
          <a:p>
            <a:pPr defTabSz="449580" eaLnBrk="1" hangingPunct="1">
              <a:buClr>
                <a:srgbClr val="515F7B"/>
              </a:buClr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x-none" dirty="0">
                <a:solidFill>
                  <a:srgbClr val="515F7B"/>
                </a:solidFill>
                <a:latin typeface="+mj-lt"/>
                <a:ea typeface="MS Gothic" panose="020B0609070205080204" pitchFamily="49" charset="-128"/>
                <a:cs typeface="+mj-cs"/>
              </a:rPr>
              <a:t>Programación Orientada a Objetos en Java</a:t>
            </a:r>
          </a:p>
        </p:txBody>
      </p:sp>
      <p:sp>
        <p:nvSpPr>
          <p:cNvPr id="3075" name="Rectangle 2051"/>
          <p:cNvSpPr/>
          <p:nvPr/>
        </p:nvSpPr>
        <p:spPr>
          <a:xfrm>
            <a:off x="-11112" y="3025775"/>
            <a:ext cx="9144000" cy="1588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endParaRPr lang="es-CL" altLang="x-none" dirty="0">
              <a:latin typeface="Tahoma" panose="020B0604030504040204" pitchFamily="34" charset="0"/>
            </a:endParaRPr>
          </a:p>
        </p:txBody>
      </p:sp>
      <p:sp>
        <p:nvSpPr>
          <p:cNvPr id="3076" name="Rectangle 2054"/>
          <p:cNvSpPr>
            <a:spLocks noGrp="1"/>
          </p:cNvSpPr>
          <p:nvPr>
            <p:ph type="subTitle" idx="1" hasCustomPrompt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algn="l" eaLnBrk="1" hangingPunct="1">
              <a:buSzPct val="60000"/>
              <a:buFont typeface="Wingdings" panose="05000000000000000000" pitchFamily="2" charset="2"/>
            </a:pPr>
            <a:r>
              <a:rPr lang="es-CL" altLang="x-none" dirty="0" smtClean="0">
                <a:latin typeface="+mn-lt"/>
                <a:ea typeface="+mn-ea"/>
                <a:cs typeface="+mn-cs"/>
              </a:rPr>
              <a:t>Herencia </a:t>
            </a:r>
            <a:r>
              <a:rPr lang="es-CL" altLang="x-none" dirty="0">
                <a:latin typeface="+mn-lt"/>
                <a:ea typeface="+mn-ea"/>
                <a:cs typeface="+mn-cs"/>
              </a:rPr>
              <a:t>y Polimorfismo</a:t>
            </a:r>
            <a:endParaRPr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x-none" dirty="0"/>
              <a:t>Polimorfismo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/>
              <a:t>Una referencia a un objeto de la clase B también puede ser una referencia a un objeto de la clase A. </a:t>
            </a:r>
          </a:p>
          <a:p>
            <a:r>
              <a:rPr lang="es-MX" sz="2400" dirty="0"/>
              <a:t>Una referencia a un objeto de la clase C también puede ser una referencia a un objeto de la clase A. </a:t>
            </a:r>
          </a:p>
          <a:p>
            <a:r>
              <a:rPr lang="es-MX" sz="2400" dirty="0"/>
              <a:t>Una referencia a un objeto de la clase D también puede ser una referencia a un objeto de la clase A. </a:t>
            </a:r>
          </a:p>
          <a:p>
            <a:r>
              <a:rPr lang="es-MX" sz="2400" dirty="0"/>
              <a:t>Una referencia a un objeto de la clase E también puede ser una referencia a un objeto de la clase D. </a:t>
            </a:r>
          </a:p>
          <a:p>
            <a:r>
              <a:rPr lang="es-MX" sz="2400" dirty="0"/>
              <a:t>Una referencia a un objeto de la clase E también puede ser una referencia a un objeto de la clase A. 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2975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6 Marcador de número de diapositiva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sz="1400" dirty="0"/>
              <a:t>11</a:t>
            </a:fld>
            <a:endParaRPr lang="en-US" sz="1400" dirty="0"/>
          </a:p>
        </p:txBody>
      </p:sp>
      <p:sp>
        <p:nvSpPr>
          <p:cNvPr id="394242" name="Rectangle 2"/>
          <p:cNvSpPr>
            <a:spLocks noGrp="1"/>
          </p:cNvSpPr>
          <p:nvPr>
            <p:ph sz="half" idx="1" hasCustomPrompt="1"/>
          </p:nvPr>
        </p:nvSpPr>
        <p:spPr>
          <a:xfrm>
            <a:off x="542925" y="1636713"/>
            <a:ext cx="3252788" cy="492125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Circulo circulo;</a:t>
            </a:r>
          </a:p>
        </p:txBody>
      </p:sp>
      <p:sp>
        <p:nvSpPr>
          <p:cNvPr id="394243" name="Rectangle 3"/>
          <p:cNvSpPr/>
          <p:nvPr/>
        </p:nvSpPr>
        <p:spPr>
          <a:xfrm>
            <a:off x="547688" y="2014538"/>
            <a:ext cx="2836862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sz="2000" dirty="0">
                <a:solidFill>
                  <a:schemeClr val="tx2"/>
                </a:solidFill>
                <a:latin typeface="Tahoma" panose="020B0604030504040204" pitchFamily="34" charset="0"/>
              </a:rPr>
              <a:t>circulo = new Circulo();</a:t>
            </a:r>
          </a:p>
        </p:txBody>
      </p:sp>
      <p:sp>
        <p:nvSpPr>
          <p:cNvPr id="394244" name="Rectangle 4"/>
          <p:cNvSpPr/>
          <p:nvPr/>
        </p:nvSpPr>
        <p:spPr>
          <a:xfrm>
            <a:off x="546100" y="2447925"/>
            <a:ext cx="1697038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sz="2000" dirty="0">
                <a:solidFill>
                  <a:schemeClr val="tx2"/>
                </a:solidFill>
                <a:latin typeface="Tahoma" panose="020B0604030504040204" pitchFamily="34" charset="0"/>
              </a:rPr>
              <a:t>Figura figura;</a:t>
            </a:r>
          </a:p>
        </p:txBody>
      </p:sp>
      <p:sp>
        <p:nvSpPr>
          <p:cNvPr id="394245" name="Rectangle 5"/>
          <p:cNvSpPr/>
          <p:nvPr/>
        </p:nvSpPr>
        <p:spPr>
          <a:xfrm>
            <a:off x="547688" y="2909888"/>
            <a:ext cx="1987550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sz="2000" dirty="0">
                <a:solidFill>
                  <a:schemeClr val="tx2"/>
                </a:solidFill>
                <a:latin typeface="Tahoma" panose="020B0604030504040204" pitchFamily="34" charset="0"/>
              </a:rPr>
              <a:t>figura = circulo;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4419600" y="2133600"/>
            <a:ext cx="1219200" cy="742950"/>
            <a:chOff x="2784" y="1344"/>
            <a:chExt cx="768" cy="468"/>
          </a:xfrm>
        </p:grpSpPr>
        <p:sp>
          <p:nvSpPr>
            <p:cNvPr id="10257" name="Rectangle 7"/>
            <p:cNvSpPr/>
            <p:nvPr/>
          </p:nvSpPr>
          <p:spPr>
            <a:xfrm>
              <a:off x="2784" y="1344"/>
              <a:ext cx="768" cy="192"/>
            </a:xfrm>
            <a:prstGeom prst="rect">
              <a:avLst/>
            </a:prstGeom>
            <a:solidFill>
              <a:schemeClr val="tx2"/>
            </a:solidFill>
            <a:ln w="38100" cap="flat" cmpd="sng">
              <a:solidFill>
                <a:schemeClr val="accent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CL" altLang="x-none" dirty="0">
                <a:latin typeface="Tahoma" panose="020B0604030504040204" pitchFamily="34" charset="0"/>
              </a:endParaRPr>
            </a:p>
          </p:txBody>
        </p:sp>
        <p:sp>
          <p:nvSpPr>
            <p:cNvPr id="10258" name="Text Box 8"/>
            <p:cNvSpPr txBox="1"/>
            <p:nvPr/>
          </p:nvSpPr>
          <p:spPr>
            <a:xfrm>
              <a:off x="2838" y="1485"/>
              <a:ext cx="647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None/>
              </a:pPr>
              <a:r>
                <a:rPr dirty="0">
                  <a:latin typeface="Arial Narrow" panose="020B0606020202030204" pitchFamily="34" charset="0"/>
                </a:rPr>
                <a:t>circulo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4419600" y="3048000"/>
            <a:ext cx="1219200" cy="757238"/>
            <a:chOff x="2784" y="1920"/>
            <a:chExt cx="768" cy="477"/>
          </a:xfrm>
        </p:grpSpPr>
        <p:sp>
          <p:nvSpPr>
            <p:cNvPr id="10255" name="Rectangle 10"/>
            <p:cNvSpPr/>
            <p:nvPr/>
          </p:nvSpPr>
          <p:spPr>
            <a:xfrm>
              <a:off x="2784" y="1920"/>
              <a:ext cx="768" cy="192"/>
            </a:xfrm>
            <a:prstGeom prst="rect">
              <a:avLst/>
            </a:prstGeom>
            <a:solidFill>
              <a:schemeClr val="tx2"/>
            </a:solidFill>
            <a:ln w="38100" cap="flat" cmpd="sng">
              <a:solidFill>
                <a:schemeClr val="accent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CL" altLang="x-none" dirty="0">
                <a:latin typeface="Tahoma" panose="020B0604030504040204" pitchFamily="34" charset="0"/>
              </a:endParaRPr>
            </a:p>
          </p:txBody>
        </p:sp>
        <p:sp>
          <p:nvSpPr>
            <p:cNvPr id="10256" name="Text Box 11"/>
            <p:cNvSpPr txBox="1"/>
            <p:nvPr/>
          </p:nvSpPr>
          <p:spPr>
            <a:xfrm>
              <a:off x="2873" y="2070"/>
              <a:ext cx="57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None/>
              </a:pPr>
              <a:r>
                <a:rPr dirty="0">
                  <a:latin typeface="Arial Narrow" panose="020B0606020202030204" pitchFamily="34" charset="0"/>
                </a:rPr>
                <a:t>figura</a:t>
              </a:r>
            </a:p>
          </p:txBody>
        </p:sp>
      </p:grpSp>
      <p:sp>
        <p:nvSpPr>
          <p:cNvPr id="394252" name="Line 12"/>
          <p:cNvSpPr/>
          <p:nvPr/>
        </p:nvSpPr>
        <p:spPr>
          <a:xfrm>
            <a:off x="5638800" y="2286000"/>
            <a:ext cx="7620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94253" name="Line 13"/>
          <p:cNvSpPr/>
          <p:nvPr/>
        </p:nvSpPr>
        <p:spPr>
          <a:xfrm flipV="1">
            <a:off x="5638800" y="2438400"/>
            <a:ext cx="762000" cy="7620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94254" name="Rectangle 14"/>
          <p:cNvSpPr/>
          <p:nvPr/>
        </p:nvSpPr>
        <p:spPr>
          <a:xfrm>
            <a:off x="652463" y="4191000"/>
            <a:ext cx="8339137" cy="18970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None/>
            </a:pPr>
            <a:endParaRPr lang="es-ES" altLang="x-none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394255" name="Oval 15"/>
          <p:cNvSpPr>
            <a:spLocks noChangeArrowheads="1"/>
          </p:cNvSpPr>
          <p:nvPr/>
        </p:nvSpPr>
        <p:spPr bwMode="auto">
          <a:xfrm>
            <a:off x="6400800" y="1371600"/>
            <a:ext cx="2044700" cy="18923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accent1"/>
            </a:solidFill>
            <a:round/>
          </a:ln>
          <a:effectLst>
            <a:outerShdw dist="74053" dir="3542175" algn="ctr" rotWithShape="0">
              <a:schemeClr val="tx1"/>
            </a:outerShdw>
          </a:effec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4256" name="Rectangle 16"/>
          <p:cNvSpPr/>
          <p:nvPr/>
        </p:nvSpPr>
        <p:spPr>
          <a:xfrm>
            <a:off x="381000" y="4191000"/>
            <a:ext cx="8108950" cy="19732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lvl="1" eaLnBrk="0" hangingPunct="0">
              <a:lnSpc>
                <a:spcPct val="80000"/>
              </a:lnSpc>
              <a:spcBef>
                <a:spcPct val="0"/>
              </a:spcBef>
              <a:buClrTx/>
              <a:buNone/>
            </a:pPr>
            <a:r>
              <a:rPr sz="2600" dirty="0">
                <a:latin typeface="Times New Roman" panose="02020603050405020304" pitchFamily="18" charset="0"/>
              </a:rPr>
              <a:t>Compila y ejecuta bien (un círculo es una figura)</a:t>
            </a: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sz="2600" dirty="0">
                <a:latin typeface="Times New Roman" panose="02020603050405020304" pitchFamily="18" charset="0"/>
              </a:rPr>
              <a:t>Restricción: no se puede usar figura para acceder a métodos especializados de Circulo</a:t>
            </a: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sz="2000" dirty="0">
                <a:solidFill>
                  <a:schemeClr val="tx2"/>
                </a:solidFill>
                <a:latin typeface="Tahoma" panose="020B0604030504040204" pitchFamily="34" charset="0"/>
              </a:rPr>
              <a:t>figura.getRadio();</a:t>
            </a:r>
            <a:r>
              <a:rPr sz="2000" dirty="0">
                <a:latin typeface="Tahoma" panose="020B0604030504040204" pitchFamily="34" charset="0"/>
              </a:rPr>
              <a:t> </a:t>
            </a:r>
            <a:r>
              <a:rPr sz="2000" dirty="0">
                <a:solidFill>
                  <a:schemeClr val="bg2"/>
                </a:solidFill>
                <a:latin typeface="Tahoma" panose="020B0604030504040204" pitchFamily="34" charset="0"/>
              </a:rPr>
              <a:t>// no compila</a:t>
            </a: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sz="200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10254" name="Rectangle 17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dirty="0"/>
              <a:t>Polimorfismo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 build="p"/>
      <p:bldP spid="394243" grpId="0"/>
      <p:bldP spid="394244" grpId="0"/>
      <p:bldP spid="394245" grpId="0"/>
      <p:bldP spid="394254" grpId="0"/>
      <p:bldP spid="394255" grpId="0" animBg="1"/>
      <p:bldP spid="3942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sz="1400" dirty="0"/>
              <a:t>12</a:t>
            </a:fld>
            <a:endParaRPr lang="en-US" sz="1400" dirty="0"/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dirty="0"/>
              <a:t>Polimorfismo</a:t>
            </a:r>
          </a:p>
        </p:txBody>
      </p:sp>
      <p:sp>
        <p:nvSpPr>
          <p:cNvPr id="11268" name="Rectangle 3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dirty="0"/>
              <a:t>Java permite asignar un objeto a una variable declarada con un tipo de datos ancestro</a:t>
            </a:r>
          </a:p>
        </p:txBody>
      </p:sp>
      <p:sp>
        <p:nvSpPr>
          <p:cNvPr id="11269" name="Rectangle 4"/>
          <p:cNvSpPr/>
          <p:nvPr/>
        </p:nvSpPr>
        <p:spPr>
          <a:xfrm>
            <a:off x="1925638" y="3074988"/>
            <a:ext cx="6913562" cy="27765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sz="2000" dirty="0">
                <a:solidFill>
                  <a:schemeClr val="tx2"/>
                </a:solidFill>
                <a:latin typeface="Tahoma" panose="020B0604030504040204" pitchFamily="34" charset="0"/>
              </a:rPr>
              <a:t>void metodo1(Figura f) {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sz="2000" dirty="0">
                <a:solidFill>
                  <a:schemeClr val="tx2"/>
                </a:solidFill>
                <a:latin typeface="Tahoma" panose="020B0604030504040204" pitchFamily="34" charset="0"/>
              </a:rPr>
              <a:t>   f.print();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sz="2000" dirty="0">
                <a:solidFill>
                  <a:schemeClr val="tx2"/>
                </a:solidFill>
                <a:latin typeface="Tahoma" panose="020B0604030504040204" pitchFamily="34" charset="0"/>
              </a:rPr>
              <a:t>   ...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sz="2000" dirty="0">
                <a:solidFill>
                  <a:schemeClr val="tx2"/>
                </a:solidFill>
                <a:latin typeface="Tahoma" panose="020B0604030504040204" pitchFamily="34" charset="0"/>
              </a:rPr>
              <a:t>}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None/>
            </a:pPr>
            <a:endParaRPr sz="2000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sz="2000" dirty="0">
                <a:solidFill>
                  <a:schemeClr val="tx2"/>
                </a:solidFill>
                <a:latin typeface="Tahoma" panose="020B0604030504040204" pitchFamily="34" charset="0"/>
              </a:rPr>
              <a:t>void metodo2() {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sz="2000" dirty="0">
                <a:solidFill>
                  <a:schemeClr val="tx2"/>
                </a:solidFill>
                <a:latin typeface="Tahoma" panose="020B0604030504040204" pitchFamily="34" charset="0"/>
              </a:rPr>
              <a:t>   metodo1(new Circulo());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sz="2000" dirty="0">
                <a:solidFill>
                  <a:schemeClr val="tx2"/>
                </a:solidFill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5 Marcador de número de diapositiva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sz="1400" dirty="0"/>
              <a:t>13</a:t>
            </a:fld>
            <a:endParaRPr lang="en-US" sz="1400" dirty="0"/>
          </a:p>
        </p:txBody>
      </p:sp>
      <p:sp>
        <p:nvSpPr>
          <p:cNvPr id="12291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s-CL" altLang="x-none" dirty="0"/>
              <a:t>Reescritura de Métodos</a:t>
            </a:r>
            <a:endParaRPr dirty="0"/>
          </a:p>
        </p:txBody>
      </p:sp>
      <p:sp>
        <p:nvSpPr>
          <p:cNvPr id="12292" name="Rectangle 1027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s-MX" sz="2000" dirty="0"/>
              <a:t>Una subclase hereda todos los métodos de su superclase que son accesibles a dicha subclase a menos que la subclase </a:t>
            </a:r>
            <a:r>
              <a:rPr lang="es-MX" sz="2000" dirty="0" err="1"/>
              <a:t>sobreescriba</a:t>
            </a:r>
            <a:r>
              <a:rPr lang="es-MX" sz="2000" dirty="0"/>
              <a:t> los métodos. </a:t>
            </a:r>
            <a:br>
              <a:rPr lang="es-MX" sz="2000" dirty="0"/>
            </a:br>
            <a:r>
              <a:rPr lang="es-MX" sz="2000" dirty="0"/>
              <a:t/>
            </a:r>
            <a:br>
              <a:rPr lang="es-MX" sz="2000" dirty="0"/>
            </a:br>
            <a:r>
              <a:rPr lang="es-MX" sz="2000" dirty="0"/>
              <a:t>Una subclase </a:t>
            </a:r>
            <a:r>
              <a:rPr lang="es-MX" sz="2000" dirty="0" err="1"/>
              <a:t>sobreescribe</a:t>
            </a:r>
            <a:r>
              <a:rPr lang="es-MX" sz="2000" dirty="0"/>
              <a:t> un método de su superclase cuando define un método con las mismas características ( nombre, número y tipo de argumentos) que el método de la superclase. </a:t>
            </a:r>
            <a:br>
              <a:rPr lang="es-MX" sz="2000" dirty="0"/>
            </a:br>
            <a:r>
              <a:rPr lang="es-MX" sz="2000" dirty="0"/>
              <a:t/>
            </a:r>
            <a:br>
              <a:rPr lang="es-MX" sz="2000" dirty="0"/>
            </a:br>
            <a:r>
              <a:rPr lang="es-MX" sz="2000" dirty="0"/>
              <a:t>Las subclases emplean la </a:t>
            </a:r>
            <a:r>
              <a:rPr lang="es-MX" sz="2000" dirty="0" err="1"/>
              <a:t>sobreescritura</a:t>
            </a:r>
            <a:r>
              <a:rPr lang="es-MX" sz="2000" dirty="0"/>
              <a:t> de métodos la mayoría de las veces para agregar o modificar la funcionalidad del método heredado de la clase padre. </a:t>
            </a:r>
            <a:r>
              <a:rPr lang="es-CL" altLang="x-none" sz="2000" i="1" dirty="0">
                <a:solidFill>
                  <a:schemeClr val="tx2"/>
                </a:solidFill>
              </a:rPr>
              <a:t/>
            </a:r>
            <a:br>
              <a:rPr lang="es-CL" altLang="x-none" sz="2000" i="1" dirty="0">
                <a:solidFill>
                  <a:schemeClr val="tx2"/>
                </a:solidFill>
              </a:rPr>
            </a:br>
            <a:r>
              <a:rPr lang="es-CL" altLang="x-none" sz="2000" dirty="0"/>
              <a:t>                                                                             </a:t>
            </a: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5 Marcador de número de diapositiva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sz="1400" dirty="0"/>
              <a:t>14</a:t>
            </a:fld>
            <a:endParaRPr lang="en-US" sz="1400" dirty="0"/>
          </a:p>
        </p:txBody>
      </p:sp>
      <p:sp>
        <p:nvSpPr>
          <p:cNvPr id="13315" name="Rectangle 2"/>
          <p:cNvSpPr>
            <a:spLocks noGrp="1"/>
          </p:cNvSpPr>
          <p:nvPr>
            <p:ph idx="1" hasCustomPrompt="1"/>
          </p:nvPr>
        </p:nvSpPr>
        <p:spPr>
          <a:xfrm>
            <a:off x="1243013" y="1057275"/>
            <a:ext cx="6929437" cy="4487863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s-CL" altLang="x-none" sz="2000" dirty="0">
                <a:solidFill>
                  <a:schemeClr val="tx2"/>
                </a:solidFill>
              </a:rPr>
              <a:t>public </a:t>
            </a:r>
            <a:r>
              <a:rPr sz="2000" dirty="0">
                <a:solidFill>
                  <a:schemeClr val="tx2"/>
                </a:solidFill>
              </a:rPr>
              <a:t>class </a:t>
            </a:r>
            <a:r>
              <a:rPr lang="es-CL" altLang="x-none" sz="2000" dirty="0">
                <a:solidFill>
                  <a:schemeClr val="tx2"/>
                </a:solidFill>
              </a:rPr>
              <a:t>DTE</a:t>
            </a:r>
            <a:r>
              <a:rPr sz="2000" dirty="0">
                <a:solidFill>
                  <a:schemeClr val="tx2"/>
                </a:solidFill>
              </a:rPr>
              <a:t> {</a:t>
            </a:r>
            <a:endParaRPr lang="es-CL" altLang="x-none" sz="20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s-CL" altLang="x-none" sz="2000" dirty="0">
                <a:solidFill>
                  <a:schemeClr val="tx2"/>
                </a:solidFill>
              </a:rPr>
              <a:t>    ...</a:t>
            </a:r>
            <a:endParaRPr sz="20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sz="2000" dirty="0">
                <a:solidFill>
                  <a:schemeClr val="tx2"/>
                </a:solidFill>
              </a:rPr>
              <a:t>  </a:t>
            </a:r>
            <a:r>
              <a:rPr lang="es-CL" altLang="x-none" sz="2000" dirty="0">
                <a:solidFill>
                  <a:schemeClr val="tx2"/>
                </a:solidFill>
              </a:rPr>
              <a:t>  public void validar() {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s-CL" altLang="x-none" sz="2000" dirty="0">
                <a:solidFill>
                  <a:schemeClr val="tx2"/>
                </a:solidFill>
              </a:rPr>
              <a:t>        ...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s-CL" altLang="x-none" sz="2000" dirty="0">
                <a:solidFill>
                  <a:schemeClr val="tx2"/>
                </a:solidFill>
              </a:rPr>
              <a:t>    }</a:t>
            </a:r>
            <a:endParaRPr sz="20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sz="2000" dirty="0">
                <a:solidFill>
                  <a:schemeClr val="tx2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None/>
            </a:pPr>
            <a:endParaRPr sz="20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s-CL" altLang="x-none" sz="2000" dirty="0">
                <a:solidFill>
                  <a:schemeClr val="tx2"/>
                </a:solidFill>
              </a:rPr>
              <a:t>public </a:t>
            </a:r>
            <a:r>
              <a:rPr sz="2000" dirty="0">
                <a:solidFill>
                  <a:schemeClr val="tx2"/>
                </a:solidFill>
              </a:rPr>
              <a:t>class </a:t>
            </a:r>
            <a:r>
              <a:rPr lang="es-CL" altLang="x-none" sz="2000" dirty="0">
                <a:solidFill>
                  <a:schemeClr val="tx2"/>
                </a:solidFill>
              </a:rPr>
              <a:t>Factura</a:t>
            </a:r>
            <a:r>
              <a:rPr sz="2000" dirty="0">
                <a:solidFill>
                  <a:schemeClr val="tx2"/>
                </a:solidFill>
              </a:rPr>
              <a:t> </a:t>
            </a:r>
            <a:r>
              <a:rPr lang="es-CL" altLang="x-none" sz="2000" dirty="0">
                <a:solidFill>
                  <a:schemeClr val="tx2"/>
                </a:solidFill>
              </a:rPr>
              <a:t>extends DTE </a:t>
            </a:r>
            <a:r>
              <a:rPr sz="2000" dirty="0">
                <a:solidFill>
                  <a:schemeClr val="tx2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s-CL" altLang="x-none" sz="2000" dirty="0">
                <a:solidFill>
                  <a:schemeClr val="tx2"/>
                </a:solidFill>
              </a:rPr>
              <a:t>    public void validar() {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s-CL" altLang="x-none" sz="2000" dirty="0">
                <a:solidFill>
                  <a:schemeClr val="tx2"/>
                </a:solidFill>
              </a:rPr>
              <a:t>        super.validar();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s-CL" altLang="x-none" sz="2000" dirty="0">
                <a:solidFill>
                  <a:schemeClr val="tx2"/>
                </a:solidFill>
              </a:rPr>
              <a:t>        ...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s-CL" altLang="x-none" sz="2000" dirty="0">
                <a:solidFill>
                  <a:schemeClr val="tx2"/>
                </a:solidFill>
              </a:rPr>
              <a:t>    }</a:t>
            </a:r>
            <a:endParaRPr sz="20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sz="2000" dirty="0">
                <a:solidFill>
                  <a:schemeClr val="tx2"/>
                </a:solidFill>
              </a:rPr>
              <a:t>}</a:t>
            </a:r>
            <a:endParaRPr lang="es-CL" altLang="x-none" sz="2000" dirty="0">
              <a:solidFill>
                <a:schemeClr val="tx2"/>
              </a:solidFill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s-CL" altLang="x-none" dirty="0"/>
              <a:t>Reescritura de Métodos</a:t>
            </a:r>
            <a:endParaRPr dirty="0"/>
          </a:p>
        </p:txBody>
      </p:sp>
      <p:sp>
        <p:nvSpPr>
          <p:cNvPr id="13317" name="AutoShape 5"/>
          <p:cNvSpPr/>
          <p:nvPr/>
        </p:nvSpPr>
        <p:spPr>
          <a:xfrm>
            <a:off x="5021263" y="3781425"/>
            <a:ext cx="4005262" cy="1231900"/>
          </a:xfrm>
          <a:prstGeom prst="wedgeRoundRectCallout">
            <a:avLst>
              <a:gd name="adj1" fmla="val -70412"/>
              <a:gd name="adj2" fmla="val -37759"/>
              <a:gd name="adj3" fmla="val 16667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r>
              <a:rPr lang="es-CL" altLang="x-none" sz="1800" dirty="0">
                <a:latin typeface="Tahoma" panose="020B0604030504040204" pitchFamily="34" charset="0"/>
              </a:rPr>
              <a:t>Reescritura del método validar() en clase derivada (la firma y el tipo de retorno coinciden con los de la clase base)</a:t>
            </a:r>
            <a:endParaRPr sz="1800" dirty="0">
              <a:latin typeface="Tahoma" panose="020B0604030504040204" pitchFamily="34" charset="0"/>
            </a:endParaRPr>
          </a:p>
        </p:txBody>
      </p:sp>
      <p:sp>
        <p:nvSpPr>
          <p:cNvPr id="13318" name="AutoShape 6"/>
          <p:cNvSpPr/>
          <p:nvPr/>
        </p:nvSpPr>
        <p:spPr>
          <a:xfrm>
            <a:off x="2733675" y="5294313"/>
            <a:ext cx="4005263" cy="985837"/>
          </a:xfrm>
          <a:prstGeom prst="wedgeRoundRectCallout">
            <a:avLst>
              <a:gd name="adj1" fmla="val -50079"/>
              <a:gd name="adj2" fmla="val -136472"/>
              <a:gd name="adj3" fmla="val 16667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r>
              <a:rPr lang="es-CL" altLang="x-none" sz="1800" dirty="0">
                <a:latin typeface="Tahoma" panose="020B0604030504040204" pitchFamily="34" charset="0"/>
              </a:rPr>
              <a:t>Invocación a funcionalidad provista en la clase base, para extender en lugar de reemplazar</a:t>
            </a:r>
            <a:endParaRPr sz="1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5 Marcador de número de diapositiva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sz="1400" dirty="0"/>
              <a:t>15</a:t>
            </a:fld>
            <a:endParaRPr lang="en-US" sz="1400" dirty="0"/>
          </a:p>
        </p:txBody>
      </p:sp>
      <p:sp>
        <p:nvSpPr>
          <p:cNvPr id="415746" name="Rectangle 2"/>
          <p:cNvSpPr>
            <a:spLocks noGrp="1" noChangeArrowheads="1"/>
          </p:cNvSpPr>
          <p:nvPr>
            <p:ph idx="1" hasCustomPrompt="1"/>
          </p:nvPr>
        </p:nvSpPr>
        <p:spPr>
          <a:xfrm>
            <a:off x="1182688" y="1044575"/>
            <a:ext cx="7772400" cy="5813425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 constructor de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subclase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debe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invocar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algún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constructor de la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base: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Explícitamente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: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usando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C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</a:rPr>
              <a:t>base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Implícitamente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: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no se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invoca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el constructor de la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clase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base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explícitamente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se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invoca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el constructor default</a:t>
            </a:r>
            <a:endParaRPr kumimoji="0" lang="es-CL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s-CL" sz="1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class </a:t>
            </a:r>
            <a:r>
              <a:rPr kumimoji="0" lang="es-C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DTE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 {</a:t>
            </a:r>
            <a:endParaRPr kumimoji="0" lang="es-CL" sz="1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s-C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    DTE(Empresa emisor, </a:t>
            </a:r>
            <a:r>
              <a:rPr kumimoji="0" lang="es-C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int</a:t>
            </a:r>
            <a:r>
              <a:rPr kumimoji="0" lang="es-C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 folio) { ... }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s-C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    ...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}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class </a:t>
            </a:r>
            <a:r>
              <a:rPr kumimoji="0" lang="es-C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Factura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C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extends</a:t>
            </a:r>
            <a:r>
              <a:rPr kumimoji="0" lang="es-C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 DTE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{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s-C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    Factura(Empresa emisor, </a:t>
            </a:r>
            <a:r>
              <a:rPr kumimoji="0" lang="es-C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int</a:t>
            </a:r>
            <a:r>
              <a:rPr kumimoji="0" lang="es-C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 folio, Empresa receptor) {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s-C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        </a:t>
            </a:r>
            <a:r>
              <a:rPr kumimoji="0" lang="es-C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super</a:t>
            </a:r>
            <a:r>
              <a:rPr kumimoji="0" lang="es-C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(emisor, folio);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s-C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        ... 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s-C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    }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s-C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    ...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}</a:t>
            </a:r>
          </a:p>
        </p:txBody>
      </p:sp>
      <p:sp>
        <p:nvSpPr>
          <p:cNvPr id="17412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dirty="0"/>
              <a:t>Constructor en Subclases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5 Marcador de número de diapositiva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sz="1400" dirty="0"/>
              <a:t>16</a:t>
            </a:fld>
            <a:endParaRPr lang="en-US" sz="1400" dirty="0"/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s-CL" altLang="x-none" dirty="0"/>
              <a:t>Java No Soporta Herencia Múltiple</a:t>
            </a:r>
            <a:endParaRPr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 ocasiones es útil que una clase se pueda ver de varias formas, utilizando polimorfismo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 C++, lo anterior se implementa con herencia múltiple, pero esto genera problemas cuando se hereda implementación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 evitar estos problemas, Java no soporta herencia múltiple, pero sí permite que una clase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implemente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múltiples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interfaces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5 Marcador de número de diapositiva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sz="1400" dirty="0"/>
              <a:t>2</a:t>
            </a:fld>
            <a:endParaRPr lang="en-US" sz="1400" dirty="0"/>
          </a:p>
        </p:txBody>
      </p:sp>
      <p:sp>
        <p:nvSpPr>
          <p:cNvPr id="4099" name="Rectangle 1028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dirty="0"/>
              <a:t>Temario</a:t>
            </a:r>
          </a:p>
        </p:txBody>
      </p:sp>
      <p:sp>
        <p:nvSpPr>
          <p:cNvPr id="4100" name="Rectangle 1029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dirty="0"/>
              <a:t>Herencia</a:t>
            </a:r>
          </a:p>
          <a:p>
            <a:pPr eaLnBrk="1" hangingPunct="1"/>
            <a:r>
              <a:rPr dirty="0"/>
              <a:t>Re</a:t>
            </a:r>
            <a:r>
              <a:rPr lang="es-CL" altLang="x-none" dirty="0"/>
              <a:t>escritura</a:t>
            </a:r>
            <a:r>
              <a:rPr dirty="0"/>
              <a:t> de </a:t>
            </a:r>
            <a:r>
              <a:rPr lang="es-ES" altLang="x-none" dirty="0"/>
              <a:t>m</a:t>
            </a:r>
            <a:r>
              <a:rPr dirty="0"/>
              <a:t>étodos</a:t>
            </a:r>
          </a:p>
          <a:p>
            <a:pPr eaLnBrk="1" hangingPunct="1"/>
            <a:r>
              <a:rPr dirty="0" err="1" smtClean="0"/>
              <a:t>Polimorfismo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Marcador de número de diapositiva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sz="1400" dirty="0"/>
              <a:t>3</a:t>
            </a:fld>
            <a:endParaRPr lang="en-US" sz="1400" dirty="0"/>
          </a:p>
        </p:txBody>
      </p:sp>
      <p:sp>
        <p:nvSpPr>
          <p:cNvPr id="5123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s-CL" altLang="x-none" dirty="0"/>
              <a:t>Herencia</a:t>
            </a:r>
            <a:endParaRPr dirty="0"/>
          </a:p>
        </p:txBody>
      </p:sp>
      <p:sp>
        <p:nvSpPr>
          <p:cNvPr id="5124" name="Rectangle 1027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s-MX" sz="2000" dirty="0"/>
              <a:t>La herencia es un mecanismo que permite la definición de una clase a partir de la definición de otra ya existente. La herencia permite compartir automáticamente métodos y datos entre clases, subclases y objetos. </a:t>
            </a:r>
            <a:br>
              <a:rPr lang="es-MX" sz="2000" dirty="0"/>
            </a:br>
            <a:r>
              <a:rPr lang="es-MX" sz="2000" dirty="0"/>
              <a:t/>
            </a:r>
            <a:br>
              <a:rPr lang="es-MX" sz="2000" dirty="0"/>
            </a:br>
            <a:r>
              <a:rPr lang="es-MX" sz="2000" dirty="0"/>
              <a:t>La herencia está fuertemente ligada a la reutilización del código en la OOP. Esto es, el código de cualquiera de las clases puede ser utilizado sin más que crear una clase derivada de ella, o bien una </a:t>
            </a:r>
            <a:r>
              <a:rPr lang="es-MX" sz="2000" i="1" dirty="0"/>
              <a:t>subclase</a:t>
            </a:r>
            <a:r>
              <a:rPr lang="es-MX" sz="2000" dirty="0"/>
              <a:t>. </a:t>
            </a:r>
            <a:br>
              <a:rPr lang="es-MX" sz="2000" dirty="0"/>
            </a:br>
            <a:r>
              <a:rPr lang="es-MX" sz="2000" dirty="0"/>
              <a:t/>
            </a:r>
            <a:br>
              <a:rPr lang="es-MX" sz="2000" dirty="0"/>
            </a:br>
            <a:r>
              <a:rPr lang="es-MX" sz="2000" dirty="0"/>
              <a:t>Hay dos tipos de herencia: </a:t>
            </a:r>
            <a:r>
              <a:rPr lang="es-MX" sz="2000" i="1" dirty="0"/>
              <a:t>Herencia Simple</a:t>
            </a:r>
            <a:r>
              <a:rPr lang="es-MX" sz="2000" dirty="0"/>
              <a:t> y </a:t>
            </a:r>
            <a:r>
              <a:rPr lang="es-MX" sz="2000" i="1" dirty="0"/>
              <a:t>Herencia Múltiple</a:t>
            </a:r>
            <a:r>
              <a:rPr lang="es-MX" sz="2000" dirty="0"/>
              <a:t>. La primera indica que se pueden definir nuevas clases solamente a partir de una clase inicial mientras que la segunda indica que se pueden definir nuevas clases a partir de dos o más clases iniciales. Java sólo permite herencia simple</a:t>
            </a:r>
            <a:r>
              <a:rPr lang="es-MX" sz="2000" dirty="0" smtClean="0"/>
              <a:t>.</a:t>
            </a:r>
            <a:r>
              <a:rPr lang="es-CL" altLang="x-none" sz="2000" dirty="0" smtClean="0"/>
              <a:t>                                                                       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Superclase y Subclases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000" dirty="0"/>
              <a:t>El concepto de herencia conduce a una estructura jerárquica de clases o estructura de árbol, lo cual significa que en la OOP todas las relaciones entre clases deben ajustarse a dicha estructura. </a:t>
            </a:r>
            <a:br>
              <a:rPr lang="es-MX" sz="2000" dirty="0"/>
            </a:br>
            <a:r>
              <a:rPr lang="es-MX" sz="2000" dirty="0"/>
              <a:t/>
            </a:r>
            <a:br>
              <a:rPr lang="es-MX" sz="2000" dirty="0"/>
            </a:br>
            <a:r>
              <a:rPr lang="es-MX" sz="2000" dirty="0"/>
              <a:t>En esta estructura jerárquica, cada clase tiene sólo una clase padre. La clase padre de cualquier clase es conocida como su </a:t>
            </a:r>
            <a:r>
              <a:rPr lang="es-MX" sz="2000" i="1" dirty="0"/>
              <a:t>superclase</a:t>
            </a:r>
            <a:r>
              <a:rPr lang="es-MX" sz="2000" dirty="0"/>
              <a:t>. La clase hija de una superclase es llamada una </a:t>
            </a:r>
            <a:r>
              <a:rPr lang="es-MX" sz="2000" i="1" dirty="0"/>
              <a:t>subclase</a:t>
            </a:r>
            <a:r>
              <a:rPr lang="es-MX" sz="2000" dirty="0"/>
              <a:t>. </a:t>
            </a:r>
            <a:br>
              <a:rPr lang="es-MX" sz="2000" dirty="0"/>
            </a:br>
            <a:r>
              <a:rPr lang="es-MX" sz="2000" dirty="0"/>
              <a:t/>
            </a:r>
            <a:br>
              <a:rPr lang="es-MX" sz="2000" dirty="0"/>
            </a:br>
            <a:r>
              <a:rPr lang="es-MX" sz="2000" b="1" dirty="0"/>
              <a:t>* </a:t>
            </a:r>
            <a:r>
              <a:rPr lang="es-MX" sz="2000" dirty="0"/>
              <a:t>Una superclase puede tener cualquier número de subclases. </a:t>
            </a:r>
            <a:br>
              <a:rPr lang="es-MX" sz="2000" dirty="0"/>
            </a:br>
            <a:r>
              <a:rPr lang="es-MX" sz="2000" dirty="0"/>
              <a:t/>
            </a:r>
            <a:br>
              <a:rPr lang="es-MX" sz="2000" dirty="0"/>
            </a:br>
            <a:r>
              <a:rPr lang="es-MX" sz="2000" b="1" dirty="0"/>
              <a:t>*</a:t>
            </a:r>
            <a:r>
              <a:rPr lang="es-MX" sz="2000" dirty="0"/>
              <a:t> Una subclase puede tener sólo una superclase. </a:t>
            </a:r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390942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Estructura</a:t>
            </a:r>
            <a:endParaRPr lang="es-BO" dirty="0"/>
          </a:p>
        </p:txBody>
      </p:sp>
      <p:pic>
        <p:nvPicPr>
          <p:cNvPr id="5" name="Picture 2" descr="http://profesores.fi-b.unam.mx/carlos/java/images/jerarq_clases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17" y="1295060"/>
            <a:ext cx="4341582" cy="246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150938" y="3948000"/>
            <a:ext cx="7093176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MX" sz="2400" dirty="0" smtClean="0">
                <a:latin typeface="Tahoma,Helvetica,Arial"/>
              </a:rPr>
              <a:t>B, C y D son subclases de A.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sz="2400" dirty="0" smtClean="0">
                <a:latin typeface="Tahoma,Helvetica,Arial"/>
              </a:rPr>
              <a:t>A </a:t>
            </a:r>
            <a:r>
              <a:rPr lang="es-MX" sz="2400" dirty="0">
                <a:latin typeface="Tahoma,Helvetica,Arial"/>
              </a:rPr>
              <a:t>es la superclase de B, C y 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sz="2400" dirty="0">
                <a:latin typeface="Tahoma,Helvetica,Arial"/>
              </a:rPr>
              <a:t>D es la superclase de 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sz="2400" dirty="0" smtClean="0">
                <a:latin typeface="Tahoma,Helvetica,Arial"/>
              </a:rPr>
              <a:t>E </a:t>
            </a:r>
            <a:r>
              <a:rPr lang="es-MX" sz="2400" dirty="0">
                <a:latin typeface="Tahoma,Helvetica,Arial"/>
              </a:rPr>
              <a:t>es una subclase de D. </a:t>
            </a:r>
          </a:p>
        </p:txBody>
      </p:sp>
    </p:spTree>
    <p:extLst>
      <p:ext uri="{BB962C8B-B14F-4D97-AF65-F5344CB8AC3E}">
        <p14:creationId xmlns:p14="http://schemas.microsoft.com/office/powerpoint/2010/main" val="35966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sz="1400" dirty="0"/>
              <a:t>6</a:t>
            </a:fld>
            <a:endParaRPr lang="en-US" sz="1400" dirty="0"/>
          </a:p>
        </p:txBody>
      </p:sp>
      <p:pic>
        <p:nvPicPr>
          <p:cNvPr id="6147" name="Picture 2" descr="C:\cursos\Java\uml\doc-files\Herencia.c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3346450"/>
            <a:ext cx="2420938" cy="3497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2195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Todas las clases son descendientes de la clase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Object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cláusula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extends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especifica el ancestro inmediato de la clase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 subclase o clase derivada hereda todos los campos y métodos de la superclase o clase base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soporta herencia </a:t>
            </a:r>
            <a:r>
              <a:rPr kumimoji="0" lang="es-CL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(sólo una clase base)</a:t>
            </a:r>
          </a:p>
        </p:txBody>
      </p:sp>
      <p:sp>
        <p:nvSpPr>
          <p:cNvPr id="6149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dirty="0"/>
              <a:t>Herencia en Java</a:t>
            </a:r>
          </a:p>
        </p:txBody>
      </p:sp>
      <p:sp>
        <p:nvSpPr>
          <p:cNvPr id="6150" name="Rectangle 5"/>
          <p:cNvSpPr/>
          <p:nvPr/>
        </p:nvSpPr>
        <p:spPr>
          <a:xfrm>
            <a:off x="952500" y="4900613"/>
            <a:ext cx="2235200" cy="7493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algn="r" eaLnBrk="0" hangingPunct="0">
              <a:lnSpc>
                <a:spcPct val="80000"/>
              </a:lnSpc>
              <a:spcBef>
                <a:spcPct val="0"/>
              </a:spcBef>
              <a:buClrTx/>
              <a:buNone/>
            </a:pPr>
            <a:r>
              <a:rPr sz="1800" dirty="0">
                <a:latin typeface="Tahoma" panose="020B0604030504040204" pitchFamily="34" charset="0"/>
              </a:rPr>
              <a:t>"hereda de" "extiende"</a:t>
            </a:r>
          </a:p>
          <a:p>
            <a:pPr algn="r" eaLnBrk="0" hangingPunct="0">
              <a:lnSpc>
                <a:spcPct val="80000"/>
              </a:lnSpc>
              <a:spcBef>
                <a:spcPct val="0"/>
              </a:spcBef>
              <a:buClrTx/>
              <a:buNone/>
            </a:pPr>
            <a:r>
              <a:rPr sz="1800" dirty="0">
                <a:latin typeface="Tahoma" panose="020B0604030504040204" pitchFamily="34" charset="0"/>
              </a:rPr>
              <a:t>"is a" </a:t>
            </a:r>
          </a:p>
        </p:txBody>
      </p:sp>
      <p:sp>
        <p:nvSpPr>
          <p:cNvPr id="6151" name="Line 6"/>
          <p:cNvSpPr/>
          <p:nvPr/>
        </p:nvSpPr>
        <p:spPr>
          <a:xfrm>
            <a:off x="3170238" y="5241925"/>
            <a:ext cx="723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6152" name="Rectangle 7"/>
          <p:cNvSpPr/>
          <p:nvPr/>
        </p:nvSpPr>
        <p:spPr>
          <a:xfrm>
            <a:off x="4933950" y="3730625"/>
            <a:ext cx="1243013" cy="749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None/>
            </a:pPr>
            <a:r>
              <a:rPr sz="1800" dirty="0">
                <a:latin typeface="Tahoma" panose="020B0604030504040204" pitchFamily="34" charset="0"/>
              </a:rPr>
              <a:t>ancestro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None/>
            </a:pPr>
            <a:r>
              <a:rPr sz="1800" dirty="0">
                <a:latin typeface="Tahoma" panose="020B0604030504040204" pitchFamily="34" charset="0"/>
              </a:rPr>
              <a:t>superclase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None/>
            </a:pPr>
            <a:r>
              <a:rPr sz="1800" dirty="0">
                <a:latin typeface="Tahoma" panose="020B0604030504040204" pitchFamily="34" charset="0"/>
              </a:rPr>
              <a:t>clase base</a:t>
            </a:r>
          </a:p>
        </p:txBody>
      </p:sp>
      <p:sp>
        <p:nvSpPr>
          <p:cNvPr id="6153" name="Rectangle 8"/>
          <p:cNvSpPr/>
          <p:nvPr/>
        </p:nvSpPr>
        <p:spPr>
          <a:xfrm>
            <a:off x="5519738" y="5527675"/>
            <a:ext cx="1824037" cy="749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None/>
            </a:pPr>
            <a:r>
              <a:rPr sz="1800" dirty="0">
                <a:latin typeface="Tahoma" panose="020B0604030504040204" pitchFamily="34" charset="0"/>
              </a:rPr>
              <a:t>descendientes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None/>
            </a:pPr>
            <a:r>
              <a:rPr sz="1800" dirty="0">
                <a:latin typeface="Tahoma" panose="020B0604030504040204" pitchFamily="34" charset="0"/>
              </a:rPr>
              <a:t>subclases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None/>
            </a:pPr>
            <a:r>
              <a:rPr sz="1800" dirty="0">
                <a:latin typeface="Tahoma" panose="020B0604030504040204" pitchFamily="34" charset="0"/>
              </a:rPr>
              <a:t>clases derivadas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5 Marcador de número de diapositiva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sz="1400" dirty="0"/>
              <a:t>7</a:t>
            </a:fld>
            <a:endParaRPr lang="en-US" sz="1400" dirty="0"/>
          </a:p>
        </p:txBody>
      </p:sp>
      <p:sp>
        <p:nvSpPr>
          <p:cNvPr id="7171" name="Rectangle 2"/>
          <p:cNvSpPr>
            <a:spLocks noGrp="1"/>
          </p:cNvSpPr>
          <p:nvPr>
            <p:ph idx="1" hasCustomPrompt="1"/>
          </p:nvPr>
        </p:nvSpPr>
        <p:spPr>
          <a:xfrm>
            <a:off x="1243013" y="1057275"/>
            <a:ext cx="6929437" cy="4487863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lnSpc>
                <a:spcPct val="90000"/>
              </a:lnSpc>
              <a:buNone/>
            </a:pPr>
            <a:r>
              <a:rPr sz="1600" dirty="0">
                <a:solidFill>
                  <a:schemeClr val="tx2"/>
                </a:solidFill>
              </a:rPr>
              <a:t>class Figura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sz="1600" dirty="0">
                <a:solidFill>
                  <a:schemeClr val="tx2"/>
                </a:solidFill>
              </a:rPr>
              <a:t>  </a:t>
            </a:r>
            <a:r>
              <a:rPr lang="es-CL" altLang="x-none" sz="1600" dirty="0">
                <a:solidFill>
                  <a:schemeClr val="tx2"/>
                </a:solidFill>
              </a:rPr>
              <a:t>  </a:t>
            </a:r>
            <a:r>
              <a:rPr sz="1600" dirty="0">
                <a:solidFill>
                  <a:schemeClr val="tx2"/>
                </a:solidFill>
              </a:rPr>
              <a:t>int x, y;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s-CL" altLang="x-none" sz="1600" dirty="0">
                <a:solidFill>
                  <a:schemeClr val="tx2"/>
                </a:solidFill>
              </a:rPr>
              <a:t>  </a:t>
            </a:r>
            <a:r>
              <a:rPr sz="1600" dirty="0">
                <a:solidFill>
                  <a:schemeClr val="tx2"/>
                </a:solidFill>
              </a:rPr>
              <a:t>  public void print() { ... 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s-CL" altLang="x-none" sz="1600" dirty="0">
                <a:solidFill>
                  <a:schemeClr val="tx2"/>
                </a:solidFill>
              </a:rPr>
              <a:t>  </a:t>
            </a:r>
            <a:r>
              <a:rPr sz="1600" dirty="0">
                <a:solidFill>
                  <a:schemeClr val="tx2"/>
                </a:solidFill>
              </a:rPr>
              <a:t>  public void setX(int x) { </a:t>
            </a:r>
            <a:r>
              <a:rPr lang="es-CL" altLang="x-none" sz="1600" dirty="0">
                <a:solidFill>
                  <a:schemeClr val="tx2"/>
                </a:solidFill>
              </a:rPr>
              <a:t>this.</a:t>
            </a:r>
            <a:r>
              <a:rPr sz="1600" dirty="0">
                <a:solidFill>
                  <a:schemeClr val="tx2"/>
                </a:solidFill>
              </a:rPr>
              <a:t>x = x; 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s-CL" altLang="x-none" sz="1600" dirty="0">
                <a:solidFill>
                  <a:schemeClr val="tx2"/>
                </a:solidFill>
              </a:rPr>
              <a:t>  </a:t>
            </a:r>
            <a:r>
              <a:rPr sz="1600" dirty="0">
                <a:solidFill>
                  <a:schemeClr val="tx2"/>
                </a:solidFill>
              </a:rPr>
              <a:t>  public void setY(int y) { </a:t>
            </a:r>
            <a:r>
              <a:rPr lang="es-CL" altLang="x-none" sz="1600" dirty="0">
                <a:solidFill>
                  <a:schemeClr val="tx2"/>
                </a:solidFill>
              </a:rPr>
              <a:t>this.</a:t>
            </a:r>
            <a:r>
              <a:rPr sz="1600" dirty="0">
                <a:solidFill>
                  <a:schemeClr val="tx2"/>
                </a:solidFill>
              </a:rPr>
              <a:t>y = y; 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sz="1600" dirty="0">
                <a:solidFill>
                  <a:schemeClr val="tx2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None/>
            </a:pPr>
            <a:endParaRPr sz="16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sz="1600" dirty="0">
                <a:solidFill>
                  <a:schemeClr val="tx2"/>
                </a:solidFill>
              </a:rPr>
              <a:t>class Rectangulo extends Figura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s-CL" altLang="x-none" sz="1600" dirty="0">
                <a:solidFill>
                  <a:schemeClr val="tx2"/>
                </a:solidFill>
              </a:rPr>
              <a:t>  </a:t>
            </a:r>
            <a:r>
              <a:rPr sz="1600" dirty="0">
                <a:solidFill>
                  <a:schemeClr val="tx2"/>
                </a:solidFill>
              </a:rPr>
              <a:t>  int largo, ancho;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s-CL" altLang="x-none" sz="1600" dirty="0">
                <a:solidFill>
                  <a:schemeClr val="tx2"/>
                </a:solidFill>
              </a:rPr>
              <a:t>  </a:t>
            </a:r>
            <a:r>
              <a:rPr sz="1600" dirty="0">
                <a:solidFill>
                  <a:schemeClr val="tx2"/>
                </a:solidFill>
              </a:rPr>
              <a:t>  public void setLargo(int l</a:t>
            </a:r>
            <a:r>
              <a:rPr lang="es-CL" altLang="x-none" sz="1600" dirty="0">
                <a:solidFill>
                  <a:schemeClr val="tx2"/>
                </a:solidFill>
              </a:rPr>
              <a:t>argo</a:t>
            </a:r>
            <a:r>
              <a:rPr sz="1600" dirty="0">
                <a:solidFill>
                  <a:schemeClr val="tx2"/>
                </a:solidFill>
              </a:rPr>
              <a:t>) { </a:t>
            </a:r>
            <a:r>
              <a:rPr lang="es-CL" altLang="x-none" sz="1600" dirty="0">
                <a:solidFill>
                  <a:schemeClr val="tx2"/>
                </a:solidFill>
              </a:rPr>
              <a:t>this.</a:t>
            </a:r>
            <a:r>
              <a:rPr sz="1600" dirty="0">
                <a:solidFill>
                  <a:schemeClr val="tx2"/>
                </a:solidFill>
              </a:rPr>
              <a:t>largo = l</a:t>
            </a:r>
            <a:r>
              <a:rPr lang="es-CL" altLang="x-none" sz="1600" dirty="0">
                <a:solidFill>
                  <a:schemeClr val="tx2"/>
                </a:solidFill>
              </a:rPr>
              <a:t>argo</a:t>
            </a:r>
            <a:r>
              <a:rPr sz="1600" dirty="0">
                <a:solidFill>
                  <a:schemeClr val="tx2"/>
                </a:solidFill>
              </a:rPr>
              <a:t>; 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s-CL" altLang="x-none" sz="1600" dirty="0">
                <a:solidFill>
                  <a:schemeClr val="tx2"/>
                </a:solidFill>
              </a:rPr>
              <a:t>  </a:t>
            </a:r>
            <a:r>
              <a:rPr sz="1600" dirty="0">
                <a:solidFill>
                  <a:schemeClr val="tx2"/>
                </a:solidFill>
              </a:rPr>
              <a:t>  public void setAncho(int a</a:t>
            </a:r>
            <a:r>
              <a:rPr lang="es-CL" altLang="x-none" sz="1600" dirty="0">
                <a:solidFill>
                  <a:schemeClr val="tx2"/>
                </a:solidFill>
              </a:rPr>
              <a:t>ncho</a:t>
            </a:r>
            <a:r>
              <a:rPr sz="1600" dirty="0">
                <a:solidFill>
                  <a:schemeClr val="tx2"/>
                </a:solidFill>
              </a:rPr>
              <a:t>) { </a:t>
            </a:r>
            <a:r>
              <a:rPr lang="es-CL" altLang="x-none" sz="1600" dirty="0">
                <a:solidFill>
                  <a:schemeClr val="tx2"/>
                </a:solidFill>
              </a:rPr>
              <a:t>this.</a:t>
            </a:r>
            <a:r>
              <a:rPr sz="1600" dirty="0">
                <a:solidFill>
                  <a:schemeClr val="tx2"/>
                </a:solidFill>
              </a:rPr>
              <a:t>ancho = a</a:t>
            </a:r>
            <a:r>
              <a:rPr lang="es-CL" altLang="x-none" sz="1600" dirty="0">
                <a:solidFill>
                  <a:schemeClr val="tx2"/>
                </a:solidFill>
              </a:rPr>
              <a:t>ncho</a:t>
            </a:r>
            <a:r>
              <a:rPr sz="1600" dirty="0">
                <a:solidFill>
                  <a:schemeClr val="tx2"/>
                </a:solidFill>
              </a:rPr>
              <a:t>; 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sz="1600" dirty="0">
                <a:solidFill>
                  <a:schemeClr val="tx2"/>
                </a:solidFill>
              </a:rPr>
              <a:t>}</a:t>
            </a:r>
            <a:endParaRPr lang="es-CL" altLang="x-none" sz="16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s-CL" altLang="x-none" sz="1600" dirty="0"/>
          </a:p>
          <a:p>
            <a:pPr eaLnBrk="1" hangingPunct="1">
              <a:lnSpc>
                <a:spcPct val="110000"/>
              </a:lnSpc>
              <a:buNone/>
            </a:pPr>
            <a:r>
              <a:rPr lang="es-CL" altLang="x-none" sz="1600" dirty="0">
                <a:solidFill>
                  <a:schemeClr val="tx2"/>
                </a:solidFill>
              </a:rPr>
              <a:t>class App {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s-CL" altLang="x-none" sz="1600" dirty="0">
                <a:solidFill>
                  <a:schemeClr val="tx2"/>
                </a:solidFill>
              </a:rPr>
              <a:t>    void f() {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s-CL" altLang="x-none" sz="1600" dirty="0">
                <a:solidFill>
                  <a:schemeClr val="tx2"/>
                </a:solidFill>
              </a:rPr>
              <a:t>        </a:t>
            </a:r>
            <a:r>
              <a:rPr sz="1600" dirty="0">
                <a:solidFill>
                  <a:schemeClr val="tx2"/>
                </a:solidFill>
              </a:rPr>
              <a:t>Rectangulo r = new Rectangulo();</a:t>
            </a:r>
            <a:endParaRPr lang="es-CL" altLang="x-none" sz="1600" dirty="0">
              <a:solidFill>
                <a:schemeClr val="tx2"/>
              </a:solidFill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s-CL" altLang="x-none" sz="1600" dirty="0">
                <a:solidFill>
                  <a:schemeClr val="tx2"/>
                </a:solidFill>
              </a:rPr>
              <a:t>        </a:t>
            </a:r>
            <a:r>
              <a:rPr sz="1600" dirty="0">
                <a:solidFill>
                  <a:schemeClr val="tx2"/>
                </a:solidFill>
              </a:rPr>
              <a:t>r.setX(10);</a:t>
            </a:r>
            <a:r>
              <a:rPr lang="es-CL" altLang="x-none" sz="1600" dirty="0">
                <a:solidFill>
                  <a:schemeClr val="tx2"/>
                </a:solidFill>
              </a:rPr>
              <a:t> </a:t>
            </a:r>
            <a:r>
              <a:rPr sz="1600" dirty="0">
                <a:solidFill>
                  <a:schemeClr val="tx2"/>
                </a:solidFill>
              </a:rPr>
              <a:t>r.setY(20);</a:t>
            </a:r>
            <a:endParaRPr lang="es-CL" altLang="x-none" sz="1600" dirty="0">
              <a:solidFill>
                <a:schemeClr val="tx2"/>
              </a:solidFill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s-CL" altLang="x-none" sz="1600" dirty="0">
                <a:solidFill>
                  <a:schemeClr val="tx2"/>
                </a:solidFill>
              </a:rPr>
              <a:t>        </a:t>
            </a:r>
            <a:r>
              <a:rPr sz="1600" dirty="0">
                <a:solidFill>
                  <a:schemeClr val="tx2"/>
                </a:solidFill>
              </a:rPr>
              <a:t>r.setAncho(100);</a:t>
            </a:r>
            <a:r>
              <a:rPr lang="es-CL" altLang="x-none" sz="1600" dirty="0">
                <a:solidFill>
                  <a:schemeClr val="tx2"/>
                </a:solidFill>
              </a:rPr>
              <a:t> </a:t>
            </a:r>
            <a:r>
              <a:rPr sz="1600" dirty="0">
                <a:solidFill>
                  <a:schemeClr val="tx2"/>
                </a:solidFill>
              </a:rPr>
              <a:t>r.setLargo(300);</a:t>
            </a:r>
            <a:endParaRPr lang="es-CL" altLang="x-none" sz="1600" dirty="0">
              <a:solidFill>
                <a:schemeClr val="tx2"/>
              </a:solidFill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s-CL" altLang="x-none" sz="1600" dirty="0">
                <a:solidFill>
                  <a:schemeClr val="tx2"/>
                </a:solidFill>
              </a:rPr>
              <a:t>    }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s-CL" altLang="x-none" sz="1600" dirty="0">
                <a:solidFill>
                  <a:schemeClr val="tx2"/>
                </a:solidFill>
              </a:rPr>
              <a:t>}</a:t>
            </a:r>
            <a:endParaRPr sz="1600" dirty="0"/>
          </a:p>
        </p:txBody>
      </p:sp>
      <p:sp>
        <p:nvSpPr>
          <p:cNvPr id="7172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dirty="0"/>
              <a:t>Ejemplo</a:t>
            </a:r>
          </a:p>
        </p:txBody>
      </p:sp>
      <p:sp>
        <p:nvSpPr>
          <p:cNvPr id="7173" name="AutoShape 4"/>
          <p:cNvSpPr/>
          <p:nvPr/>
        </p:nvSpPr>
        <p:spPr>
          <a:xfrm>
            <a:off x="4965700" y="2130425"/>
            <a:ext cx="4005263" cy="725488"/>
          </a:xfrm>
          <a:prstGeom prst="wedgeRoundRectCallout">
            <a:avLst>
              <a:gd name="adj1" fmla="val -88486"/>
              <a:gd name="adj2" fmla="val 66412"/>
              <a:gd name="adj3" fmla="val 16667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r>
              <a:rPr lang="es-CL" altLang="x-none" sz="1800" dirty="0">
                <a:latin typeface="Tahoma" panose="020B0604030504040204" pitchFamily="34" charset="0"/>
              </a:rPr>
              <a:t>La clase Circulo es derivada de la clase base Figura</a:t>
            </a:r>
            <a:endParaRPr sz="1800" dirty="0">
              <a:latin typeface="Tahoma" panose="020B0604030504040204" pitchFamily="34" charset="0"/>
            </a:endParaRPr>
          </a:p>
        </p:txBody>
      </p:sp>
      <p:sp>
        <p:nvSpPr>
          <p:cNvPr id="7174" name="AutoShape 5"/>
          <p:cNvSpPr/>
          <p:nvPr/>
        </p:nvSpPr>
        <p:spPr>
          <a:xfrm>
            <a:off x="5040313" y="5010150"/>
            <a:ext cx="4005262" cy="885825"/>
          </a:xfrm>
          <a:prstGeom prst="wedgeRoundRectCallout">
            <a:avLst>
              <a:gd name="adj1" fmla="val -77667"/>
              <a:gd name="adj2" fmla="val 27421"/>
              <a:gd name="adj3" fmla="val 16667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r>
              <a:rPr lang="es-CL" altLang="x-none" sz="1800" dirty="0">
                <a:latin typeface="Tahoma" panose="020B0604030504040204" pitchFamily="34" charset="0"/>
              </a:rPr>
              <a:t>La clase Circulo hereda métodos setX y setY de clase base Figura</a:t>
            </a:r>
            <a:endParaRPr sz="1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5 Marcador de número de diapositiva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sz="1400" dirty="0"/>
              <a:t>8</a:t>
            </a:fld>
            <a:endParaRPr lang="en-US" sz="1400" dirty="0"/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dirty="0"/>
              <a:t>Encapsula</a:t>
            </a:r>
            <a:r>
              <a:rPr lang="es-CL" altLang="x-none" dirty="0"/>
              <a:t>miento</a:t>
            </a:r>
            <a:endParaRPr dirty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 clase derivada tiene acceso a los miembros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public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protected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una clase base, aunque pertenezcan a paquetes diferentes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 clase derivada tiene acceso a los miembros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package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una clase base si ambas clases pertenecen al mismo paquete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 clase derivada no tiene acceso a los miembros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private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una clase base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sz="1400" dirty="0"/>
              <a:t>9</a:t>
            </a:fld>
            <a:endParaRPr lang="en-US" sz="1400" dirty="0"/>
          </a:p>
        </p:txBody>
      </p:sp>
      <p:sp>
        <p:nvSpPr>
          <p:cNvPr id="9219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s-CL" altLang="x-none" dirty="0"/>
              <a:t>Polimorfismo</a:t>
            </a:r>
            <a:endParaRPr dirty="0"/>
          </a:p>
        </p:txBody>
      </p:sp>
      <p:sp>
        <p:nvSpPr>
          <p:cNvPr id="9220" name="Rectangle 1027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s-MX" sz="2800" dirty="0"/>
              <a:t>Otro concepto de la OOP es el polimorfismo. Un objeto solamente tiene una forma (la que se le asigna cuando se construye ese objeto) pero la referencia a objeto es </a:t>
            </a:r>
            <a:r>
              <a:rPr lang="es-MX" sz="2800" i="1" dirty="0"/>
              <a:t>polimórfica</a:t>
            </a:r>
            <a:r>
              <a:rPr lang="es-MX" sz="2800" dirty="0"/>
              <a:t> porque puede referirse a objetos de diferentes clases (es decir, la referencia toma </a:t>
            </a:r>
            <a:r>
              <a:rPr lang="es-MX" sz="2800" i="1" dirty="0"/>
              <a:t>múltiples formas</a:t>
            </a:r>
            <a:r>
              <a:rPr lang="es-MX" sz="2800" dirty="0"/>
              <a:t>). Para que esto sea posible </a:t>
            </a:r>
            <a:r>
              <a:rPr lang="es-MX" sz="2800" b="1" dirty="0"/>
              <a:t>debe haber una relación de herencia entre esas clases</a:t>
            </a:r>
            <a:r>
              <a:rPr lang="es-MX" sz="2800" dirty="0"/>
              <a:t>. Por ejemplo, considerando la figura anterior de herencia se tiene que:</a:t>
            </a:r>
            <a:r>
              <a:rPr lang="es-CL" altLang="x-none" sz="2400" i="1" dirty="0">
                <a:solidFill>
                  <a:schemeClr val="tx2"/>
                </a:solidFill>
              </a:rPr>
              <a:t/>
            </a:r>
            <a:br>
              <a:rPr lang="es-CL" altLang="x-none" sz="2400" i="1" dirty="0">
                <a:solidFill>
                  <a:schemeClr val="tx2"/>
                </a:solidFill>
              </a:rPr>
            </a:b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rsos">
  <a:themeElements>
    <a:clrScheme name="">
      <a:dk1>
        <a:srgbClr val="000000"/>
      </a:dk1>
      <a:lt1>
        <a:srgbClr val="FFFFFF"/>
      </a:lt1>
      <a:dk2>
        <a:srgbClr val="515F7B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5A839A"/>
      </a:hlink>
      <a:folHlink>
        <a:srgbClr val="ECEAAC"/>
      </a:folHlink>
    </a:clrScheme>
    <a:fontScheme name="curso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Char char="n"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Char char="n"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curso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so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so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so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so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so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so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C:\work\cursos\Sisrel\cursos.ppt</Template>
  <TotalTime>42</TotalTime>
  <Words>925</Words>
  <Application>Microsoft Office PowerPoint</Application>
  <PresentationFormat>Presentación en pantalla (4:3)</PresentationFormat>
  <Paragraphs>137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MS Gothic</vt:lpstr>
      <vt:lpstr>Arial</vt:lpstr>
      <vt:lpstr>Arial Narrow</vt:lpstr>
      <vt:lpstr>Courier New</vt:lpstr>
      <vt:lpstr>Tahoma</vt:lpstr>
      <vt:lpstr>Tahoma,Helvetica,Arial</vt:lpstr>
      <vt:lpstr>Times New Roman</vt:lpstr>
      <vt:lpstr>Wingdings</vt:lpstr>
      <vt:lpstr>cursos</vt:lpstr>
      <vt:lpstr>Programación Orientada a Objetos en Java</vt:lpstr>
      <vt:lpstr>Temario</vt:lpstr>
      <vt:lpstr>Herencia</vt:lpstr>
      <vt:lpstr>Superclase y Subclases</vt:lpstr>
      <vt:lpstr>Estructura</vt:lpstr>
      <vt:lpstr>Herencia en Java</vt:lpstr>
      <vt:lpstr>Ejemplo</vt:lpstr>
      <vt:lpstr>Encapsulamiento</vt:lpstr>
      <vt:lpstr>Polimorfismo</vt:lpstr>
      <vt:lpstr>Polimorfismo</vt:lpstr>
      <vt:lpstr>Polimorfismo</vt:lpstr>
      <vt:lpstr>Polimorfismo</vt:lpstr>
      <vt:lpstr>Reescritura de Métodos</vt:lpstr>
      <vt:lpstr>Reescritura de Métodos</vt:lpstr>
      <vt:lpstr>Constructor en Subclases</vt:lpstr>
      <vt:lpstr>Java No Soporta Herencia Múltiple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4: Herencia y Polimorfismo</dc:title>
  <dc:creator>Juan Claudio Navarro</dc:creator>
  <cp:lastModifiedBy>Usuario de Windows</cp:lastModifiedBy>
  <cp:revision>193</cp:revision>
  <cp:lastPrinted>1997-12-25T22:21:10Z</cp:lastPrinted>
  <dcterms:created xsi:type="dcterms:W3CDTF">1996-11-29T13:08:34Z</dcterms:created>
  <dcterms:modified xsi:type="dcterms:W3CDTF">2018-06-18T02:57:14Z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