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66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3BF63-F516-19C0-C2FE-D8341833F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E00C8-C810-234E-1362-E6C97CAE9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B6FB4-5D3F-2CDB-4FF6-4CDB29A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0AF58-0129-971E-391D-139CE735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2585A-6C67-C290-1E0C-4813436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224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D2C06-8258-A982-7DC1-BF955923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2746ED-CF5B-D697-7816-BA66A8F1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C740A-1A9E-EF71-9079-B450C3B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5AAA3-2962-3EE1-8A96-428011B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EF877-BBB5-2D0A-73AF-096F0DEB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269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2196B-3891-4F41-CA11-A60BA127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81A37A-DF61-AE3D-1D32-70385047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5ADD5-64A4-CAAA-9AFE-E5A70E66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B033D-C04B-E9F0-7617-1F22708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03B0-A4B4-0469-75FF-F794F8CA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98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87782-CC19-2039-57C5-6C867B0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6F7D7-0289-DBD4-234D-CB50A16E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97C9D-6670-52F3-F402-1DF43C01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A3F07-80B3-8518-1995-F187BE76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593D1-8D43-9E2B-385C-0CF81A2E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9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FD5AA-A846-C0D8-FBFE-EBF097E5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7718B-9DD6-32B2-FD20-EDAA2C7E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9500B-7C9B-8F64-901A-74CA12BE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7D54D-8C76-4C1D-F898-EB83FAA5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154AF-4DB7-301C-FA24-CD3262A6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E2E17-0689-DA71-782E-124EACFF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210F2-6023-A921-EAD6-DDD85C9F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0124FB-40CB-3660-6DF6-EC39D327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5A708-7D44-3C78-467F-5C65D6DB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1B862-1BC9-D857-D998-6AF1EAC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A5FA8-1796-FA13-3669-21C98BF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BD5DA-3287-6B81-4018-19C9D183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94C50-7929-BAFB-6965-425A21C3A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B0AFDB-D2D1-E619-87B8-51477366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41C639-95F6-E7AA-EC8A-B61F767D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51DB49-1B64-EE30-3DF3-D9E4C23D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157E56-7944-33E1-DB0C-882F2A7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55ECED-800A-0B55-D43E-3442044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9E7226-D363-6994-BD8F-C1D9F0C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93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72FF5-9A87-C24B-B490-B8E8FA6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49AFF-6140-0E18-FC4F-511284A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AE4A64-D737-362B-BA68-A9C86A40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237D19-EEFD-BA27-000C-6D012D83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25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5B9204-AD46-7569-9EA1-8A6C9AA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454377-9749-7780-8066-1A0C1499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41C19-BEEF-345A-315F-91FBA5B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34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DC190-0B9B-C822-7247-F229AAC3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F9B93-65BA-2199-6EF1-F0059562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90BF8-0FB6-4233-6449-05DC83703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AB796-BA28-FFB6-9B1F-0ED6EA1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668C6-C359-CC41-DEA1-47EF8787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1C21E-CBC8-203D-F30E-A2956E9A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95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DF12-EB22-E2BB-8122-0DF922D9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E2E158-3A83-0936-8188-648F3BD9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0FACC-6EFD-92C6-5573-C6F03D38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05F3A-9AF3-AF5E-58F4-DD666E42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BC7D-A1CF-0377-3E93-33058BC7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2B7A4-3E5E-E478-7657-A8BAE1A4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1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7BDEFD-0C28-65F7-4D0C-FBC85562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729B0-1706-3B60-A02E-ECAC49EE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7F48E-DCFB-7242-644A-8C1E69018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8967-53D0-4776-A508-1A7EF3FFAFF0}" type="datetimeFigureOut">
              <a:rPr lang="es-PE" smtClean="0"/>
              <a:t>23/05/2025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446BA-EA0D-0088-8971-75E9D0EE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A0119-AC33-BA81-7EBC-4158839E7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60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FACAC-1106-C395-A643-E46347403EE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Acuerdos de convivencia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0ADD7-AFE6-519C-6C2C-3BF9C4DC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6000" dirty="0"/>
              <a:t>Levantar la mano para opinar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6000" dirty="0"/>
              <a:t>Respeto en el salón</a:t>
            </a:r>
          </a:p>
        </p:txBody>
      </p:sp>
    </p:spTree>
    <p:extLst>
      <p:ext uri="{BB962C8B-B14F-4D97-AF65-F5344CB8AC3E}">
        <p14:creationId xmlns:p14="http://schemas.microsoft.com/office/powerpoint/2010/main" val="24596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08A1E9A-4F3A-502B-3F11-E27569D2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198" cy="6858000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5B85E62-0F6C-B28D-0B48-4CD96A7D543A}"/>
              </a:ext>
            </a:extLst>
          </p:cNvPr>
          <p:cNvSpPr txBox="1"/>
          <p:nvPr/>
        </p:nvSpPr>
        <p:spPr>
          <a:xfrm>
            <a:off x="1332481" y="2848685"/>
            <a:ext cx="327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4400" b="1" dirty="0"/>
              <a:t>40 % DSCTO</a:t>
            </a:r>
          </a:p>
        </p:txBody>
      </p:sp>
    </p:spTree>
    <p:extLst>
      <p:ext uri="{BB962C8B-B14F-4D97-AF65-F5344CB8AC3E}">
        <p14:creationId xmlns:p14="http://schemas.microsoft.com/office/powerpoint/2010/main" val="27544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38A43-06E5-2C55-B145-408D3CEC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28194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PE" b="1" dirty="0"/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EF1B8-F928-9E6F-535D-977C0AB5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7894"/>
            <a:ext cx="10515600" cy="24621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s-ES" sz="4000" dirty="0"/>
              <a:t>Analizamos e interpretamos el tanto por ciento y los descuentos para resolver problemas porcentuales y tomar decisiones informadas en situaciones reales.</a:t>
            </a:r>
            <a:endParaRPr lang="es-PE" sz="4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FC89E5-F862-8B7A-7B61-2164C76504D3}"/>
              </a:ext>
            </a:extLst>
          </p:cNvPr>
          <p:cNvSpPr txBox="1">
            <a:spLocks/>
          </p:cNvSpPr>
          <p:nvPr/>
        </p:nvSpPr>
        <p:spPr>
          <a:xfrm>
            <a:off x="838200" y="618980"/>
            <a:ext cx="10515600" cy="13255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b="1" dirty="0"/>
              <a:t>Titulo: </a:t>
            </a:r>
            <a:r>
              <a:rPr lang="es-ES" b="1" dirty="0"/>
              <a:t>“Compras inteligentes: descuentos y promoción especial por el Día del Padre”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6281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E88F27F-22D1-518D-0815-143A7D10A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99892"/>
              </p:ext>
            </p:extLst>
          </p:nvPr>
        </p:nvGraphicFramePr>
        <p:xfrm>
          <a:off x="554636" y="299803"/>
          <a:ext cx="11152681" cy="645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775">
                  <a:extLst>
                    <a:ext uri="{9D8B030D-6E8A-4147-A177-3AD203B41FA5}">
                      <a16:colId xmlns:a16="http://schemas.microsoft.com/office/drawing/2014/main" val="887574965"/>
                    </a:ext>
                  </a:extLst>
                </a:gridCol>
                <a:gridCol w="2537397">
                  <a:extLst>
                    <a:ext uri="{9D8B030D-6E8A-4147-A177-3AD203B41FA5}">
                      <a16:colId xmlns:a16="http://schemas.microsoft.com/office/drawing/2014/main" val="2007888910"/>
                    </a:ext>
                  </a:extLst>
                </a:gridCol>
                <a:gridCol w="2963746">
                  <a:extLst>
                    <a:ext uri="{9D8B030D-6E8A-4147-A177-3AD203B41FA5}">
                      <a16:colId xmlns:a16="http://schemas.microsoft.com/office/drawing/2014/main" val="3777372499"/>
                    </a:ext>
                  </a:extLst>
                </a:gridCol>
                <a:gridCol w="2498763">
                  <a:extLst>
                    <a:ext uri="{9D8B030D-6E8A-4147-A177-3AD203B41FA5}">
                      <a16:colId xmlns:a16="http://schemas.microsoft.com/office/drawing/2014/main" val="890017909"/>
                    </a:ext>
                  </a:extLst>
                </a:gridCol>
              </a:tblGrid>
              <a:tr h="48464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dirty="0">
                          <a:solidFill>
                            <a:schemeClr val="tx1"/>
                          </a:solidFill>
                          <a:effectLst/>
                        </a:rPr>
                        <a:t>Criterios de evaluación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55278"/>
                  </a:ext>
                </a:extLst>
              </a:tr>
              <a:tr h="5969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dirty="0">
                          <a:solidFill>
                            <a:schemeClr val="tx1"/>
                          </a:solidFill>
                          <a:effectLst/>
                        </a:rPr>
                        <a:t>C1: Establece relaciones entre datos utilizando los elementos y los transformé a expresiones que incluyen operaciones con tanto por ciento.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C2: Comunica su comprensión de los conceptos de tanto por ciento, como las operaciones y el descuento porcentual.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C3:  Seleccioné y empleé estrategias de cálculo y procedimientos diversos para determinar operaciones con tanto por ciento y descuentos porcentuales.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C4: Sustenta conclusiones o decisiones con base a la definición de tanto por ciento para determinar porcentajes y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descuentos.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7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3A5EA-827D-5614-DE46-6B3C86E3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se entiende por tanto por ciento?,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 descuento?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determina un tanto por ciento de una cantidad?</a:t>
            </a:r>
          </a:p>
          <a:p>
            <a:pPr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símbolo se utiliza en el tanto porciento?</a:t>
            </a:r>
            <a:endParaRPr lang="es-PE" sz="6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880EC9-C2A5-FBE4-72B4-FF5E6AD40770}"/>
              </a:ext>
            </a:extLst>
          </p:cNvPr>
          <p:cNvSpPr txBox="1">
            <a:spLocks/>
          </p:cNvSpPr>
          <p:nvPr/>
        </p:nvSpPr>
        <p:spPr>
          <a:xfrm>
            <a:off x="838200" y="244226"/>
            <a:ext cx="10515600" cy="13255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/>
              <a:t>A recordar…..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960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117EC-3912-5094-5FD2-D54E31EF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892A9-BD92-1452-E93E-0C6BD658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0"/>
            <a:ext cx="10515600" cy="7912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Situación significativa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2965430-EDB6-1CC5-6DAE-127E1C08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0"/>
            <a:ext cx="10515600" cy="5587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Raquel y Juana deciden ir a un concesionario de autos para comprar un regalo especial por el Día del Padre. Al llegar, encuentran dos modelos que llaman su atención e interés. El primero es un </a:t>
            </a:r>
            <a:r>
              <a:rPr lang="es-ES" b="1" dirty="0"/>
              <a:t>auto Toyota a gasolina</a:t>
            </a:r>
            <a:r>
              <a:rPr lang="es-ES" dirty="0"/>
              <a:t>, con un precio de </a:t>
            </a:r>
            <a:r>
              <a:rPr lang="es-ES" b="1" dirty="0"/>
              <a:t>24 mil dólares</a:t>
            </a:r>
            <a:r>
              <a:rPr lang="es-ES" dirty="0"/>
              <a:t>. El segundo es un </a:t>
            </a:r>
            <a:r>
              <a:rPr lang="es-ES" b="1" dirty="0"/>
              <a:t>auto eléctrico Tesla</a:t>
            </a:r>
            <a:r>
              <a:rPr lang="es-ES" dirty="0"/>
              <a:t>, con un precio de </a:t>
            </a:r>
            <a:r>
              <a:rPr lang="es-ES" b="1" dirty="0"/>
              <a:t>50 mil dólares</a:t>
            </a:r>
            <a:r>
              <a:rPr lang="es-ES" dirty="0"/>
              <a:t>, pero con un </a:t>
            </a:r>
            <a:r>
              <a:rPr lang="es-ES" b="1" dirty="0"/>
              <a:t>descuento del 40% 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dirty="0"/>
              <a:t>¿De qué trata el problema(parafraseo)?, </a:t>
            </a:r>
          </a:p>
          <a:p>
            <a:pPr marL="0" indent="0" algn="just">
              <a:buNone/>
            </a:pPr>
            <a:r>
              <a:rPr lang="es-ES" dirty="0"/>
              <a:t>¿se cuenta con datos suficientes? </a:t>
            </a:r>
          </a:p>
          <a:p>
            <a:pPr marL="0" indent="0" algn="just">
              <a:buNone/>
            </a:pPr>
            <a:r>
              <a:rPr lang="es-ES" dirty="0"/>
              <a:t>¿Qué nos piden resolver?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46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9A69-4C49-318B-984D-57DC4B64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67098-F449-3348-2F58-3A53BEC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0"/>
            <a:ext cx="10515600" cy="7912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Situación significativa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217C3E7-0366-9AB2-FC76-16E70BB0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0"/>
            <a:ext cx="10515600" cy="5587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Raquel y Juana deciden ir a un concesionario de autos para comprar un regalo especial por el Día del Padre. Al llegar, encuentran dos modelos que llaman su atención e interés. El primero es un </a:t>
            </a:r>
            <a:r>
              <a:rPr lang="es-ES" b="1" dirty="0"/>
              <a:t>auto Toyota a gasolina</a:t>
            </a:r>
            <a:r>
              <a:rPr lang="es-ES" dirty="0"/>
              <a:t>, con un precio de </a:t>
            </a:r>
            <a:r>
              <a:rPr lang="es-ES" b="1" dirty="0"/>
              <a:t>24 mil dólares</a:t>
            </a:r>
            <a:r>
              <a:rPr lang="es-ES" dirty="0"/>
              <a:t>. El segundo es un </a:t>
            </a:r>
            <a:r>
              <a:rPr lang="es-ES" b="1" dirty="0"/>
              <a:t>auto eléctrico Tesla</a:t>
            </a:r>
            <a:r>
              <a:rPr lang="es-ES" dirty="0"/>
              <a:t>, con un precio de </a:t>
            </a:r>
            <a:r>
              <a:rPr lang="es-ES" b="1" dirty="0"/>
              <a:t>40 mil dólares</a:t>
            </a:r>
            <a:r>
              <a:rPr lang="es-ES" dirty="0"/>
              <a:t>, pero con un </a:t>
            </a:r>
            <a:r>
              <a:rPr lang="es-ES" b="1" dirty="0"/>
              <a:t>descuento del 40% 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dirty="0"/>
              <a:t>¿Cuál es el monto del descuento que se aplica al Tesla?</a:t>
            </a:r>
          </a:p>
          <a:p>
            <a:pPr marL="0" indent="0" algn="just">
              <a:buNone/>
            </a:pPr>
            <a:r>
              <a:rPr lang="es-ES" dirty="0"/>
              <a:t>¿Cuál es el precio final del Tesla luego del descuento?</a:t>
            </a:r>
          </a:p>
          <a:p>
            <a:pPr marL="0" indent="0" algn="just">
              <a:buNone/>
            </a:pPr>
            <a:r>
              <a:rPr lang="es-ES" dirty="0"/>
              <a:t>¿Qué auto es más económico?.</a:t>
            </a:r>
          </a:p>
          <a:p>
            <a:pPr marL="0" indent="0" algn="just">
              <a:buNone/>
            </a:pPr>
            <a:r>
              <a:rPr lang="es-ES" dirty="0"/>
              <a:t>Justifica con datos y argumentos tu elección.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249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60A18-7A3E-1128-5F37-8FF4C8AA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¿que aprendimos el día de hoy?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 ¿cómo lo aprendimos?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¿Para qué me es útil lo aprendido?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42685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F41D-8A9F-0648-5628-5F3FD7D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24"/>
            <a:ext cx="10515600" cy="126029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b="1" dirty="0"/>
              <a:t>Problema 2: El reloj para papá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BD6BD-BD23-EAB4-B06D-E2DA581E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/>
              <a:t>Carlos vio un reloj de lujo que quería regalarle a su padre. El reloj cuesta 200 soles, pero si lo paga al contado le hacen un </a:t>
            </a:r>
            <a:r>
              <a:rPr lang="es-ES" b="1" dirty="0"/>
              <a:t>descuento del 15%</a:t>
            </a:r>
            <a:r>
              <a:rPr lang="es-ES" dirty="0"/>
              <a:t>. Si decide pagar en cuotas, tendrá que pagar 3 cuotas de 70 soles.</a:t>
            </a:r>
          </a:p>
          <a:p>
            <a:pPr algn="just"/>
            <a:r>
              <a:rPr lang="es-ES" b="1" dirty="0"/>
              <a:t>¿Cuál es la mejor opción para Carlos: pagar al contado o en cuotas?</a:t>
            </a: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7530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493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Acuerdos de convivencia</vt:lpstr>
      <vt:lpstr>Presentación de PowerPoint</vt:lpstr>
      <vt:lpstr>Propósito</vt:lpstr>
      <vt:lpstr>Presentación de PowerPoint</vt:lpstr>
      <vt:lpstr>Presentación de PowerPoint</vt:lpstr>
      <vt:lpstr>Situación significativa</vt:lpstr>
      <vt:lpstr>Situación significativa</vt:lpstr>
      <vt:lpstr>Presentación de PowerPoint</vt:lpstr>
      <vt:lpstr>Problema 2: El reloj para papá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Acuerdos de convivencia</dc:title>
  <dc:creator>onepc</dc:creator>
  <cp:lastModifiedBy>BAUTISTA HUAHUASONCCO EVER WILSON</cp:lastModifiedBy>
  <cp:revision>4</cp:revision>
  <dcterms:created xsi:type="dcterms:W3CDTF">2025-05-23T01:28:54Z</dcterms:created>
  <dcterms:modified xsi:type="dcterms:W3CDTF">2025-05-23T12:40:50Z</dcterms:modified>
</cp:coreProperties>
</file>