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5" r:id="rId3"/>
    <p:sldId id="333" r:id="rId4"/>
    <p:sldId id="342" r:id="rId5"/>
    <p:sldId id="334" r:id="rId6"/>
    <p:sldId id="335" r:id="rId7"/>
    <p:sldId id="337" r:id="rId8"/>
    <p:sldId id="343" r:id="rId9"/>
    <p:sldId id="339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059D8-AEE8-4117-887F-39822230120F}">
          <p14:sldIdLst>
            <p14:sldId id="256"/>
            <p14:sldId id="305"/>
            <p14:sldId id="333"/>
            <p14:sldId id="342"/>
            <p14:sldId id="334"/>
            <p14:sldId id="335"/>
            <p14:sldId id="337"/>
            <p14:sldId id="343"/>
            <p14:sldId id="339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illeux, Tonya (Taylor)" initials="VT(" lastIdx="41" clrIdx="0">
    <p:extLst>
      <p:ext uri="{19B8F6BF-5375-455C-9EA6-DF929625EA0E}">
        <p15:presenceInfo xmlns:p15="http://schemas.microsoft.com/office/powerpoint/2012/main" userId="S-1-5-21-1209057380-973266463-41602890-209019" providerId="AD"/>
      </p:ext>
    </p:extLst>
  </p:cmAuthor>
  <p:cmAuthor id="2" name="Ashutosh Mishra" initials="AM" lastIdx="13" clrIdx="1">
    <p:extLst>
      <p:ext uri="{19B8F6BF-5375-455C-9EA6-DF929625EA0E}">
        <p15:presenceInfo xmlns:p15="http://schemas.microsoft.com/office/powerpoint/2012/main" userId="d8b0e781a9620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4D4"/>
    <a:srgbClr val="99CCFF"/>
    <a:srgbClr val="68AADD"/>
    <a:srgbClr val="62A7DB"/>
    <a:srgbClr val="FCB017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8941" autoAdjust="0"/>
  </p:normalViewPr>
  <p:slideViewPr>
    <p:cSldViewPr snapToGrid="0">
      <p:cViewPr varScale="1">
        <p:scale>
          <a:sx n="78" d="100"/>
          <a:sy n="78" d="100"/>
        </p:scale>
        <p:origin x="1698" y="96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0"/>
    </p:cViewPr>
  </p:sorterViewPr>
  <p:notesViewPr>
    <p:cSldViewPr snapToGrid="0">
      <p:cViewPr varScale="1">
        <p:scale>
          <a:sx n="88" d="100"/>
          <a:sy n="88" d="100"/>
        </p:scale>
        <p:origin x="28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67F3-F90E-47EB-86B7-26AAC6AEBD6A}" type="datetimeFigureOut">
              <a:rPr lang="en-US" smtClean="0">
                <a:latin typeface="Source Sans Pro" panose="020B0503030403020204" pitchFamily="34" charset="0"/>
              </a:rPr>
              <a:t>3/19/2018</a:t>
            </a:fld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E9CA-9B17-411F-A731-6C9188A87F43}" type="slidenum">
              <a:rPr lang="en-US" smtClean="0">
                <a:latin typeface="Source Sans Pro" panose="020B0503030403020204" pitchFamily="34" charset="0"/>
              </a:rPr>
              <a:t>‹#›</a:t>
            </a:fld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4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ACAD2996-C03F-47DF-9010-22BB95A4AB9B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1F36095F-851B-4C6B-93FA-49215E044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Install Visual Studio Code [</a:t>
            </a:r>
            <a:r>
              <a:rPr lang="en-US" altLang="zh-CN" sz="1200" b="0" u="sng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https://code.visualstudio.com/]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Install Git [</a:t>
            </a:r>
            <a:r>
              <a:rPr lang="en-US" altLang="zh-CN" sz="1200" b="0" u="sng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https://git-scm.com/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Install Nodejs [</a:t>
            </a:r>
            <a:r>
              <a:rPr lang="en-US" altLang="zh-CN" sz="1200" b="0" u="sng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http://nodejs.cn/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Create project folder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hellojs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Init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a git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Note: 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comand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pormpt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appended a state '(master)’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which means the git repository initialized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successfull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and the current branch being working on is master, which is the default branch usually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1. git managers the source code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wihtin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a folder, locate the working folder to see the git repository.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2. the git repository .git defaults to hidden, and not able to see in the file trees of VS-code either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3. don't touch it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First of all to config user name and email in local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git config --local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"baikangwang@hotmail.com"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git config --local user.name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"baikangwang“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Node.js 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运行环境。 </a:t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使用了一个事件驱动、非阻塞式 </a:t>
            </a:r>
            <a:r>
              <a:rPr lang="en-US" altLang="zh-CN" dirty="0"/>
              <a:t>I/O </a:t>
            </a:r>
            <a:r>
              <a:rPr lang="zh-CN" altLang="en-US" dirty="0"/>
              <a:t>的模型，使其轻量又高效。 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5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Playground in node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声明变量 </a:t>
            </a:r>
            <a:r>
              <a:rPr lang="en-US" altLang="zh-CN" dirty="0"/>
              <a:t>let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讲解和演示 </a:t>
            </a:r>
            <a:r>
              <a:rPr lang="en-US" altLang="zh-CN" dirty="0"/>
              <a:t>String, Number, Boolean, Array, Object </a:t>
            </a:r>
            <a:r>
              <a:rPr lang="zh-CN" altLang="en-US" dirty="0"/>
              <a:t>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字符串，一段文本。 要指示变量是字符串，你应该将它们用引号包裹起来。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Number </a:t>
            </a:r>
            <a:r>
              <a:rPr lang="zh-CN" altLang="en-US" dirty="0">
                <a:effectLst/>
              </a:rPr>
              <a:t>数字，一个数字。不用引号包围。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Boolean </a:t>
            </a:r>
            <a:r>
              <a:rPr lang="zh-CN" altLang="en-US" dirty="0">
                <a:effectLst/>
              </a:rPr>
              <a:t>布尔型，一个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（真 </a:t>
            </a:r>
            <a:r>
              <a:rPr lang="en-US" altLang="zh-CN" dirty="0">
                <a:effectLst/>
              </a:rPr>
              <a:t>/ </a:t>
            </a:r>
            <a:r>
              <a:rPr lang="zh-CN" altLang="en-US" dirty="0">
                <a:effectLst/>
              </a:rPr>
              <a:t>假）值。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是 </a:t>
            </a:r>
            <a:r>
              <a:rPr lang="en-US" altLang="zh-CN" dirty="0">
                <a:effectLst/>
              </a:rPr>
              <a:t>JS </a:t>
            </a:r>
            <a:r>
              <a:rPr lang="zh-CN" altLang="en-US" dirty="0">
                <a:effectLst/>
              </a:rPr>
              <a:t>里的特殊关键字，不需要引号。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Array </a:t>
            </a:r>
            <a:r>
              <a:rPr lang="zh-CN" altLang="en-US" dirty="0">
                <a:effectLst/>
              </a:rPr>
              <a:t>数组，一种允许你存储多个值在一个引用里的结构。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Object </a:t>
            </a:r>
            <a:r>
              <a:rPr lang="zh-CN" altLang="en-US" dirty="0">
                <a:effectLst/>
              </a:rPr>
              <a:t>对象，基本上 </a:t>
            </a:r>
            <a:r>
              <a:rPr lang="en-US" altLang="zh-CN" dirty="0">
                <a:effectLst/>
              </a:rPr>
              <a:t>JavaScript </a:t>
            </a:r>
            <a:r>
              <a:rPr lang="zh-CN" altLang="en-US" dirty="0">
                <a:effectLst/>
              </a:rPr>
              <a:t>里的任何东西都是对象，而且都可以被储存在变量里。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Playground in node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讲解和演示运算符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+,     </a:t>
            </a:r>
            <a:r>
              <a:rPr lang="zh-CN" altLang="en-US" dirty="0">
                <a:effectLst/>
              </a:rPr>
              <a:t>连接用来相加两个数字，或者连接两个字符串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- * /  </a:t>
            </a:r>
            <a:r>
              <a:rPr lang="zh-CN" altLang="en-US" dirty="0">
                <a:effectLst/>
              </a:rPr>
              <a:t>这些运算符操作将与你期望它们在基础数学中所做的一样。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=      </a:t>
            </a:r>
            <a:r>
              <a:rPr lang="zh-CN" altLang="en-US" dirty="0">
                <a:effectLst/>
              </a:rPr>
              <a:t>它将一个值赋给一个变量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=== </a:t>
            </a:r>
            <a:r>
              <a:rPr lang="zh-CN" altLang="en-US" dirty="0">
                <a:effectLst/>
              </a:rPr>
              <a:t>它将测试两个值是否相等，而且会返回一个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（布尔型）值。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! !== </a:t>
            </a:r>
            <a:r>
              <a:rPr lang="zh-CN" altLang="en-US" dirty="0">
                <a:effectLst/>
              </a:rPr>
              <a:t>经常与相等运算一起使用，非运算符在</a:t>
            </a:r>
            <a:r>
              <a:rPr lang="en-US" altLang="zh-CN" dirty="0">
                <a:effectLst/>
              </a:rPr>
              <a:t>JS</a:t>
            </a:r>
            <a:r>
              <a:rPr lang="zh-CN" altLang="en-US" dirty="0">
                <a:effectLst/>
              </a:rPr>
              <a:t>中表示逻辑非</a:t>
            </a:r>
            <a:r>
              <a:rPr lang="en-US" altLang="zh-CN" dirty="0">
                <a:effectLst/>
              </a:rPr>
              <a:t>——</a:t>
            </a:r>
            <a:r>
              <a:rPr lang="zh-CN" altLang="en-US" dirty="0">
                <a:effectLst/>
              </a:rPr>
              <a:t>它也返回一个布尔值。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1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故事二 学习 </a:t>
            </a:r>
            <a:r>
              <a:rPr lang="en-US" altLang="zh-CN" dirty="0"/>
              <a:t>for, while, if-else, switch, function, class, regular-</a:t>
            </a:r>
            <a:r>
              <a:rPr lang="en-US" altLang="zh-CN" dirty="0" err="1"/>
              <a:t>exp</a:t>
            </a:r>
            <a:r>
              <a:rPr lang="en-US" altLang="zh-CN" dirty="0"/>
              <a:t>, web-driver</a:t>
            </a:r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story.js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写下故事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The Rabbit Mom stands in the front of the door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Asks the baby "Open the door"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And say "I am Mom"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The rabbit baby opens the door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given="Given: stand in the front of the door";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when1="When: ask Open the door";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when2="When: I am Mom"; 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then = "Then: open the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door";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commit git add . &amp;&amp; git commit -m "initial story"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116696" y="1189822"/>
            <a:ext cx="10075304" cy="5668178"/>
            <a:chOff x="2116696" y="987808"/>
            <a:chExt cx="10075304" cy="566817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6696" y="987808"/>
              <a:ext cx="10075304" cy="5668178"/>
            </a:xfrm>
            <a:prstGeom prst="rect">
              <a:avLst/>
            </a:prstGeom>
          </p:spPr>
        </p:pic>
        <p:sp>
          <p:nvSpPr>
            <p:cNvPr id="12" name="Flowchart: Process 11"/>
            <p:cNvSpPr/>
            <p:nvPr userDrawn="1"/>
          </p:nvSpPr>
          <p:spPr>
            <a:xfrm>
              <a:off x="2520043" y="2955471"/>
              <a:ext cx="2286000" cy="2588079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56787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267372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3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0800000"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21010068">
                <a:off x="8490951" y="17975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>
                <a:off x="459506" y="1866405"/>
                <a:ext cx="11277600" cy="4533900"/>
              </a:xfrm>
              <a:custGeom>
                <a:avLst/>
                <a:gdLst/>
                <a:ahLst/>
                <a:cxnLst/>
                <a:rect l="0" t="0" r="r" b="b"/>
                <a:pathLst>
                  <a:path w="7104" h="2856">
                    <a:moveTo>
                      <a:pt x="0" y="0"/>
                    </a:moveTo>
                    <a:lnTo>
                      <a:pt x="0" y="2856"/>
                    </a:lnTo>
                    <a:lnTo>
                      <a:pt x="7104" y="2856"/>
                    </a:lnTo>
                    <a:lnTo>
                      <a:pt x="7104" y="1"/>
                    </a:lnTo>
                    <a:lnTo>
                      <a:pt x="7104" y="1"/>
                    </a:lnTo>
                    <a:lnTo>
                      <a:pt x="6943" y="26"/>
                    </a:lnTo>
                    <a:lnTo>
                      <a:pt x="6782" y="50"/>
                    </a:lnTo>
                    <a:lnTo>
                      <a:pt x="6621" y="73"/>
                    </a:lnTo>
                    <a:lnTo>
                      <a:pt x="6459" y="93"/>
                    </a:lnTo>
                    <a:lnTo>
                      <a:pt x="6298" y="113"/>
                    </a:lnTo>
                    <a:lnTo>
                      <a:pt x="6136" y="132"/>
                    </a:lnTo>
                    <a:lnTo>
                      <a:pt x="5976" y="148"/>
                    </a:lnTo>
                    <a:lnTo>
                      <a:pt x="5814" y="163"/>
                    </a:lnTo>
                    <a:lnTo>
                      <a:pt x="5653" y="177"/>
                    </a:lnTo>
                    <a:lnTo>
                      <a:pt x="5494" y="189"/>
                    </a:lnTo>
                    <a:lnTo>
                      <a:pt x="5334" y="201"/>
                    </a:lnTo>
                    <a:lnTo>
                      <a:pt x="5175" y="211"/>
                    </a:lnTo>
                    <a:lnTo>
                      <a:pt x="5017" y="219"/>
                    </a:lnTo>
                    <a:lnTo>
                      <a:pt x="4859" y="227"/>
                    </a:lnTo>
                    <a:lnTo>
                      <a:pt x="4703" y="234"/>
                    </a:lnTo>
                    <a:lnTo>
                      <a:pt x="4548" y="239"/>
                    </a:lnTo>
                    <a:lnTo>
                      <a:pt x="4393" y="243"/>
                    </a:lnTo>
                    <a:lnTo>
                      <a:pt x="4240" y="247"/>
                    </a:lnTo>
                    <a:lnTo>
                      <a:pt x="4088" y="249"/>
                    </a:lnTo>
                    <a:lnTo>
                      <a:pt x="3937" y="251"/>
                    </a:lnTo>
                    <a:lnTo>
                      <a:pt x="3788" y="252"/>
                    </a:lnTo>
                    <a:lnTo>
                      <a:pt x="3640" y="251"/>
                    </a:lnTo>
                    <a:lnTo>
                      <a:pt x="3494" y="251"/>
                    </a:lnTo>
                    <a:lnTo>
                      <a:pt x="3349" y="249"/>
                    </a:lnTo>
                    <a:lnTo>
                      <a:pt x="3207" y="246"/>
                    </a:lnTo>
                    <a:lnTo>
                      <a:pt x="3066" y="243"/>
                    </a:lnTo>
                    <a:lnTo>
                      <a:pt x="2928" y="240"/>
                    </a:lnTo>
                    <a:lnTo>
                      <a:pt x="2791" y="235"/>
                    </a:lnTo>
                    <a:lnTo>
                      <a:pt x="2656" y="230"/>
                    </a:lnTo>
                    <a:lnTo>
                      <a:pt x="2524" y="225"/>
                    </a:lnTo>
                    <a:lnTo>
                      <a:pt x="2266" y="212"/>
                    </a:lnTo>
                    <a:lnTo>
                      <a:pt x="2019" y="198"/>
                    </a:lnTo>
                    <a:lnTo>
                      <a:pt x="1782" y="183"/>
                    </a:lnTo>
                    <a:lnTo>
                      <a:pt x="1557" y="167"/>
                    </a:lnTo>
                    <a:lnTo>
                      <a:pt x="1343" y="150"/>
                    </a:lnTo>
                    <a:lnTo>
                      <a:pt x="1144" y="132"/>
                    </a:lnTo>
                    <a:lnTo>
                      <a:pt x="957" y="114"/>
                    </a:lnTo>
                    <a:lnTo>
                      <a:pt x="785" y="96"/>
                    </a:lnTo>
                    <a:lnTo>
                      <a:pt x="627" y="79"/>
                    </a:lnTo>
                    <a:lnTo>
                      <a:pt x="487" y="63"/>
                    </a:lnTo>
                    <a:lnTo>
                      <a:pt x="361" y="48"/>
                    </a:lnTo>
                    <a:lnTo>
                      <a:pt x="254" y="35"/>
                    </a:lnTo>
                    <a:lnTo>
                      <a:pt x="165" y="23"/>
                    </a:lnTo>
                    <a:lnTo>
                      <a:pt x="4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4474"/>
            <a:ext cx="10084367" cy="43864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642982"/>
            <a:ext cx="10084367" cy="380575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775891"/>
            <a:ext cx="10084367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8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78" y="1053193"/>
            <a:ext cx="8853743" cy="22302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 bwMode="gray">
          <a:xfrm>
            <a:off x="10463771" y="2507040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9" name="TextBox 28"/>
          <p:cNvSpPr txBox="1"/>
          <p:nvPr userDrawn="1"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478" y="3291799"/>
            <a:ext cx="8853743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657"/>
            <a:ext cx="9979479" cy="247196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62739"/>
            <a:ext cx="9979479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044793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22764"/>
            <a:ext cx="10044793" cy="3654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1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54000">
                <a:srgbClr val="4094D4"/>
              </a:gs>
              <a:gs pos="0">
                <a:srgbClr val="4094D4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9" name="Oval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2129"/>
            <a:ext cx="2628900" cy="5474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2129"/>
            <a:ext cx="7734300" cy="54748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515600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623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168" y="381088"/>
            <a:ext cx="466725" cy="447586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defRPr>
            </a:lvl1pPr>
          </a:lstStyle>
          <a:p>
            <a:fld id="{ACC06D20-0C51-4894-9F27-FF86D5314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lowchart: Process 8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Oval 11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Rectangle 15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4605381" cy="2852737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6900" y="1709738"/>
            <a:ext cx="3641725" cy="2852737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181600" cy="3814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2199"/>
            <a:ext cx="5181600" cy="3814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0574"/>
            <a:ext cx="10515600" cy="8620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52674"/>
            <a:ext cx="5157787" cy="66674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028949"/>
            <a:ext cx="5157787" cy="3160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52674"/>
            <a:ext cx="5183188" cy="666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28949"/>
            <a:ext cx="5183188" cy="316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0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5" y="952501"/>
            <a:ext cx="4373562" cy="4908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lowchart: Process 10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Oval 16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Rectangle 17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0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1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0827" y="952501"/>
            <a:ext cx="4654560" cy="49085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790574"/>
            <a:ext cx="7611836" cy="8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9036"/>
            <a:ext cx="10515600" cy="387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653941"/>
            <a:ext cx="12192000" cy="204059"/>
          </a:xfrm>
          <a:prstGeom prst="rect">
            <a:avLst/>
          </a:prstGeom>
          <a:solidFill>
            <a:srgbClr val="409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8" y="203505"/>
            <a:ext cx="2130768" cy="14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4" r:id="rId10"/>
    <p:sldLayoutId id="2147483715" r:id="rId11"/>
    <p:sldLayoutId id="2147483716" r:id="rId12"/>
    <p:sldLayoutId id="2147483712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 baseline="0">
          <a:solidFill>
            <a:schemeClr val="tx1"/>
          </a:solidFill>
          <a:effectLst/>
          <a:uFill>
            <a:solidFill>
              <a:srgbClr val="4094D4"/>
            </a:solidFill>
          </a:u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583828"/>
            <a:ext cx="8256814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Northern Lights University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495300" y="4244741"/>
            <a:ext cx="9144000" cy="1814864"/>
          </a:xfrm>
        </p:spPr>
        <p:txBody>
          <a:bodyPr anchor="ctr">
            <a:normAutofit/>
          </a:bodyPr>
          <a:lstStyle/>
          <a:p>
            <a:r>
              <a:rPr lang="en-US" i="1" dirty="0" err="1"/>
              <a:t>Javascript</a:t>
            </a:r>
            <a:r>
              <a:rPr lang="zh-CN" altLang="en-US" i="1" dirty="0"/>
              <a:t> </a:t>
            </a:r>
            <a:r>
              <a:rPr lang="en-US" altLang="zh-CN" i="1" dirty="0"/>
              <a:t>For QA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855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9893" y="2444262"/>
            <a:ext cx="8328454" cy="38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1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2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1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1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sz="2100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7A3E9D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1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array[index]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2781984"/>
            <a:ext cx="24837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85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415" y="2252662"/>
            <a:ext cx="5931244" cy="3814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let index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flag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array[index]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  flag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3140330"/>
            <a:ext cx="29553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864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755" y="2252662"/>
            <a:ext cx="4868563" cy="38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condition1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condition2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anything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199" y="3140330"/>
            <a:ext cx="32642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10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494" y="1956358"/>
            <a:ext cx="3709086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target1: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target2: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default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3140330"/>
            <a:ext cx="37090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45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8779" y="1956358"/>
            <a:ext cx="5522515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8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代码是门艺术</a:t>
            </a:r>
            <a:endParaRPr lang="en-US" altLang="zh-CN" sz="4800" b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少用嵌套括号（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少用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短表达式不换行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长表达式用变量</a:t>
            </a:r>
            <a:endParaRPr lang="en-US" altLang="zh-CN" dirty="0"/>
          </a:p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3140330"/>
            <a:ext cx="370908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Practice </a:t>
            </a:r>
          </a:p>
          <a:p>
            <a:pPr algn="ctr"/>
            <a:r>
              <a:rPr lang="en-US" altLang="zh-CN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endParaRPr lang="zh-CN" altLang="en-US" sz="9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30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504" y="1956358"/>
            <a:ext cx="4401065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fun1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console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199" y="3140330"/>
            <a:ext cx="44010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50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8042" y="1956358"/>
            <a:ext cx="6505759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class1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 constructor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  method1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199" y="3140330"/>
            <a:ext cx="44010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48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4808" y="1956358"/>
            <a:ext cx="6028991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class2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class1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  method1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    super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method1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anything else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1" y="2488398"/>
            <a:ext cx="440106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</a:t>
            </a:r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super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50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334663"/>
            <a:ext cx="5080685" cy="862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72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7200" dirty="0">
                <a:solidFill>
                  <a:srgbClr val="4B83CD"/>
                </a:solidFill>
                <a:latin typeface="Consolas" panose="020B0609020204030204" pitchFamily="49" charset="0"/>
              </a:rPr>
              <a:t>pattern</a:t>
            </a:r>
            <a:r>
              <a:rPr lang="en-US" altLang="zh-CN" sz="72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endParaRPr lang="en-US" altLang="zh-CN" sz="7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7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1" y="2488398"/>
            <a:ext cx="50806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</a:t>
            </a:r>
          </a:p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</a:t>
            </a:r>
            <a:endParaRPr lang="zh-CN" alt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46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8886" y="2820377"/>
            <a:ext cx="5581135" cy="1890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>
                <a:solidFill>
                  <a:srgbClr val="7A3E9D"/>
                </a:solidFill>
                <a:latin typeface="Consolas" panose="020B0609020204030204" pitchFamily="49" charset="0"/>
              </a:rPr>
              <a:t>driver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3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forBrowser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dirty="0">
                <a:solidFill>
                  <a:srgbClr val="448C27"/>
                </a:solidFill>
                <a:latin typeface="Consolas" panose="020B0609020204030204" pitchFamily="49" charset="0"/>
              </a:rPr>
              <a:t>chrome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32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1" y="3103950"/>
            <a:ext cx="50806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driver</a:t>
            </a:r>
            <a:endParaRPr lang="zh-CN" alt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5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培训课堂注意事项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请自觉遵守培训纪律，培训期间不得旷课，没有特殊事项，不得请假。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上课期间，请将手机调至静音状态，认真听讲，如有特殊原因需接听电话，在征得讲师同意后到教室外接听。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培训期间请提前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分钟到达教室，并及时签到，每人每节课前签到一次，不得多签或代签。</a:t>
            </a:r>
            <a:endParaRPr lang="en-US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42" y="2032427"/>
            <a:ext cx="1821596" cy="1821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1738" y="3392358"/>
            <a:ext cx="33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231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r>
              <a:rPr lang="zh-CN" altLang="en-US" dirty="0"/>
              <a:t>背景与发展</a:t>
            </a:r>
            <a:endParaRPr lang="en-US" dirty="0"/>
          </a:p>
          <a:p>
            <a:r>
              <a:rPr lang="zh-CN" altLang="en-US" dirty="0"/>
              <a:t>开发工具</a:t>
            </a:r>
            <a:endParaRPr lang="en-US" altLang="zh-CN" dirty="0"/>
          </a:p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</a:p>
          <a:p>
            <a:r>
              <a:rPr lang="zh-CN" altLang="en-US" dirty="0"/>
              <a:t>故事二 小兔子乖乖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EB205-D00E-478C-86A4-B3414239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4DC89-212D-4C40-B228-E30DE37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Visual Studio Code</a:t>
            </a:r>
          </a:p>
          <a:p>
            <a:r>
              <a:rPr lang="en-US" altLang="zh-CN" dirty="0"/>
              <a:t>Git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控制流</a:t>
            </a:r>
            <a:endParaRPr lang="en-US" altLang="zh-CN" dirty="0"/>
          </a:p>
          <a:p>
            <a:pPr lvl="1"/>
            <a:r>
              <a:rPr lang="en-US" altLang="zh-CN" dirty="0"/>
              <a:t>Function</a:t>
            </a:r>
          </a:p>
          <a:p>
            <a:r>
              <a:rPr lang="en-US" altLang="zh-CN" dirty="0"/>
              <a:t>Class(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Regular-Expression</a:t>
            </a:r>
            <a:r>
              <a:rPr lang="zh-CN" altLang="en-US" dirty="0"/>
              <a:t>（正则表达式）</a:t>
            </a:r>
            <a:endParaRPr lang="en-US" altLang="zh-CN" dirty="0"/>
          </a:p>
          <a:p>
            <a:r>
              <a:rPr lang="en-US" altLang="zh-CN" dirty="0"/>
              <a:t>Selenium WebDriver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FF0000"/>
                </a:solidFill>
              </a:rPr>
              <a:t>直译式脚本语言</a:t>
            </a:r>
            <a:r>
              <a:rPr lang="zh-CN" altLang="en-US" dirty="0"/>
              <a:t>，是一种</a:t>
            </a:r>
            <a:r>
              <a:rPr lang="zh-CN" altLang="en-US" dirty="0">
                <a:solidFill>
                  <a:srgbClr val="FF0000"/>
                </a:solidFill>
              </a:rPr>
              <a:t>动态类型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、基于原型的语言，内置支持类型。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1995</a:t>
            </a:r>
            <a:r>
              <a:rPr lang="zh-CN" altLang="en-US" dirty="0"/>
              <a:t>年时，由</a:t>
            </a:r>
            <a:r>
              <a:rPr lang="en-US" altLang="zh-CN" dirty="0"/>
              <a:t>Netscape</a:t>
            </a:r>
            <a:r>
              <a:rPr lang="zh-CN" altLang="en-US" dirty="0"/>
              <a:t>公司在网景导航者浏览器上首次设计实现而成。因为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</a:t>
            </a:r>
            <a:r>
              <a:rPr lang="en-US" altLang="zh-CN" dirty="0"/>
              <a:t>Netscape</a:t>
            </a:r>
            <a:r>
              <a:rPr lang="zh-CN" altLang="en-US" dirty="0"/>
              <a:t>管理层希望它外观看起来像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Netscape</a:t>
            </a:r>
            <a:r>
              <a:rPr lang="zh-CN" altLang="en-US" dirty="0"/>
              <a:t>的</a:t>
            </a:r>
            <a:r>
              <a:rPr lang="en-US" altLang="zh-CN" dirty="0" err="1"/>
              <a:t>Javascript</a:t>
            </a:r>
            <a:r>
              <a:rPr lang="zh-CN" altLang="en-US" dirty="0"/>
              <a:t>， 微软推出</a:t>
            </a:r>
            <a:r>
              <a:rPr lang="en-US" altLang="zh-CN" dirty="0"/>
              <a:t>JScript</a:t>
            </a:r>
            <a:r>
              <a:rPr lang="zh-CN" altLang="en-US" dirty="0"/>
              <a:t>，</a:t>
            </a:r>
            <a:r>
              <a:rPr lang="en-US" altLang="zh-CN" dirty="0" err="1"/>
              <a:t>CEnvi</a:t>
            </a:r>
            <a:r>
              <a:rPr lang="zh-CN" altLang="en-US" dirty="0"/>
              <a:t>推出</a:t>
            </a:r>
            <a:r>
              <a:rPr lang="en-US" altLang="zh-CN" dirty="0" err="1"/>
              <a:t>ScriptEase</a:t>
            </a:r>
            <a:r>
              <a:rPr lang="zh-CN" altLang="en-US" dirty="0"/>
              <a:t>，三家成三足鼎立之势。后经</a:t>
            </a:r>
            <a:r>
              <a:rPr lang="en-US" altLang="zh-CN" dirty="0"/>
              <a:t>ECMA</a:t>
            </a:r>
            <a:r>
              <a:rPr lang="zh-CN" altLang="en-US" dirty="0"/>
              <a:t>（欧洲计算机制造商协会）协商以</a:t>
            </a:r>
            <a:r>
              <a:rPr lang="en-US" altLang="zh-CN" dirty="0"/>
              <a:t>JavaScript</a:t>
            </a:r>
            <a:r>
              <a:rPr lang="zh-CN" altLang="en-US" dirty="0"/>
              <a:t>为基础制定了</a:t>
            </a:r>
            <a:r>
              <a:rPr lang="en-US" altLang="zh-CN" dirty="0"/>
              <a:t>ECMA-262</a:t>
            </a:r>
            <a:r>
              <a:rPr lang="zh-CN" altLang="en-US" dirty="0"/>
              <a:t>标准，一统为</a:t>
            </a:r>
            <a:r>
              <a:rPr lang="en-US" altLang="zh-CN" dirty="0">
                <a:solidFill>
                  <a:srgbClr val="FF0000"/>
                </a:solidFill>
              </a:rPr>
              <a:t>ECMAScript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ECMAScript 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31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终端 </a:t>
            </a:r>
            <a:r>
              <a:rPr lang="en-US" altLang="zh-CN" dirty="0"/>
              <a:t>(Developer Tool #F12)</a:t>
            </a:r>
          </a:p>
          <a:p>
            <a:pPr lvl="1"/>
            <a:r>
              <a:rPr lang="zh-CN" altLang="en-US" dirty="0"/>
              <a:t>浏览器 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Firefox</a:t>
            </a:r>
            <a:r>
              <a:rPr lang="zh-CN" altLang="en-US" dirty="0"/>
              <a:t>， </a:t>
            </a:r>
            <a:r>
              <a:rPr lang="en-US" altLang="zh-CN" dirty="0"/>
              <a:t>Edge</a:t>
            </a:r>
          </a:p>
          <a:p>
            <a:r>
              <a:rPr lang="en-US" altLang="zh-CN" dirty="0"/>
              <a:t>IDE </a:t>
            </a:r>
            <a:r>
              <a:rPr lang="zh-CN" altLang="en-US" dirty="0"/>
              <a:t>（整合开发环境）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Nodejs</a:t>
            </a:r>
          </a:p>
          <a:p>
            <a:pPr lvl="1"/>
            <a:r>
              <a:rPr lang="en-US" altLang="zh-CN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75752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  <a:endParaRPr 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AD0C6BAE-E1B2-4452-9E35-0A099425BA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5849357"/>
              </p:ext>
            </p:extLst>
          </p:nvPr>
        </p:nvGraphicFramePr>
        <p:xfrm>
          <a:off x="4646141" y="2362201"/>
          <a:ext cx="6981567" cy="381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189">
                  <a:extLst>
                    <a:ext uri="{9D8B030D-6E8A-4147-A177-3AD203B41FA5}">
                      <a16:colId xmlns:a16="http://schemas.microsoft.com/office/drawing/2014/main" val="2766605109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2038205503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2155836710"/>
                    </a:ext>
                  </a:extLst>
                </a:gridCol>
              </a:tblGrid>
              <a:tr h="859405">
                <a:tc gridSpan="3">
                  <a:txBody>
                    <a:bodyPr/>
                    <a:lstStyle/>
                    <a:p>
                      <a:r>
                        <a:rPr lang="en-US" altLang="zh-CN" sz="4800" dirty="0"/>
                        <a:t>Peter</a:t>
                      </a:r>
                      <a:endParaRPr lang="zh-CN" altLang="en-US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5057" marR="4505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2653353577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'Peter'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01915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85873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employed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68054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[11,4,1]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7776"/>
                  </a:ext>
                </a:extLst>
              </a:tr>
              <a:tr h="1314741">
                <a:tc>
                  <a:txBody>
                    <a:bodyPr/>
                    <a:lstStyle/>
                    <a:p>
                      <a:r>
                        <a:rPr lang="en-US" altLang="zh-CN" dirty="0"/>
                        <a:t>people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{name: ‘Peter’, age: 30, </a:t>
                      </a:r>
                      <a:r>
                        <a:rPr lang="en-US" altLang="zh-CN" dirty="0" err="1"/>
                        <a:t>employed:true</a:t>
                      </a:r>
                      <a:r>
                        <a:rPr lang="en-US" altLang="zh-CN" dirty="0"/>
                        <a:t>, location: [11,4,1]}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40586"/>
                  </a:ext>
                </a:extLst>
              </a:tr>
            </a:tbl>
          </a:graphicData>
        </a:graphic>
      </p:graphicFrame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4241AEB-CD24-42A6-A569-903D820BF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3597876" cy="38147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CN" altLang="en-US" sz="4400" dirty="0"/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211007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  <a:endParaRPr 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AD0C6BAE-E1B2-4452-9E35-0A099425BA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287152"/>
              </p:ext>
            </p:extLst>
          </p:nvPr>
        </p:nvGraphicFramePr>
        <p:xfrm>
          <a:off x="6096000" y="2362201"/>
          <a:ext cx="5531708" cy="352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708">
                  <a:extLst>
                    <a:ext uri="{9D8B030D-6E8A-4147-A177-3AD203B41FA5}">
                      <a16:colId xmlns:a16="http://schemas.microsoft.com/office/drawing/2014/main" val="2766605109"/>
                    </a:ext>
                  </a:extLst>
                </a:gridCol>
              </a:tblGrid>
              <a:tr h="1115567">
                <a:tc>
                  <a:txBody>
                    <a:bodyPr/>
                    <a:lstStyle/>
                    <a:p>
                      <a:r>
                        <a:rPr lang="en-US" altLang="zh-CN" sz="4800" dirty="0"/>
                        <a:t>Peter</a:t>
                      </a:r>
                      <a:endParaRPr lang="zh-CN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53577"/>
                  </a:ext>
                </a:extLst>
              </a:tr>
              <a:tr h="68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:'peter'</a:t>
                      </a:r>
                      <a:r>
                        <a:rPr lang="en-US" altLang="zh-CN" dirty="0"/>
                        <a:t>,age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:30</a:t>
                      </a:r>
                      <a:r>
                        <a:rPr lang="en-US" altLang="zh-CN" dirty="0"/>
                        <a:t>,employed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:true</a:t>
                      </a:r>
                      <a:r>
                        <a:rPr lang="en-US" altLang="zh-CN" dirty="0"/>
                        <a:t>,location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dirty="0"/>
                        <a:t>]}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040586"/>
                  </a:ext>
                </a:extLst>
              </a:tr>
              <a:tr h="1073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Mary</a:t>
                      </a:r>
                      <a:endParaRPr lang="zh-CN" altLang="en-US" sz="4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22014"/>
                  </a:ext>
                </a:extLst>
              </a:tr>
              <a:tr h="651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:'mary'</a:t>
                      </a:r>
                      <a:r>
                        <a:rPr lang="en-US" altLang="zh-CN" dirty="0"/>
                        <a:t>,age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:30</a:t>
                      </a:r>
                      <a:r>
                        <a:rPr lang="en-US" altLang="zh-CN" dirty="0"/>
                        <a:t>,employed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:true</a:t>
                      </a:r>
                      <a:r>
                        <a:rPr lang="en-US" altLang="zh-CN" dirty="0"/>
                        <a:t>,location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/>
                        <a:t>]}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619336"/>
                  </a:ext>
                </a:extLst>
              </a:tr>
            </a:tbl>
          </a:graphicData>
        </a:graphic>
      </p:graphicFrame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2707F75-952C-47D5-9D6D-B3147CF799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2767910"/>
              </p:ext>
            </p:extLst>
          </p:nvPr>
        </p:nvGraphicFramePr>
        <p:xfrm>
          <a:off x="838201" y="2364261"/>
          <a:ext cx="4116860" cy="3527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8430">
                  <a:extLst>
                    <a:ext uri="{9D8B030D-6E8A-4147-A177-3AD203B41FA5}">
                      <a16:colId xmlns:a16="http://schemas.microsoft.com/office/drawing/2014/main" val="1993985890"/>
                    </a:ext>
                  </a:extLst>
                </a:gridCol>
                <a:gridCol w="2058430">
                  <a:extLst>
                    <a:ext uri="{9D8B030D-6E8A-4147-A177-3AD203B41FA5}">
                      <a16:colId xmlns:a16="http://schemas.microsoft.com/office/drawing/2014/main" val="1856077620"/>
                    </a:ext>
                  </a:extLst>
                </a:gridCol>
              </a:tblGrid>
              <a:tr h="753609">
                <a:tc gridSpan="2">
                  <a:txBody>
                    <a:bodyPr/>
                    <a:lstStyle/>
                    <a:p>
                      <a:r>
                        <a:rPr lang="en-US" altLang="zh-CN" sz="4000" dirty="0"/>
                        <a:t>Operator</a:t>
                      </a:r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0693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加，连接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8858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- ,  </a:t>
                      </a:r>
                      <a:r>
                        <a:rPr lang="zh-CN" altLang="en-US" dirty="0"/>
                        <a:t>* </a:t>
                      </a:r>
                      <a:r>
                        <a:rPr lang="en-US" altLang="zh-CN" dirty="0"/>
                        <a:t>,  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减，乘，除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20923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赋值运算符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3917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相等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613679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!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,  !==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非，不等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39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92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F01DB22-81B5-4373-B135-AC8B48D0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4561703" cy="38147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dirty="0"/>
              <a:t>小兔子乖乖，把门开开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快点儿开开，我要进来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就开就开，我就开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妈妈回来了，我就把门开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7F61D13-B4C5-4387-8DEC-2AEF792D7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57" y="2362199"/>
            <a:ext cx="5722143" cy="3814762"/>
          </a:xfrm>
        </p:spPr>
      </p:pic>
    </p:spTree>
    <p:extLst>
      <p:ext uri="{BB962C8B-B14F-4D97-AF65-F5344CB8AC3E}">
        <p14:creationId xmlns:p14="http://schemas.microsoft.com/office/powerpoint/2010/main" val="49777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094D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branding.potx" id="{94432B16-2095-499B-8D6B-7770824D060B}" vid="{7071299F-C7FB-42F6-A95D-E189D42F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Rebranding</Template>
  <TotalTime>4715</TotalTime>
  <Words>1010</Words>
  <Application>Microsoft Office PowerPoint</Application>
  <PresentationFormat>宽屏</PresentationFormat>
  <Paragraphs>209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Source Sans Pro</vt:lpstr>
      <vt:lpstr>等线</vt:lpstr>
      <vt:lpstr>宋体</vt:lpstr>
      <vt:lpstr>微软雅黑</vt:lpstr>
      <vt:lpstr>Arial</vt:lpstr>
      <vt:lpstr>Calibri</vt:lpstr>
      <vt:lpstr>Consolas</vt:lpstr>
      <vt:lpstr>Office Theme</vt:lpstr>
      <vt:lpstr>Northern Lights University</vt:lpstr>
      <vt:lpstr>培训课堂注意事项</vt:lpstr>
      <vt:lpstr>目录</vt:lpstr>
      <vt:lpstr>目标</vt:lpstr>
      <vt:lpstr>背景与发展</vt:lpstr>
      <vt:lpstr>开发工具</vt:lpstr>
      <vt:lpstr>故事一 Peter &amp; Mary</vt:lpstr>
      <vt:lpstr>故事一 Peter &amp; Mary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Mishra</dc:creator>
  <cp:lastModifiedBy>Baikang Wang</cp:lastModifiedBy>
  <cp:revision>661</cp:revision>
  <dcterms:created xsi:type="dcterms:W3CDTF">2017-03-10T04:48:28Z</dcterms:created>
  <dcterms:modified xsi:type="dcterms:W3CDTF">2018-03-19T15:38:50Z</dcterms:modified>
</cp:coreProperties>
</file>