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07" r:id="rId9"/>
    <p:sldId id="318" r:id="rId10"/>
    <p:sldId id="338" r:id="rId11"/>
    <p:sldId id="317" r:id="rId12"/>
    <p:sldId id="339" r:id="rId13"/>
    <p:sldId id="321" r:id="rId14"/>
    <p:sldId id="331" r:id="rId15"/>
    <p:sldId id="325" r:id="rId16"/>
    <p:sldId id="326" r:id="rId17"/>
    <p:sldId id="327" r:id="rId18"/>
    <p:sldId id="340" r:id="rId19"/>
    <p:sldId id="34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059D8-AEE8-4117-887F-39822230120F}">
          <p14:sldIdLst>
            <p14:sldId id="256"/>
            <p14:sldId id="305"/>
            <p14:sldId id="333"/>
            <p14:sldId id="334"/>
            <p14:sldId id="335"/>
            <p14:sldId id="336"/>
            <p14:sldId id="337"/>
            <p14:sldId id="307"/>
            <p14:sldId id="318"/>
            <p14:sldId id="338"/>
            <p14:sldId id="317"/>
            <p14:sldId id="339"/>
            <p14:sldId id="321"/>
            <p14:sldId id="331"/>
            <p14:sldId id="325"/>
            <p14:sldId id="326"/>
            <p14:sldId id="327"/>
            <p14:sldId id="340"/>
            <p14:sldId id="34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illeux, Tonya (Taylor)" initials="VT(" lastIdx="41" clrIdx="0">
    <p:extLst>
      <p:ext uri="{19B8F6BF-5375-455C-9EA6-DF929625EA0E}">
        <p15:presenceInfo xmlns:p15="http://schemas.microsoft.com/office/powerpoint/2012/main" userId="S-1-5-21-1209057380-973266463-41602890-209019" providerId="AD"/>
      </p:ext>
    </p:extLst>
  </p:cmAuthor>
  <p:cmAuthor id="2" name="Ashutosh Mishra" initials="AM" lastIdx="13" clrIdx="1">
    <p:extLst>
      <p:ext uri="{19B8F6BF-5375-455C-9EA6-DF929625EA0E}">
        <p15:presenceInfo xmlns:p15="http://schemas.microsoft.com/office/powerpoint/2012/main" userId="d8b0e781a9620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D4"/>
    <a:srgbClr val="99CCFF"/>
    <a:srgbClr val="68AADD"/>
    <a:srgbClr val="62A7DB"/>
    <a:srgbClr val="FCB0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8941" autoAdjust="0"/>
  </p:normalViewPr>
  <p:slideViewPr>
    <p:cSldViewPr snapToGrid="0">
      <p:cViewPr varScale="1">
        <p:scale>
          <a:sx n="47" d="100"/>
          <a:sy n="47" d="100"/>
        </p:scale>
        <p:origin x="754" y="43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0"/>
    </p:cViewPr>
  </p:sorterViewPr>
  <p:notesViewPr>
    <p:cSldViewPr snapToGrid="0">
      <p:cViewPr varScale="1">
        <p:scale>
          <a:sx n="88" d="100"/>
          <a:sy n="88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7F3-F90E-47EB-86B7-26AAC6AEBD6A}" type="datetimeFigureOut">
              <a:rPr lang="en-US" smtClean="0">
                <a:latin typeface="Source Sans Pro" panose="020B0503030403020204" pitchFamily="34" charset="0"/>
              </a:rPr>
              <a:t>11/21/2017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E9CA-9B17-411F-A731-6C9188A87F43}" type="slidenum">
              <a:rPr lang="en-US" smtClean="0">
                <a:latin typeface="Source Sans Pro" panose="020B0503030403020204" pitchFamily="34" charset="0"/>
              </a:rPr>
              <a:t>‹#›</a:t>
            </a:fld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ACAD2996-C03F-47DF-9010-22BB95A4AB9B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1F36095F-851B-4C6B-93FA-49215E044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终端演示脚本：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a,b</a:t>
            </a:r>
            <a:endParaRPr lang="en-US" baseline="0" dirty="0" smtClean="0"/>
          </a:p>
          <a:p>
            <a:r>
              <a:rPr lang="en-US" baseline="0" dirty="0" smtClean="0"/>
              <a:t>a=1</a:t>
            </a:r>
          </a:p>
          <a:p>
            <a:r>
              <a:rPr lang="en-US" baseline="0" dirty="0" smtClean="0"/>
              <a:t>b=2</a:t>
            </a:r>
          </a:p>
          <a:p>
            <a:r>
              <a:rPr lang="en-US" baseline="0" dirty="0" err="1" smtClean="0"/>
              <a:t>a+b</a:t>
            </a:r>
            <a:endParaRPr lang="en-US" baseline="0" dirty="0" smtClean="0"/>
          </a:p>
          <a:p>
            <a:r>
              <a:rPr lang="en-US" baseline="0" dirty="0" smtClean="0"/>
              <a:t>console.log(</a:t>
            </a:r>
            <a:r>
              <a:rPr lang="en-US" baseline="0" dirty="0" err="1" smtClean="0"/>
              <a:t>a+b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console.log(“hello world”)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Online</a:t>
            </a:r>
            <a:r>
              <a:rPr lang="zh-CN" altLang="en-US" baseline="0" dirty="0" smtClean="0"/>
              <a:t>演示脚本：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设置</a:t>
            </a:r>
            <a:r>
              <a:rPr lang="en-US" altLang="zh-CN" baseline="0" dirty="0" err="1" smtClean="0"/>
              <a:t>Javascript</a:t>
            </a:r>
            <a:r>
              <a:rPr lang="en-US" altLang="zh-CN" baseline="0" dirty="0" smtClean="0"/>
              <a:t> LOAD Type=No wrap – in &lt;body&gt;</a:t>
            </a:r>
          </a:p>
          <a:p>
            <a:r>
              <a:rPr lang="zh-CN" altLang="en-US" baseline="0" dirty="0" smtClean="0"/>
              <a:t>与终端相同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IDE</a:t>
            </a:r>
            <a:r>
              <a:rPr lang="zh-CN" altLang="en-US" baseline="0" dirty="0" smtClean="0"/>
              <a:t>演示脚本：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创建目录</a:t>
            </a:r>
            <a:r>
              <a:rPr lang="en-US" altLang="zh-CN" baseline="0" dirty="0" smtClean="0"/>
              <a:t>HelloWorld, D:\Working\Projects\Nodejs\HelloWorld</a:t>
            </a:r>
            <a:endParaRPr lang="en-US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创建脚本</a:t>
            </a:r>
            <a:r>
              <a:rPr lang="en-US" altLang="zh-CN" baseline="0" dirty="0" smtClean="0"/>
              <a:t>,sample.js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:</a:t>
            </a:r>
          </a:p>
          <a:p>
            <a:r>
              <a:rPr lang="en-US" altLang="zh-CN" baseline="0" dirty="0" smtClean="0"/>
              <a:t>    Docker run -it --</a:t>
            </a:r>
            <a:r>
              <a:rPr lang="en-US" altLang="zh-CN" baseline="0" dirty="0" err="1" smtClean="0"/>
              <a:t>rm</a:t>
            </a:r>
            <a:r>
              <a:rPr lang="en-US" altLang="zh-CN" baseline="0" dirty="0" smtClean="0"/>
              <a:t> -v D:\Working\Projects\Nodejs\HelloWorld:/usr/src/app -w /</a:t>
            </a:r>
            <a:r>
              <a:rPr lang="en-US" altLang="zh-CN" baseline="0" dirty="0" err="1" smtClean="0"/>
              <a:t>usr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src</a:t>
            </a:r>
            <a:r>
              <a:rPr lang="en-US" altLang="zh-CN" baseline="0" dirty="0" smtClean="0"/>
              <a:t>/app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-dev node sample.js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5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创建目录 </a:t>
            </a:r>
            <a:r>
              <a:rPr lang="en-US" altLang="zh-CN" dirty="0" smtClean="0"/>
              <a:t>HelloWorld</a:t>
            </a:r>
            <a:r>
              <a:rPr lang="en-US" altLang="zh-CN" baseline="0" dirty="0" smtClean="0"/>
              <a:t>, </a:t>
            </a:r>
            <a:r>
              <a:rPr lang="en-US" altLang="zh-CN" baseline="0" dirty="0" smtClean="0"/>
              <a:t>D:\Working\Projects\Nodejs\HelloWorld</a:t>
            </a:r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一般后端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一般后端需要基于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服务器 </a:t>
            </a:r>
            <a:endParaRPr lang="en-US" altLang="zh-CN" dirty="0" smtClean="0"/>
          </a:p>
          <a:p>
            <a:r>
              <a:rPr lang="en-US" altLang="zh-CN" baseline="0" dirty="0" smtClean="0"/>
              <a:t>    </a:t>
            </a:r>
            <a:r>
              <a:rPr lang="en-US" altLang="zh-CN" dirty="0" smtClean="0"/>
              <a:t>HelloWorld.html, </a:t>
            </a:r>
            <a:r>
              <a:rPr lang="zh-CN" altLang="en-US" dirty="0" smtClean="0"/>
              <a:t>上传到</a:t>
            </a:r>
            <a:r>
              <a:rPr lang="en-US" altLang="zh-CN" dirty="0" err="1" smtClean="0"/>
              <a:t>CFDev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C:\WebApp\HelloWorld, IIS</a:t>
            </a:r>
            <a:r>
              <a:rPr lang="zh-CN" altLang="en-US" baseline="0" dirty="0" smtClean="0"/>
              <a:t>创建应用</a:t>
            </a:r>
            <a:r>
              <a:rPr lang="en-US" altLang="zh-CN" baseline="0" dirty="0" smtClean="0"/>
              <a:t>HelloWorld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Javascript</a:t>
            </a:r>
            <a:r>
              <a:rPr lang="zh-CN" altLang="en-US" dirty="0" smtClean="0"/>
              <a:t>后端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需要安装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解析器，就像浏览器执行一样在后台执行脚本</a:t>
            </a:r>
            <a:endParaRPr lang="en-US" altLang="zh-CN" dirty="0" smtClean="0"/>
          </a:p>
          <a:p>
            <a:r>
              <a:rPr lang="en-US" altLang="zh-CN" dirty="0" smtClean="0"/>
              <a:t>    HelloWorld.js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‘2015’ == 2015</a:t>
            </a:r>
          </a:p>
          <a:p>
            <a:r>
              <a:rPr lang="en-US" altLang="zh-CN" dirty="0" smtClean="0"/>
              <a:t>0 == false</a:t>
            </a:r>
          </a:p>
          <a:p>
            <a:r>
              <a:rPr lang="en-US" altLang="zh-CN" dirty="0" smtClean="0"/>
              <a:t>null ==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https://fiddle.jshell.net/</a:t>
            </a:r>
          </a:p>
          <a:p>
            <a:endParaRPr lang="en-US" dirty="0" smtClean="0"/>
          </a:p>
          <a:p>
            <a:r>
              <a:rPr lang="en-US" dirty="0" smtClean="0"/>
              <a:t>&lt;p class="label"&gt;Hello world&lt;/p&gt;</a:t>
            </a:r>
          </a:p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="say();"&gt;Say&lt;/button&gt;</a:t>
            </a:r>
          </a:p>
          <a:p>
            <a:endParaRPr lang="en-US" dirty="0" smtClean="0"/>
          </a:p>
          <a:p>
            <a:r>
              <a:rPr lang="en-US" dirty="0" smtClean="0"/>
              <a:t>function say(){</a:t>
            </a:r>
          </a:p>
          <a:p>
            <a:r>
              <a:rPr lang="en-US" dirty="0" smtClean="0"/>
              <a:t>	//</a:t>
            </a:r>
            <a:r>
              <a:rPr lang="en-US" dirty="0" err="1" smtClean="0"/>
              <a:t>document.querySelector</a:t>
            </a:r>
            <a:r>
              <a:rPr lang="en-US" dirty="0" smtClean="0"/>
              <a:t>(".label").</a:t>
            </a:r>
            <a:r>
              <a:rPr lang="en-US" dirty="0" err="1" smtClean="0"/>
              <a:t>innerHTML</a:t>
            </a:r>
            <a:r>
              <a:rPr lang="en-US" dirty="0" smtClean="0"/>
              <a:t>="Hello World! I am online";</a:t>
            </a:r>
          </a:p>
          <a:p>
            <a:r>
              <a:rPr lang="en-US" dirty="0" smtClean="0"/>
              <a:t>$(".label").text("Hello World! I am online!");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16696" y="1189822"/>
            <a:ext cx="10075304" cy="5668178"/>
            <a:chOff x="2116696" y="987808"/>
            <a:chExt cx="10075304" cy="56681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6696" y="987808"/>
              <a:ext cx="10075304" cy="5668178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 userDrawn="1"/>
          </p:nvSpPr>
          <p:spPr>
            <a:xfrm>
              <a:off x="2520043" y="2955471"/>
              <a:ext cx="2286000" cy="25880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6787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267372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0800000"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21010068">
                <a:off x="8490951" y="17975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>
                <a:off x="459506" y="1866405"/>
                <a:ext cx="11277600" cy="4533900"/>
              </a:xfrm>
              <a:custGeom>
                <a:avLst/>
                <a:gdLst/>
                <a:ahLst/>
                <a:cxnLst/>
                <a:rect l="0" t="0" r="r" b="b"/>
                <a:pathLst>
                  <a:path w="7104" h="2856">
                    <a:moveTo>
                      <a:pt x="0" y="0"/>
                    </a:moveTo>
                    <a:lnTo>
                      <a:pt x="0" y="2856"/>
                    </a:lnTo>
                    <a:lnTo>
                      <a:pt x="7104" y="2856"/>
                    </a:lnTo>
                    <a:lnTo>
                      <a:pt x="7104" y="1"/>
                    </a:lnTo>
                    <a:lnTo>
                      <a:pt x="7104" y="1"/>
                    </a:lnTo>
                    <a:lnTo>
                      <a:pt x="6943" y="26"/>
                    </a:lnTo>
                    <a:lnTo>
                      <a:pt x="6782" y="50"/>
                    </a:lnTo>
                    <a:lnTo>
                      <a:pt x="6621" y="73"/>
                    </a:lnTo>
                    <a:lnTo>
                      <a:pt x="6459" y="93"/>
                    </a:lnTo>
                    <a:lnTo>
                      <a:pt x="6298" y="113"/>
                    </a:lnTo>
                    <a:lnTo>
                      <a:pt x="6136" y="132"/>
                    </a:lnTo>
                    <a:lnTo>
                      <a:pt x="5976" y="148"/>
                    </a:lnTo>
                    <a:lnTo>
                      <a:pt x="5814" y="163"/>
                    </a:lnTo>
                    <a:lnTo>
                      <a:pt x="5653" y="177"/>
                    </a:lnTo>
                    <a:lnTo>
                      <a:pt x="5494" y="189"/>
                    </a:lnTo>
                    <a:lnTo>
                      <a:pt x="5334" y="201"/>
                    </a:lnTo>
                    <a:lnTo>
                      <a:pt x="5175" y="211"/>
                    </a:lnTo>
                    <a:lnTo>
                      <a:pt x="5017" y="219"/>
                    </a:lnTo>
                    <a:lnTo>
                      <a:pt x="4859" y="227"/>
                    </a:lnTo>
                    <a:lnTo>
                      <a:pt x="4703" y="234"/>
                    </a:lnTo>
                    <a:lnTo>
                      <a:pt x="4548" y="239"/>
                    </a:lnTo>
                    <a:lnTo>
                      <a:pt x="4393" y="243"/>
                    </a:lnTo>
                    <a:lnTo>
                      <a:pt x="4240" y="247"/>
                    </a:lnTo>
                    <a:lnTo>
                      <a:pt x="4088" y="249"/>
                    </a:lnTo>
                    <a:lnTo>
                      <a:pt x="3937" y="251"/>
                    </a:lnTo>
                    <a:lnTo>
                      <a:pt x="3788" y="252"/>
                    </a:lnTo>
                    <a:lnTo>
                      <a:pt x="3640" y="251"/>
                    </a:lnTo>
                    <a:lnTo>
                      <a:pt x="3494" y="251"/>
                    </a:lnTo>
                    <a:lnTo>
                      <a:pt x="3349" y="249"/>
                    </a:lnTo>
                    <a:lnTo>
                      <a:pt x="3207" y="246"/>
                    </a:lnTo>
                    <a:lnTo>
                      <a:pt x="3066" y="243"/>
                    </a:lnTo>
                    <a:lnTo>
                      <a:pt x="2928" y="240"/>
                    </a:lnTo>
                    <a:lnTo>
                      <a:pt x="2791" y="235"/>
                    </a:lnTo>
                    <a:lnTo>
                      <a:pt x="2656" y="230"/>
                    </a:lnTo>
                    <a:lnTo>
                      <a:pt x="2524" y="225"/>
                    </a:lnTo>
                    <a:lnTo>
                      <a:pt x="2266" y="212"/>
                    </a:lnTo>
                    <a:lnTo>
                      <a:pt x="2019" y="198"/>
                    </a:lnTo>
                    <a:lnTo>
                      <a:pt x="1782" y="183"/>
                    </a:lnTo>
                    <a:lnTo>
                      <a:pt x="1557" y="167"/>
                    </a:lnTo>
                    <a:lnTo>
                      <a:pt x="1343" y="150"/>
                    </a:lnTo>
                    <a:lnTo>
                      <a:pt x="1144" y="132"/>
                    </a:lnTo>
                    <a:lnTo>
                      <a:pt x="957" y="114"/>
                    </a:lnTo>
                    <a:lnTo>
                      <a:pt x="785" y="96"/>
                    </a:lnTo>
                    <a:lnTo>
                      <a:pt x="627" y="79"/>
                    </a:lnTo>
                    <a:lnTo>
                      <a:pt x="487" y="63"/>
                    </a:lnTo>
                    <a:lnTo>
                      <a:pt x="361" y="48"/>
                    </a:lnTo>
                    <a:lnTo>
                      <a:pt x="254" y="35"/>
                    </a:lnTo>
                    <a:lnTo>
                      <a:pt x="165" y="23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4474"/>
            <a:ext cx="10084367" cy="43864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642982"/>
            <a:ext cx="10084367" cy="380575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775891"/>
            <a:ext cx="10084367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78" y="1053193"/>
            <a:ext cx="8853743" cy="2230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 bwMode="gray">
          <a:xfrm>
            <a:off x="10463771" y="2507040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9" name="TextBox 28"/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478" y="3291799"/>
            <a:ext cx="8853743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657"/>
            <a:ext cx="9979479" cy="247196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62739"/>
            <a:ext cx="9979479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044793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22764"/>
            <a:ext cx="10044793" cy="3654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54000">
                <a:srgbClr val="4094D4"/>
              </a:gs>
              <a:gs pos="0">
                <a:srgbClr val="4094D4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9" name="Oval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2129"/>
            <a:ext cx="2628900" cy="5474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2129"/>
            <a:ext cx="7734300" cy="54748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515600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168" y="381088"/>
            <a:ext cx="466725" cy="447586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defRPr>
            </a:lvl1pPr>
          </a:lstStyle>
          <a:p>
            <a:fld id="{ACC06D20-0C51-4894-9F27-FF86D5314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Rectangle 15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4605381" cy="2852737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6900" y="1709738"/>
            <a:ext cx="3641725" cy="285273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181600" cy="381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2199"/>
            <a:ext cx="5181600" cy="3814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0574"/>
            <a:ext cx="10515600" cy="8620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52674"/>
            <a:ext cx="5157787" cy="66674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28949"/>
            <a:ext cx="5157787" cy="3160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52674"/>
            <a:ext cx="5183188" cy="666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8949"/>
            <a:ext cx="5183188" cy="316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0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5" y="952501"/>
            <a:ext cx="4373562" cy="4908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lowchart: Process 10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16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1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0827" y="952501"/>
            <a:ext cx="4654560" cy="49085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90574"/>
            <a:ext cx="7611836" cy="8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036"/>
            <a:ext cx="10515600" cy="38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653941"/>
            <a:ext cx="12192000" cy="204059"/>
          </a:xfrm>
          <a:prstGeom prst="rect">
            <a:avLst/>
          </a:prstGeom>
          <a:solidFill>
            <a:srgbClr val="409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8" y="203505"/>
            <a:ext cx="2130768" cy="1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  <p:sldLayoutId id="2147483712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effectLst/>
          <a:uFill>
            <a:solidFill>
              <a:srgbClr val="4094D4"/>
            </a:solidFill>
          </a:u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uishifeng.c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://nodejs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365/Blog_nodejs" TargetMode="External"/><Relationship Id="rId2" Type="http://schemas.openxmlformats.org/officeDocument/2006/relationships/hyperlink" Target="https://github.com/nswbmw/N-b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583828"/>
            <a:ext cx="8256814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Lights University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495300" y="4244741"/>
            <a:ext cx="9144000" cy="1814864"/>
          </a:xfrm>
        </p:spPr>
        <p:txBody>
          <a:bodyPr anchor="ctr">
            <a:normAutofit/>
          </a:bodyPr>
          <a:lstStyle/>
          <a:p>
            <a:r>
              <a:rPr lang="en-US" i="1" dirty="0" err="1" smtClean="0"/>
              <a:t>Javascript</a:t>
            </a:r>
            <a:r>
              <a:rPr lang="zh-CN" altLang="en-US" i="1" dirty="0" smtClean="0"/>
              <a:t>基础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5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===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34317"/>
              </p:ext>
            </p:extLst>
          </p:nvPr>
        </p:nvGraphicFramePr>
        <p:xfrm>
          <a:off x="838200" y="231457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09405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211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7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判断类型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类型相同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 ===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undefined === undefined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!==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 !== {}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类型相同，与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逻辑相同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类型不同，进行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尝试转换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 == undefined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 == string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== other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== other 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转换为基本类型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lvl="1"/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1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1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95400" y="10623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表达式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536091" y="1787399"/>
            <a:ext cx="4396946" cy="4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------</a:t>
            </a:r>
            <a:r>
              <a:rPr lang="zh-CN" altLang="en-US" dirty="0" smtClean="0"/>
              <a:t>可以让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解析器产生值的的短语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594919" y="2848620"/>
            <a:ext cx="2354491" cy="294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原始表达式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复合表达式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初始</a:t>
            </a:r>
            <a:r>
              <a:rPr lang="zh-CN" altLang="en-US" dirty="0" smtClean="0"/>
              <a:t>化表达式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函</a:t>
            </a:r>
            <a:r>
              <a:rPr lang="zh-CN" altLang="en-US" dirty="0" smtClean="0"/>
              <a:t>数表达式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属</a:t>
            </a:r>
            <a:r>
              <a:rPr lang="zh-CN" altLang="en-US" dirty="0" smtClean="0"/>
              <a:t>性访问表达式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调</a:t>
            </a:r>
            <a:r>
              <a:rPr lang="zh-CN" altLang="en-US" dirty="0" smtClean="0"/>
              <a:t>用表达式</a:t>
            </a:r>
            <a:endParaRPr lang="en-US" altLang="zh-CN" dirty="0" smtClean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对</a:t>
            </a:r>
            <a:r>
              <a:rPr lang="zh-CN" altLang="en-US" dirty="0" smtClean="0"/>
              <a:t>象创建表达式</a:t>
            </a: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398373" y="29203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5302077" y="33829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2015*2016</a:t>
            </a:r>
            <a:endParaRPr 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5302077" y="37523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[2015,2016]</a:t>
            </a:r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5302077" y="413746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= function(){}</a:t>
            </a:r>
            <a:endParaRPr lang="en-US" dirty="0"/>
          </a:p>
        </p:txBody>
      </p:sp>
      <p:sp>
        <p:nvSpPr>
          <p:cNvPr id="11" name="TextBox 8"/>
          <p:cNvSpPr txBox="1"/>
          <p:nvPr/>
        </p:nvSpPr>
        <p:spPr>
          <a:xfrm>
            <a:off x="5346121" y="45612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a.b</a:t>
            </a:r>
            <a:r>
              <a:rPr lang="en-US" dirty="0" smtClean="0"/>
              <a:t> , a[‘b’]</a:t>
            </a:r>
            <a:endParaRPr 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5398373" y="49849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a()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5398373" y="535430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Array()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举一反三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MDN web docs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</a:t>
            </a:r>
            <a:endParaRPr lang="en-US" dirty="0" smtClean="0"/>
          </a:p>
          <a:p>
            <a:r>
              <a:rPr lang="en-US" dirty="0" err="1" smtClean="0"/>
              <a:t>FreeCodeCamp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www.freecodecamp.org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77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jQuery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jQuery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 dirty="0" smtClean="0"/>
              <a:t>库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专门用于操作页面元素与后台请求</a:t>
            </a:r>
            <a:endParaRPr lang="en-US" altLang="zh-CN" b="1" dirty="0" smtClean="0"/>
          </a:p>
          <a:p>
            <a:r>
              <a:rPr lang="en-US" altLang="zh-CN" b="1" dirty="0"/>
              <a:t>jQuery </a:t>
            </a:r>
            <a:r>
              <a:rPr lang="zh-CN" altLang="en-US" b="1" dirty="0"/>
              <a:t>极大地简化了 </a:t>
            </a:r>
            <a:r>
              <a:rPr lang="en-US" altLang="zh-CN" b="1" dirty="0"/>
              <a:t>JavaScript </a:t>
            </a:r>
            <a:r>
              <a:rPr lang="zh-CN" altLang="en-US" b="1" dirty="0" smtClean="0"/>
              <a:t>编程</a:t>
            </a:r>
            <a:endParaRPr lang="en-US" altLang="zh-CN" b="1" dirty="0" smtClean="0"/>
          </a:p>
          <a:p>
            <a:r>
              <a:rPr lang="en-US" altLang="zh-CN" b="1" dirty="0">
                <a:hlinkClick r:id="rId3"/>
              </a:rPr>
              <a:t>http://jquery.com</a:t>
            </a:r>
            <a:r>
              <a:rPr lang="en-US" altLang="zh-CN" b="1" dirty="0" smtClean="0">
                <a:hlinkClick r:id="rId3"/>
              </a:rPr>
              <a:t>/</a:t>
            </a:r>
            <a:endParaRPr lang="en-US" altLang="zh-CN" b="1" dirty="0" smtClean="0"/>
          </a:p>
          <a:p>
            <a:r>
              <a:rPr lang="en-US" altLang="zh-CN" dirty="0">
                <a:hlinkClick r:id="rId4"/>
              </a:rPr>
              <a:t>http://jquery.cuishifeng.cn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276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jQuery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id</a:t>
            </a:r>
            <a:r>
              <a:rPr lang="zh-CN" altLang="en-US" dirty="0" smtClean="0"/>
              <a:t>选择器           </a:t>
            </a:r>
            <a:r>
              <a:rPr lang="en-US" altLang="zh-CN" dirty="0" smtClean="0"/>
              <a:t>$(“#id”)</a:t>
            </a:r>
          </a:p>
          <a:p>
            <a:r>
              <a:rPr lang="zh-CN" altLang="en-US" dirty="0" smtClean="0"/>
              <a:t>元素选择器       </a:t>
            </a:r>
            <a:r>
              <a:rPr lang="en-US" altLang="zh-CN" dirty="0" smtClean="0"/>
              <a:t>$(“.class”)</a:t>
            </a:r>
          </a:p>
          <a:p>
            <a:r>
              <a:rPr lang="zh-CN" altLang="en-US" dirty="0" smtClean="0"/>
              <a:t>类选择器           </a:t>
            </a:r>
            <a:r>
              <a:rPr lang="en-US" altLang="zh-CN" dirty="0" smtClean="0"/>
              <a:t>$(“element”)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7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jQuery</a:t>
            </a:r>
            <a:r>
              <a:rPr lang="zh-CN" altLang="en-US" dirty="0" smtClean="0"/>
              <a:t>属性选择器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[attribute=value]</a:t>
            </a:r>
          </a:p>
          <a:p>
            <a:r>
              <a:rPr lang="en-US" altLang="zh-CN" dirty="0" smtClean="0"/>
              <a:t>[attribute!=value]</a:t>
            </a:r>
          </a:p>
          <a:p>
            <a:r>
              <a:rPr lang="en-US" altLang="zh-CN" dirty="0" smtClean="0"/>
              <a:t>[attribute*=value]</a:t>
            </a:r>
          </a:p>
          <a:p>
            <a:r>
              <a:rPr lang="en-US" altLang="zh-CN" dirty="0" smtClean="0"/>
              <a:t>[attribute|=value]</a:t>
            </a:r>
          </a:p>
          <a:p>
            <a:r>
              <a:rPr lang="en-US" altLang="zh-CN" dirty="0" smtClean="0"/>
              <a:t>[attribute~=value]</a:t>
            </a:r>
          </a:p>
          <a:p>
            <a:r>
              <a:rPr lang="en-US" altLang="zh-CN" dirty="0" smtClean="0"/>
              <a:t>[attribute^=value]</a:t>
            </a:r>
          </a:p>
          <a:p>
            <a:r>
              <a:rPr lang="en-US" altLang="zh-CN" dirty="0" smtClean="0"/>
              <a:t>[attribute$=value]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4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jQuery</a:t>
            </a:r>
            <a:r>
              <a:rPr lang="zh-CN" altLang="en-US" dirty="0" smtClean="0"/>
              <a:t>表单选择器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$(:input)</a:t>
            </a:r>
          </a:p>
          <a:p>
            <a:r>
              <a:rPr lang="en-US" altLang="zh-CN" dirty="0" smtClean="0"/>
              <a:t>$(:text)</a:t>
            </a:r>
          </a:p>
          <a:p>
            <a:r>
              <a:rPr lang="en-US" altLang="zh-CN" dirty="0" smtClean="0"/>
              <a:t>$(:password)</a:t>
            </a:r>
          </a:p>
          <a:p>
            <a:r>
              <a:rPr lang="en-US" altLang="zh-CN" dirty="0" smtClean="0"/>
              <a:t>$(:submit)</a:t>
            </a:r>
          </a:p>
          <a:p>
            <a:r>
              <a:rPr lang="en-US" altLang="zh-CN" dirty="0" smtClean="0"/>
              <a:t>$(:checked)</a:t>
            </a:r>
          </a:p>
          <a:p>
            <a:r>
              <a:rPr lang="en-US" altLang="zh-CN" dirty="0"/>
              <a:t>$(':selected')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49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DOM</a:t>
            </a:r>
            <a:r>
              <a:rPr lang="zh-CN" altLang="en-US" dirty="0" smtClean="0"/>
              <a:t>元素操作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attribute’,’value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html(value)</a:t>
            </a:r>
          </a:p>
          <a:p>
            <a:r>
              <a:rPr lang="en-US" altLang="zh-CN" dirty="0" smtClean="0"/>
              <a:t>text(value)</a:t>
            </a:r>
          </a:p>
          <a:p>
            <a:r>
              <a:rPr lang="en-US" altLang="zh-CN" dirty="0" err="1" smtClean="0"/>
              <a:t>addClass</a:t>
            </a:r>
            <a:r>
              <a:rPr lang="en-US" altLang="zh-CN" dirty="0" smtClean="0"/>
              <a:t>(‘class-name’)    /    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(‘class-name’)</a:t>
            </a:r>
          </a:p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(‘style-</a:t>
            </a:r>
            <a:r>
              <a:rPr lang="en-US" altLang="zh-CN" dirty="0" err="1" smtClean="0"/>
              <a:t>property’,’value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append() 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before()   /    after()</a:t>
            </a:r>
          </a:p>
          <a:p>
            <a:r>
              <a:rPr lang="en-US" altLang="zh-CN" dirty="0" smtClean="0"/>
              <a:t>remove()   /    empty();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使用了一个事件驱动、非阻塞式 </a:t>
            </a:r>
            <a:r>
              <a:rPr lang="en-US" altLang="zh-CN" dirty="0"/>
              <a:t>I/O </a:t>
            </a:r>
            <a:r>
              <a:rPr lang="zh-CN" altLang="en-US" dirty="0"/>
              <a:t>的模型，使其轻量又高效。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的包管理器 </a:t>
            </a:r>
            <a:r>
              <a:rPr lang="en-US" altLang="zh-CN" dirty="0" err="1"/>
              <a:t>npm</a:t>
            </a:r>
            <a:r>
              <a:rPr lang="zh-CN" altLang="en-US" dirty="0"/>
              <a:t>，是全球最大的开源库生态系统。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://nodejs.cn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https://nodejs.org/en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14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开源项目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N-blog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github.com/nswbmw/N-blog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github.com/Learn365/Blog_nodejs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培训课堂注意事项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请自觉遵守培训纪律，培训期间不得旷课，没有特殊事项，不得请假。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上课期间，请将手机调至静音状态，认真听讲，如有特殊原因需接听电话，在征得讲师同意后到教室外接听。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培训期间请提前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分钟到达教室，并及时签到，每人每节课前签到一次，不得多签或代签。</a:t>
            </a:r>
            <a:endParaRPr lang="en-US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42" y="2032427"/>
            <a:ext cx="1821596" cy="1821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1738" y="3392358"/>
            <a:ext cx="33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Thank </a:t>
            </a:r>
            <a: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023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背景与发展</a:t>
            </a:r>
            <a:endParaRPr lang="en-US" dirty="0" smtClean="0"/>
          </a:p>
          <a:p>
            <a:r>
              <a:rPr lang="zh-CN" altLang="en-US" dirty="0" smtClean="0"/>
              <a:t>开发工具</a:t>
            </a:r>
            <a:endParaRPr lang="en-US" dirty="0" smtClean="0"/>
          </a:p>
          <a:p>
            <a:r>
              <a:rPr lang="zh-CN" altLang="en-US" dirty="0" smtClean="0"/>
              <a:t>前端与后端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JQuery</a:t>
            </a:r>
          </a:p>
          <a:p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背景与发展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种</a:t>
            </a:r>
            <a:r>
              <a:rPr lang="zh-CN" altLang="en-US" dirty="0">
                <a:solidFill>
                  <a:srgbClr val="FF0000"/>
                </a:solidFill>
              </a:rPr>
              <a:t>直译式脚本语言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FF0000"/>
                </a:solidFill>
              </a:rPr>
              <a:t>动态类型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、基于原型的语言，内置支持类型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1995</a:t>
            </a:r>
            <a:r>
              <a:rPr lang="zh-CN" altLang="en-US" dirty="0"/>
              <a:t>年时，由</a:t>
            </a:r>
            <a:r>
              <a:rPr lang="en-US" altLang="zh-CN" dirty="0"/>
              <a:t>Netscape</a:t>
            </a:r>
            <a:r>
              <a:rPr lang="zh-CN" altLang="en-US" dirty="0"/>
              <a:t>公司在网景导航者浏览器上首次设计实现而成。因为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</a:t>
            </a:r>
            <a:r>
              <a:rPr lang="en-US" altLang="zh-CN" dirty="0"/>
              <a:t>Netscape</a:t>
            </a:r>
            <a:r>
              <a:rPr lang="zh-CN" altLang="en-US" dirty="0"/>
              <a:t>管理层希望它外观看起来像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除了</a:t>
            </a:r>
            <a:r>
              <a:rPr lang="en-US" altLang="zh-CN" dirty="0"/>
              <a:t>Netscape</a:t>
            </a:r>
            <a:r>
              <a:rPr lang="zh-CN" altLang="en-US" dirty="0"/>
              <a:t>的</a:t>
            </a:r>
            <a:r>
              <a:rPr lang="en-US" altLang="zh-CN" dirty="0" err="1"/>
              <a:t>Javascript</a:t>
            </a:r>
            <a:r>
              <a:rPr lang="zh-CN" altLang="en-US" dirty="0"/>
              <a:t>， 微软推出</a:t>
            </a:r>
            <a:r>
              <a:rPr lang="en-US" altLang="zh-CN" dirty="0"/>
              <a:t>JScript</a:t>
            </a:r>
            <a:r>
              <a:rPr lang="zh-CN" altLang="en-US" dirty="0"/>
              <a:t>，</a:t>
            </a:r>
            <a:r>
              <a:rPr lang="en-US" altLang="zh-CN" dirty="0" err="1"/>
              <a:t>CEnvi</a:t>
            </a:r>
            <a:r>
              <a:rPr lang="zh-CN" altLang="en-US" dirty="0"/>
              <a:t>推出</a:t>
            </a:r>
            <a:r>
              <a:rPr lang="en-US" altLang="zh-CN" dirty="0" err="1"/>
              <a:t>ScriptEase</a:t>
            </a:r>
            <a:r>
              <a:rPr lang="zh-CN" altLang="en-US" dirty="0"/>
              <a:t>，三家成三足鼎立之势</a:t>
            </a:r>
            <a:r>
              <a:rPr lang="zh-CN" altLang="en-US" dirty="0" smtClean="0"/>
              <a:t>。后经</a:t>
            </a:r>
            <a:r>
              <a:rPr lang="en-US" altLang="zh-CN" dirty="0" smtClean="0"/>
              <a:t>ECMA</a:t>
            </a:r>
            <a:r>
              <a:rPr lang="zh-CN" altLang="en-US" dirty="0"/>
              <a:t>（欧洲计算机制造商协会</a:t>
            </a:r>
            <a:r>
              <a:rPr lang="zh-CN" altLang="en-US" dirty="0" smtClean="0"/>
              <a:t>）协商以</a:t>
            </a:r>
            <a:r>
              <a:rPr lang="en-US" altLang="zh-CN" dirty="0"/>
              <a:t>JavaScript</a:t>
            </a:r>
            <a:r>
              <a:rPr lang="zh-CN" altLang="en-US" dirty="0"/>
              <a:t>为基础制定了</a:t>
            </a:r>
            <a:r>
              <a:rPr lang="en-US" altLang="zh-CN" dirty="0" smtClean="0"/>
              <a:t>ECMA-262</a:t>
            </a:r>
            <a:r>
              <a:rPr lang="zh-CN" altLang="en-US" dirty="0" smtClean="0"/>
              <a:t>标准，一</a:t>
            </a:r>
            <a:r>
              <a:rPr lang="zh-CN" altLang="en-US" dirty="0"/>
              <a:t>统为</a:t>
            </a:r>
            <a:r>
              <a:rPr lang="en-US" altLang="zh-CN" dirty="0" smtClean="0">
                <a:solidFill>
                  <a:srgbClr val="FF0000"/>
                </a:solidFill>
              </a:rPr>
              <a:t>ECMAScript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ECMAScript 6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3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Edge</a:t>
            </a:r>
          </a:p>
          <a:p>
            <a:pPr lvl="1"/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en-US" altLang="zh-CN" dirty="0" smtClean="0"/>
              <a:t>Online</a:t>
            </a:r>
          </a:p>
          <a:p>
            <a:pPr lvl="1"/>
            <a:r>
              <a:rPr lang="en-US" altLang="zh-CN" dirty="0"/>
              <a:t>fiddle.jshell.net</a:t>
            </a:r>
          </a:p>
          <a:p>
            <a:pPr lvl="1"/>
            <a:r>
              <a:rPr lang="en-US" altLang="zh-CN" dirty="0" smtClean="0"/>
              <a:t>Codepen.io</a:t>
            </a:r>
          </a:p>
          <a:p>
            <a:r>
              <a:rPr lang="en-US" altLang="zh-CN" dirty="0" smtClean="0"/>
              <a:t>IDE </a:t>
            </a:r>
            <a:r>
              <a:rPr lang="zh-CN" altLang="en-US" dirty="0" smtClean="0"/>
              <a:t>（整合开发环境）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Code</a:t>
            </a:r>
          </a:p>
          <a:p>
            <a:pPr lvl="1"/>
            <a:r>
              <a:rPr lang="en-US" altLang="zh-CN" dirty="0" smtClean="0"/>
              <a:t>Sublime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前端与后端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诞生之初仅为前端嵌入式开发，生存空间有限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焕发生机</a:t>
            </a:r>
            <a:endParaRPr lang="en-US" altLang="zh-CN" dirty="0" smtClean="0"/>
          </a:p>
          <a:p>
            <a:r>
              <a:rPr lang="zh-CN" altLang="en-US" dirty="0" smtClean="0"/>
              <a:t>前端框架层出不穷，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, React(Facebook)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问世，空前繁荣，可谓</a:t>
            </a:r>
            <a:r>
              <a:rPr lang="zh-CN" altLang="en-US" dirty="0" smtClean="0">
                <a:solidFill>
                  <a:srgbClr val="FF0000"/>
                </a:solidFill>
              </a:rPr>
              <a:t>前后通吃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与一般后端开发对比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自学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举一反三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00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84113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558307" y="1983519"/>
            <a:ext cx="3482662" cy="403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ull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ndefined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bject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unction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rray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ate</a:t>
            </a:r>
          </a:p>
          <a:p>
            <a:pPr lvl="1"/>
            <a:r>
              <a:rPr lang="en-US" altLang="zh-CN" dirty="0" smtClean="0"/>
              <a:t>…..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335629" y="2858639"/>
            <a:ext cx="203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基础类型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7913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运算符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6954"/>
              </p:ext>
            </p:extLst>
          </p:nvPr>
        </p:nvGraphicFramePr>
        <p:xfrm>
          <a:off x="1295400" y="2030124"/>
          <a:ext cx="9367158" cy="43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14">
                  <a:extLst>
                    <a:ext uri="{9D8B030D-6E8A-4147-A177-3AD203B41FA5}">
                      <a16:colId xmlns:a16="http://schemas.microsoft.com/office/drawing/2014/main" val="2415965580"/>
                    </a:ext>
                  </a:extLst>
                </a:gridCol>
                <a:gridCol w="7511144">
                  <a:extLst>
                    <a:ext uri="{9D8B030D-6E8A-4147-A177-3AD203B41FA5}">
                      <a16:colId xmlns:a16="http://schemas.microsoft.com/office/drawing/2014/main" val="2586788060"/>
                    </a:ext>
                  </a:extLst>
                </a:gridCol>
              </a:tblGrid>
              <a:tr h="465100">
                <a:tc>
                  <a:txBody>
                    <a:bodyPr/>
                    <a:lstStyle/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89132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基本运算符 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，* 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7193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 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，！，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37500"/>
                  </a:ext>
                </a:extLst>
              </a:tr>
              <a:tr h="8027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 a=1,b=2;</a:t>
                      </a:r>
                      <a:b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=(2015,2016,2017);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//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2017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03740"/>
                  </a:ext>
                </a:extLst>
              </a:tr>
              <a:tr h="11468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={x:2016};</a:t>
                      </a:r>
                    </a:p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</a:t>
                      </a:r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obj.x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obj.x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77122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</a:t>
                      </a:r>
                      <a:r>
                        <a:rPr lang="en-US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58384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094D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branding.potx" id="{94432B16-2095-499B-8D6B-7770824D060B}" vid="{7071299F-C7FB-42F6-A95D-E189D42F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Rebranding</Template>
  <TotalTime>4565</TotalTime>
  <Words>1112</Words>
  <Application>Microsoft Office PowerPoint</Application>
  <PresentationFormat>Widescreen</PresentationFormat>
  <Paragraphs>186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YaHei UI</vt:lpstr>
      <vt:lpstr>Source Sans Pro</vt:lpstr>
      <vt:lpstr>宋体</vt:lpstr>
      <vt:lpstr>微软雅黑</vt:lpstr>
      <vt:lpstr>等线</vt:lpstr>
      <vt:lpstr>Arial</vt:lpstr>
      <vt:lpstr>Calibri</vt:lpstr>
      <vt:lpstr>Wingdings</vt:lpstr>
      <vt:lpstr>Office Theme</vt:lpstr>
      <vt:lpstr>Northern Lights University</vt:lpstr>
      <vt:lpstr>培训课堂注意事项</vt:lpstr>
      <vt:lpstr>Javascript 基础</vt:lpstr>
      <vt:lpstr>背景与发展</vt:lpstr>
      <vt:lpstr>开发工具</vt:lpstr>
      <vt:lpstr>前端与后端</vt:lpstr>
      <vt:lpstr>Javascript 基础</vt:lpstr>
      <vt:lpstr>PowerPoint Presentation</vt:lpstr>
      <vt:lpstr>PowerPoint Presentation</vt:lpstr>
      <vt:lpstr>==和===</vt:lpstr>
      <vt:lpstr>PowerPoint Presentation</vt:lpstr>
      <vt:lpstr>自学 — 举一反三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Nodejs</vt:lpstr>
      <vt:lpstr>自学 – 开源项目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Wang, Bai Kang (Northern Lights)</cp:lastModifiedBy>
  <cp:revision>609</cp:revision>
  <dcterms:created xsi:type="dcterms:W3CDTF">2017-03-10T04:48:28Z</dcterms:created>
  <dcterms:modified xsi:type="dcterms:W3CDTF">2017-11-21T18:02:29Z</dcterms:modified>
</cp:coreProperties>
</file>