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333" r:id="rId4"/>
    <p:sldId id="342" r:id="rId5"/>
    <p:sldId id="334" r:id="rId6"/>
    <p:sldId id="335" r:id="rId7"/>
    <p:sldId id="337" r:id="rId8"/>
    <p:sldId id="343" r:id="rId9"/>
    <p:sldId id="339" r:id="rId10"/>
    <p:sldId id="321" r:id="rId11"/>
    <p:sldId id="331" r:id="rId12"/>
    <p:sldId id="325" r:id="rId13"/>
    <p:sldId id="326" r:id="rId14"/>
    <p:sldId id="327" r:id="rId15"/>
    <p:sldId id="340" r:id="rId16"/>
    <p:sldId id="34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059D8-AEE8-4117-887F-39822230120F}">
          <p14:sldIdLst>
            <p14:sldId id="256"/>
            <p14:sldId id="305"/>
            <p14:sldId id="333"/>
            <p14:sldId id="342"/>
            <p14:sldId id="334"/>
            <p14:sldId id="335"/>
            <p14:sldId id="337"/>
            <p14:sldId id="343"/>
            <p14:sldId id="339"/>
            <p14:sldId id="321"/>
            <p14:sldId id="331"/>
            <p14:sldId id="325"/>
            <p14:sldId id="326"/>
            <p14:sldId id="327"/>
            <p14:sldId id="340"/>
            <p14:sldId id="34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illeux, Tonya (Taylor)" initials="VT(" lastIdx="41" clrIdx="0">
    <p:extLst>
      <p:ext uri="{19B8F6BF-5375-455C-9EA6-DF929625EA0E}">
        <p15:presenceInfo xmlns:p15="http://schemas.microsoft.com/office/powerpoint/2012/main" userId="S-1-5-21-1209057380-973266463-41602890-209019" providerId="AD"/>
      </p:ext>
    </p:extLst>
  </p:cmAuthor>
  <p:cmAuthor id="2" name="Ashutosh Mishra" initials="AM" lastIdx="13" clrIdx="1">
    <p:extLst>
      <p:ext uri="{19B8F6BF-5375-455C-9EA6-DF929625EA0E}">
        <p15:presenceInfo xmlns:p15="http://schemas.microsoft.com/office/powerpoint/2012/main" userId="d8b0e781a9620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D4"/>
    <a:srgbClr val="99CCFF"/>
    <a:srgbClr val="68AADD"/>
    <a:srgbClr val="62A7DB"/>
    <a:srgbClr val="FCB0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68941" autoAdjust="0"/>
  </p:normalViewPr>
  <p:slideViewPr>
    <p:cSldViewPr snapToGrid="0">
      <p:cViewPr varScale="1">
        <p:scale>
          <a:sx n="78" d="100"/>
          <a:sy n="78" d="100"/>
        </p:scale>
        <p:origin x="1698" y="96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-162"/>
    </p:cViewPr>
  </p:notesTextViewPr>
  <p:sorterViewPr>
    <p:cViewPr>
      <p:scale>
        <a:sx n="100" d="100"/>
        <a:sy n="100" d="100"/>
      </p:scale>
      <p:origin x="0" y="-4190"/>
    </p:cViewPr>
  </p:sorterViewPr>
  <p:notesViewPr>
    <p:cSldViewPr snapToGrid="0">
      <p:cViewPr varScale="1">
        <p:scale>
          <a:sx n="88" d="100"/>
          <a:sy n="88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7F3-F90E-47EB-86B7-26AAC6AEBD6A}" type="datetimeFigureOut">
              <a:rPr lang="en-US" smtClean="0">
                <a:latin typeface="Source Sans Pro" panose="020B0503030403020204" pitchFamily="34" charset="0"/>
              </a:rPr>
              <a:t>3/18/2018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E9CA-9B17-411F-A731-6C9188A87F43}" type="slidenum">
              <a:rPr lang="en-US" smtClean="0">
                <a:latin typeface="Source Sans Pro" panose="020B0503030403020204" pitchFamily="34" charset="0"/>
              </a:rPr>
              <a:t>‹#›</a:t>
            </a:fld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ACAD2996-C03F-47DF-9010-22BB95A4AB9B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1F36095F-851B-4C6B-93FA-49215E044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Visual Studio Code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https://code.visualstudio.com/]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Git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https://git-scm.com/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Nodejs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http://nodejs.cn/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Create project folder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hellojs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Init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 git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Note: 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comand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pormpt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appended a state '(master)’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which means the git repository initialized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successfull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and the current branch being working on is master, which is the default branch usually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1. git managers the source code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wihtin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 folder, locate the working folder to see the git repository.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2. the git repository .git defaults to hidden, and not able to see in the file trees of VS-code either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3. don't touch it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First of all to config user name and email in local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git config --local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"baikangwang@hotmail.com"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git config --local user.name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"baikangwang"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5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声明变量 </a:t>
            </a:r>
            <a:r>
              <a:rPr lang="en-US" altLang="zh-CN" dirty="0"/>
              <a:t>let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讲解和演示 </a:t>
            </a:r>
            <a:r>
              <a:rPr lang="en-US" altLang="zh-CN" dirty="0"/>
              <a:t>String, Number, Boolean, Array, Object </a:t>
            </a:r>
            <a:r>
              <a:rPr lang="zh-CN" altLang="en-US" dirty="0"/>
              <a:t>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字符串，一段文本。 要指示变量是字符串，你应该将它们用引号包裹起来。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Number </a:t>
            </a:r>
            <a:r>
              <a:rPr lang="zh-CN" altLang="en-US" dirty="0">
                <a:effectLst/>
              </a:rPr>
              <a:t>数字，一个数字。不用引号包围。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Boolean </a:t>
            </a:r>
            <a:r>
              <a:rPr lang="zh-CN" altLang="en-US" dirty="0">
                <a:effectLst/>
              </a:rPr>
              <a:t>布尔型，一个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（真 </a:t>
            </a:r>
            <a:r>
              <a:rPr lang="en-US" altLang="zh-CN" dirty="0">
                <a:effectLst/>
              </a:rPr>
              <a:t>/ </a:t>
            </a:r>
            <a:r>
              <a:rPr lang="zh-CN" altLang="en-US" dirty="0">
                <a:effectLst/>
              </a:rPr>
              <a:t>假）值。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JS </a:t>
            </a:r>
            <a:r>
              <a:rPr lang="zh-CN" altLang="en-US" dirty="0">
                <a:effectLst/>
              </a:rPr>
              <a:t>里的特殊关键字，不需要引号。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Array </a:t>
            </a:r>
            <a:r>
              <a:rPr lang="zh-CN" altLang="en-US" dirty="0">
                <a:effectLst/>
              </a:rPr>
              <a:t>数组，一种允许你存储多个值在一个引用里的结构。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Object </a:t>
            </a:r>
            <a:r>
              <a:rPr lang="zh-CN" altLang="en-US" dirty="0">
                <a:effectLst/>
              </a:rPr>
              <a:t>对象，基本上 </a:t>
            </a:r>
            <a:r>
              <a:rPr lang="en-US" altLang="zh-CN" dirty="0">
                <a:effectLst/>
              </a:rPr>
              <a:t>JavaScript </a:t>
            </a:r>
            <a:r>
              <a:rPr lang="zh-CN" altLang="en-US" dirty="0">
                <a:effectLst/>
              </a:rPr>
              <a:t>里的任何东西都是对象，而且都可以被储存在变量里。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讲解和演示运算符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+,     </a:t>
            </a:r>
            <a:r>
              <a:rPr lang="zh-CN" altLang="en-US" dirty="0">
                <a:effectLst/>
              </a:rPr>
              <a:t>连接用来相加两个数字，或者连接两个字符串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- * /  </a:t>
            </a:r>
            <a:r>
              <a:rPr lang="zh-CN" altLang="en-US" dirty="0">
                <a:effectLst/>
              </a:rPr>
              <a:t>这些运算符操作将与你期望它们在基础数学中所做的一样。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      </a:t>
            </a:r>
            <a:r>
              <a:rPr lang="zh-CN" altLang="en-US" dirty="0">
                <a:effectLst/>
              </a:rPr>
              <a:t>它将一个值赋给一个变量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=== </a:t>
            </a:r>
            <a:r>
              <a:rPr lang="zh-CN" altLang="en-US" dirty="0">
                <a:effectLst/>
              </a:rPr>
              <a:t>它将测试两个值是否相等，而且会返回一个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（布尔型）值。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! !== </a:t>
            </a:r>
            <a:r>
              <a:rPr lang="zh-CN" altLang="en-US" dirty="0">
                <a:effectLst/>
              </a:rPr>
              <a:t>经常与相等运算一起使用，非运算符在</a:t>
            </a:r>
            <a:r>
              <a:rPr lang="en-US" altLang="zh-CN" dirty="0">
                <a:effectLst/>
              </a:rPr>
              <a:t>JS</a:t>
            </a:r>
            <a:r>
              <a:rPr lang="zh-CN" altLang="en-US" dirty="0">
                <a:effectLst/>
              </a:rPr>
              <a:t>中表示逻辑非</a:t>
            </a:r>
            <a:r>
              <a:rPr lang="en-US" altLang="zh-CN" dirty="0">
                <a:effectLst/>
              </a:rPr>
              <a:t>——</a:t>
            </a:r>
            <a:r>
              <a:rPr lang="zh-CN" altLang="en-US" dirty="0">
                <a:effectLst/>
              </a:rPr>
              <a:t>它也返回一个布尔值。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故事二 学习 </a:t>
            </a:r>
            <a:r>
              <a:rPr lang="en-US" altLang="zh-CN" dirty="0"/>
              <a:t>for, while, if-else, switch, function, class, regular-</a:t>
            </a:r>
            <a:r>
              <a:rPr lang="en-US" altLang="zh-CN" dirty="0" err="1"/>
              <a:t>exp</a:t>
            </a:r>
            <a:r>
              <a:rPr lang="en-US" altLang="zh-CN" dirty="0"/>
              <a:t>, web-driver</a:t>
            </a:r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story.js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写下故事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Mom stands in the front of the door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Asks the baby "Open the door"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And say "I am Mom"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baby opens the door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given="Given: stand in the front of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when1="When: ask Open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when2="When: I am Mom"; 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then = "Then: open the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door";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commit git add . &amp;&amp; git commit -m "initial story"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https://fiddle.jshell.net/</a:t>
            </a:r>
          </a:p>
          <a:p>
            <a:endParaRPr lang="en-US" dirty="0"/>
          </a:p>
          <a:p>
            <a:r>
              <a:rPr lang="en-US" dirty="0"/>
              <a:t>&lt;p class="label"&gt;Hello world&lt;/p&gt;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="say();"&gt;Say&lt;/button&gt;</a:t>
            </a:r>
          </a:p>
          <a:p>
            <a:endParaRPr lang="en-US" dirty="0"/>
          </a:p>
          <a:p>
            <a:r>
              <a:rPr lang="en-US" dirty="0"/>
              <a:t>function say(){</a:t>
            </a:r>
          </a:p>
          <a:p>
            <a:r>
              <a:rPr lang="en-US" dirty="0"/>
              <a:t>	//</a:t>
            </a:r>
            <a:r>
              <a:rPr lang="en-US" dirty="0" err="1"/>
              <a:t>document.querySelector</a:t>
            </a:r>
            <a:r>
              <a:rPr lang="en-US" dirty="0"/>
              <a:t>(".label").</a:t>
            </a:r>
            <a:r>
              <a:rPr lang="en-US" dirty="0" err="1"/>
              <a:t>innerHTML</a:t>
            </a:r>
            <a:r>
              <a:rPr lang="en-US" dirty="0"/>
              <a:t>="Hello World! I am online";</a:t>
            </a:r>
          </a:p>
          <a:p>
            <a:r>
              <a:rPr lang="en-US" dirty="0"/>
              <a:t>$(".label").text("Hello World! I am online!");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16696" y="1189822"/>
            <a:ext cx="10075304" cy="5668178"/>
            <a:chOff x="2116696" y="987808"/>
            <a:chExt cx="10075304" cy="56681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6696" y="987808"/>
              <a:ext cx="10075304" cy="5668178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 userDrawn="1"/>
          </p:nvSpPr>
          <p:spPr>
            <a:xfrm>
              <a:off x="2520043" y="2955471"/>
              <a:ext cx="2286000" cy="25880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6787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267372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0800000"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21010068">
                <a:off x="8490951" y="17975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>
                <a:off x="459506" y="1866405"/>
                <a:ext cx="11277600" cy="4533900"/>
              </a:xfrm>
              <a:custGeom>
                <a:avLst/>
                <a:gdLst/>
                <a:ahLst/>
                <a:cxnLst/>
                <a:rect l="0" t="0" r="r" b="b"/>
                <a:pathLst>
                  <a:path w="7104" h="2856">
                    <a:moveTo>
                      <a:pt x="0" y="0"/>
                    </a:moveTo>
                    <a:lnTo>
                      <a:pt x="0" y="2856"/>
                    </a:lnTo>
                    <a:lnTo>
                      <a:pt x="7104" y="2856"/>
                    </a:lnTo>
                    <a:lnTo>
                      <a:pt x="7104" y="1"/>
                    </a:lnTo>
                    <a:lnTo>
                      <a:pt x="7104" y="1"/>
                    </a:lnTo>
                    <a:lnTo>
                      <a:pt x="6943" y="26"/>
                    </a:lnTo>
                    <a:lnTo>
                      <a:pt x="6782" y="50"/>
                    </a:lnTo>
                    <a:lnTo>
                      <a:pt x="6621" y="73"/>
                    </a:lnTo>
                    <a:lnTo>
                      <a:pt x="6459" y="93"/>
                    </a:lnTo>
                    <a:lnTo>
                      <a:pt x="6298" y="113"/>
                    </a:lnTo>
                    <a:lnTo>
                      <a:pt x="6136" y="132"/>
                    </a:lnTo>
                    <a:lnTo>
                      <a:pt x="5976" y="148"/>
                    </a:lnTo>
                    <a:lnTo>
                      <a:pt x="5814" y="163"/>
                    </a:lnTo>
                    <a:lnTo>
                      <a:pt x="5653" y="177"/>
                    </a:lnTo>
                    <a:lnTo>
                      <a:pt x="5494" y="189"/>
                    </a:lnTo>
                    <a:lnTo>
                      <a:pt x="5334" y="201"/>
                    </a:lnTo>
                    <a:lnTo>
                      <a:pt x="5175" y="211"/>
                    </a:lnTo>
                    <a:lnTo>
                      <a:pt x="5017" y="219"/>
                    </a:lnTo>
                    <a:lnTo>
                      <a:pt x="4859" y="227"/>
                    </a:lnTo>
                    <a:lnTo>
                      <a:pt x="4703" y="234"/>
                    </a:lnTo>
                    <a:lnTo>
                      <a:pt x="4548" y="239"/>
                    </a:lnTo>
                    <a:lnTo>
                      <a:pt x="4393" y="243"/>
                    </a:lnTo>
                    <a:lnTo>
                      <a:pt x="4240" y="247"/>
                    </a:lnTo>
                    <a:lnTo>
                      <a:pt x="4088" y="249"/>
                    </a:lnTo>
                    <a:lnTo>
                      <a:pt x="3937" y="251"/>
                    </a:lnTo>
                    <a:lnTo>
                      <a:pt x="3788" y="252"/>
                    </a:lnTo>
                    <a:lnTo>
                      <a:pt x="3640" y="251"/>
                    </a:lnTo>
                    <a:lnTo>
                      <a:pt x="3494" y="251"/>
                    </a:lnTo>
                    <a:lnTo>
                      <a:pt x="3349" y="249"/>
                    </a:lnTo>
                    <a:lnTo>
                      <a:pt x="3207" y="246"/>
                    </a:lnTo>
                    <a:lnTo>
                      <a:pt x="3066" y="243"/>
                    </a:lnTo>
                    <a:lnTo>
                      <a:pt x="2928" y="240"/>
                    </a:lnTo>
                    <a:lnTo>
                      <a:pt x="2791" y="235"/>
                    </a:lnTo>
                    <a:lnTo>
                      <a:pt x="2656" y="230"/>
                    </a:lnTo>
                    <a:lnTo>
                      <a:pt x="2524" y="225"/>
                    </a:lnTo>
                    <a:lnTo>
                      <a:pt x="2266" y="212"/>
                    </a:lnTo>
                    <a:lnTo>
                      <a:pt x="2019" y="198"/>
                    </a:lnTo>
                    <a:lnTo>
                      <a:pt x="1782" y="183"/>
                    </a:lnTo>
                    <a:lnTo>
                      <a:pt x="1557" y="167"/>
                    </a:lnTo>
                    <a:lnTo>
                      <a:pt x="1343" y="150"/>
                    </a:lnTo>
                    <a:lnTo>
                      <a:pt x="1144" y="132"/>
                    </a:lnTo>
                    <a:lnTo>
                      <a:pt x="957" y="114"/>
                    </a:lnTo>
                    <a:lnTo>
                      <a:pt x="785" y="96"/>
                    </a:lnTo>
                    <a:lnTo>
                      <a:pt x="627" y="79"/>
                    </a:lnTo>
                    <a:lnTo>
                      <a:pt x="487" y="63"/>
                    </a:lnTo>
                    <a:lnTo>
                      <a:pt x="361" y="48"/>
                    </a:lnTo>
                    <a:lnTo>
                      <a:pt x="254" y="35"/>
                    </a:lnTo>
                    <a:lnTo>
                      <a:pt x="165" y="23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4474"/>
            <a:ext cx="10084367" cy="43864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642982"/>
            <a:ext cx="10084367" cy="380575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775891"/>
            <a:ext cx="10084367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78" y="1053193"/>
            <a:ext cx="8853743" cy="2230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 bwMode="gray">
          <a:xfrm>
            <a:off x="10463771" y="2507040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9" name="TextBox 28"/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478" y="3291799"/>
            <a:ext cx="8853743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657"/>
            <a:ext cx="9979479" cy="247196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62739"/>
            <a:ext cx="9979479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044793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22764"/>
            <a:ext cx="10044793" cy="3654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54000">
                <a:srgbClr val="4094D4"/>
              </a:gs>
              <a:gs pos="0">
                <a:srgbClr val="4094D4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9" name="Oval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2129"/>
            <a:ext cx="2628900" cy="5474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2129"/>
            <a:ext cx="7734300" cy="54748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515600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168" y="381088"/>
            <a:ext cx="466725" cy="447586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defRPr>
            </a:lvl1pPr>
          </a:lstStyle>
          <a:p>
            <a:fld id="{ACC06D20-0C51-4894-9F27-FF86D5314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Rectangle 15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4605381" cy="2852737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6900" y="1709738"/>
            <a:ext cx="3641725" cy="285273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181600" cy="381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2199"/>
            <a:ext cx="5181600" cy="3814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0574"/>
            <a:ext cx="10515600" cy="8620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52674"/>
            <a:ext cx="5157787" cy="66674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28949"/>
            <a:ext cx="5157787" cy="3160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52674"/>
            <a:ext cx="5183188" cy="666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8949"/>
            <a:ext cx="5183188" cy="316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0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5" y="952501"/>
            <a:ext cx="4373562" cy="4908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lowchart: Process 10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16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1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0827" y="952501"/>
            <a:ext cx="4654560" cy="49085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90574"/>
            <a:ext cx="7611836" cy="8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036"/>
            <a:ext cx="10515600" cy="38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653941"/>
            <a:ext cx="12192000" cy="204059"/>
          </a:xfrm>
          <a:prstGeom prst="rect">
            <a:avLst/>
          </a:prstGeom>
          <a:solidFill>
            <a:srgbClr val="409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8" y="203505"/>
            <a:ext cx="2130768" cy="1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  <p:sldLayoutId id="2147483712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effectLst/>
          <a:uFill>
            <a:solidFill>
              <a:srgbClr val="4094D4"/>
            </a:solidFill>
          </a:u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uishifeng.c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://nodejs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365/Blog_nodejs" TargetMode="External"/><Relationship Id="rId2" Type="http://schemas.openxmlformats.org/officeDocument/2006/relationships/hyperlink" Target="https://github.com/nswbmw/N-blo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583828"/>
            <a:ext cx="8256814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Lights University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495300" y="4244741"/>
            <a:ext cx="9144000" cy="1814864"/>
          </a:xfrm>
        </p:spPr>
        <p:txBody>
          <a:bodyPr anchor="ctr">
            <a:normAutofit/>
          </a:bodyPr>
          <a:lstStyle/>
          <a:p>
            <a:r>
              <a:rPr lang="en-US" i="1" dirty="0" err="1"/>
              <a:t>Javascript</a:t>
            </a:r>
            <a:r>
              <a:rPr lang="zh-CN" altLang="en-US" i="1" dirty="0"/>
              <a:t> </a:t>
            </a:r>
            <a:r>
              <a:rPr lang="en-US" altLang="zh-CN" i="1" dirty="0"/>
              <a:t>For QA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5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的概念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jQuery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 dirty="0"/>
              <a:t>库</a:t>
            </a:r>
            <a:r>
              <a:rPr lang="en-US" altLang="zh-CN" b="1" dirty="0"/>
              <a:t>,</a:t>
            </a:r>
            <a:r>
              <a:rPr lang="zh-CN" altLang="en-US" b="1" dirty="0"/>
              <a:t>专门用于操作页面元素与后台请求</a:t>
            </a:r>
            <a:endParaRPr lang="en-US" altLang="zh-CN" b="1" dirty="0"/>
          </a:p>
          <a:p>
            <a:r>
              <a:rPr lang="en-US" altLang="zh-CN" b="1" dirty="0"/>
              <a:t>jQuery </a:t>
            </a:r>
            <a:r>
              <a:rPr lang="zh-CN" altLang="en-US" b="1" dirty="0"/>
              <a:t>极大地简化了 </a:t>
            </a:r>
            <a:r>
              <a:rPr lang="en-US" altLang="zh-CN" b="1" dirty="0"/>
              <a:t>JavaScript </a:t>
            </a:r>
            <a:r>
              <a:rPr lang="zh-CN" altLang="en-US" b="1" dirty="0"/>
              <a:t>编程</a:t>
            </a:r>
            <a:endParaRPr lang="en-US" altLang="zh-CN" b="1" dirty="0"/>
          </a:p>
          <a:p>
            <a:r>
              <a:rPr lang="en-US" altLang="zh-CN" b="1" dirty="0">
                <a:hlinkClick r:id="rId3"/>
              </a:rPr>
              <a:t>http://jquery.com/</a:t>
            </a:r>
            <a:endParaRPr lang="en-US" altLang="zh-CN" b="1" dirty="0"/>
          </a:p>
          <a:p>
            <a:r>
              <a:rPr lang="en-US" altLang="zh-CN" dirty="0">
                <a:hlinkClick r:id="rId4"/>
              </a:rPr>
              <a:t>http://jquery.cuishifeng.cn/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276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基础选择器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id</a:t>
            </a:r>
            <a:r>
              <a:rPr lang="zh-CN" altLang="en-US" dirty="0"/>
              <a:t>选择器           </a:t>
            </a:r>
            <a:r>
              <a:rPr lang="en-US" altLang="zh-CN" dirty="0"/>
              <a:t>$(“#id”)</a:t>
            </a:r>
          </a:p>
          <a:p>
            <a:r>
              <a:rPr lang="zh-CN" altLang="en-US" dirty="0"/>
              <a:t>元素选择器       </a:t>
            </a:r>
            <a:r>
              <a:rPr lang="en-US" altLang="zh-CN" dirty="0"/>
              <a:t>$(“.class”)</a:t>
            </a:r>
          </a:p>
          <a:p>
            <a:r>
              <a:rPr lang="zh-CN" altLang="en-US" dirty="0"/>
              <a:t>类选择器           </a:t>
            </a:r>
            <a:r>
              <a:rPr lang="en-US" altLang="zh-CN" dirty="0"/>
              <a:t>$(“element”)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属性选择器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[attribute=value]</a:t>
            </a:r>
          </a:p>
          <a:p>
            <a:r>
              <a:rPr lang="en-US" altLang="zh-CN" dirty="0"/>
              <a:t>[attribute!=value]</a:t>
            </a:r>
          </a:p>
          <a:p>
            <a:r>
              <a:rPr lang="en-US" altLang="zh-CN" dirty="0"/>
              <a:t>[attribute*=value]</a:t>
            </a:r>
          </a:p>
          <a:p>
            <a:r>
              <a:rPr lang="en-US" altLang="zh-CN" dirty="0"/>
              <a:t>[attribute|=value]</a:t>
            </a:r>
          </a:p>
          <a:p>
            <a:r>
              <a:rPr lang="en-US" altLang="zh-CN" dirty="0"/>
              <a:t>[attribute~=value]</a:t>
            </a:r>
          </a:p>
          <a:p>
            <a:r>
              <a:rPr lang="en-US" altLang="zh-CN" dirty="0"/>
              <a:t>[attribute^=value]</a:t>
            </a:r>
          </a:p>
          <a:p>
            <a:r>
              <a:rPr lang="en-US" altLang="zh-CN" dirty="0"/>
              <a:t>[attribute$=value]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4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表单选择器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$(:input)</a:t>
            </a:r>
          </a:p>
          <a:p>
            <a:r>
              <a:rPr lang="en-US" altLang="zh-CN" dirty="0"/>
              <a:t>$(:text)</a:t>
            </a:r>
          </a:p>
          <a:p>
            <a:r>
              <a:rPr lang="en-US" altLang="zh-CN" dirty="0"/>
              <a:t>$(:password)</a:t>
            </a:r>
          </a:p>
          <a:p>
            <a:r>
              <a:rPr lang="en-US" altLang="zh-CN" dirty="0"/>
              <a:t>$(:submit)</a:t>
            </a:r>
          </a:p>
          <a:p>
            <a:r>
              <a:rPr lang="en-US" altLang="zh-CN" dirty="0"/>
              <a:t>$(:checked)</a:t>
            </a:r>
          </a:p>
          <a:p>
            <a:r>
              <a:rPr lang="en-US" altLang="zh-CN" dirty="0"/>
              <a:t>$(':selected')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49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DOM</a:t>
            </a:r>
            <a:r>
              <a:rPr lang="zh-CN" altLang="en-US" dirty="0"/>
              <a:t>元素操作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attr</a:t>
            </a:r>
            <a:r>
              <a:rPr lang="en-US" altLang="zh-CN" dirty="0"/>
              <a:t>(‘</a:t>
            </a:r>
            <a:r>
              <a:rPr lang="en-US" altLang="zh-CN" dirty="0" err="1"/>
              <a:t>attribute’,’value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html(value)</a:t>
            </a:r>
          </a:p>
          <a:p>
            <a:r>
              <a:rPr lang="en-US" altLang="zh-CN" dirty="0"/>
              <a:t>text(value)</a:t>
            </a:r>
          </a:p>
          <a:p>
            <a:r>
              <a:rPr lang="en-US" altLang="zh-CN" dirty="0" err="1"/>
              <a:t>addClass</a:t>
            </a:r>
            <a:r>
              <a:rPr lang="en-US" altLang="zh-CN" dirty="0"/>
              <a:t>(‘class-name’)    /    </a:t>
            </a:r>
            <a:r>
              <a:rPr lang="en-US" altLang="zh-CN" dirty="0" err="1"/>
              <a:t>removeClass</a:t>
            </a:r>
            <a:r>
              <a:rPr lang="en-US" altLang="zh-CN" dirty="0"/>
              <a:t>(‘class-name’)</a:t>
            </a:r>
          </a:p>
          <a:p>
            <a:r>
              <a:rPr lang="en-US" altLang="zh-CN" dirty="0" err="1"/>
              <a:t>css</a:t>
            </a:r>
            <a:r>
              <a:rPr lang="en-US" altLang="zh-CN" dirty="0"/>
              <a:t>(‘style-</a:t>
            </a:r>
            <a:r>
              <a:rPr lang="en-US" altLang="zh-CN" dirty="0" err="1"/>
              <a:t>property’,’value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append() 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before()   /    after()</a:t>
            </a:r>
          </a:p>
          <a:p>
            <a:r>
              <a:rPr lang="en-US" altLang="zh-CN" dirty="0"/>
              <a:t>remove()   /    empty();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使用了一个事件驱动、非阻塞式 </a:t>
            </a:r>
            <a:r>
              <a:rPr lang="en-US" altLang="zh-CN" dirty="0"/>
              <a:t>I/O </a:t>
            </a:r>
            <a:r>
              <a:rPr lang="zh-CN" altLang="en-US" dirty="0"/>
              <a:t>的模型，使其轻量又高效。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的包管理器 </a:t>
            </a:r>
            <a:r>
              <a:rPr lang="en-US" altLang="zh-CN" dirty="0" err="1"/>
              <a:t>npm</a:t>
            </a:r>
            <a:r>
              <a:rPr lang="zh-CN" altLang="en-US" dirty="0"/>
              <a:t>，是全球最大的开源库生态系统。</a:t>
            </a:r>
            <a:endParaRPr lang="en-US" dirty="0"/>
          </a:p>
          <a:p>
            <a:r>
              <a:rPr lang="en-US" dirty="0">
                <a:hlinkClick r:id="rId2"/>
              </a:rPr>
              <a:t>http://nodejs.cn/</a:t>
            </a:r>
            <a:endParaRPr lang="en-US" dirty="0"/>
          </a:p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4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自学 </a:t>
            </a:r>
            <a:r>
              <a:rPr lang="en-US" altLang="zh-CN" dirty="0"/>
              <a:t>– </a:t>
            </a:r>
            <a:r>
              <a:rPr lang="zh-CN" altLang="en-US" dirty="0"/>
              <a:t>开源项目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N-blog</a:t>
            </a:r>
          </a:p>
          <a:p>
            <a:pPr lvl="1"/>
            <a:r>
              <a:rPr lang="en-US" altLang="zh-CN" dirty="0">
                <a:hlinkClick r:id="rId2"/>
              </a:rPr>
              <a:t>https://github.com/nswbmw/N-blog</a:t>
            </a:r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dirty="0">
                <a:hlinkClick r:id="rId3"/>
              </a:rPr>
              <a:t>https://github.com/Learn365/Blog_nodejs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42" y="2032427"/>
            <a:ext cx="1821596" cy="1821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1738" y="3392358"/>
            <a:ext cx="33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31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培训课堂注意事项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请自觉遵守培训纪律，培训期间不得旷课，没有特殊事项，不得请假。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上课期间，请将手机调至静音状态，认真听讲，如有特殊原因需接听电话，在征得讲师同意后到教室外接听。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培训期间请提前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分钟到达教室，并及时签到，每人每节课前签到一次，不得多签或代签。</a:t>
            </a:r>
            <a:endParaRPr lang="en-US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r>
              <a:rPr lang="zh-CN" altLang="en-US" dirty="0"/>
              <a:t>背景与发展</a:t>
            </a:r>
            <a:endParaRPr lang="en-US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</a:p>
          <a:p>
            <a:r>
              <a:rPr lang="zh-CN" altLang="en-US" dirty="0"/>
              <a:t>故事二 小兔子乖乖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B205-D00E-478C-86A4-B3414239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4DC89-212D-4C40-B228-E30DE37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Visual Studio Code</a:t>
            </a:r>
          </a:p>
          <a:p>
            <a:r>
              <a:rPr lang="en-US" altLang="zh-CN" dirty="0"/>
              <a:t>Git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控制流</a:t>
            </a:r>
            <a:endParaRPr lang="en-US" altLang="zh-CN" dirty="0"/>
          </a:p>
          <a:p>
            <a:pPr lvl="1"/>
            <a:r>
              <a:rPr lang="en-US" altLang="zh-CN" dirty="0"/>
              <a:t>Function</a:t>
            </a:r>
          </a:p>
          <a:p>
            <a:r>
              <a:rPr lang="en-US" altLang="zh-CN" dirty="0"/>
              <a:t>Class(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Regular-Expression</a:t>
            </a:r>
            <a:r>
              <a:rPr lang="zh-CN" altLang="en-US" dirty="0"/>
              <a:t>（正则表达式）</a:t>
            </a:r>
            <a:endParaRPr lang="en-US" altLang="zh-CN" dirty="0"/>
          </a:p>
          <a:p>
            <a:r>
              <a:rPr lang="en-US" altLang="zh-CN" dirty="0"/>
              <a:t>Selenium WebDriver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直译式脚本语言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FF0000"/>
                </a:solidFill>
              </a:rPr>
              <a:t>动态类型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、基于原型的语言，内置支持类型。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1995</a:t>
            </a:r>
            <a:r>
              <a:rPr lang="zh-CN" altLang="en-US" dirty="0"/>
              <a:t>年时，由</a:t>
            </a:r>
            <a:r>
              <a:rPr lang="en-US" altLang="zh-CN" dirty="0"/>
              <a:t>Netscape</a:t>
            </a:r>
            <a:r>
              <a:rPr lang="zh-CN" altLang="en-US" dirty="0"/>
              <a:t>公司在网景导航者浏览器上首次设计实现而成。因为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</a:t>
            </a:r>
            <a:r>
              <a:rPr lang="en-US" altLang="zh-CN" dirty="0"/>
              <a:t>Netscape</a:t>
            </a:r>
            <a:r>
              <a:rPr lang="zh-CN" altLang="en-US" dirty="0"/>
              <a:t>管理层希望它外观看起来像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Netscape</a:t>
            </a:r>
            <a:r>
              <a:rPr lang="zh-CN" altLang="en-US" dirty="0"/>
              <a:t>的</a:t>
            </a:r>
            <a:r>
              <a:rPr lang="en-US" altLang="zh-CN" dirty="0" err="1"/>
              <a:t>Javascript</a:t>
            </a:r>
            <a:r>
              <a:rPr lang="zh-CN" altLang="en-US" dirty="0"/>
              <a:t>， 微软推出</a:t>
            </a:r>
            <a:r>
              <a:rPr lang="en-US" altLang="zh-CN" dirty="0"/>
              <a:t>JScript</a:t>
            </a:r>
            <a:r>
              <a:rPr lang="zh-CN" altLang="en-US" dirty="0"/>
              <a:t>，</a:t>
            </a:r>
            <a:r>
              <a:rPr lang="en-US" altLang="zh-CN" dirty="0" err="1"/>
              <a:t>CEnvi</a:t>
            </a:r>
            <a:r>
              <a:rPr lang="zh-CN" altLang="en-US" dirty="0"/>
              <a:t>推出</a:t>
            </a:r>
            <a:r>
              <a:rPr lang="en-US" altLang="zh-CN" dirty="0" err="1"/>
              <a:t>ScriptEase</a:t>
            </a:r>
            <a:r>
              <a:rPr lang="zh-CN" altLang="en-US" dirty="0"/>
              <a:t>，三家成三足鼎立之势。后经</a:t>
            </a:r>
            <a:r>
              <a:rPr lang="en-US" altLang="zh-CN" dirty="0"/>
              <a:t>ECMA</a:t>
            </a:r>
            <a:r>
              <a:rPr lang="zh-CN" altLang="en-US" dirty="0"/>
              <a:t>（欧洲计算机制造商协会）协商以</a:t>
            </a:r>
            <a:r>
              <a:rPr lang="en-US" altLang="zh-CN" dirty="0"/>
              <a:t>JavaScript</a:t>
            </a:r>
            <a:r>
              <a:rPr lang="zh-CN" altLang="en-US" dirty="0"/>
              <a:t>为基础制定了</a:t>
            </a:r>
            <a:r>
              <a:rPr lang="en-US" altLang="zh-CN" dirty="0"/>
              <a:t>ECMA-262</a:t>
            </a:r>
            <a:r>
              <a:rPr lang="zh-CN" altLang="en-US" dirty="0"/>
              <a:t>标准，一统为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ECMAScript 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31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终端 </a:t>
            </a:r>
            <a:r>
              <a:rPr lang="en-US" altLang="zh-CN" dirty="0"/>
              <a:t>(Developer Tool #F12)</a:t>
            </a:r>
          </a:p>
          <a:p>
            <a:pPr lvl="1"/>
            <a:r>
              <a:rPr lang="zh-CN" altLang="en-US" dirty="0"/>
              <a:t>浏览器 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Firefox</a:t>
            </a:r>
            <a:r>
              <a:rPr lang="zh-CN" altLang="en-US" dirty="0"/>
              <a:t>， </a:t>
            </a:r>
            <a:r>
              <a:rPr lang="en-US" altLang="zh-CN" dirty="0"/>
              <a:t>Edge</a:t>
            </a:r>
          </a:p>
          <a:p>
            <a:r>
              <a:rPr lang="en-US" altLang="zh-CN" dirty="0"/>
              <a:t>IDE </a:t>
            </a:r>
            <a:r>
              <a:rPr lang="zh-CN" altLang="en-US" dirty="0"/>
              <a:t>（整合开发环境）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Nodejs</a:t>
            </a:r>
          </a:p>
          <a:p>
            <a:pPr lvl="1"/>
            <a:r>
              <a:rPr lang="en-US" altLang="zh-CN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7575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5849357"/>
              </p:ext>
            </p:extLst>
          </p:nvPr>
        </p:nvGraphicFramePr>
        <p:xfrm>
          <a:off x="4646141" y="2362201"/>
          <a:ext cx="6981567" cy="381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89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038205503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155836710"/>
                    </a:ext>
                  </a:extLst>
                </a:gridCol>
              </a:tblGrid>
              <a:tr h="859405">
                <a:tc gridSpan="3"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'Peter'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01915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85873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employed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68054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[11,4,1]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7776"/>
                  </a:ext>
                </a:extLst>
              </a:tr>
              <a:tr h="1314741">
                <a:tc>
                  <a:txBody>
                    <a:bodyPr/>
                    <a:lstStyle/>
                    <a:p>
                      <a:r>
                        <a:rPr lang="en-US" altLang="zh-CN" dirty="0"/>
                        <a:t>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{name: ‘Peter’, age: 30, </a:t>
                      </a:r>
                      <a:r>
                        <a:rPr lang="en-US" altLang="zh-CN" dirty="0" err="1"/>
                        <a:t>employed:true</a:t>
                      </a:r>
                      <a:r>
                        <a:rPr lang="en-US" altLang="zh-CN" dirty="0"/>
                        <a:t>, location: [11,4,1]}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</a:tbl>
          </a:graphicData>
        </a:graphic>
      </p:graphicFrame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4241AEB-CD24-42A6-A569-903D820B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3597876" cy="38147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21100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287152"/>
              </p:ext>
            </p:extLst>
          </p:nvPr>
        </p:nvGraphicFramePr>
        <p:xfrm>
          <a:off x="6096000" y="2362201"/>
          <a:ext cx="5531708" cy="352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08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</a:tblGrid>
              <a:tr h="1115567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68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:'peter'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dirty="0"/>
                        <a:t>]}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  <a:tr h="1073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  <a:endParaRPr lang="zh-CN" altLang="en-US" sz="4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22014"/>
                  </a:ext>
                </a:extLst>
              </a:tr>
              <a:tr h="651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:'mary'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/>
                        <a:t>]}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19336"/>
                  </a:ext>
                </a:extLst>
              </a:tr>
            </a:tbl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2707F75-952C-47D5-9D6D-B3147CF799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2767910"/>
              </p:ext>
            </p:extLst>
          </p:nvPr>
        </p:nvGraphicFramePr>
        <p:xfrm>
          <a:off x="838201" y="2364261"/>
          <a:ext cx="4116860" cy="3527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8430">
                  <a:extLst>
                    <a:ext uri="{9D8B030D-6E8A-4147-A177-3AD203B41FA5}">
                      <a16:colId xmlns:a16="http://schemas.microsoft.com/office/drawing/2014/main" val="1993985890"/>
                    </a:ext>
                  </a:extLst>
                </a:gridCol>
                <a:gridCol w="2058430">
                  <a:extLst>
                    <a:ext uri="{9D8B030D-6E8A-4147-A177-3AD203B41FA5}">
                      <a16:colId xmlns:a16="http://schemas.microsoft.com/office/drawing/2014/main" val="1856077620"/>
                    </a:ext>
                  </a:extLst>
                </a:gridCol>
              </a:tblGrid>
              <a:tr h="753609">
                <a:tc gridSpan="2">
                  <a:txBody>
                    <a:bodyPr/>
                    <a:lstStyle/>
                    <a:p>
                      <a:r>
                        <a:rPr lang="en-US" altLang="zh-CN" sz="4000" dirty="0"/>
                        <a:t>Operator</a:t>
                      </a:r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069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加，连接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8858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- ,  </a:t>
                      </a:r>
                      <a:r>
                        <a:rPr lang="zh-CN" altLang="en-US" dirty="0"/>
                        <a:t>* </a:t>
                      </a:r>
                      <a:r>
                        <a:rPr lang="en-US" altLang="zh-CN" dirty="0"/>
                        <a:t>,  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减，乘，除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2092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赋值运算符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3917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相等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613679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,  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非，不等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39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9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F01DB22-81B5-4373-B135-AC8B48D0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4561703" cy="38147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dirty="0"/>
              <a:t>小兔子乖乖，把门开开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快点儿开开，我要进来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就开就开，我就开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妈妈回来了，我就把门开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7F61D13-B4C5-4387-8DEC-2AEF792D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57" y="2362199"/>
            <a:ext cx="5722143" cy="3814762"/>
          </a:xfrm>
        </p:spPr>
      </p:pic>
    </p:spTree>
    <p:extLst>
      <p:ext uri="{BB962C8B-B14F-4D97-AF65-F5344CB8AC3E}">
        <p14:creationId xmlns:p14="http://schemas.microsoft.com/office/powerpoint/2010/main" val="49777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094D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branding.potx" id="{94432B16-2095-499B-8D6B-7770824D060B}" vid="{7071299F-C7FB-42F6-A95D-E189D42F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Rebranding</Template>
  <TotalTime>4632</TotalTime>
  <Words>962</Words>
  <Application>Microsoft Office PowerPoint</Application>
  <PresentationFormat>宽屏</PresentationFormat>
  <Paragraphs>179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UI</vt:lpstr>
      <vt:lpstr>Source Sans Pro</vt:lpstr>
      <vt:lpstr>等线</vt:lpstr>
      <vt:lpstr>宋体</vt:lpstr>
      <vt:lpstr>Arial</vt:lpstr>
      <vt:lpstr>Calibri</vt:lpstr>
      <vt:lpstr>Office Theme</vt:lpstr>
      <vt:lpstr>Northern Lights University</vt:lpstr>
      <vt:lpstr>培训课堂注意事项</vt:lpstr>
      <vt:lpstr>目录</vt:lpstr>
      <vt:lpstr>目标</vt:lpstr>
      <vt:lpstr>背景与发展</vt:lpstr>
      <vt:lpstr>开发工具</vt:lpstr>
      <vt:lpstr>故事一 Peter &amp; Mary</vt:lpstr>
      <vt:lpstr>故事一 Peter &amp; Mary</vt:lpstr>
      <vt:lpstr>故事二 小兔子乖乖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Nodejs</vt:lpstr>
      <vt:lpstr>自学 – 开源项目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Baikang Wang</cp:lastModifiedBy>
  <cp:revision>640</cp:revision>
  <dcterms:created xsi:type="dcterms:W3CDTF">2017-03-10T04:48:28Z</dcterms:created>
  <dcterms:modified xsi:type="dcterms:W3CDTF">2018-03-18T14:32:31Z</dcterms:modified>
</cp:coreProperties>
</file>