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Fira Sans Bold" charset="1" panose="020B0803050000020004"/>
      <p:regular r:id="rId27"/>
    </p:embeddedFont>
    <p:embeddedFont>
      <p:font typeface="Fira Sans" charset="1" panose="020B0503050000020004"/>
      <p:regular r:id="rId28"/>
    </p:embeddedFont>
    <p:embeddedFont>
      <p:font typeface="Fira Sans Light" charset="1" panose="020B0403050000020004"/>
      <p:regular r:id="rId29"/>
    </p:embeddedFont>
    <p:embeddedFont>
      <p:font typeface="Fira Sans Medium" charset="1" panose="020B0603050000020004"/>
      <p:regular r:id="rId30"/>
    </p:embeddedFont>
    <p:embeddedFont>
      <p:font typeface="Open Sans" charset="1" panose="020B0606030504020204"/>
      <p:regular r:id="rId31"/>
    </p:embeddedFont>
    <p:embeddedFont>
      <p:font typeface="Open Sans Bold" charset="1" panose="020B0806030504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https://emn178.github.io/online-tools/keccak_256.html" TargetMode="External" Type="http://schemas.openxmlformats.org/officeDocument/2006/relationships/hyperlink"/><Relationship Id="rId3" Target="https://emn178.github.io/online-tools/sha3_256.html" TargetMode="External" Type="http://schemas.openxmlformats.org/officeDocument/2006/relationships/hyperlink"/><Relationship Id="rId4" Target="https://www.devglan.com/online-tools/rsa-encryption-decryption" TargetMode="External" Type="http://schemas.openxmlformats.org/officeDocument/2006/relationships/hyperlink"/><Relationship Id="rId5" Target="https://site112.com/cifra-de-cesar-codificar-descodificar" TargetMode="External" Type="http://schemas.openxmlformats.org/officeDocument/2006/relationships/hyperlink"/><Relationship Id="rId6" Target="https://www.javainuse.com/aesgenerator" TargetMode="External" Type="http://schemas.openxmlformats.org/officeDocument/2006/relationships/hyperlink"/><Relationship Id="rId7" Target="https://encode-decode.com/des-encrypt-online/"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2322053"/>
            <a:ext cx="10202605" cy="6330290"/>
            <a:chOff x="0" y="0"/>
            <a:chExt cx="13603473" cy="8440386"/>
          </a:xfrm>
        </p:grpSpPr>
        <p:sp>
          <p:nvSpPr>
            <p:cNvPr name="TextBox 3" id="3"/>
            <p:cNvSpPr txBox="true"/>
            <p:nvPr/>
          </p:nvSpPr>
          <p:spPr>
            <a:xfrm rot="0">
              <a:off x="0" y="0"/>
              <a:ext cx="13603473" cy="7315200"/>
            </a:xfrm>
            <a:prstGeom prst="rect">
              <a:avLst/>
            </a:prstGeom>
          </p:spPr>
          <p:txBody>
            <a:bodyPr anchor="t" rtlCol="false" tIns="0" lIns="0" bIns="0" rIns="0">
              <a:spAutoFit/>
            </a:bodyPr>
            <a:lstStyle/>
            <a:p>
              <a:pPr algn="l">
                <a:lnSpc>
                  <a:spcPts val="14399"/>
                </a:lnSpc>
              </a:pPr>
              <a:r>
                <a:rPr lang="en-US" sz="11999">
                  <a:solidFill>
                    <a:srgbClr val="000000"/>
                  </a:solidFill>
                  <a:latin typeface="Fira Sans Bold"/>
                </a:rPr>
                <a:t>Computação Quântica e Criptografia</a:t>
              </a:r>
            </a:p>
          </p:txBody>
        </p:sp>
        <p:sp>
          <p:nvSpPr>
            <p:cNvPr name="TextBox 4" id="4"/>
            <p:cNvSpPr txBox="true"/>
            <p:nvPr/>
          </p:nvSpPr>
          <p:spPr>
            <a:xfrm rot="0">
              <a:off x="0" y="7635206"/>
              <a:ext cx="13603473" cy="805180"/>
            </a:xfrm>
            <a:prstGeom prst="rect">
              <a:avLst/>
            </a:prstGeom>
          </p:spPr>
          <p:txBody>
            <a:bodyPr anchor="t" rtlCol="false" tIns="0" lIns="0" bIns="0" rIns="0">
              <a:spAutoFit/>
            </a:bodyPr>
            <a:lstStyle/>
            <a:p>
              <a:pPr algn="l">
                <a:lnSpc>
                  <a:spcPts val="5039"/>
                </a:lnSpc>
              </a:pP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740066" y="2661834"/>
            <a:ext cx="10807869" cy="6596466"/>
          </a:xfrm>
          <a:custGeom>
            <a:avLst/>
            <a:gdLst/>
            <a:ahLst/>
            <a:cxnLst/>
            <a:rect r="r" b="b" t="t" l="l"/>
            <a:pathLst>
              <a:path h="6596466" w="10807869">
                <a:moveTo>
                  <a:pt x="0" y="0"/>
                </a:moveTo>
                <a:lnTo>
                  <a:pt x="10807868" y="0"/>
                </a:lnTo>
                <a:lnTo>
                  <a:pt x="10807868" y="6596466"/>
                </a:lnTo>
                <a:lnTo>
                  <a:pt x="0" y="6596466"/>
                </a:lnTo>
                <a:lnTo>
                  <a:pt x="0" y="0"/>
                </a:lnTo>
                <a:close/>
              </a:path>
            </a:pathLst>
          </a:custGeom>
          <a:blipFill>
            <a:blip r:embed="rId2"/>
            <a:stretch>
              <a:fillRect l="-17903" t="-19923" r="-17495" b="-13238"/>
            </a:stretch>
          </a:blipFill>
        </p:spPr>
      </p:sp>
      <p:sp>
        <p:nvSpPr>
          <p:cNvPr name="TextBox 3" id="3"/>
          <p:cNvSpPr txBox="true"/>
          <p:nvPr/>
        </p:nvSpPr>
        <p:spPr>
          <a:xfrm rot="0">
            <a:off x="1028700" y="942975"/>
            <a:ext cx="7241307" cy="1377950"/>
          </a:xfrm>
          <a:prstGeom prst="rect">
            <a:avLst/>
          </a:prstGeom>
        </p:spPr>
        <p:txBody>
          <a:bodyPr anchor="t" rtlCol="false" tIns="0" lIns="0" bIns="0" rIns="0">
            <a:spAutoFit/>
          </a:bodyPr>
          <a:lstStyle/>
          <a:p>
            <a:pPr algn="l">
              <a:lnSpc>
                <a:spcPts val="11049"/>
              </a:lnSpc>
              <a:spcBef>
                <a:spcPct val="0"/>
              </a:spcBef>
            </a:pPr>
            <a:r>
              <a:rPr lang="en-US" sz="8499" spc="-84">
                <a:solidFill>
                  <a:srgbClr val="000000"/>
                </a:solidFill>
                <a:latin typeface="Fira Sans Medium"/>
              </a:rPr>
              <a:t>Exemplo: RSA</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326754" y="847038"/>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28700" y="3216097"/>
            <a:ext cx="7784689" cy="3854861"/>
            <a:chOff x="0" y="0"/>
            <a:chExt cx="10379585" cy="5139815"/>
          </a:xfrm>
        </p:grpSpPr>
        <p:sp>
          <p:nvSpPr>
            <p:cNvPr name="TextBox 7" id="7"/>
            <p:cNvSpPr txBox="true"/>
            <p:nvPr/>
          </p:nvSpPr>
          <p:spPr>
            <a:xfrm rot="0">
              <a:off x="0" y="0"/>
              <a:ext cx="10379585" cy="342900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Fira Sans"/>
                </a:rPr>
                <a:t>Pequeno desafio</a:t>
              </a:r>
            </a:p>
          </p:txBody>
        </p:sp>
        <p:sp>
          <p:nvSpPr>
            <p:cNvPr name="TextBox 8" id="8"/>
            <p:cNvSpPr txBox="true"/>
            <p:nvPr/>
          </p:nvSpPr>
          <p:spPr>
            <a:xfrm rot="0">
              <a:off x="0" y="3625974"/>
              <a:ext cx="9298793" cy="1513841"/>
            </a:xfrm>
            <a:prstGeom prst="rect">
              <a:avLst/>
            </a:prstGeom>
          </p:spPr>
          <p:txBody>
            <a:bodyPr anchor="t" rtlCol="false" tIns="0" lIns="0" bIns="0" rIns="0">
              <a:spAutoFit/>
            </a:bodyPr>
            <a:lstStyle/>
            <a:p>
              <a:pPr algn="l">
                <a:lnSpc>
                  <a:spcPts val="4619"/>
                </a:lnSpc>
              </a:pPr>
              <a:r>
                <a:rPr lang="en-US" sz="3299">
                  <a:solidFill>
                    <a:srgbClr val="000000"/>
                  </a:solidFill>
                  <a:latin typeface="Fira Sans Light"/>
                </a:rPr>
                <a:t>Achem 2 números primos P e Q que resultem em 22</a:t>
              </a: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326754" y="847038"/>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28700" y="3216097"/>
            <a:ext cx="7784689" cy="3854861"/>
            <a:chOff x="0" y="0"/>
            <a:chExt cx="10379585" cy="5139815"/>
          </a:xfrm>
        </p:grpSpPr>
        <p:sp>
          <p:nvSpPr>
            <p:cNvPr name="TextBox 7" id="7"/>
            <p:cNvSpPr txBox="true"/>
            <p:nvPr/>
          </p:nvSpPr>
          <p:spPr>
            <a:xfrm rot="0">
              <a:off x="0" y="0"/>
              <a:ext cx="10379585" cy="342900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Fira Sans Medium"/>
                </a:rPr>
                <a:t>Dificultando um pouco...</a:t>
              </a:r>
            </a:p>
          </p:txBody>
        </p:sp>
        <p:sp>
          <p:nvSpPr>
            <p:cNvPr name="TextBox 8" id="8"/>
            <p:cNvSpPr txBox="true"/>
            <p:nvPr/>
          </p:nvSpPr>
          <p:spPr>
            <a:xfrm rot="0">
              <a:off x="0" y="3625974"/>
              <a:ext cx="9298793" cy="1513841"/>
            </a:xfrm>
            <a:prstGeom prst="rect">
              <a:avLst/>
            </a:prstGeom>
          </p:spPr>
          <p:txBody>
            <a:bodyPr anchor="t" rtlCol="false" tIns="0" lIns="0" bIns="0" rIns="0">
              <a:spAutoFit/>
            </a:bodyPr>
            <a:lstStyle/>
            <a:p>
              <a:pPr algn="l">
                <a:lnSpc>
                  <a:spcPts val="4619"/>
                </a:lnSpc>
              </a:pPr>
              <a:r>
                <a:rPr lang="en-US" sz="3299">
                  <a:solidFill>
                    <a:srgbClr val="000000"/>
                  </a:solidFill>
                  <a:latin typeface="Fira Sans Light"/>
                </a:rPr>
                <a:t>Fatorem o número 2024 em 2 primos Q e B</a:t>
              </a:r>
            </a:p>
          </p:txBody>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326754" y="847038"/>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28700" y="2635072"/>
            <a:ext cx="7784689" cy="5016911"/>
            <a:chOff x="0" y="0"/>
            <a:chExt cx="10379585" cy="6689215"/>
          </a:xfrm>
        </p:grpSpPr>
        <p:sp>
          <p:nvSpPr>
            <p:cNvPr name="TextBox 7" id="7"/>
            <p:cNvSpPr txBox="true"/>
            <p:nvPr/>
          </p:nvSpPr>
          <p:spPr>
            <a:xfrm rot="0">
              <a:off x="0" y="0"/>
              <a:ext cx="10379585" cy="342900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Fira Sans Medium"/>
                </a:rPr>
                <a:t>Ficando impossível!</a:t>
              </a:r>
            </a:p>
          </p:txBody>
        </p:sp>
        <p:sp>
          <p:nvSpPr>
            <p:cNvPr name="TextBox 8" id="8"/>
            <p:cNvSpPr txBox="true"/>
            <p:nvPr/>
          </p:nvSpPr>
          <p:spPr>
            <a:xfrm rot="0">
              <a:off x="0" y="3625974"/>
              <a:ext cx="9298793" cy="3063241"/>
            </a:xfrm>
            <a:prstGeom prst="rect">
              <a:avLst/>
            </a:prstGeom>
          </p:spPr>
          <p:txBody>
            <a:bodyPr anchor="t" rtlCol="false" tIns="0" lIns="0" bIns="0" rIns="0">
              <a:spAutoFit/>
            </a:bodyPr>
            <a:lstStyle/>
            <a:p>
              <a:pPr algn="l">
                <a:lnSpc>
                  <a:spcPts val="4619"/>
                </a:lnSpc>
              </a:pPr>
              <a:r>
                <a:rPr lang="en-US" sz="3299">
                  <a:solidFill>
                    <a:srgbClr val="000000"/>
                  </a:solidFill>
                  <a:latin typeface="Fira Sans Light"/>
                </a:rPr>
                <a:t>Para finalizar fatorem o número 2^2048 em 2 primos Q e B</a:t>
              </a:r>
            </a:p>
            <a:p>
              <a:pPr algn="l">
                <a:lnSpc>
                  <a:spcPts val="4619"/>
                </a:lnSpc>
              </a:pPr>
            </a:p>
            <a:p>
              <a:pPr algn="l">
                <a:lnSpc>
                  <a:spcPts val="4619"/>
                </a:lnSpc>
              </a:pPr>
              <a:r>
                <a:rPr lang="en-US" sz="3299">
                  <a:solidFill>
                    <a:srgbClr val="000000"/>
                  </a:solidFill>
                  <a:latin typeface="Fira Sans Light"/>
                </a:rPr>
                <a:t>Ficou dificil, não?</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7756939" y="3360906"/>
            <a:ext cx="9502361" cy="5359402"/>
          </a:xfrm>
          <a:custGeom>
            <a:avLst/>
            <a:gdLst/>
            <a:ahLst/>
            <a:cxnLst/>
            <a:rect r="r" b="b" t="t" l="l"/>
            <a:pathLst>
              <a:path h="5359402" w="9502361">
                <a:moveTo>
                  <a:pt x="0" y="0"/>
                </a:moveTo>
                <a:lnTo>
                  <a:pt x="9502361" y="0"/>
                </a:lnTo>
                <a:lnTo>
                  <a:pt x="9502361" y="5359402"/>
                </a:lnTo>
                <a:lnTo>
                  <a:pt x="0" y="5359402"/>
                </a:lnTo>
                <a:lnTo>
                  <a:pt x="0" y="0"/>
                </a:lnTo>
                <a:close/>
              </a:path>
            </a:pathLst>
          </a:custGeom>
          <a:blipFill>
            <a:blip r:embed="rId2"/>
            <a:stretch>
              <a:fillRect l="0" t="0" r="0" b="0"/>
            </a:stretch>
          </a:blipFill>
        </p:spPr>
      </p:sp>
      <p:sp>
        <p:nvSpPr>
          <p:cNvPr name="TextBox 3" id="3"/>
          <p:cNvSpPr txBox="true"/>
          <p:nvPr/>
        </p:nvSpPr>
        <p:spPr>
          <a:xfrm rot="0">
            <a:off x="600709" y="3294231"/>
            <a:ext cx="7255393" cy="238061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A complexidade é da ordem de O(exp(n))</a:t>
            </a:r>
          </a:p>
          <a:p>
            <a:pPr algn="ctr">
              <a:lnSpc>
                <a:spcPts val="4759"/>
              </a:lnSpc>
            </a:pPr>
            <a:r>
              <a:rPr lang="en-US" sz="3399">
                <a:solidFill>
                  <a:srgbClr val="000000"/>
                </a:solidFill>
                <a:latin typeface="Open Sans"/>
              </a:rPr>
              <a:t>onde n é o número de dígitos do número a ser fatorado.</a:t>
            </a:r>
          </a:p>
        </p:txBody>
      </p:sp>
      <p:sp>
        <p:nvSpPr>
          <p:cNvPr name="TextBox 4" id="4"/>
          <p:cNvSpPr txBox="true"/>
          <p:nvPr/>
        </p:nvSpPr>
        <p:spPr>
          <a:xfrm rot="0">
            <a:off x="1028700" y="876300"/>
            <a:ext cx="10839376" cy="1285865"/>
          </a:xfrm>
          <a:prstGeom prst="rect">
            <a:avLst/>
          </a:prstGeom>
        </p:spPr>
        <p:txBody>
          <a:bodyPr anchor="t" rtlCol="false" tIns="0" lIns="0" bIns="0" rIns="0">
            <a:spAutoFit/>
          </a:bodyPr>
          <a:lstStyle/>
          <a:p>
            <a:pPr algn="ctr">
              <a:lnSpc>
                <a:spcPts val="10464"/>
              </a:lnSpc>
            </a:pPr>
            <a:r>
              <a:rPr lang="en-US" sz="7474">
                <a:solidFill>
                  <a:srgbClr val="000000"/>
                </a:solidFill>
                <a:latin typeface="Open Sans Bold"/>
              </a:rPr>
              <a:t>Problema da fatoração</a:t>
            </a:r>
          </a:p>
        </p:txBody>
      </p:sp>
      <p:sp>
        <p:nvSpPr>
          <p:cNvPr name="TextBox 5" id="5"/>
          <p:cNvSpPr txBox="true"/>
          <p:nvPr/>
        </p:nvSpPr>
        <p:spPr>
          <a:xfrm rot="0">
            <a:off x="600709" y="6808321"/>
            <a:ext cx="7255393" cy="11804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Isso é um dos motivos para a segurança do RSA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593410" y="3329987"/>
            <a:ext cx="6542618" cy="5477781"/>
          </a:xfrm>
          <a:custGeom>
            <a:avLst/>
            <a:gdLst/>
            <a:ahLst/>
            <a:cxnLst/>
            <a:rect r="r" b="b" t="t" l="l"/>
            <a:pathLst>
              <a:path h="5477781" w="6542618">
                <a:moveTo>
                  <a:pt x="0" y="0"/>
                </a:moveTo>
                <a:lnTo>
                  <a:pt x="6542618" y="0"/>
                </a:lnTo>
                <a:lnTo>
                  <a:pt x="6542618" y="5477781"/>
                </a:lnTo>
                <a:lnTo>
                  <a:pt x="0" y="5477781"/>
                </a:lnTo>
                <a:lnTo>
                  <a:pt x="0" y="0"/>
                </a:lnTo>
                <a:close/>
              </a:path>
            </a:pathLst>
          </a:custGeom>
          <a:blipFill>
            <a:blip r:embed="rId2"/>
            <a:stretch>
              <a:fillRect l="0" t="0" r="-5555" b="-35996"/>
            </a:stretch>
          </a:blipFill>
        </p:spPr>
      </p:sp>
      <p:sp>
        <p:nvSpPr>
          <p:cNvPr name="TextBox 3" id="3"/>
          <p:cNvSpPr txBox="true"/>
          <p:nvPr/>
        </p:nvSpPr>
        <p:spPr>
          <a:xfrm rot="0">
            <a:off x="1028700" y="895350"/>
            <a:ext cx="10015084" cy="1223153"/>
          </a:xfrm>
          <a:prstGeom prst="rect">
            <a:avLst/>
          </a:prstGeom>
        </p:spPr>
        <p:txBody>
          <a:bodyPr anchor="t" rtlCol="false" tIns="0" lIns="0" bIns="0" rIns="0">
            <a:spAutoFit/>
          </a:bodyPr>
          <a:lstStyle/>
          <a:p>
            <a:pPr algn="ctr">
              <a:lnSpc>
                <a:spcPts val="10061"/>
              </a:lnSpc>
            </a:pPr>
            <a:r>
              <a:rPr lang="en-US" sz="7186">
                <a:solidFill>
                  <a:srgbClr val="000000"/>
                </a:solidFill>
                <a:latin typeface="Open Sans Bold"/>
              </a:rPr>
              <a:t>Computação quântica</a:t>
            </a:r>
          </a:p>
        </p:txBody>
      </p:sp>
      <p:sp>
        <p:nvSpPr>
          <p:cNvPr name="TextBox 4" id="4"/>
          <p:cNvSpPr txBox="true"/>
          <p:nvPr/>
        </p:nvSpPr>
        <p:spPr>
          <a:xfrm rot="0">
            <a:off x="9144000" y="3841742"/>
            <a:ext cx="7339622" cy="4397121"/>
          </a:xfrm>
          <a:prstGeom prst="rect">
            <a:avLst/>
          </a:prstGeom>
        </p:spPr>
        <p:txBody>
          <a:bodyPr anchor="t" rtlCol="false" tIns="0" lIns="0" bIns="0" rIns="0">
            <a:spAutoFit/>
          </a:bodyPr>
          <a:lstStyle/>
          <a:p>
            <a:pPr algn="ctr">
              <a:lnSpc>
                <a:spcPts val="4388"/>
              </a:lnSpc>
            </a:pPr>
            <a:r>
              <a:rPr lang="en-US" sz="3134">
                <a:solidFill>
                  <a:srgbClr val="000000"/>
                </a:solidFill>
                <a:latin typeface="Open Sans"/>
              </a:rPr>
              <a:t>Na computação quântica usamos de fenômenos quânticos como a superposição  e o entrelaçamento para conseguirmos resolver problemas que computadores clássicos não conseguem resolver de maneira eficiente.</a:t>
            </a:r>
          </a:p>
          <a:p>
            <a:pPr algn="ctr">
              <a:lnSpc>
                <a:spcPts val="4388"/>
              </a:lnSpc>
            </a:pPr>
            <a:r>
              <a:rPr lang="en-US" sz="3134">
                <a:solidFill>
                  <a:srgbClr val="000000"/>
                </a:solidFill>
                <a:latin typeface="Open Sans"/>
              </a:rPr>
              <a:t> </a:t>
            </a: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6658781" y="1028700"/>
            <a:ext cx="11072056" cy="8437153"/>
          </a:xfrm>
          <a:custGeom>
            <a:avLst/>
            <a:gdLst/>
            <a:ahLst/>
            <a:cxnLst/>
            <a:rect r="r" b="b" t="t" l="l"/>
            <a:pathLst>
              <a:path h="8437153" w="11072056">
                <a:moveTo>
                  <a:pt x="0" y="0"/>
                </a:moveTo>
                <a:lnTo>
                  <a:pt x="11072056" y="0"/>
                </a:lnTo>
                <a:lnTo>
                  <a:pt x="11072056" y="8437153"/>
                </a:lnTo>
                <a:lnTo>
                  <a:pt x="0" y="8437153"/>
                </a:lnTo>
                <a:lnTo>
                  <a:pt x="0" y="0"/>
                </a:lnTo>
                <a:close/>
              </a:path>
            </a:pathLst>
          </a:custGeom>
          <a:blipFill>
            <a:blip r:embed="rId2"/>
            <a:stretch>
              <a:fillRect l="0" t="0" r="0" b="0"/>
            </a:stretch>
          </a:blipFill>
        </p:spPr>
      </p:sp>
      <p:sp>
        <p:nvSpPr>
          <p:cNvPr name="TextBox 3" id="3"/>
          <p:cNvSpPr txBox="true"/>
          <p:nvPr/>
        </p:nvSpPr>
        <p:spPr>
          <a:xfrm rot="0">
            <a:off x="1028700" y="895350"/>
            <a:ext cx="5312608" cy="1223153"/>
          </a:xfrm>
          <a:prstGeom prst="rect">
            <a:avLst/>
          </a:prstGeom>
        </p:spPr>
        <p:txBody>
          <a:bodyPr anchor="t" rtlCol="false" tIns="0" lIns="0" bIns="0" rIns="0">
            <a:spAutoFit/>
          </a:bodyPr>
          <a:lstStyle/>
          <a:p>
            <a:pPr algn="ctr">
              <a:lnSpc>
                <a:spcPts val="10061"/>
              </a:lnSpc>
            </a:pPr>
            <a:r>
              <a:rPr lang="en-US" sz="7186">
                <a:solidFill>
                  <a:srgbClr val="000000"/>
                </a:solidFill>
                <a:latin typeface="Open Sans Bold"/>
              </a:rPr>
              <a:t>Bit vs Qubit</a:t>
            </a:r>
          </a:p>
        </p:txBody>
      </p:sp>
      <p:sp>
        <p:nvSpPr>
          <p:cNvPr name="TextBox 4" id="4"/>
          <p:cNvSpPr txBox="true"/>
          <p:nvPr/>
        </p:nvSpPr>
        <p:spPr>
          <a:xfrm rot="0">
            <a:off x="533420" y="2762885"/>
            <a:ext cx="6303167" cy="2380615"/>
          </a:xfrm>
          <a:prstGeom prst="rect">
            <a:avLst/>
          </a:prstGeom>
        </p:spPr>
        <p:txBody>
          <a:bodyPr anchor="t" rtlCol="false" tIns="0" lIns="0" bIns="0" rIns="0">
            <a:spAutoFit/>
          </a:bodyPr>
          <a:lstStyle/>
          <a:p>
            <a:pPr algn="l">
              <a:lnSpc>
                <a:spcPts val="4759"/>
              </a:lnSpc>
            </a:pPr>
            <a:r>
              <a:rPr lang="en-US" sz="3399">
                <a:solidFill>
                  <a:srgbClr val="000000"/>
                </a:solidFill>
                <a:latin typeface="Open Sans"/>
              </a:rPr>
              <a:t>O Bit apresenta apenas um estado ao mesmo tempo, já o qubit pode apresentar uma superposição de estado.</a:t>
            </a:r>
          </a:p>
        </p:txBody>
      </p:sp>
      <p:sp>
        <p:nvSpPr>
          <p:cNvPr name="TextBox 5" id="5"/>
          <p:cNvSpPr txBox="true"/>
          <p:nvPr/>
        </p:nvSpPr>
        <p:spPr>
          <a:xfrm rot="0">
            <a:off x="533420" y="5791200"/>
            <a:ext cx="6303167" cy="3469005"/>
          </a:xfrm>
          <a:prstGeom prst="rect">
            <a:avLst/>
          </a:prstGeom>
        </p:spPr>
        <p:txBody>
          <a:bodyPr anchor="t" rtlCol="false" tIns="0" lIns="0" bIns="0" rIns="0">
            <a:spAutoFit/>
          </a:bodyPr>
          <a:lstStyle/>
          <a:p>
            <a:pPr algn="l">
              <a:lnSpc>
                <a:spcPts val="4620"/>
              </a:lnSpc>
            </a:pPr>
            <a:r>
              <a:rPr lang="en-US" sz="3300">
                <a:solidFill>
                  <a:srgbClr val="000000"/>
                </a:solidFill>
                <a:latin typeface="Open Sans"/>
              </a:rPr>
              <a:t>Esta diferença traz vantagens ao qubit que pode processar mais informações ao mesmo tempo, tendo um paralelismo intrínseco e a possibilidade de novos algoritmos </a:t>
            </a:r>
          </a:p>
        </p:txBody>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513776" y="2118503"/>
            <a:ext cx="7194396" cy="7139797"/>
          </a:xfrm>
          <a:custGeom>
            <a:avLst/>
            <a:gdLst/>
            <a:ahLst/>
            <a:cxnLst/>
            <a:rect r="r" b="b" t="t" l="l"/>
            <a:pathLst>
              <a:path h="7139797" w="7194396">
                <a:moveTo>
                  <a:pt x="0" y="0"/>
                </a:moveTo>
                <a:lnTo>
                  <a:pt x="7194395" y="0"/>
                </a:lnTo>
                <a:lnTo>
                  <a:pt x="7194395" y="7139797"/>
                </a:lnTo>
                <a:lnTo>
                  <a:pt x="0" y="7139797"/>
                </a:lnTo>
                <a:lnTo>
                  <a:pt x="0" y="0"/>
                </a:lnTo>
                <a:close/>
              </a:path>
            </a:pathLst>
          </a:custGeom>
          <a:blipFill>
            <a:blip r:embed="rId2"/>
            <a:stretch>
              <a:fillRect l="-162486" t="-7968" r="-20608" b="-7968"/>
            </a:stretch>
          </a:blipFill>
        </p:spPr>
      </p:sp>
      <p:sp>
        <p:nvSpPr>
          <p:cNvPr name="TextBox 3" id="3"/>
          <p:cNvSpPr txBox="true"/>
          <p:nvPr/>
        </p:nvSpPr>
        <p:spPr>
          <a:xfrm rot="0">
            <a:off x="1028700" y="895350"/>
            <a:ext cx="9144000" cy="1223153"/>
          </a:xfrm>
          <a:prstGeom prst="rect">
            <a:avLst/>
          </a:prstGeom>
        </p:spPr>
        <p:txBody>
          <a:bodyPr anchor="t" rtlCol="false" tIns="0" lIns="0" bIns="0" rIns="0">
            <a:spAutoFit/>
          </a:bodyPr>
          <a:lstStyle/>
          <a:p>
            <a:pPr algn="ctr">
              <a:lnSpc>
                <a:spcPts val="10061"/>
              </a:lnSpc>
            </a:pPr>
            <a:r>
              <a:rPr lang="en-US" sz="7186">
                <a:solidFill>
                  <a:srgbClr val="000000"/>
                </a:solidFill>
                <a:latin typeface="Open Sans Bold"/>
              </a:rPr>
              <a:t>Algoritmo de Shor</a:t>
            </a:r>
          </a:p>
        </p:txBody>
      </p:sp>
      <p:sp>
        <p:nvSpPr>
          <p:cNvPr name="TextBox 4" id="4"/>
          <p:cNvSpPr txBox="true"/>
          <p:nvPr/>
        </p:nvSpPr>
        <p:spPr>
          <a:xfrm rot="0">
            <a:off x="1028700" y="3919855"/>
            <a:ext cx="7194396" cy="35807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O algoritmo de shor utiliza a computação quântica para encontrar o período da função aplicada no algoritmo testando múltiplos candidatos que serão a chave para a fatoração</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6089527" cy="2503506"/>
          </a:xfrm>
          <a:prstGeom prst="rect">
            <a:avLst/>
          </a:prstGeom>
        </p:spPr>
        <p:txBody>
          <a:bodyPr anchor="t" rtlCol="false" tIns="0" lIns="0" bIns="0" rIns="0">
            <a:spAutoFit/>
          </a:bodyPr>
          <a:lstStyle/>
          <a:p>
            <a:pPr algn="l">
              <a:lnSpc>
                <a:spcPts val="10061"/>
              </a:lnSpc>
            </a:pPr>
            <a:r>
              <a:rPr lang="en-US" sz="7186">
                <a:solidFill>
                  <a:srgbClr val="000000"/>
                </a:solidFill>
                <a:latin typeface="Open Sans Bold"/>
              </a:rPr>
              <a:t>Novo padrão</a:t>
            </a:r>
          </a:p>
          <a:p>
            <a:pPr algn="l">
              <a:lnSpc>
                <a:spcPts val="10061"/>
              </a:lnSpc>
            </a:pPr>
            <a:r>
              <a:rPr lang="en-US" sz="7186">
                <a:solidFill>
                  <a:srgbClr val="000000"/>
                </a:solidFill>
                <a:latin typeface="Open Sans Bold"/>
              </a:rPr>
              <a:t>NIST </a:t>
            </a:r>
          </a:p>
        </p:txBody>
      </p:sp>
      <p:grpSp>
        <p:nvGrpSpPr>
          <p:cNvPr name="Group 3" id="3"/>
          <p:cNvGrpSpPr/>
          <p:nvPr/>
        </p:nvGrpSpPr>
        <p:grpSpPr>
          <a:xfrm rot="-10800000">
            <a:off x="-1464030" y="5652817"/>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5" id="5"/>
          <p:cNvSpPr txBox="true"/>
          <p:nvPr/>
        </p:nvSpPr>
        <p:spPr>
          <a:xfrm rot="0">
            <a:off x="6440919" y="3919855"/>
            <a:ext cx="8393113" cy="2380615"/>
          </a:xfrm>
          <a:prstGeom prst="rect">
            <a:avLst/>
          </a:prstGeom>
        </p:spPr>
        <p:txBody>
          <a:bodyPr anchor="t" rtlCol="false" tIns="0" lIns="0" bIns="0" rIns="0">
            <a:spAutoFit/>
          </a:bodyPr>
          <a:lstStyle/>
          <a:p>
            <a:pPr algn="l">
              <a:lnSpc>
                <a:spcPts val="4759"/>
              </a:lnSpc>
            </a:pPr>
            <a:r>
              <a:rPr lang="en-US" sz="3399">
                <a:solidFill>
                  <a:srgbClr val="000000"/>
                </a:solidFill>
                <a:latin typeface="Open Sans"/>
              </a:rPr>
              <a:t>Projetos de Criptografia Pós-Quântica para padronizar algoritmos criptográficos seguros contra ataques de computadores quânticos. </a:t>
            </a:r>
          </a:p>
        </p:txBody>
      </p:sp>
      <p:grpSp>
        <p:nvGrpSpPr>
          <p:cNvPr name="Group 6" id="6"/>
          <p:cNvGrpSpPr/>
          <p:nvPr/>
        </p:nvGrpSpPr>
        <p:grpSpPr>
          <a:xfrm rot="-10800000">
            <a:off x="2960611" y="8038434"/>
            <a:ext cx="3480308" cy="3013963"/>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10800000">
            <a:off x="2679560" y="6253956"/>
            <a:ext cx="1798578" cy="155757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0" id="10"/>
          <p:cNvGrpSpPr/>
          <p:nvPr/>
        </p:nvGrpSpPr>
        <p:grpSpPr>
          <a:xfrm rot="-10800000">
            <a:off x="524645" y="8365094"/>
            <a:ext cx="3378391" cy="2925703"/>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878450" y="750924"/>
            <a:ext cx="8998473" cy="1285875"/>
          </a:xfrm>
          <a:prstGeom prst="rect">
            <a:avLst/>
          </a:prstGeom>
        </p:spPr>
        <p:txBody>
          <a:bodyPr anchor="t" rtlCol="false" tIns="0" lIns="0" bIns="0" rIns="0">
            <a:spAutoFit/>
          </a:bodyPr>
          <a:lstStyle/>
          <a:p>
            <a:pPr algn="l" marL="0" indent="0" lvl="0">
              <a:lnSpc>
                <a:spcPts val="10199"/>
              </a:lnSpc>
              <a:spcBef>
                <a:spcPct val="0"/>
              </a:spcBef>
            </a:pPr>
            <a:r>
              <a:rPr lang="en-US" sz="8499" spc="-84">
                <a:solidFill>
                  <a:srgbClr val="000000"/>
                </a:solidFill>
                <a:latin typeface="Fira Sans Medium"/>
              </a:rPr>
              <a:t>Para saber mais</a:t>
            </a:r>
          </a:p>
        </p:txBody>
      </p:sp>
      <p:sp>
        <p:nvSpPr>
          <p:cNvPr name="AutoShape 3" id="3"/>
          <p:cNvSpPr/>
          <p:nvPr/>
        </p:nvSpPr>
        <p:spPr>
          <a:xfrm>
            <a:off x="6240977" y="2274924"/>
            <a:ext cx="0" cy="6492240"/>
          </a:xfrm>
          <a:prstGeom prst="line">
            <a:avLst/>
          </a:prstGeom>
          <a:ln cap="flat" w="38100">
            <a:solidFill>
              <a:srgbClr val="000000"/>
            </a:solidFill>
            <a:prstDash val="solid"/>
            <a:headEnd type="none" len="sm" w="sm"/>
            <a:tailEnd type="none" len="sm" w="sm"/>
          </a:ln>
        </p:spPr>
      </p:sp>
      <p:sp>
        <p:nvSpPr>
          <p:cNvPr name="AutoShape 4" id="4"/>
          <p:cNvSpPr/>
          <p:nvPr/>
        </p:nvSpPr>
        <p:spPr>
          <a:xfrm>
            <a:off x="12015342" y="2274924"/>
            <a:ext cx="0" cy="649224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028700" y="2179674"/>
            <a:ext cx="312420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Simétrica</a:t>
            </a:r>
          </a:p>
        </p:txBody>
      </p:sp>
      <p:sp>
        <p:nvSpPr>
          <p:cNvPr name="TextBox 6" id="6"/>
          <p:cNvSpPr txBox="true"/>
          <p:nvPr/>
        </p:nvSpPr>
        <p:spPr>
          <a:xfrm rot="0">
            <a:off x="6560527" y="2179674"/>
            <a:ext cx="387985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Assimétrica</a:t>
            </a:r>
          </a:p>
        </p:txBody>
      </p:sp>
      <p:sp>
        <p:nvSpPr>
          <p:cNvPr name="TextBox 7" id="7"/>
          <p:cNvSpPr txBox="true"/>
          <p:nvPr/>
        </p:nvSpPr>
        <p:spPr>
          <a:xfrm rot="0">
            <a:off x="13444092" y="2179674"/>
            <a:ext cx="167005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Hash</a:t>
            </a:r>
          </a:p>
        </p:txBody>
      </p:sp>
      <p:sp>
        <p:nvSpPr>
          <p:cNvPr name="TextBox 8" id="8"/>
          <p:cNvSpPr txBox="true"/>
          <p:nvPr/>
        </p:nvSpPr>
        <p:spPr>
          <a:xfrm rot="0">
            <a:off x="6560527" y="3663677"/>
            <a:ext cx="77470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RSA</a:t>
            </a:r>
          </a:p>
        </p:txBody>
      </p:sp>
      <p:sp>
        <p:nvSpPr>
          <p:cNvPr name="TextBox 9" id="9"/>
          <p:cNvSpPr txBox="true"/>
          <p:nvPr/>
        </p:nvSpPr>
        <p:spPr>
          <a:xfrm rot="0">
            <a:off x="12339192" y="3663677"/>
            <a:ext cx="121285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SHA-3</a:t>
            </a:r>
          </a:p>
        </p:txBody>
      </p:sp>
      <p:sp>
        <p:nvSpPr>
          <p:cNvPr name="TextBox 10" id="10"/>
          <p:cNvSpPr txBox="true"/>
          <p:nvPr/>
        </p:nvSpPr>
        <p:spPr>
          <a:xfrm rot="0">
            <a:off x="12310617" y="5809681"/>
            <a:ext cx="226695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Keccak-256</a:t>
            </a:r>
          </a:p>
        </p:txBody>
      </p:sp>
      <p:sp>
        <p:nvSpPr>
          <p:cNvPr name="TextBox 11" id="11"/>
          <p:cNvSpPr txBox="true"/>
          <p:nvPr/>
        </p:nvSpPr>
        <p:spPr>
          <a:xfrm rot="0">
            <a:off x="770452" y="3663677"/>
            <a:ext cx="79375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DES</a:t>
            </a:r>
          </a:p>
        </p:txBody>
      </p:sp>
      <p:sp>
        <p:nvSpPr>
          <p:cNvPr name="TextBox 12" id="12"/>
          <p:cNvSpPr txBox="true"/>
          <p:nvPr/>
        </p:nvSpPr>
        <p:spPr>
          <a:xfrm rot="0">
            <a:off x="11588875" y="6613887"/>
            <a:ext cx="5977383"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hlinkClick r:id="rId2" tooltip="https://emn178.github.io/online-tools/keccak_256.html"/>
              </a:rPr>
              <a:t>Exemplo</a:t>
            </a:r>
          </a:p>
        </p:txBody>
      </p:sp>
      <p:sp>
        <p:nvSpPr>
          <p:cNvPr name="TextBox 13" id="13"/>
          <p:cNvSpPr txBox="true"/>
          <p:nvPr/>
        </p:nvSpPr>
        <p:spPr>
          <a:xfrm rot="0">
            <a:off x="13704442" y="4550133"/>
            <a:ext cx="1746250"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hlinkClick r:id="rId3" tooltip="https://emn178.github.io/online-tools/sha3_256.html"/>
              </a:rPr>
              <a:t>Exemplo</a:t>
            </a:r>
          </a:p>
        </p:txBody>
      </p:sp>
      <p:sp>
        <p:nvSpPr>
          <p:cNvPr name="TextBox 14" id="14"/>
          <p:cNvSpPr txBox="true"/>
          <p:nvPr/>
        </p:nvSpPr>
        <p:spPr>
          <a:xfrm rot="0">
            <a:off x="7397750" y="4293275"/>
            <a:ext cx="1746250"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hlinkClick r:id="rId4" tooltip="https://www.devglan.com/online-tools/rsa-encryption-decryption"/>
              </a:rPr>
              <a:t>Exemplo</a:t>
            </a:r>
          </a:p>
        </p:txBody>
      </p:sp>
      <p:sp>
        <p:nvSpPr>
          <p:cNvPr name="TextBox 15" id="15"/>
          <p:cNvSpPr txBox="true"/>
          <p:nvPr/>
        </p:nvSpPr>
        <p:spPr>
          <a:xfrm rot="0">
            <a:off x="792677" y="5552824"/>
            <a:ext cx="74930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AES</a:t>
            </a:r>
          </a:p>
        </p:txBody>
      </p:sp>
      <p:sp>
        <p:nvSpPr>
          <p:cNvPr name="TextBox 16" id="16"/>
          <p:cNvSpPr txBox="true"/>
          <p:nvPr/>
        </p:nvSpPr>
        <p:spPr>
          <a:xfrm rot="0">
            <a:off x="717497" y="7127602"/>
            <a:ext cx="292686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rPr>
              <a:t>Cifra de césar</a:t>
            </a:r>
          </a:p>
        </p:txBody>
      </p:sp>
      <p:sp>
        <p:nvSpPr>
          <p:cNvPr name="TextBox 17" id="17"/>
          <p:cNvSpPr txBox="true"/>
          <p:nvPr/>
        </p:nvSpPr>
        <p:spPr>
          <a:xfrm rot="0">
            <a:off x="1898113" y="8186774"/>
            <a:ext cx="1746250"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hlinkClick r:id="rId5" tooltip="https://site112.com/cifra-de-cesar-codificar-descodificar"/>
              </a:rPr>
              <a:t>Exemplo</a:t>
            </a:r>
          </a:p>
        </p:txBody>
      </p:sp>
      <p:sp>
        <p:nvSpPr>
          <p:cNvPr name="TextBox 18" id="18"/>
          <p:cNvSpPr txBox="true"/>
          <p:nvPr/>
        </p:nvSpPr>
        <p:spPr>
          <a:xfrm rot="0">
            <a:off x="1898113" y="5809681"/>
            <a:ext cx="1746250"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hlinkClick r:id="rId6" tooltip="https://www.javainuse.com/aesgenerator"/>
              </a:rPr>
              <a:t>Exemplo</a:t>
            </a:r>
          </a:p>
        </p:txBody>
      </p:sp>
      <p:sp>
        <p:nvSpPr>
          <p:cNvPr name="TextBox 19" id="19"/>
          <p:cNvSpPr txBox="true"/>
          <p:nvPr/>
        </p:nvSpPr>
        <p:spPr>
          <a:xfrm rot="0">
            <a:off x="1898113" y="4036418"/>
            <a:ext cx="1746250" cy="580390"/>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hlinkClick r:id="rId7" tooltip="https://encode-decode.com/des-encrypt-online/"/>
              </a:rPr>
              <a:t>Exemplo</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326754" y="847038"/>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28700" y="1534907"/>
            <a:ext cx="7784689" cy="7217186"/>
            <a:chOff x="0" y="0"/>
            <a:chExt cx="10379585" cy="9622915"/>
          </a:xfrm>
        </p:grpSpPr>
        <p:sp>
          <p:nvSpPr>
            <p:cNvPr name="TextBox 7" id="7"/>
            <p:cNvSpPr txBox="true"/>
            <p:nvPr/>
          </p:nvSpPr>
          <p:spPr>
            <a:xfrm rot="0">
              <a:off x="0" y="0"/>
              <a:ext cx="10379585" cy="1714500"/>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Fira Sans"/>
                </a:rPr>
                <a:t>Sumário</a:t>
              </a:r>
            </a:p>
          </p:txBody>
        </p:sp>
        <p:sp>
          <p:nvSpPr>
            <p:cNvPr name="TextBox 8" id="8"/>
            <p:cNvSpPr txBox="true"/>
            <p:nvPr/>
          </p:nvSpPr>
          <p:spPr>
            <a:xfrm rot="0">
              <a:off x="0" y="1911474"/>
              <a:ext cx="9298793" cy="7711441"/>
            </a:xfrm>
            <a:prstGeom prst="rect">
              <a:avLst/>
            </a:prstGeom>
          </p:spPr>
          <p:txBody>
            <a:bodyPr anchor="t" rtlCol="false" tIns="0" lIns="0" bIns="0" rIns="0">
              <a:spAutoFit/>
            </a:bodyPr>
            <a:lstStyle/>
            <a:p>
              <a:pPr algn="l" marL="712465" indent="-356233" lvl="1">
                <a:lnSpc>
                  <a:spcPts val="4619"/>
                </a:lnSpc>
                <a:buFont typeface="Arial"/>
                <a:buChar char="•"/>
              </a:pPr>
              <a:r>
                <a:rPr lang="en-US" sz="3299">
                  <a:solidFill>
                    <a:srgbClr val="000000"/>
                  </a:solidFill>
                  <a:latin typeface="Fira Sans Light"/>
                </a:rPr>
                <a:t>Introdução à criptografia</a:t>
              </a:r>
            </a:p>
            <a:p>
              <a:pPr algn="l" marL="712465" indent="-356233" lvl="1">
                <a:lnSpc>
                  <a:spcPts val="4619"/>
                </a:lnSpc>
                <a:buFont typeface="Arial"/>
                <a:buChar char="•"/>
              </a:pPr>
              <a:r>
                <a:rPr lang="en-US" sz="3299">
                  <a:solidFill>
                    <a:srgbClr val="000000"/>
                  </a:solidFill>
                  <a:latin typeface="Fira Sans Light"/>
                </a:rPr>
                <a:t>Breve introdução à QC</a:t>
              </a:r>
            </a:p>
            <a:p>
              <a:pPr algn="l" marL="712465" indent="-356233" lvl="1">
                <a:lnSpc>
                  <a:spcPts val="4619"/>
                </a:lnSpc>
                <a:buFont typeface="Arial"/>
                <a:buChar char="•"/>
              </a:pPr>
              <a:r>
                <a:rPr lang="en-US" sz="3299">
                  <a:solidFill>
                    <a:srgbClr val="000000"/>
                  </a:solidFill>
                  <a:latin typeface="Fira Sans Light"/>
                </a:rPr>
                <a:t>Tipos de criptografia</a:t>
              </a:r>
            </a:p>
            <a:p>
              <a:pPr algn="l" marL="712465" indent="-356233" lvl="1">
                <a:lnSpc>
                  <a:spcPts val="4619"/>
                </a:lnSpc>
                <a:buFont typeface="Arial"/>
                <a:buChar char="•"/>
              </a:pPr>
              <a:r>
                <a:rPr lang="en-US" sz="3299">
                  <a:solidFill>
                    <a:srgbClr val="000000"/>
                  </a:solidFill>
                  <a:latin typeface="Fira Sans Light"/>
                </a:rPr>
                <a:t>Criptografia Simétrica</a:t>
              </a:r>
            </a:p>
            <a:p>
              <a:pPr algn="l" marL="1424930" indent="-474977" lvl="2">
                <a:lnSpc>
                  <a:spcPts val="4619"/>
                </a:lnSpc>
                <a:buFont typeface="Arial"/>
                <a:buChar char="⚬"/>
              </a:pPr>
              <a:r>
                <a:rPr lang="en-US" sz="3299">
                  <a:solidFill>
                    <a:srgbClr val="000000"/>
                  </a:solidFill>
                  <a:latin typeface="Fira Sans Light"/>
                </a:rPr>
                <a:t>Cifra de césar</a:t>
              </a:r>
            </a:p>
            <a:p>
              <a:pPr algn="l" marL="712465" indent="-356233" lvl="1">
                <a:lnSpc>
                  <a:spcPts val="4619"/>
                </a:lnSpc>
                <a:buFont typeface="Arial"/>
                <a:buChar char="•"/>
              </a:pPr>
              <a:r>
                <a:rPr lang="en-US" sz="3299">
                  <a:solidFill>
                    <a:srgbClr val="000000"/>
                  </a:solidFill>
                  <a:latin typeface="Fira Sans Light"/>
                </a:rPr>
                <a:t>Criptografia Assimétrica</a:t>
              </a:r>
            </a:p>
            <a:p>
              <a:pPr algn="l" marL="1424930" indent="-474977" lvl="2">
                <a:lnSpc>
                  <a:spcPts val="4619"/>
                </a:lnSpc>
                <a:buFont typeface="Arial"/>
                <a:buChar char="⚬"/>
              </a:pPr>
              <a:r>
                <a:rPr lang="en-US" sz="3299">
                  <a:solidFill>
                    <a:srgbClr val="000000"/>
                  </a:solidFill>
                  <a:latin typeface="Fira Sans Light"/>
                </a:rPr>
                <a:t>RSA</a:t>
              </a:r>
            </a:p>
            <a:p>
              <a:pPr algn="l" marL="712465" indent="-356233" lvl="1">
                <a:lnSpc>
                  <a:spcPts val="4619"/>
                </a:lnSpc>
                <a:buFont typeface="Arial"/>
                <a:buChar char="•"/>
              </a:pPr>
              <a:r>
                <a:rPr lang="en-US" sz="3299">
                  <a:solidFill>
                    <a:srgbClr val="000000"/>
                  </a:solidFill>
                  <a:latin typeface="Fira Sans Light"/>
                </a:rPr>
                <a:t>Função de Hash Criptográfica </a:t>
              </a:r>
            </a:p>
            <a:p>
              <a:pPr algn="l" marL="1424930" indent="-474977" lvl="2">
                <a:lnSpc>
                  <a:spcPts val="4619"/>
                </a:lnSpc>
                <a:buFont typeface="Arial"/>
                <a:buChar char="⚬"/>
              </a:pPr>
              <a:r>
                <a:rPr lang="en-US" sz="3299">
                  <a:solidFill>
                    <a:srgbClr val="000000"/>
                  </a:solidFill>
                  <a:latin typeface="Fira Sans Light"/>
                </a:rPr>
                <a:t>SHA-3</a:t>
              </a:r>
            </a:p>
            <a:p>
              <a:pPr algn="l">
                <a:lnSpc>
                  <a:spcPts val="4619"/>
                </a:lnSpc>
              </a:pPr>
            </a:p>
          </p:txBody>
        </p:sp>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4107386" y="-1057935"/>
            <a:ext cx="3566609" cy="308870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4" id="4"/>
          <p:cNvSpPr txBox="true"/>
          <p:nvPr/>
        </p:nvSpPr>
        <p:spPr>
          <a:xfrm rot="0">
            <a:off x="1706526" y="1876193"/>
            <a:ext cx="11000171" cy="2056361"/>
          </a:xfrm>
          <a:prstGeom prst="rect">
            <a:avLst/>
          </a:prstGeom>
        </p:spPr>
        <p:txBody>
          <a:bodyPr anchor="t" rtlCol="false" tIns="0" lIns="0" bIns="0" rIns="0">
            <a:spAutoFit/>
          </a:bodyPr>
          <a:lstStyle/>
          <a:p>
            <a:pPr algn="l">
              <a:lnSpc>
                <a:spcPts val="16236"/>
              </a:lnSpc>
              <a:spcBef>
                <a:spcPct val="0"/>
              </a:spcBef>
            </a:pPr>
            <a:r>
              <a:rPr lang="en-US" sz="13530" spc="-135">
                <a:solidFill>
                  <a:srgbClr val="F4F4F4"/>
                </a:solidFill>
                <a:latin typeface="Fira Sans Medium"/>
              </a:rPr>
              <a:t>Kahoot</a:t>
            </a:r>
          </a:p>
        </p:txBody>
      </p:sp>
      <p:grpSp>
        <p:nvGrpSpPr>
          <p:cNvPr name="Group 5" id="5"/>
          <p:cNvGrpSpPr/>
          <p:nvPr/>
        </p:nvGrpSpPr>
        <p:grpSpPr>
          <a:xfrm rot="0">
            <a:off x="16712043" y="2393486"/>
            <a:ext cx="3151914" cy="2729572"/>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0">
            <a:off x="15579669" y="0"/>
            <a:ext cx="3359261" cy="2909136"/>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5512745" cy="1952625"/>
          </a:xfrm>
          <a:prstGeom prst="rect">
            <a:avLst/>
          </a:prstGeom>
        </p:spPr>
        <p:txBody>
          <a:bodyPr anchor="t" rtlCol="false" tIns="0" lIns="0" bIns="0" rIns="0">
            <a:spAutoFit/>
          </a:bodyPr>
          <a:lstStyle/>
          <a:p>
            <a:pPr algn="l">
              <a:lnSpc>
                <a:spcPts val="7680"/>
              </a:lnSpc>
              <a:spcBef>
                <a:spcPct val="0"/>
              </a:spcBef>
            </a:pPr>
            <a:r>
              <a:rPr lang="en-US" sz="6400" spc="-64">
                <a:solidFill>
                  <a:srgbClr val="000000"/>
                </a:solidFill>
                <a:latin typeface="Fira Sans Medium"/>
              </a:rPr>
              <a:t>Falhas e alternativas</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625171"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1" id="11"/>
          <p:cNvSpPr txBox="true"/>
          <p:nvPr/>
        </p:nvSpPr>
        <p:spPr>
          <a:xfrm rot="0">
            <a:off x="6541445" y="2195204"/>
            <a:ext cx="5512745" cy="514349"/>
          </a:xfrm>
          <a:prstGeom prst="rect">
            <a:avLst/>
          </a:prstGeom>
        </p:spPr>
        <p:txBody>
          <a:bodyPr anchor="t" rtlCol="false" tIns="0" lIns="0" bIns="0" rIns="0">
            <a:spAutoFit/>
          </a:bodyPr>
          <a:lstStyle/>
          <a:p>
            <a:pPr algn="l">
              <a:lnSpc>
                <a:spcPts val="4200"/>
              </a:lnSpc>
            </a:pPr>
            <a:r>
              <a:rPr lang="en-US" sz="3000">
                <a:solidFill>
                  <a:srgbClr val="000000"/>
                </a:solidFill>
                <a:latin typeface="Open Sans Bold"/>
              </a:rPr>
              <a:t>Distribuição de chaves</a:t>
            </a:r>
          </a:p>
        </p:txBody>
      </p:sp>
      <p:sp>
        <p:nvSpPr>
          <p:cNvPr name="TextBox 12" id="12"/>
          <p:cNvSpPr txBox="true"/>
          <p:nvPr/>
        </p:nvSpPr>
        <p:spPr>
          <a:xfrm rot="0">
            <a:off x="6541445" y="3491246"/>
            <a:ext cx="5512745" cy="514349"/>
          </a:xfrm>
          <a:prstGeom prst="rect">
            <a:avLst/>
          </a:prstGeom>
        </p:spPr>
        <p:txBody>
          <a:bodyPr anchor="t" rtlCol="false" tIns="0" lIns="0" bIns="0" rIns="0">
            <a:spAutoFit/>
          </a:bodyPr>
          <a:lstStyle/>
          <a:p>
            <a:pPr algn="l">
              <a:lnSpc>
                <a:spcPts val="4200"/>
              </a:lnSpc>
            </a:pPr>
            <a:r>
              <a:rPr lang="en-US" sz="3000">
                <a:solidFill>
                  <a:srgbClr val="000000"/>
                </a:solidFill>
                <a:latin typeface="Open Sans Bold"/>
              </a:rPr>
              <a:t>Resistência a ataques</a:t>
            </a:r>
          </a:p>
        </p:txBody>
      </p:sp>
      <p:sp>
        <p:nvSpPr>
          <p:cNvPr name="TextBox 13" id="13"/>
          <p:cNvSpPr txBox="true"/>
          <p:nvPr/>
        </p:nvSpPr>
        <p:spPr>
          <a:xfrm rot="0">
            <a:off x="6541445" y="5694972"/>
            <a:ext cx="5512745" cy="514349"/>
          </a:xfrm>
          <a:prstGeom prst="rect">
            <a:avLst/>
          </a:prstGeom>
        </p:spPr>
        <p:txBody>
          <a:bodyPr anchor="t" rtlCol="false" tIns="0" lIns="0" bIns="0" rIns="0">
            <a:spAutoFit/>
          </a:bodyPr>
          <a:lstStyle/>
          <a:p>
            <a:pPr algn="l">
              <a:lnSpc>
                <a:spcPts val="4200"/>
              </a:lnSpc>
            </a:pPr>
            <a:r>
              <a:rPr lang="en-US" sz="3000">
                <a:solidFill>
                  <a:srgbClr val="000000"/>
                </a:solidFill>
                <a:latin typeface="Open Sans Bold"/>
              </a:rPr>
              <a:t>Integridade e confiabilidade</a:t>
            </a:r>
          </a:p>
        </p:txBody>
      </p:sp>
      <p:sp>
        <p:nvSpPr>
          <p:cNvPr name="TextBox 14" id="14"/>
          <p:cNvSpPr txBox="true"/>
          <p:nvPr/>
        </p:nvSpPr>
        <p:spPr>
          <a:xfrm rot="0">
            <a:off x="6541445" y="7183039"/>
            <a:ext cx="5512745" cy="514349"/>
          </a:xfrm>
          <a:prstGeom prst="rect">
            <a:avLst/>
          </a:prstGeom>
        </p:spPr>
        <p:txBody>
          <a:bodyPr anchor="t" rtlCol="false" tIns="0" lIns="0" bIns="0" rIns="0">
            <a:spAutoFit/>
          </a:bodyPr>
          <a:lstStyle/>
          <a:p>
            <a:pPr algn="l">
              <a:lnSpc>
                <a:spcPts val="4200"/>
              </a:lnSpc>
            </a:pPr>
            <a:r>
              <a:rPr lang="en-US" sz="3000">
                <a:solidFill>
                  <a:srgbClr val="000000"/>
                </a:solidFill>
                <a:latin typeface="Open Sans Bold"/>
              </a:rPr>
              <a:t>Segurança da chave</a:t>
            </a:r>
          </a:p>
        </p:txBody>
      </p:sp>
      <p:sp>
        <p:nvSpPr>
          <p:cNvPr name="TextBox 15" id="15"/>
          <p:cNvSpPr txBox="true"/>
          <p:nvPr/>
        </p:nvSpPr>
        <p:spPr>
          <a:xfrm rot="0">
            <a:off x="6681252" y="2909578"/>
            <a:ext cx="4925496" cy="3962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000000"/>
                </a:solidFill>
                <a:latin typeface="Open Sans"/>
              </a:rPr>
              <a:t>Utilizar criptografia assimétrica</a:t>
            </a:r>
          </a:p>
        </p:txBody>
      </p:sp>
      <p:sp>
        <p:nvSpPr>
          <p:cNvPr name="TextBox 16" id="16"/>
          <p:cNvSpPr txBox="true"/>
          <p:nvPr/>
        </p:nvSpPr>
        <p:spPr>
          <a:xfrm rot="0">
            <a:off x="6835069" y="4215145"/>
            <a:ext cx="5848945" cy="3962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000000"/>
                </a:solidFill>
                <a:latin typeface="Open Sans"/>
              </a:rPr>
              <a:t>Aumentar o comprimento das chaves</a:t>
            </a:r>
          </a:p>
        </p:txBody>
      </p:sp>
      <p:sp>
        <p:nvSpPr>
          <p:cNvPr name="TextBox 17" id="17"/>
          <p:cNvSpPr txBox="true"/>
          <p:nvPr/>
        </p:nvSpPr>
        <p:spPr>
          <a:xfrm rot="0">
            <a:off x="6835069" y="4746284"/>
            <a:ext cx="4021812" cy="3962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000000"/>
                </a:solidFill>
                <a:latin typeface="Open Sans"/>
              </a:rPr>
              <a:t>Utilizar padrões do NIST </a:t>
            </a:r>
          </a:p>
        </p:txBody>
      </p:sp>
      <p:sp>
        <p:nvSpPr>
          <p:cNvPr name="TextBox 18" id="18"/>
          <p:cNvSpPr txBox="true"/>
          <p:nvPr/>
        </p:nvSpPr>
        <p:spPr>
          <a:xfrm rot="0">
            <a:off x="6835069" y="6342671"/>
            <a:ext cx="9156025" cy="3962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000000"/>
                </a:solidFill>
                <a:latin typeface="Open Sans"/>
              </a:rPr>
              <a:t>Utilizar MACs para autenticação e integridade</a:t>
            </a:r>
            <a:r>
              <a:rPr lang="en-US" sz="2400">
                <a:solidFill>
                  <a:srgbClr val="000000"/>
                </a:solidFill>
                <a:latin typeface="Open Sans"/>
              </a:rPr>
              <a:t> da mensagem </a:t>
            </a:r>
          </a:p>
        </p:txBody>
      </p:sp>
      <p:sp>
        <p:nvSpPr>
          <p:cNvPr name="TextBox 19" id="19"/>
          <p:cNvSpPr txBox="true"/>
          <p:nvPr/>
        </p:nvSpPr>
        <p:spPr>
          <a:xfrm rot="0">
            <a:off x="6835069" y="5184433"/>
            <a:ext cx="6961465" cy="3962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000000"/>
                </a:solidFill>
                <a:latin typeface="Open Sans"/>
              </a:rPr>
              <a:t>Utilizar algoritmos mais robustos como o AES</a:t>
            </a:r>
          </a:p>
        </p:txBody>
      </p:sp>
      <p:sp>
        <p:nvSpPr>
          <p:cNvPr name="TextBox 20" id="20"/>
          <p:cNvSpPr txBox="true"/>
          <p:nvPr/>
        </p:nvSpPr>
        <p:spPr>
          <a:xfrm rot="0">
            <a:off x="6835069" y="7757349"/>
            <a:ext cx="4795838" cy="3962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000000"/>
                </a:solidFill>
                <a:latin typeface="Open Sans"/>
              </a:rPr>
              <a:t>Trocar de chave regularmente</a:t>
            </a:r>
          </a:p>
        </p:txBody>
      </p:sp>
      <p:sp>
        <p:nvSpPr>
          <p:cNvPr name="TextBox 21" id="21"/>
          <p:cNvSpPr txBox="true"/>
          <p:nvPr/>
        </p:nvSpPr>
        <p:spPr>
          <a:xfrm rot="0">
            <a:off x="6835069" y="8286938"/>
            <a:ext cx="6909792" cy="3962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000000"/>
                </a:solidFill>
                <a:latin typeface="Open Sans"/>
              </a:rPr>
              <a:t>Utilizar sistemas de armazenamento seguros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444697" y="2960324"/>
            <a:ext cx="7087439" cy="1076325"/>
          </a:xfrm>
          <a:prstGeom prst="rect">
            <a:avLst/>
          </a:prstGeom>
        </p:spPr>
        <p:txBody>
          <a:bodyPr anchor="t" rtlCol="false" tIns="0" lIns="0" bIns="0" rIns="0">
            <a:spAutoFit/>
          </a:bodyPr>
          <a:lstStyle/>
          <a:p>
            <a:pPr algn="l">
              <a:lnSpc>
                <a:spcPts val="8400"/>
              </a:lnSpc>
              <a:spcBef>
                <a:spcPct val="0"/>
              </a:spcBef>
            </a:pPr>
            <a:r>
              <a:rPr lang="en-US" sz="7000" spc="-70">
                <a:solidFill>
                  <a:srgbClr val="000000"/>
                </a:solidFill>
                <a:latin typeface="Fira Sans Medium"/>
              </a:rPr>
              <a:t>Caso prático:</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028700" y="3503249"/>
            <a:ext cx="15770411" cy="4082586"/>
            <a:chOff x="0" y="0"/>
            <a:chExt cx="21027215" cy="5443448"/>
          </a:xfrm>
        </p:grpSpPr>
        <p:sp>
          <p:nvSpPr>
            <p:cNvPr name="TextBox 10" id="10"/>
            <p:cNvSpPr txBox="true"/>
            <p:nvPr/>
          </p:nvSpPr>
          <p:spPr>
            <a:xfrm rot="0">
              <a:off x="60111" y="691320"/>
              <a:ext cx="20967104" cy="4752128"/>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000000"/>
                  </a:solidFill>
                  <a:latin typeface="Open Sans"/>
                </a:rPr>
                <a:t>“Suponha que eu e você trocamos mensagem por uma rede social.</a:t>
              </a:r>
            </a:p>
            <a:p>
              <a:pPr algn="ctr">
                <a:lnSpc>
                  <a:spcPts val="4759"/>
                </a:lnSpc>
              </a:pPr>
              <a:r>
                <a:rPr lang="en-US" sz="3399">
                  <a:solidFill>
                    <a:srgbClr val="000000"/>
                  </a:solidFill>
                  <a:latin typeface="Open Sans"/>
                </a:rPr>
                <a:t>Estas mensagens não podem ser vazadas ou lidas por alguém além de nós, para isso utilizaremos criptografia, onde um terceiro sem permissão não poderia ler as mensagens, mesmo que as interceptassem no meio do caminho. ”</a:t>
              </a:r>
            </a:p>
          </p:txBody>
        </p:sp>
        <p:sp>
          <p:nvSpPr>
            <p:cNvPr name="TextBox 11" id="11"/>
            <p:cNvSpPr txBox="true"/>
            <p:nvPr/>
          </p:nvSpPr>
          <p:spPr>
            <a:xfrm rot="0">
              <a:off x="0" y="-95250"/>
              <a:ext cx="7577667" cy="1151043"/>
            </a:xfrm>
            <a:prstGeom prst="rect">
              <a:avLst/>
            </a:prstGeom>
          </p:spPr>
          <p:txBody>
            <a:bodyPr anchor="t" rtlCol="false" tIns="0" lIns="0" bIns="0" rIns="0">
              <a:spAutoFit/>
            </a:bodyPr>
            <a:lstStyle/>
            <a:p>
              <a:pPr algn="ctr">
                <a:lnSpc>
                  <a:spcPts val="7279"/>
                </a:lnSpc>
              </a:pPr>
            </a:p>
          </p:txBody>
        </p:sp>
      </p:grpSp>
      <p:sp>
        <p:nvSpPr>
          <p:cNvPr name="TextBox 12" id="12"/>
          <p:cNvSpPr txBox="true"/>
          <p:nvPr/>
        </p:nvSpPr>
        <p:spPr>
          <a:xfrm rot="0">
            <a:off x="1028700" y="549805"/>
            <a:ext cx="5971021" cy="1285875"/>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Fira Sans Medium"/>
              </a:rPr>
              <a:t>Criptografia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7047567" cy="1285875"/>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Fira Sans Medium"/>
              </a:rPr>
              <a:t>Cifra de césar</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028700" y="2202094"/>
            <a:ext cx="15770411" cy="5882811"/>
            <a:chOff x="0" y="0"/>
            <a:chExt cx="21027215" cy="7843748"/>
          </a:xfrm>
        </p:grpSpPr>
        <p:sp>
          <p:nvSpPr>
            <p:cNvPr name="TextBox 10" id="10"/>
            <p:cNvSpPr txBox="true"/>
            <p:nvPr/>
          </p:nvSpPr>
          <p:spPr>
            <a:xfrm rot="0">
              <a:off x="60111" y="691320"/>
              <a:ext cx="20967104" cy="7152428"/>
            </a:xfrm>
            <a:prstGeom prst="rect">
              <a:avLst/>
            </a:prstGeom>
          </p:spPr>
          <p:txBody>
            <a:bodyPr anchor="t" rtlCol="false" tIns="0" lIns="0" bIns="0" rIns="0">
              <a:spAutoFit/>
            </a:bodyPr>
            <a:lstStyle/>
            <a:p>
              <a:pPr algn="ctr">
                <a:lnSpc>
                  <a:spcPts val="4759"/>
                </a:lnSpc>
              </a:pPr>
            </a:p>
            <a:p>
              <a:pPr algn="l">
                <a:lnSpc>
                  <a:spcPts val="4759"/>
                </a:lnSpc>
              </a:pPr>
              <a:r>
                <a:rPr lang="en-US" sz="3399">
                  <a:solidFill>
                    <a:srgbClr val="000000"/>
                  </a:solidFill>
                  <a:latin typeface="Open Sans"/>
                </a:rPr>
                <a:t>Uma forma de “mascarar” esta mensagem é a cifra de césar.</a:t>
              </a:r>
            </a:p>
            <a:p>
              <a:pPr algn="l">
                <a:lnSpc>
                  <a:spcPts val="4759"/>
                </a:lnSpc>
              </a:pPr>
              <a:r>
                <a:rPr lang="en-US" sz="3399">
                  <a:solidFill>
                    <a:srgbClr val="000000"/>
                  </a:solidFill>
                  <a:latin typeface="Open Sans"/>
                </a:rPr>
                <a:t>Ela consiste em deslocar cada letra contida na frase k letras a frente no alfabeto.</a:t>
              </a:r>
            </a:p>
            <a:p>
              <a:pPr algn="l">
                <a:lnSpc>
                  <a:spcPts val="4759"/>
                </a:lnSpc>
              </a:pPr>
              <a:r>
                <a:rPr lang="en-US" sz="3399">
                  <a:solidFill>
                    <a:srgbClr val="000000"/>
                  </a:solidFill>
                  <a:latin typeface="Open Sans"/>
                </a:rPr>
                <a:t>EX:</a:t>
              </a:r>
            </a:p>
            <a:p>
              <a:pPr algn="l">
                <a:lnSpc>
                  <a:spcPts val="4759"/>
                </a:lnSpc>
              </a:pPr>
              <a:r>
                <a:rPr lang="en-US" sz="3399">
                  <a:solidFill>
                    <a:srgbClr val="000000"/>
                  </a:solidFill>
                  <a:latin typeface="Open Sans"/>
                </a:rPr>
                <a:t>para k =1;</a:t>
              </a:r>
            </a:p>
            <a:p>
              <a:pPr algn="l">
                <a:lnSpc>
                  <a:spcPts val="4759"/>
                </a:lnSpc>
              </a:pPr>
              <a:r>
                <a:rPr lang="en-US" sz="3399">
                  <a:solidFill>
                    <a:srgbClr val="000000"/>
                  </a:solidFill>
                  <a:latin typeface="Open Sans"/>
                </a:rPr>
                <a:t>ola =&gt; pmb</a:t>
              </a:r>
            </a:p>
            <a:p>
              <a:pPr algn="l">
                <a:lnSpc>
                  <a:spcPts val="4759"/>
                </a:lnSpc>
              </a:pPr>
              <a:r>
                <a:rPr lang="en-US" sz="3399">
                  <a:solidFill>
                    <a:srgbClr val="000000"/>
                  </a:solidFill>
                  <a:latin typeface="Open Sans"/>
                </a:rPr>
                <a:t>k=2</a:t>
              </a:r>
            </a:p>
            <a:p>
              <a:pPr algn="l">
                <a:lnSpc>
                  <a:spcPts val="4759"/>
                </a:lnSpc>
              </a:pPr>
              <a:r>
                <a:rPr lang="en-US" sz="3399">
                  <a:solidFill>
                    <a:srgbClr val="000000"/>
                  </a:solidFill>
                  <a:latin typeface="Open Sans"/>
                </a:rPr>
                <a:t>ola =&gt; qnc</a:t>
              </a:r>
            </a:p>
          </p:txBody>
        </p:sp>
        <p:sp>
          <p:nvSpPr>
            <p:cNvPr name="TextBox 11" id="11"/>
            <p:cNvSpPr txBox="true"/>
            <p:nvPr/>
          </p:nvSpPr>
          <p:spPr>
            <a:xfrm rot="0">
              <a:off x="0" y="-95250"/>
              <a:ext cx="7577667" cy="1151043"/>
            </a:xfrm>
            <a:prstGeom prst="rect">
              <a:avLst/>
            </a:prstGeom>
          </p:spPr>
          <p:txBody>
            <a:bodyPr anchor="t" rtlCol="false" tIns="0" lIns="0" bIns="0" rIns="0">
              <a:spAutoFit/>
            </a:bodyPr>
            <a:lstStyle/>
            <a:p>
              <a:pPr algn="ctr">
                <a:lnSpc>
                  <a:spcPts val="7279"/>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4766361" cy="2475051"/>
            <a:chOff x="0" y="0"/>
            <a:chExt cx="19688481" cy="3300068"/>
          </a:xfrm>
        </p:grpSpPr>
        <p:sp>
          <p:nvSpPr>
            <p:cNvPr name="TextBox 3" id="3"/>
            <p:cNvSpPr txBox="true"/>
            <p:nvPr/>
          </p:nvSpPr>
          <p:spPr>
            <a:xfrm rot="0">
              <a:off x="0" y="2566643"/>
              <a:ext cx="19688481" cy="733425"/>
            </a:xfrm>
            <a:prstGeom prst="rect">
              <a:avLst/>
            </a:prstGeom>
          </p:spPr>
          <p:txBody>
            <a:bodyPr anchor="t" rtlCol="false" tIns="0" lIns="0" bIns="0" rIns="0">
              <a:spAutoFit/>
            </a:bodyPr>
            <a:lstStyle/>
            <a:p>
              <a:pPr algn="l">
                <a:lnSpc>
                  <a:spcPts val="4320"/>
                </a:lnSpc>
                <a:spcBef>
                  <a:spcPct val="0"/>
                </a:spcBef>
              </a:pPr>
            </a:p>
          </p:txBody>
        </p:sp>
        <p:sp>
          <p:nvSpPr>
            <p:cNvPr name="TextBox 4" id="4"/>
            <p:cNvSpPr txBox="true"/>
            <p:nvPr/>
          </p:nvSpPr>
          <p:spPr>
            <a:xfrm rot="0">
              <a:off x="0" y="0"/>
              <a:ext cx="19688481" cy="2108200"/>
            </a:xfrm>
            <a:prstGeom prst="rect">
              <a:avLst/>
            </a:prstGeom>
          </p:spPr>
          <p:txBody>
            <a:bodyPr anchor="t" rtlCol="false" tIns="0" lIns="0" bIns="0" rIns="0">
              <a:spAutoFit/>
            </a:bodyPr>
            <a:lstStyle/>
            <a:p>
              <a:pPr algn="l">
                <a:lnSpc>
                  <a:spcPts val="12480"/>
                </a:lnSpc>
              </a:pPr>
              <a:r>
                <a:rPr lang="en-US" sz="10400">
                  <a:solidFill>
                    <a:srgbClr val="A4E473"/>
                  </a:solidFill>
                  <a:latin typeface="Fira Sans Medium"/>
                </a:rPr>
                <a:t>Tipos</a:t>
              </a:r>
            </a:p>
          </p:txBody>
        </p:sp>
      </p:grpSp>
      <p:grpSp>
        <p:nvGrpSpPr>
          <p:cNvPr name="Group 5" id="5"/>
          <p:cNvGrpSpPr/>
          <p:nvPr/>
        </p:nvGrpSpPr>
        <p:grpSpPr>
          <a:xfrm rot="0">
            <a:off x="-3563094" y="6077994"/>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671665" y="7004492"/>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4053492" y="8956750"/>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1" id="11"/>
          <p:cNvSpPr txBox="true"/>
          <p:nvPr/>
        </p:nvSpPr>
        <p:spPr>
          <a:xfrm rot="0">
            <a:off x="2492939" y="3362960"/>
            <a:ext cx="14766361" cy="17805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Open Sans"/>
              </a:rPr>
              <a:t>Simétrica</a:t>
            </a:r>
          </a:p>
          <a:p>
            <a:pPr algn="l" marL="734059" indent="-367030" lvl="1">
              <a:lnSpc>
                <a:spcPts val="4759"/>
              </a:lnSpc>
              <a:buFont typeface="Arial"/>
              <a:buChar char="•"/>
            </a:pPr>
            <a:r>
              <a:rPr lang="en-US" sz="3399">
                <a:solidFill>
                  <a:srgbClr val="FFFFFF"/>
                </a:solidFill>
                <a:latin typeface="Open Sans"/>
              </a:rPr>
              <a:t>Assimétrica</a:t>
            </a:r>
          </a:p>
          <a:p>
            <a:pPr algn="l" marL="734059" indent="-367030" lvl="1">
              <a:lnSpc>
                <a:spcPts val="4759"/>
              </a:lnSpc>
              <a:buFont typeface="Arial"/>
              <a:buChar char="•"/>
            </a:pPr>
            <a:r>
              <a:rPr lang="en-US" sz="3399">
                <a:solidFill>
                  <a:srgbClr val="FFFFFF"/>
                </a:solidFill>
                <a:latin typeface="Open Sans"/>
              </a:rPr>
              <a:t>Função de Hash Criptográfica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80112" y="565150"/>
            <a:ext cx="7241307" cy="1377950"/>
          </a:xfrm>
          <a:prstGeom prst="rect">
            <a:avLst/>
          </a:prstGeom>
        </p:spPr>
        <p:txBody>
          <a:bodyPr anchor="t" rtlCol="false" tIns="0" lIns="0" bIns="0" rIns="0">
            <a:spAutoFit/>
          </a:bodyPr>
          <a:lstStyle/>
          <a:p>
            <a:pPr algn="l">
              <a:lnSpc>
                <a:spcPts val="11049"/>
              </a:lnSpc>
              <a:spcBef>
                <a:spcPct val="0"/>
              </a:spcBef>
            </a:pPr>
            <a:r>
              <a:rPr lang="en-US" sz="8499" spc="-84">
                <a:solidFill>
                  <a:srgbClr val="000000"/>
                </a:solidFill>
                <a:latin typeface="Fira Sans Medium"/>
              </a:rPr>
              <a:t>Hash</a:t>
            </a:r>
          </a:p>
        </p:txBody>
      </p:sp>
      <p:grpSp>
        <p:nvGrpSpPr>
          <p:cNvPr name="Group 3" id="3"/>
          <p:cNvGrpSpPr/>
          <p:nvPr/>
        </p:nvGrpSpPr>
        <p:grpSpPr>
          <a:xfrm rot="0">
            <a:off x="8270007" y="1943100"/>
            <a:ext cx="8272402" cy="8075127"/>
            <a:chOff x="0" y="0"/>
            <a:chExt cx="11029869" cy="10766836"/>
          </a:xfrm>
        </p:grpSpPr>
        <p:sp>
          <p:nvSpPr>
            <p:cNvPr name="TextBox 4" id="4"/>
            <p:cNvSpPr txBox="true"/>
            <p:nvPr/>
          </p:nvSpPr>
          <p:spPr>
            <a:xfrm rot="0">
              <a:off x="0" y="-9525"/>
              <a:ext cx="11029869" cy="7334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Medium"/>
                </a:rPr>
                <a:t>Utiliza funções de hash criptográficas</a:t>
              </a:r>
            </a:p>
          </p:txBody>
        </p:sp>
        <p:sp>
          <p:nvSpPr>
            <p:cNvPr name="TextBox 5" id="5"/>
            <p:cNvSpPr txBox="true"/>
            <p:nvPr/>
          </p:nvSpPr>
          <p:spPr>
            <a:xfrm rot="0">
              <a:off x="0" y="1072892"/>
              <a:ext cx="11029869" cy="13895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A partir de uma função criptografica de hash, ocorre uma série de processamentos e operações bitwise nos dados, que retornam um hash(código) para a mensagem de input.</a:t>
              </a:r>
            </a:p>
          </p:txBody>
        </p:sp>
        <p:sp>
          <p:nvSpPr>
            <p:cNvPr name="TextBox 6" id="6"/>
            <p:cNvSpPr txBox="true"/>
            <p:nvPr/>
          </p:nvSpPr>
          <p:spPr>
            <a:xfrm rot="0">
              <a:off x="0" y="4142651"/>
              <a:ext cx="11029869" cy="7334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Bold"/>
                </a:rPr>
                <a:t>Podem ocorrer colisões</a:t>
              </a:r>
            </a:p>
          </p:txBody>
        </p:sp>
        <p:sp>
          <p:nvSpPr>
            <p:cNvPr name="TextBox 7" id="7"/>
            <p:cNvSpPr txBox="true"/>
            <p:nvPr/>
          </p:nvSpPr>
          <p:spPr>
            <a:xfrm rot="0">
              <a:off x="0" y="5225068"/>
              <a:ext cx="11029869" cy="13895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Dependendo do algoritmo, a probabilidade de ocorrer colisões pode ser maior ou menor. Porém uma vez que um algoritmo específico foi comprometido, todas os projetos que usam ele tambem serão.</a:t>
              </a:r>
            </a:p>
          </p:txBody>
        </p:sp>
        <p:sp>
          <p:nvSpPr>
            <p:cNvPr name="TextBox 8" id="8"/>
            <p:cNvSpPr txBox="true"/>
            <p:nvPr/>
          </p:nvSpPr>
          <p:spPr>
            <a:xfrm rot="0">
              <a:off x="0" y="7824927"/>
              <a:ext cx="11029869" cy="7334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Medium"/>
                </a:rPr>
                <a:t>Garantem a integridade da Mensagem</a:t>
              </a:r>
            </a:p>
          </p:txBody>
        </p:sp>
        <p:sp>
          <p:nvSpPr>
            <p:cNvPr name="TextBox 9" id="9"/>
            <p:cNvSpPr txBox="true"/>
            <p:nvPr/>
          </p:nvSpPr>
          <p:spPr>
            <a:xfrm rot="0">
              <a:off x="0" y="8907344"/>
              <a:ext cx="11029869" cy="18594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A função de hash produz um unico hash para o mesmo input, porém caso ocorra uma alteração minima que seja, o hash gerado será completamente diferente. Assim podendo conferir integridade aos dados submetidos a ela.</a:t>
              </a:r>
            </a:p>
          </p:txBody>
        </p:sp>
      </p:grpSp>
      <p:grpSp>
        <p:nvGrpSpPr>
          <p:cNvPr name="Group 10" id="10"/>
          <p:cNvGrpSpPr/>
          <p:nvPr/>
        </p:nvGrpSpPr>
        <p:grpSpPr>
          <a:xfrm rot="-10800000">
            <a:off x="-1406612" y="5354029"/>
            <a:ext cx="4985461" cy="4317433"/>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2" id="12"/>
          <p:cNvGrpSpPr/>
          <p:nvPr/>
        </p:nvGrpSpPr>
        <p:grpSpPr>
          <a:xfrm rot="-10800000">
            <a:off x="2960611" y="8038434"/>
            <a:ext cx="3480308" cy="3013963"/>
            <a:chOff x="0" y="0"/>
            <a:chExt cx="3619627" cy="3134614"/>
          </a:xfrm>
        </p:grpSpPr>
        <p:sp>
          <p:nvSpPr>
            <p:cNvPr name="Freeform 13" id="1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4" id="14"/>
          <p:cNvGrpSpPr/>
          <p:nvPr/>
        </p:nvGrpSpPr>
        <p:grpSpPr>
          <a:xfrm rot="-10800000">
            <a:off x="2679560" y="4575241"/>
            <a:ext cx="1798578" cy="1557577"/>
            <a:chOff x="0" y="0"/>
            <a:chExt cx="3619627" cy="3134614"/>
          </a:xfrm>
        </p:grpSpPr>
        <p:sp>
          <p:nvSpPr>
            <p:cNvPr name="Freeform 15" id="1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6" id="16"/>
          <p:cNvGrpSpPr/>
          <p:nvPr/>
        </p:nvGrpSpPr>
        <p:grpSpPr>
          <a:xfrm rot="-10800000">
            <a:off x="524645" y="8365094"/>
            <a:ext cx="3378391" cy="2925703"/>
            <a:chOff x="0" y="0"/>
            <a:chExt cx="3619627" cy="3134614"/>
          </a:xfrm>
        </p:grpSpPr>
        <p:sp>
          <p:nvSpPr>
            <p:cNvPr name="Freeform 17" id="1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205630" y="2320925"/>
            <a:ext cx="9053670" cy="6937375"/>
          </a:xfrm>
          <a:custGeom>
            <a:avLst/>
            <a:gdLst/>
            <a:ahLst/>
            <a:cxnLst/>
            <a:rect r="r" b="b" t="t" l="l"/>
            <a:pathLst>
              <a:path h="6937375" w="9053670">
                <a:moveTo>
                  <a:pt x="0" y="0"/>
                </a:moveTo>
                <a:lnTo>
                  <a:pt x="9053670" y="0"/>
                </a:lnTo>
                <a:lnTo>
                  <a:pt x="9053670" y="6937375"/>
                </a:lnTo>
                <a:lnTo>
                  <a:pt x="0" y="6937375"/>
                </a:lnTo>
                <a:lnTo>
                  <a:pt x="0" y="0"/>
                </a:lnTo>
                <a:close/>
              </a:path>
            </a:pathLst>
          </a:custGeom>
          <a:blipFill>
            <a:blip r:embed="rId2"/>
            <a:stretch>
              <a:fillRect l="0" t="0" r="0" b="0"/>
            </a:stretch>
          </a:blipFill>
        </p:spPr>
      </p:sp>
      <p:sp>
        <p:nvSpPr>
          <p:cNvPr name="TextBox 3" id="3"/>
          <p:cNvSpPr txBox="true"/>
          <p:nvPr/>
        </p:nvSpPr>
        <p:spPr>
          <a:xfrm rot="0">
            <a:off x="1028700" y="942975"/>
            <a:ext cx="10491445" cy="1377950"/>
          </a:xfrm>
          <a:prstGeom prst="rect">
            <a:avLst/>
          </a:prstGeom>
        </p:spPr>
        <p:txBody>
          <a:bodyPr anchor="t" rtlCol="false" tIns="0" lIns="0" bIns="0" rIns="0">
            <a:spAutoFit/>
          </a:bodyPr>
          <a:lstStyle/>
          <a:p>
            <a:pPr algn="l">
              <a:lnSpc>
                <a:spcPts val="11049"/>
              </a:lnSpc>
              <a:spcBef>
                <a:spcPct val="0"/>
              </a:spcBef>
            </a:pPr>
            <a:r>
              <a:rPr lang="en-US" sz="8499" spc="-84">
                <a:solidFill>
                  <a:srgbClr val="000000"/>
                </a:solidFill>
                <a:latin typeface="Fira Sans Medium"/>
              </a:rPr>
              <a:t>Exemplos de  Colisão</a:t>
            </a:r>
          </a:p>
        </p:txBody>
      </p:sp>
      <p:sp>
        <p:nvSpPr>
          <p:cNvPr name="TextBox 4" id="4"/>
          <p:cNvSpPr txBox="true"/>
          <p:nvPr/>
        </p:nvSpPr>
        <p:spPr>
          <a:xfrm rot="0">
            <a:off x="1028700" y="3618549"/>
            <a:ext cx="6897054" cy="1780540"/>
          </a:xfrm>
          <a:prstGeom prst="rect">
            <a:avLst/>
          </a:prstGeom>
        </p:spPr>
        <p:txBody>
          <a:bodyPr anchor="t" rtlCol="false" tIns="0" lIns="0" bIns="0" rIns="0">
            <a:spAutoFit/>
          </a:bodyPr>
          <a:lstStyle/>
          <a:p>
            <a:pPr algn="l">
              <a:lnSpc>
                <a:spcPts val="4759"/>
              </a:lnSpc>
            </a:pPr>
            <a:r>
              <a:rPr lang="en-US" sz="3399">
                <a:solidFill>
                  <a:srgbClr val="000000"/>
                </a:solidFill>
                <a:latin typeface="Open Sans"/>
              </a:rPr>
              <a:t>Quando dois inputs diferentes resultam no mesmo Hash, ocorre uma colisão. </a:t>
            </a:r>
          </a:p>
        </p:txBody>
      </p:sp>
      <p:sp>
        <p:nvSpPr>
          <p:cNvPr name="TextBox 5" id="5"/>
          <p:cNvSpPr txBox="true"/>
          <p:nvPr/>
        </p:nvSpPr>
        <p:spPr>
          <a:xfrm rot="0">
            <a:off x="1028700" y="5722938"/>
            <a:ext cx="6838627" cy="2380615"/>
          </a:xfrm>
          <a:prstGeom prst="rect">
            <a:avLst/>
          </a:prstGeom>
        </p:spPr>
        <p:txBody>
          <a:bodyPr anchor="t" rtlCol="false" tIns="0" lIns="0" bIns="0" rIns="0">
            <a:spAutoFit/>
          </a:bodyPr>
          <a:lstStyle/>
          <a:p>
            <a:pPr algn="l">
              <a:lnSpc>
                <a:spcPts val="4759"/>
              </a:lnSpc>
            </a:pPr>
            <a:r>
              <a:rPr lang="en-US" sz="3399">
                <a:solidFill>
                  <a:srgbClr val="000000"/>
                </a:solidFill>
                <a:latin typeface="Open Sans"/>
              </a:rPr>
              <a:t>Um sistema seguro deve ser resistente a colisões, com probabilidades muito baixas de ocorrência.</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5512745" cy="1285875"/>
          </a:xfrm>
          <a:prstGeom prst="rect">
            <a:avLst/>
          </a:prstGeom>
        </p:spPr>
        <p:txBody>
          <a:bodyPr anchor="t" rtlCol="false" tIns="0" lIns="0" bIns="0" rIns="0">
            <a:spAutoFit/>
          </a:bodyPr>
          <a:lstStyle/>
          <a:p>
            <a:pPr algn="l">
              <a:lnSpc>
                <a:spcPts val="10199"/>
              </a:lnSpc>
              <a:spcBef>
                <a:spcPct val="0"/>
              </a:spcBef>
            </a:pPr>
            <a:r>
              <a:rPr lang="en-US" sz="8499" spc="-84">
                <a:solidFill>
                  <a:srgbClr val="000000"/>
                </a:solidFill>
                <a:latin typeface="Fira Sans Medium"/>
              </a:rPr>
              <a:t>Simétrica</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625171"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8316727" y="1986999"/>
            <a:ext cx="8272402" cy="6855927"/>
            <a:chOff x="0" y="0"/>
            <a:chExt cx="11029869" cy="9141236"/>
          </a:xfrm>
        </p:grpSpPr>
        <p:sp>
          <p:nvSpPr>
            <p:cNvPr name="TextBox 12" id="12"/>
            <p:cNvSpPr txBox="true"/>
            <p:nvPr/>
          </p:nvSpPr>
          <p:spPr>
            <a:xfrm rot="0">
              <a:off x="0" y="-9525"/>
              <a:ext cx="11029869" cy="7334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Medium"/>
                </a:rPr>
                <a:t>Chave  é  compartilhada</a:t>
              </a:r>
            </a:p>
          </p:txBody>
        </p:sp>
        <p:sp>
          <p:nvSpPr>
            <p:cNvPr name="TextBox 13" id="13"/>
            <p:cNvSpPr txBox="true"/>
            <p:nvPr/>
          </p:nvSpPr>
          <p:spPr>
            <a:xfrm rot="0">
              <a:off x="0" y="1072892"/>
              <a:ext cx="11029869" cy="4497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A chave que cifra um dado é a mesma que descriptografa</a:t>
              </a:r>
            </a:p>
          </p:txBody>
        </p:sp>
        <p:sp>
          <p:nvSpPr>
            <p:cNvPr name="TextBox 14" id="14"/>
            <p:cNvSpPr txBox="true"/>
            <p:nvPr/>
          </p:nvSpPr>
          <p:spPr>
            <a:xfrm rot="0">
              <a:off x="0" y="3202851"/>
              <a:ext cx="11029869" cy="7334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Medium"/>
                </a:rPr>
                <a:t>É eficiente </a:t>
              </a:r>
            </a:p>
          </p:txBody>
        </p:sp>
        <p:sp>
          <p:nvSpPr>
            <p:cNvPr name="TextBox 15" id="15"/>
            <p:cNvSpPr txBox="true"/>
            <p:nvPr/>
          </p:nvSpPr>
          <p:spPr>
            <a:xfrm rot="0">
              <a:off x="0" y="4285268"/>
              <a:ext cx="11029869" cy="9196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Tem menos custo computacional e caso alguma chave se perca é possivel somente criar outra.</a:t>
              </a:r>
            </a:p>
          </p:txBody>
        </p:sp>
        <p:sp>
          <p:nvSpPr>
            <p:cNvPr name="TextBox 16" id="16"/>
            <p:cNvSpPr txBox="true"/>
            <p:nvPr/>
          </p:nvSpPr>
          <p:spPr>
            <a:xfrm rot="0">
              <a:off x="0" y="6415227"/>
              <a:ext cx="11029869" cy="14573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Medium"/>
                </a:rPr>
                <a:t>Segurança baseada na chave compartilhada</a:t>
              </a:r>
            </a:p>
          </p:txBody>
        </p:sp>
        <p:sp>
          <p:nvSpPr>
            <p:cNvPr name="TextBox 17" id="17"/>
            <p:cNvSpPr txBox="true"/>
            <p:nvPr/>
          </p:nvSpPr>
          <p:spPr>
            <a:xfrm rot="0">
              <a:off x="0" y="8221544"/>
              <a:ext cx="11029869" cy="9196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Caso a chave for interceptada, todas as informações ficarão desprotegidas.</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7241307" cy="1377950"/>
          </a:xfrm>
          <a:prstGeom prst="rect">
            <a:avLst/>
          </a:prstGeom>
        </p:spPr>
        <p:txBody>
          <a:bodyPr anchor="t" rtlCol="false" tIns="0" lIns="0" bIns="0" rIns="0">
            <a:spAutoFit/>
          </a:bodyPr>
          <a:lstStyle/>
          <a:p>
            <a:pPr algn="l">
              <a:lnSpc>
                <a:spcPts val="11049"/>
              </a:lnSpc>
              <a:spcBef>
                <a:spcPct val="0"/>
              </a:spcBef>
            </a:pPr>
            <a:r>
              <a:rPr lang="en-US" sz="8499" spc="-84">
                <a:solidFill>
                  <a:srgbClr val="000000"/>
                </a:solidFill>
                <a:latin typeface="Fira Sans Medium"/>
              </a:rPr>
              <a:t>Assimétrica</a:t>
            </a:r>
          </a:p>
        </p:txBody>
      </p:sp>
      <p:grpSp>
        <p:nvGrpSpPr>
          <p:cNvPr name="Group 3" id="3"/>
          <p:cNvGrpSpPr/>
          <p:nvPr/>
        </p:nvGrpSpPr>
        <p:grpSpPr>
          <a:xfrm rot="0">
            <a:off x="8270007" y="1943100"/>
            <a:ext cx="8272402" cy="7208352"/>
            <a:chOff x="0" y="0"/>
            <a:chExt cx="11029869" cy="9611136"/>
          </a:xfrm>
        </p:grpSpPr>
        <p:sp>
          <p:nvSpPr>
            <p:cNvPr name="TextBox 4" id="4"/>
            <p:cNvSpPr txBox="true"/>
            <p:nvPr/>
          </p:nvSpPr>
          <p:spPr>
            <a:xfrm rot="0">
              <a:off x="0" y="-9525"/>
              <a:ext cx="11029869" cy="7334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Medium"/>
                </a:rPr>
                <a:t>Chave pública e privada</a:t>
              </a:r>
            </a:p>
          </p:txBody>
        </p:sp>
        <p:sp>
          <p:nvSpPr>
            <p:cNvPr name="TextBox 5" id="5"/>
            <p:cNvSpPr txBox="true"/>
            <p:nvPr/>
          </p:nvSpPr>
          <p:spPr>
            <a:xfrm rot="0">
              <a:off x="0" y="1072892"/>
              <a:ext cx="11029869" cy="13895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A chave pública é utilizada para cifrar uma mensagem, já a privada é utilizada para decifra-la. Para enviar algo, precisa-se apenas a chave publica do destinatario que usara uma chave privada para decifrar</a:t>
              </a:r>
            </a:p>
          </p:txBody>
        </p:sp>
        <p:sp>
          <p:nvSpPr>
            <p:cNvPr name="TextBox 6" id="6"/>
            <p:cNvSpPr txBox="true"/>
            <p:nvPr/>
          </p:nvSpPr>
          <p:spPr>
            <a:xfrm rot="0">
              <a:off x="0" y="4142651"/>
              <a:ext cx="11029869" cy="7334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Bold"/>
                </a:rPr>
                <a:t>Mais custosa </a:t>
              </a:r>
            </a:p>
          </p:txBody>
        </p:sp>
        <p:sp>
          <p:nvSpPr>
            <p:cNvPr name="TextBox 7" id="7"/>
            <p:cNvSpPr txBox="true"/>
            <p:nvPr/>
          </p:nvSpPr>
          <p:spPr>
            <a:xfrm rot="0">
              <a:off x="0" y="5225068"/>
              <a:ext cx="11029869" cy="4497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Tem calculos complexos envlvidos na construção das chaves, </a:t>
              </a:r>
            </a:p>
          </p:txBody>
        </p:sp>
        <p:sp>
          <p:nvSpPr>
            <p:cNvPr name="TextBox 8" id="8"/>
            <p:cNvSpPr txBox="true"/>
            <p:nvPr/>
          </p:nvSpPr>
          <p:spPr>
            <a:xfrm rot="0">
              <a:off x="0" y="6885127"/>
              <a:ext cx="11029869" cy="1457325"/>
            </a:xfrm>
            <a:prstGeom prst="rect">
              <a:avLst/>
            </a:prstGeom>
          </p:spPr>
          <p:txBody>
            <a:bodyPr anchor="t" rtlCol="false" tIns="0" lIns="0" bIns="0" rIns="0">
              <a:spAutoFit/>
            </a:bodyPr>
            <a:lstStyle/>
            <a:p>
              <a:pPr algn="l">
                <a:lnSpc>
                  <a:spcPts val="4320"/>
                </a:lnSpc>
                <a:spcBef>
                  <a:spcPct val="0"/>
                </a:spcBef>
              </a:pPr>
              <a:r>
                <a:rPr lang="en-US" sz="3600">
                  <a:solidFill>
                    <a:srgbClr val="000000"/>
                  </a:solidFill>
                  <a:latin typeface="Fira Sans Medium"/>
                </a:rPr>
                <a:t>Segurança baseada na chave privada de um único dono</a:t>
              </a:r>
            </a:p>
          </p:txBody>
        </p:sp>
        <p:sp>
          <p:nvSpPr>
            <p:cNvPr name="TextBox 9" id="9"/>
            <p:cNvSpPr txBox="true"/>
            <p:nvPr/>
          </p:nvSpPr>
          <p:spPr>
            <a:xfrm rot="0">
              <a:off x="0" y="8691444"/>
              <a:ext cx="11029869" cy="919692"/>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Fira Sans Light"/>
                </a:rPr>
                <a:t>Caso a chave for interceptada, todas as informações ficarão desprotegidas.</a:t>
              </a:r>
            </a:p>
          </p:txBody>
        </p:sp>
      </p:grpSp>
      <p:grpSp>
        <p:nvGrpSpPr>
          <p:cNvPr name="Group 10" id="10"/>
          <p:cNvGrpSpPr/>
          <p:nvPr/>
        </p:nvGrpSpPr>
        <p:grpSpPr>
          <a:xfrm rot="-10800000">
            <a:off x="-1406612" y="5354029"/>
            <a:ext cx="4985461" cy="4317433"/>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2" id="12"/>
          <p:cNvGrpSpPr/>
          <p:nvPr/>
        </p:nvGrpSpPr>
        <p:grpSpPr>
          <a:xfrm rot="-10800000">
            <a:off x="2960611" y="8038434"/>
            <a:ext cx="3480308" cy="3013963"/>
            <a:chOff x="0" y="0"/>
            <a:chExt cx="3619627" cy="3134614"/>
          </a:xfrm>
        </p:grpSpPr>
        <p:sp>
          <p:nvSpPr>
            <p:cNvPr name="Freeform 13" id="1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4" id="14"/>
          <p:cNvGrpSpPr/>
          <p:nvPr/>
        </p:nvGrpSpPr>
        <p:grpSpPr>
          <a:xfrm rot="-10800000">
            <a:off x="2679560" y="4575241"/>
            <a:ext cx="1798578" cy="1557577"/>
            <a:chOff x="0" y="0"/>
            <a:chExt cx="3619627" cy="3134614"/>
          </a:xfrm>
        </p:grpSpPr>
        <p:sp>
          <p:nvSpPr>
            <p:cNvPr name="Freeform 15" id="1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6" id="16"/>
          <p:cNvGrpSpPr/>
          <p:nvPr/>
        </p:nvGrpSpPr>
        <p:grpSpPr>
          <a:xfrm rot="-10800000">
            <a:off x="524645" y="8365094"/>
            <a:ext cx="3378391" cy="2925703"/>
            <a:chOff x="0" y="0"/>
            <a:chExt cx="3619627" cy="3134614"/>
          </a:xfrm>
        </p:grpSpPr>
        <p:sp>
          <p:nvSpPr>
            <p:cNvPr name="Freeform 17" id="1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DAF-gWBJTNg</dc:identifier>
  <dcterms:modified xsi:type="dcterms:W3CDTF">2011-08-01T06:04:30Z</dcterms:modified>
  <cp:revision>1</cp:revision>
  <dc:title>Computação Quântica</dc:title>
</cp:coreProperties>
</file>