
<file path=[Content_Types].xml><?xml version="1.0" encoding="utf-8"?>
<Types xmlns="http://schemas.openxmlformats.org/package/2006/content-types">
  <Default ContentType="application/x-fontdata" Extension="fntdata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 Slab"/>
      <p:regular r:id="rId22"/>
      <p:bold r:id="rId23"/>
    </p:embeddedFon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Slab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font" Target="fonts/RobotoSlab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e2a350b6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e2a350b6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2caf4645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2caf4645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02f0133e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02f0133e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02caf4645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02caf4645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01f0e6d6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01f0e6d6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02caf4645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02caf4645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e2a350b6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e2a350b6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ffa01be90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ffa01be90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02f0133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02f0133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ffa01be90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ffa01be90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e2a350b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e2a350b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01f0e6d6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01f0e6d6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00ab1514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00ab1514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01f0e6d6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01f0e6d6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01f0e6d6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01f0e6d6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❏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❏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❏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❏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❏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❏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Recycling trends in New York city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523775" y="3049450"/>
            <a:ext cx="72441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DC20078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Ashley Chung, Darrien Kramer, Everett Stenberg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- Recycling Type - Top 10 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87900" y="1330575"/>
            <a:ext cx="6816300" cy="10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MN09, BKS10, QE11, BKS12, QW02, QW01, BKN01, BKS07, BKS15, SI03</a:t>
            </a:r>
            <a:endParaRPr sz="1400"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87900" y="2351475"/>
            <a:ext cx="6816300" cy="10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MGP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QW05, QE13, QE10, QE11, BKS06, SI03, BX08, MN02, MN07, BKS10</a:t>
            </a:r>
            <a:endParaRPr sz="1400"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87900" y="3372375"/>
            <a:ext cx="6816300" cy="10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CaptureTotal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QE11, BKS10, QW05, SI03, QW02, QW01, BKS07, BKS06, SI02, BX08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- Recycling Type - Top 10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87900" y="1330575"/>
            <a:ext cx="6816300" cy="10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❏"/>
            </a:pPr>
            <a:r>
              <a:rPr lang="en" sz="1400">
                <a:solidFill>
                  <a:srgbClr val="FFFF00"/>
                </a:solidFill>
              </a:rPr>
              <a:t>MN09</a:t>
            </a:r>
            <a:r>
              <a:rPr lang="en" sz="1400"/>
              <a:t>, </a:t>
            </a:r>
            <a:r>
              <a:rPr lang="en" sz="1400">
                <a:solidFill>
                  <a:srgbClr val="FF9900"/>
                </a:solidFill>
              </a:rPr>
              <a:t>BKS10</a:t>
            </a:r>
            <a:r>
              <a:rPr lang="en" sz="1400"/>
              <a:t>, </a:t>
            </a:r>
            <a:r>
              <a:rPr lang="en" sz="1400">
                <a:solidFill>
                  <a:srgbClr val="00FF00"/>
                </a:solidFill>
              </a:rPr>
              <a:t>QE11</a:t>
            </a:r>
            <a:r>
              <a:rPr lang="en" sz="1400"/>
              <a:t>, </a:t>
            </a:r>
            <a:r>
              <a:rPr lang="en" sz="1400">
                <a:solidFill>
                  <a:srgbClr val="FF9900"/>
                </a:solidFill>
              </a:rPr>
              <a:t>BKS12</a:t>
            </a:r>
            <a:r>
              <a:rPr lang="en" sz="1400"/>
              <a:t>,</a:t>
            </a:r>
            <a:r>
              <a:rPr lang="en" sz="1400">
                <a:solidFill>
                  <a:srgbClr val="FF00FF"/>
                </a:solidFill>
              </a:rPr>
              <a:t> QW02</a:t>
            </a:r>
            <a:r>
              <a:rPr lang="en" sz="1400"/>
              <a:t>, </a:t>
            </a:r>
            <a:r>
              <a:rPr lang="en" sz="1400">
                <a:solidFill>
                  <a:srgbClr val="FF00FF"/>
                </a:solidFill>
              </a:rPr>
              <a:t>QW01</a:t>
            </a:r>
            <a:r>
              <a:rPr lang="en" sz="1400"/>
              <a:t>, </a:t>
            </a:r>
            <a:r>
              <a:rPr lang="en" sz="1400">
                <a:solidFill>
                  <a:srgbClr val="00FFFF"/>
                </a:solidFill>
              </a:rPr>
              <a:t>BKN01</a:t>
            </a:r>
            <a:r>
              <a:rPr lang="en" sz="1400"/>
              <a:t>, </a:t>
            </a:r>
            <a:r>
              <a:rPr lang="en" sz="1400">
                <a:solidFill>
                  <a:srgbClr val="FF9900"/>
                </a:solidFill>
              </a:rPr>
              <a:t>BKS07</a:t>
            </a:r>
            <a:r>
              <a:rPr lang="en" sz="1400"/>
              <a:t>, </a:t>
            </a:r>
            <a:r>
              <a:rPr lang="en" sz="1400">
                <a:solidFill>
                  <a:srgbClr val="FF9900"/>
                </a:solidFill>
              </a:rPr>
              <a:t>BKS15</a:t>
            </a:r>
            <a:r>
              <a:rPr lang="en" sz="1400"/>
              <a:t>, </a:t>
            </a:r>
            <a:r>
              <a:rPr lang="en" sz="1400">
                <a:solidFill>
                  <a:srgbClr val="4A86E8"/>
                </a:solidFill>
              </a:rPr>
              <a:t>SI03</a:t>
            </a:r>
            <a:endParaRPr sz="1400">
              <a:solidFill>
                <a:srgbClr val="4A86E8"/>
              </a:solidFill>
            </a:endParaRPr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87900" y="2351475"/>
            <a:ext cx="6816300" cy="10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MGP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❏"/>
            </a:pPr>
            <a:r>
              <a:rPr lang="en" sz="1400">
                <a:solidFill>
                  <a:srgbClr val="FF00FF"/>
                </a:solidFill>
              </a:rPr>
              <a:t>QW05</a:t>
            </a:r>
            <a:r>
              <a:rPr lang="en" sz="1400"/>
              <a:t>, </a:t>
            </a:r>
            <a:r>
              <a:rPr lang="en" sz="1400">
                <a:solidFill>
                  <a:srgbClr val="00FF00"/>
                </a:solidFill>
              </a:rPr>
              <a:t>QE13</a:t>
            </a:r>
            <a:r>
              <a:rPr lang="en" sz="1400"/>
              <a:t>, </a:t>
            </a:r>
            <a:r>
              <a:rPr lang="en" sz="1400">
                <a:solidFill>
                  <a:srgbClr val="00FF00"/>
                </a:solidFill>
              </a:rPr>
              <a:t>QE10</a:t>
            </a:r>
            <a:r>
              <a:rPr lang="en" sz="1400"/>
              <a:t>, </a:t>
            </a:r>
            <a:r>
              <a:rPr lang="en" sz="1400">
                <a:solidFill>
                  <a:srgbClr val="00FF00"/>
                </a:solidFill>
              </a:rPr>
              <a:t>QE11</a:t>
            </a:r>
            <a:r>
              <a:rPr lang="en" sz="1400"/>
              <a:t>, </a:t>
            </a:r>
            <a:r>
              <a:rPr lang="en" sz="1400">
                <a:solidFill>
                  <a:srgbClr val="FF9900"/>
                </a:solidFill>
              </a:rPr>
              <a:t>BKS06</a:t>
            </a:r>
            <a:r>
              <a:rPr lang="en" sz="1400"/>
              <a:t>, </a:t>
            </a:r>
            <a:r>
              <a:rPr lang="en" sz="1400">
                <a:solidFill>
                  <a:srgbClr val="4A86E8"/>
                </a:solidFill>
              </a:rPr>
              <a:t>SI03</a:t>
            </a:r>
            <a:r>
              <a:rPr lang="en" sz="1400"/>
              <a:t>, </a:t>
            </a:r>
            <a:r>
              <a:rPr lang="en" sz="1400">
                <a:solidFill>
                  <a:srgbClr val="FF0000"/>
                </a:solidFill>
              </a:rPr>
              <a:t>BX08</a:t>
            </a:r>
            <a:r>
              <a:rPr lang="en" sz="1400"/>
              <a:t>, </a:t>
            </a:r>
            <a:r>
              <a:rPr lang="en" sz="1400">
                <a:solidFill>
                  <a:srgbClr val="FFFF00"/>
                </a:solidFill>
              </a:rPr>
              <a:t>MN02</a:t>
            </a:r>
            <a:r>
              <a:rPr lang="en" sz="1400"/>
              <a:t>,</a:t>
            </a:r>
            <a:r>
              <a:rPr lang="en" sz="1400">
                <a:solidFill>
                  <a:srgbClr val="FF0000"/>
                </a:solidFill>
              </a:rPr>
              <a:t> </a:t>
            </a:r>
            <a:r>
              <a:rPr lang="en" sz="1400">
                <a:solidFill>
                  <a:srgbClr val="FFFF00"/>
                </a:solidFill>
              </a:rPr>
              <a:t>MN07</a:t>
            </a:r>
            <a:r>
              <a:rPr lang="en" sz="1400"/>
              <a:t>, </a:t>
            </a:r>
            <a:r>
              <a:rPr lang="en" sz="1400">
                <a:solidFill>
                  <a:srgbClr val="FF9900"/>
                </a:solidFill>
              </a:rPr>
              <a:t>BKS10</a:t>
            </a:r>
            <a:endParaRPr sz="1400">
              <a:solidFill>
                <a:srgbClr val="FF9900"/>
              </a:solidFill>
            </a:endParaRPr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87900" y="3372375"/>
            <a:ext cx="6816300" cy="10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CaptureTotal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❏"/>
            </a:pPr>
            <a:r>
              <a:rPr lang="en" sz="1400">
                <a:solidFill>
                  <a:srgbClr val="00FF00"/>
                </a:solidFill>
              </a:rPr>
              <a:t>QE11</a:t>
            </a:r>
            <a:r>
              <a:rPr lang="en" sz="1400"/>
              <a:t>, </a:t>
            </a:r>
            <a:r>
              <a:rPr lang="en" sz="1400">
                <a:solidFill>
                  <a:srgbClr val="FF9900"/>
                </a:solidFill>
              </a:rPr>
              <a:t>BKS10</a:t>
            </a:r>
            <a:r>
              <a:rPr lang="en" sz="1400"/>
              <a:t>, </a:t>
            </a:r>
            <a:r>
              <a:rPr lang="en" sz="1400">
                <a:solidFill>
                  <a:srgbClr val="FF00FF"/>
                </a:solidFill>
              </a:rPr>
              <a:t>QW05</a:t>
            </a:r>
            <a:r>
              <a:rPr lang="en" sz="1400"/>
              <a:t>, </a:t>
            </a:r>
            <a:r>
              <a:rPr lang="en" sz="1400">
                <a:solidFill>
                  <a:srgbClr val="4A86E8"/>
                </a:solidFill>
              </a:rPr>
              <a:t>SI03</a:t>
            </a:r>
            <a:r>
              <a:rPr lang="en" sz="1400"/>
              <a:t>, </a:t>
            </a:r>
            <a:r>
              <a:rPr lang="en" sz="1400">
                <a:solidFill>
                  <a:srgbClr val="FF00FF"/>
                </a:solidFill>
              </a:rPr>
              <a:t>QW02</a:t>
            </a:r>
            <a:r>
              <a:rPr lang="en" sz="1400"/>
              <a:t>, </a:t>
            </a:r>
            <a:r>
              <a:rPr lang="en" sz="1400">
                <a:solidFill>
                  <a:srgbClr val="FF00FF"/>
                </a:solidFill>
              </a:rPr>
              <a:t>QW01</a:t>
            </a:r>
            <a:r>
              <a:rPr lang="en" sz="1400"/>
              <a:t>, </a:t>
            </a:r>
            <a:r>
              <a:rPr lang="en" sz="1400">
                <a:solidFill>
                  <a:srgbClr val="FF9900"/>
                </a:solidFill>
              </a:rPr>
              <a:t>BKS07</a:t>
            </a:r>
            <a:r>
              <a:rPr lang="en" sz="1400"/>
              <a:t>, </a:t>
            </a:r>
            <a:r>
              <a:rPr lang="en" sz="1400">
                <a:solidFill>
                  <a:srgbClr val="FF9900"/>
                </a:solidFill>
              </a:rPr>
              <a:t>BKS06</a:t>
            </a:r>
            <a:r>
              <a:rPr lang="en" sz="1400"/>
              <a:t>, </a:t>
            </a:r>
            <a:r>
              <a:rPr lang="en" sz="1400">
                <a:solidFill>
                  <a:srgbClr val="4A86E8"/>
                </a:solidFill>
              </a:rPr>
              <a:t>SI02</a:t>
            </a:r>
            <a:r>
              <a:rPr lang="en" sz="1400"/>
              <a:t>, </a:t>
            </a:r>
            <a:r>
              <a:rPr lang="en" sz="1400">
                <a:solidFill>
                  <a:srgbClr val="FF0000"/>
                </a:solidFill>
              </a:rPr>
              <a:t>BX08</a:t>
            </a:r>
            <a:endParaRPr sz="1400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- Recycling Type - Bottom 10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87900" y="1330575"/>
            <a:ext cx="6816300" cy="10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❏"/>
            </a:pPr>
            <a:r>
              <a:rPr lang="en" sz="1400">
                <a:solidFill>
                  <a:srgbClr val="FFFFFF"/>
                </a:solidFill>
              </a:rPr>
              <a:t>BX01, BKN16, BX09, BKN05, BX03, BX05, BKN17, BX04, QE08, QW06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87900" y="2351475"/>
            <a:ext cx="6816300" cy="10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MGP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❏"/>
            </a:pPr>
            <a:r>
              <a:rPr lang="en" sz="1400">
                <a:solidFill>
                  <a:srgbClr val="FFFFFF"/>
                </a:solidFill>
              </a:rPr>
              <a:t>BX01, MN11, BKN16, BX03, BX09, BKN03, BKN05, QE14, QE14, BKS12, MN03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387900" y="3372375"/>
            <a:ext cx="6816300" cy="10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CaptureTotal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❏"/>
            </a:pPr>
            <a:r>
              <a:rPr lang="en" sz="1400">
                <a:solidFill>
                  <a:srgbClr val="FFFFFF"/>
                </a:solidFill>
              </a:rPr>
              <a:t>BX01, BKN16, BX03, BX09, BKN05, QE14, QE8, BKN09, BX04, MN11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- Recycling Type - Bottom 10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387900" y="1330575"/>
            <a:ext cx="6816300" cy="10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❏"/>
            </a:pPr>
            <a:r>
              <a:rPr lang="en" sz="1400">
                <a:solidFill>
                  <a:srgbClr val="FF0000"/>
                </a:solidFill>
              </a:rPr>
              <a:t>BX01</a:t>
            </a:r>
            <a:r>
              <a:rPr lang="en" sz="1400"/>
              <a:t>, </a:t>
            </a:r>
            <a:r>
              <a:rPr lang="en" sz="1400">
                <a:solidFill>
                  <a:srgbClr val="00FFFF"/>
                </a:solidFill>
              </a:rPr>
              <a:t>BKN16</a:t>
            </a:r>
            <a:r>
              <a:rPr lang="en" sz="1400"/>
              <a:t>, </a:t>
            </a:r>
            <a:r>
              <a:rPr lang="en" sz="1400">
                <a:solidFill>
                  <a:srgbClr val="FF0000"/>
                </a:solidFill>
              </a:rPr>
              <a:t>BX09</a:t>
            </a:r>
            <a:r>
              <a:rPr lang="en" sz="1400"/>
              <a:t>,</a:t>
            </a:r>
            <a:r>
              <a:rPr lang="en" sz="1400">
                <a:solidFill>
                  <a:srgbClr val="FF0000"/>
                </a:solidFill>
              </a:rPr>
              <a:t> </a:t>
            </a:r>
            <a:r>
              <a:rPr lang="en" sz="1400">
                <a:solidFill>
                  <a:srgbClr val="00FFFF"/>
                </a:solidFill>
              </a:rPr>
              <a:t>BKN05</a:t>
            </a:r>
            <a:r>
              <a:rPr lang="en" sz="1400"/>
              <a:t>, </a:t>
            </a:r>
            <a:r>
              <a:rPr lang="en" sz="1400">
                <a:solidFill>
                  <a:srgbClr val="FF0000"/>
                </a:solidFill>
              </a:rPr>
              <a:t>BX03</a:t>
            </a:r>
            <a:r>
              <a:rPr lang="en" sz="1400"/>
              <a:t>,</a:t>
            </a:r>
            <a:r>
              <a:rPr lang="en" sz="1400">
                <a:solidFill>
                  <a:srgbClr val="FF0000"/>
                </a:solidFill>
              </a:rPr>
              <a:t> BX05</a:t>
            </a:r>
            <a:r>
              <a:rPr lang="en" sz="1400"/>
              <a:t>,</a:t>
            </a:r>
            <a:r>
              <a:rPr lang="en" sz="1400">
                <a:solidFill>
                  <a:srgbClr val="FF0000"/>
                </a:solidFill>
              </a:rPr>
              <a:t> </a:t>
            </a:r>
            <a:r>
              <a:rPr lang="en" sz="1400">
                <a:solidFill>
                  <a:srgbClr val="00FFFF"/>
                </a:solidFill>
              </a:rPr>
              <a:t>BKN17</a:t>
            </a:r>
            <a:r>
              <a:rPr lang="en" sz="1400"/>
              <a:t>, </a:t>
            </a:r>
            <a:r>
              <a:rPr lang="en" sz="1400">
                <a:solidFill>
                  <a:srgbClr val="FF0000"/>
                </a:solidFill>
              </a:rPr>
              <a:t>BX04</a:t>
            </a:r>
            <a:r>
              <a:rPr lang="en" sz="1400"/>
              <a:t>, </a:t>
            </a:r>
            <a:r>
              <a:rPr lang="en" sz="1400">
                <a:solidFill>
                  <a:srgbClr val="00FF00"/>
                </a:solidFill>
              </a:rPr>
              <a:t>QE08</a:t>
            </a:r>
            <a:r>
              <a:rPr lang="en" sz="1400"/>
              <a:t>, </a:t>
            </a:r>
            <a:r>
              <a:rPr lang="en" sz="1400">
                <a:solidFill>
                  <a:srgbClr val="9900FF"/>
                </a:solidFill>
              </a:rPr>
              <a:t>QW06</a:t>
            </a:r>
            <a:endParaRPr sz="1400">
              <a:solidFill>
                <a:srgbClr val="9900FF"/>
              </a:solidFill>
            </a:endParaRPr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87900" y="2351475"/>
            <a:ext cx="6816300" cy="10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MGP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❏"/>
            </a:pPr>
            <a:r>
              <a:rPr lang="en" sz="1400">
                <a:solidFill>
                  <a:srgbClr val="FF0000"/>
                </a:solidFill>
              </a:rPr>
              <a:t>BX01</a:t>
            </a:r>
            <a:r>
              <a:rPr lang="en" sz="1400"/>
              <a:t>, </a:t>
            </a:r>
            <a:r>
              <a:rPr lang="en" sz="1400">
                <a:solidFill>
                  <a:srgbClr val="FFFF00"/>
                </a:solidFill>
              </a:rPr>
              <a:t>MN11</a:t>
            </a:r>
            <a:r>
              <a:rPr lang="en" sz="1400"/>
              <a:t>, </a:t>
            </a:r>
            <a:r>
              <a:rPr lang="en" sz="1400">
                <a:solidFill>
                  <a:srgbClr val="00FFFF"/>
                </a:solidFill>
              </a:rPr>
              <a:t>BKN16</a:t>
            </a:r>
            <a:r>
              <a:rPr lang="en" sz="1400"/>
              <a:t>,</a:t>
            </a:r>
            <a:r>
              <a:rPr lang="en" sz="1400">
                <a:solidFill>
                  <a:srgbClr val="FF0000"/>
                </a:solidFill>
              </a:rPr>
              <a:t> BX03</a:t>
            </a:r>
            <a:r>
              <a:rPr lang="en" sz="1400"/>
              <a:t>, </a:t>
            </a:r>
            <a:r>
              <a:rPr lang="en" sz="1400">
                <a:solidFill>
                  <a:srgbClr val="FF0000"/>
                </a:solidFill>
              </a:rPr>
              <a:t>BX09</a:t>
            </a:r>
            <a:r>
              <a:rPr lang="en" sz="1400"/>
              <a:t>, </a:t>
            </a:r>
            <a:r>
              <a:rPr lang="en" sz="1400">
                <a:solidFill>
                  <a:srgbClr val="00FFFF"/>
                </a:solidFill>
              </a:rPr>
              <a:t>BKN03</a:t>
            </a:r>
            <a:r>
              <a:rPr lang="en" sz="1400"/>
              <a:t>, </a:t>
            </a:r>
            <a:r>
              <a:rPr lang="en" sz="1400">
                <a:solidFill>
                  <a:srgbClr val="00FFFF"/>
                </a:solidFill>
              </a:rPr>
              <a:t>BKN05</a:t>
            </a:r>
            <a:r>
              <a:rPr lang="en" sz="1400"/>
              <a:t>, </a:t>
            </a:r>
            <a:r>
              <a:rPr lang="en" sz="1400">
                <a:solidFill>
                  <a:srgbClr val="00FF00"/>
                </a:solidFill>
              </a:rPr>
              <a:t>QE14</a:t>
            </a:r>
            <a:r>
              <a:rPr lang="en" sz="1400"/>
              <a:t>, </a:t>
            </a:r>
            <a:r>
              <a:rPr lang="en" sz="1400">
                <a:solidFill>
                  <a:srgbClr val="00FF00"/>
                </a:solidFill>
              </a:rPr>
              <a:t>QE14</a:t>
            </a:r>
            <a:r>
              <a:rPr lang="en" sz="1400"/>
              <a:t>, </a:t>
            </a:r>
            <a:r>
              <a:rPr lang="en" sz="1400">
                <a:solidFill>
                  <a:srgbClr val="FF9900"/>
                </a:solidFill>
              </a:rPr>
              <a:t>BKS12</a:t>
            </a:r>
            <a:r>
              <a:rPr lang="en" sz="1400"/>
              <a:t>, </a:t>
            </a:r>
            <a:r>
              <a:rPr lang="en" sz="1400">
                <a:solidFill>
                  <a:srgbClr val="FFFF00"/>
                </a:solidFill>
              </a:rPr>
              <a:t>MN03</a:t>
            </a:r>
            <a:endParaRPr sz="1400">
              <a:solidFill>
                <a:srgbClr val="FFFF00"/>
              </a:solidFill>
            </a:endParaRPr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387900" y="3372375"/>
            <a:ext cx="6816300" cy="10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CaptureTotal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❏"/>
            </a:pPr>
            <a:r>
              <a:rPr lang="en" sz="1400">
                <a:solidFill>
                  <a:srgbClr val="FF0000"/>
                </a:solidFill>
              </a:rPr>
              <a:t>BX01</a:t>
            </a:r>
            <a:r>
              <a:rPr lang="en" sz="1400"/>
              <a:t>, </a:t>
            </a:r>
            <a:r>
              <a:rPr lang="en" sz="1400">
                <a:solidFill>
                  <a:srgbClr val="00FFFF"/>
                </a:solidFill>
              </a:rPr>
              <a:t>BKN16</a:t>
            </a:r>
            <a:r>
              <a:rPr lang="en" sz="1400"/>
              <a:t>, </a:t>
            </a:r>
            <a:r>
              <a:rPr lang="en" sz="1400">
                <a:solidFill>
                  <a:srgbClr val="FF0000"/>
                </a:solidFill>
              </a:rPr>
              <a:t>BX03</a:t>
            </a:r>
            <a:r>
              <a:rPr lang="en" sz="1400"/>
              <a:t>, </a:t>
            </a:r>
            <a:r>
              <a:rPr lang="en" sz="1400">
                <a:solidFill>
                  <a:srgbClr val="FF0000"/>
                </a:solidFill>
              </a:rPr>
              <a:t>BX09</a:t>
            </a:r>
            <a:r>
              <a:rPr lang="en" sz="1400"/>
              <a:t>, </a:t>
            </a:r>
            <a:r>
              <a:rPr lang="en" sz="1400">
                <a:solidFill>
                  <a:srgbClr val="00FFFF"/>
                </a:solidFill>
              </a:rPr>
              <a:t>BKN05</a:t>
            </a:r>
            <a:r>
              <a:rPr lang="en" sz="1400"/>
              <a:t>, </a:t>
            </a:r>
            <a:r>
              <a:rPr lang="en" sz="1400">
                <a:solidFill>
                  <a:srgbClr val="00FF00"/>
                </a:solidFill>
              </a:rPr>
              <a:t>QE14</a:t>
            </a:r>
            <a:r>
              <a:rPr lang="en" sz="1400">
                <a:solidFill>
                  <a:srgbClr val="FFFFFF"/>
                </a:solidFill>
              </a:rPr>
              <a:t>, </a:t>
            </a:r>
            <a:r>
              <a:rPr lang="en" sz="1400">
                <a:solidFill>
                  <a:srgbClr val="00FF00"/>
                </a:solidFill>
              </a:rPr>
              <a:t>QE8</a:t>
            </a:r>
            <a:r>
              <a:rPr lang="en" sz="1400">
                <a:solidFill>
                  <a:srgbClr val="FFFFFF"/>
                </a:solidFill>
              </a:rPr>
              <a:t>, </a:t>
            </a:r>
            <a:r>
              <a:rPr lang="en" sz="1400">
                <a:solidFill>
                  <a:srgbClr val="00FFFF"/>
                </a:solidFill>
              </a:rPr>
              <a:t>BKN09</a:t>
            </a:r>
            <a:r>
              <a:rPr lang="en" sz="1400">
                <a:solidFill>
                  <a:srgbClr val="FFFFFF"/>
                </a:solidFill>
              </a:rPr>
              <a:t>, </a:t>
            </a:r>
            <a:r>
              <a:rPr lang="en" sz="1400">
                <a:solidFill>
                  <a:srgbClr val="FF0000"/>
                </a:solidFill>
              </a:rPr>
              <a:t>BX04</a:t>
            </a:r>
            <a:r>
              <a:rPr lang="en" sz="1400">
                <a:solidFill>
                  <a:srgbClr val="FFFFFF"/>
                </a:solidFill>
              </a:rPr>
              <a:t>, </a:t>
            </a:r>
            <a:r>
              <a:rPr lang="en" sz="1400">
                <a:solidFill>
                  <a:srgbClr val="FFFF00"/>
                </a:solidFill>
              </a:rPr>
              <a:t>MN11</a:t>
            </a:r>
            <a:endParaRPr sz="14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Analysis</a:t>
            </a:r>
            <a:endParaRPr/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511100" y="1413250"/>
            <a:ext cx="7141800" cy="9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Bronx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Low priority:  lowest income levels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532250" y="2408650"/>
            <a:ext cx="7141800" cy="11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Manhattan 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Huge population, central business district, highest income levels</a:t>
            </a:r>
            <a:endParaRPr sz="1400"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532250" y="3600250"/>
            <a:ext cx="7184100" cy="11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Brooklyn</a:t>
            </a:r>
            <a:r>
              <a:rPr lang="en"/>
              <a:t> North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Low priority: lower income levels</a:t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Predictions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87900" y="1489824"/>
            <a:ext cx="8368200" cy="9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Predict CaptureTotal Rate - Score: -.02</a:t>
            </a:r>
            <a:endParaRPr sz="1400"/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387900" y="2433624"/>
            <a:ext cx="8368200" cy="9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Multilinear</a:t>
            </a:r>
            <a:r>
              <a:rPr lang="en"/>
              <a:t> Regression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Predict CaptureTotal Rate - Score: .612 </a:t>
            </a:r>
            <a:endParaRPr sz="1400"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87900" y="3377424"/>
            <a:ext cx="8368200" cy="9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Classifier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Predict CaptureTotal category- 76% Accuracy in category placement </a:t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and steps going forward</a:t>
            </a:r>
            <a:endParaRPr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387900" y="1489824"/>
            <a:ext cx="8368200" cy="10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predictive analysis and graphics allowed us to find trends and identify areas of concentration for education and improved recycling efforts.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87900" y="2571750"/>
            <a:ext cx="8368200" cy="17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Areas of Effort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Bronx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Brooklyn North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- Recycling Metrics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8233 Entries spanning 9 fields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Covers 2016 to 2019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7 Zones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59 Districts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3">
            <a:alphaModFix/>
          </a:blip>
          <a:srcRect b="53755" l="0" r="0" t="0"/>
          <a:stretch/>
        </p:blipFill>
        <p:spPr>
          <a:xfrm>
            <a:off x="4585750" y="1657850"/>
            <a:ext cx="4170351" cy="182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- Recycling Metrics Explained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 b="53755" l="0" r="0" t="0"/>
          <a:stretch/>
        </p:blipFill>
        <p:spPr>
          <a:xfrm>
            <a:off x="4585750" y="1657850"/>
            <a:ext cx="4170351" cy="18278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87900" y="1330575"/>
            <a:ext cx="4197900" cy="10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DiversionRate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❏"/>
            </a:pPr>
            <a:r>
              <a:rPr lang="en" sz="1400">
                <a:solidFill>
                  <a:srgbClr val="FFFFFF"/>
                </a:solidFill>
              </a:rPr>
              <a:t>Total amount of recycling diverted from the waste stream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87900" y="2092750"/>
            <a:ext cx="4197900" cy="10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CapturePaper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❏"/>
            </a:pPr>
            <a:r>
              <a:rPr lang="en" sz="1400">
                <a:solidFill>
                  <a:srgbClr val="FFFFFF"/>
                </a:solidFill>
              </a:rPr>
              <a:t>Percentage of paper diverted from the waste stream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87900" y="2838400"/>
            <a:ext cx="4197900" cy="10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CaptureMGP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❏"/>
            </a:pPr>
            <a:r>
              <a:rPr lang="en" sz="1400">
                <a:solidFill>
                  <a:srgbClr val="FFFFFF"/>
                </a:solidFill>
              </a:rPr>
              <a:t>Percentage of metal, glass, and plastic diverted from the waste stream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87900" y="3589900"/>
            <a:ext cx="4197900" cy="10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CaptureTotal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❏"/>
            </a:pPr>
            <a:r>
              <a:rPr lang="en" sz="1400">
                <a:solidFill>
                  <a:srgbClr val="FFFFFF"/>
                </a:solidFill>
              </a:rPr>
              <a:t>Percentage of recyclable material diverted from the waste stream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What type of recycling is most common in different areas and what areas should be targeted for increased recycling efforts and education?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Recycling by Month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87900" y="1489825"/>
            <a:ext cx="4351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Patterns: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Winter, Spring 		- Higher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Fall,Summer 			- Lower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0925" y="305625"/>
            <a:ext cx="3510775" cy="207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0926" y="2647955"/>
            <a:ext cx="3510775" cy="2106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Analysis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Spring, Summer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Vacation - </a:t>
            </a:r>
            <a:r>
              <a:rPr lang="en"/>
              <a:t>introduces</a:t>
            </a:r>
            <a:r>
              <a:rPr lang="en"/>
              <a:t> fluctuations to sample 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925" y="2937950"/>
            <a:ext cx="2902426" cy="177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1200" y="2937950"/>
            <a:ext cx="2962876" cy="177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Recycling by Type - MGP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726" y="2121175"/>
            <a:ext cx="7818558" cy="244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Recycling by Type - Paper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962" y="2121175"/>
            <a:ext cx="7810076" cy="244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Recycling by Type - CaptureTotal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867100"/>
            <a:ext cx="8368199" cy="23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