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82" r:id="rId4"/>
    <p:sldId id="283" r:id="rId5"/>
    <p:sldId id="284" r:id="rId6"/>
    <p:sldId id="285" r:id="rId7"/>
    <p:sldId id="286" r:id="rId8"/>
    <p:sldId id="287" r:id="rId9"/>
    <p:sldId id="288" r:id="rId10"/>
    <p:sldId id="294" r:id="rId11"/>
    <p:sldId id="295" r:id="rId12"/>
    <p:sldId id="296" r:id="rId13"/>
    <p:sldId id="289" r:id="rId14"/>
    <p:sldId id="29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551">
          <p15:clr>
            <a:srgbClr val="A4A3A4"/>
          </p15:clr>
        </p15:guide>
        <p15:guide id="4" pos="71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8F92"/>
    <a:srgbClr val="4B91D1"/>
    <a:srgbClr val="175D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21" autoAdjust="0"/>
    <p:restoredTop sz="92866" autoAdjust="0"/>
  </p:normalViewPr>
  <p:slideViewPr>
    <p:cSldViewPr snapToGrid="0">
      <p:cViewPr varScale="1">
        <p:scale>
          <a:sx n="78" d="100"/>
          <a:sy n="78" d="100"/>
        </p:scale>
        <p:origin x="67" y="245"/>
      </p:cViewPr>
      <p:guideLst>
        <p:guide orient="horz" pos="2160"/>
        <p:guide pos="3840"/>
        <p:guide pos="551"/>
        <p:guide pos="7129"/>
      </p:guideLst>
    </p:cSldViewPr>
  </p:slideViewPr>
  <p:notesTextViewPr>
    <p:cViewPr>
      <p:scale>
        <a:sx n="50" d="100"/>
        <a:sy n="50" d="100"/>
      </p:scale>
      <p:origin x="0" y="0"/>
    </p:cViewPr>
  </p:notesTextViewPr>
  <p:sorterViewPr>
    <p:cViewPr>
      <p:scale>
        <a:sx n="66" d="100"/>
        <a:sy n="66" d="100"/>
      </p:scale>
      <p:origin x="0" y="-20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F3CA76-B799-4CDE-9068-35594054F5E9}" type="datetimeFigureOut">
              <a:rPr lang="zh-CN" altLang="en-US" smtClean="0"/>
              <a:pPr/>
              <a:t>2021/4/15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872012-16E0-4556-8392-F42A35F3BE0C}" type="slidenum">
              <a:rPr lang="zh-CN" altLang="en-US" smtClean="0"/>
              <a:pPr/>
              <a:t>‹#›</a:t>
            </a:fld>
            <a:endParaRPr lang="zh-CN" altLang="en-US"/>
          </a:p>
        </p:txBody>
      </p:sp>
    </p:spTree>
    <p:extLst>
      <p:ext uri="{BB962C8B-B14F-4D97-AF65-F5344CB8AC3E}">
        <p14:creationId xmlns:p14="http://schemas.microsoft.com/office/powerpoint/2010/main" val="429798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p>
          <a:p>
            <a:r>
              <a:rPr lang="en-US" altLang="zh-CN" dirty="0"/>
              <a:t>https://liangliangtuwen.tmall.com</a:t>
            </a:r>
          </a:p>
        </p:txBody>
      </p:sp>
    </p:spTree>
    <p:extLst>
      <p:ext uri="{BB962C8B-B14F-4D97-AF65-F5344CB8AC3E}">
        <p14:creationId xmlns:p14="http://schemas.microsoft.com/office/powerpoint/2010/main" val="3323965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11</a:t>
            </a:fld>
            <a:endParaRPr lang="zh-CN" altLang="en-US"/>
          </a:p>
        </p:txBody>
      </p:sp>
    </p:spTree>
    <p:extLst>
      <p:ext uri="{BB962C8B-B14F-4D97-AF65-F5344CB8AC3E}">
        <p14:creationId xmlns:p14="http://schemas.microsoft.com/office/powerpoint/2010/main" val="3067549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872012-16E0-4556-8392-F42A35F3BE0C}" type="slidenum">
              <a:rPr lang="zh-CN" altLang="en-US" smtClean="0"/>
              <a:pPr/>
              <a:t>12</a:t>
            </a:fld>
            <a:endParaRPr lang="zh-CN" altLang="en-US"/>
          </a:p>
        </p:txBody>
      </p:sp>
    </p:spTree>
    <p:extLst>
      <p:ext uri="{BB962C8B-B14F-4D97-AF65-F5344CB8AC3E}">
        <p14:creationId xmlns:p14="http://schemas.microsoft.com/office/powerpoint/2010/main" val="1269819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13</a:t>
            </a:fld>
            <a:endParaRPr lang="zh-CN" altLang="en-US"/>
          </a:p>
        </p:txBody>
      </p:sp>
    </p:spTree>
    <p:extLst>
      <p:ext uri="{BB962C8B-B14F-4D97-AF65-F5344CB8AC3E}">
        <p14:creationId xmlns:p14="http://schemas.microsoft.com/office/powerpoint/2010/main" val="1744753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p>
          <a:p>
            <a:r>
              <a:rPr lang="en-US" altLang="zh-CN" dirty="0"/>
              <a:t>https://liangliangtuwen.tmall.com</a:t>
            </a:r>
          </a:p>
        </p:txBody>
      </p:sp>
    </p:spTree>
    <p:extLst>
      <p:ext uri="{BB962C8B-B14F-4D97-AF65-F5344CB8AC3E}">
        <p14:creationId xmlns:p14="http://schemas.microsoft.com/office/powerpoint/2010/main" val="3177595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872012-16E0-4556-8392-F42A35F3BE0C}" type="slidenum">
              <a:rPr lang="zh-CN" altLang="en-US" smtClean="0"/>
              <a:pPr/>
              <a:t>3</a:t>
            </a:fld>
            <a:endParaRPr lang="zh-CN" altLang="en-US"/>
          </a:p>
        </p:txBody>
      </p:sp>
    </p:spTree>
    <p:extLst>
      <p:ext uri="{BB962C8B-B14F-4D97-AF65-F5344CB8AC3E}">
        <p14:creationId xmlns:p14="http://schemas.microsoft.com/office/powerpoint/2010/main" val="2253988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872012-16E0-4556-8392-F42A35F3BE0C}" type="slidenum">
              <a:rPr lang="zh-CN" altLang="en-US" smtClean="0"/>
              <a:pPr/>
              <a:t>4</a:t>
            </a:fld>
            <a:endParaRPr lang="zh-CN" altLang="en-US"/>
          </a:p>
        </p:txBody>
      </p:sp>
    </p:spTree>
    <p:extLst>
      <p:ext uri="{BB962C8B-B14F-4D97-AF65-F5344CB8AC3E}">
        <p14:creationId xmlns:p14="http://schemas.microsoft.com/office/powerpoint/2010/main" val="2799829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872012-16E0-4556-8392-F42A35F3BE0C}" type="slidenum">
              <a:rPr lang="zh-CN" altLang="en-US" smtClean="0"/>
              <a:pPr/>
              <a:t>5</a:t>
            </a:fld>
            <a:endParaRPr lang="zh-CN" altLang="en-US"/>
          </a:p>
        </p:txBody>
      </p:sp>
    </p:spTree>
    <p:extLst>
      <p:ext uri="{BB962C8B-B14F-4D97-AF65-F5344CB8AC3E}">
        <p14:creationId xmlns:p14="http://schemas.microsoft.com/office/powerpoint/2010/main" val="2156059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872012-16E0-4556-8392-F42A35F3BE0C}" type="slidenum">
              <a:rPr lang="zh-CN" altLang="en-US" smtClean="0"/>
              <a:pPr/>
              <a:t>6</a:t>
            </a:fld>
            <a:endParaRPr lang="zh-CN" altLang="en-US"/>
          </a:p>
        </p:txBody>
      </p:sp>
    </p:spTree>
    <p:extLst>
      <p:ext uri="{BB962C8B-B14F-4D97-AF65-F5344CB8AC3E}">
        <p14:creationId xmlns:p14="http://schemas.microsoft.com/office/powerpoint/2010/main" val="103782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872012-16E0-4556-8392-F42A35F3BE0C}" type="slidenum">
              <a:rPr lang="zh-CN" altLang="en-US" smtClean="0"/>
              <a:pPr/>
              <a:t>7</a:t>
            </a:fld>
            <a:endParaRPr lang="zh-CN" altLang="en-US"/>
          </a:p>
        </p:txBody>
      </p:sp>
    </p:spTree>
    <p:extLst>
      <p:ext uri="{BB962C8B-B14F-4D97-AF65-F5344CB8AC3E}">
        <p14:creationId xmlns:p14="http://schemas.microsoft.com/office/powerpoint/2010/main" val="2448952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872012-16E0-4556-8392-F42A35F3BE0C}" type="slidenum">
              <a:rPr lang="zh-CN" altLang="en-US" smtClean="0"/>
              <a:pPr/>
              <a:t>8</a:t>
            </a:fld>
            <a:endParaRPr lang="zh-CN" altLang="en-US"/>
          </a:p>
        </p:txBody>
      </p:sp>
    </p:spTree>
    <p:extLst>
      <p:ext uri="{BB962C8B-B14F-4D97-AF65-F5344CB8AC3E}">
        <p14:creationId xmlns:p14="http://schemas.microsoft.com/office/powerpoint/2010/main" val="3341554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872012-16E0-4556-8392-F42A35F3BE0C}" type="slidenum">
              <a:rPr lang="zh-CN" altLang="en-US" smtClean="0"/>
              <a:pPr/>
              <a:t>9</a:t>
            </a:fld>
            <a:endParaRPr lang="zh-CN" altLang="en-US"/>
          </a:p>
        </p:txBody>
      </p:sp>
    </p:spTree>
    <p:extLst>
      <p:ext uri="{BB962C8B-B14F-4D97-AF65-F5344CB8AC3E}">
        <p14:creationId xmlns:p14="http://schemas.microsoft.com/office/powerpoint/2010/main" val="3204405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10</a:t>
            </a:fld>
            <a:endParaRPr lang="zh-CN" altLang="en-US"/>
          </a:p>
        </p:txBody>
      </p:sp>
    </p:spTree>
    <p:extLst>
      <p:ext uri="{BB962C8B-B14F-4D97-AF65-F5344CB8AC3E}">
        <p14:creationId xmlns:p14="http://schemas.microsoft.com/office/powerpoint/2010/main" val="4128463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0A85244-8474-43F7-83A3-B98FF2C18C2B}" type="datetimeFigureOut">
              <a:rPr lang="zh-CN" altLang="en-US" smtClean="0"/>
              <a:pPr/>
              <a:t>2021/4/15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0A85244-8474-43F7-83A3-B98FF2C18C2B}" type="datetimeFigureOut">
              <a:rPr lang="zh-CN" altLang="en-US" smtClean="0"/>
              <a:pPr/>
              <a:t>2021/4/15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0A85244-8474-43F7-83A3-B98FF2C18C2B}" type="datetimeFigureOut">
              <a:rPr lang="zh-CN" altLang="en-US" smtClean="0"/>
              <a:pPr/>
              <a:t>2021/4/15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0A85244-8474-43F7-83A3-B98FF2C18C2B}" type="datetimeFigureOut">
              <a:rPr lang="zh-CN" altLang="en-US" smtClean="0"/>
              <a:pPr/>
              <a:t>2021/4/15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0A85244-8474-43F7-83A3-B98FF2C18C2B}" type="datetimeFigureOut">
              <a:rPr lang="zh-CN" altLang="en-US" smtClean="0"/>
              <a:pPr/>
              <a:t>2021/4/15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0A85244-8474-43F7-83A3-B98FF2C18C2B}" type="datetimeFigureOut">
              <a:rPr lang="zh-CN" altLang="en-US" smtClean="0"/>
              <a:pPr/>
              <a:t>2021/4/15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0A85244-8474-43F7-83A3-B98FF2C18C2B}" type="datetimeFigureOut">
              <a:rPr lang="zh-CN" altLang="en-US" smtClean="0"/>
              <a:pPr/>
              <a:t>2021/4/15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0A85244-8474-43F7-83A3-B98FF2C18C2B}" type="datetimeFigureOut">
              <a:rPr lang="zh-CN" altLang="en-US" smtClean="0"/>
              <a:pPr/>
              <a:t>2021/4/15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0A85244-8474-43F7-83A3-B98FF2C18C2B}" type="datetimeFigureOut">
              <a:rPr lang="zh-CN" altLang="en-US" smtClean="0"/>
              <a:pPr/>
              <a:t>2021/4/15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0A85244-8474-43F7-83A3-B98FF2C18C2B}" type="datetimeFigureOut">
              <a:rPr lang="zh-CN" altLang="en-US" smtClean="0"/>
              <a:pPr/>
              <a:t>2021/4/15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0A85244-8474-43F7-83A3-B98FF2C18C2B}" type="datetimeFigureOut">
              <a:rPr lang="zh-CN" altLang="en-US" smtClean="0"/>
              <a:pPr/>
              <a:t>2021/4/15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A85244-8474-43F7-83A3-B98FF2C18C2B}" type="datetimeFigureOut">
              <a:rPr lang="zh-CN" altLang="en-US" smtClean="0"/>
              <a:pPr/>
              <a:t>2021/4/15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C54F68-C83E-4C64-8DA0-E0B44EF8E0F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2.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notesSlide" Target="../notesSlides/notesSlide3.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slideLayout" Target="../slideLayouts/slideLayout7.xml"/><Relationship Id="rId5" Type="http://schemas.openxmlformats.org/officeDocument/2006/relationships/tags" Target="../tags/tag13.xml"/><Relationship Id="rId10" Type="http://schemas.openxmlformats.org/officeDocument/2006/relationships/tags" Target="../tags/tag18.xml"/><Relationship Id="rId4" Type="http://schemas.openxmlformats.org/officeDocument/2006/relationships/tags" Target="../tags/tag12.xml"/><Relationship Id="rId9" Type="http://schemas.openxmlformats.org/officeDocument/2006/relationships/tags" Target="../tags/tag17.xml"/></Relationships>
</file>

<file path=ppt/slides/_rels/slide5.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3.emf"/><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ags" Target="../tags/tag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tags" Target="../tags/tag30.xml"/><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notesSlide" Target="../notesSlides/notesSlide8.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slideLayout" Target="../slideLayouts/slideLayout7.xml"/><Relationship Id="rId5" Type="http://schemas.openxmlformats.org/officeDocument/2006/relationships/tags" Target="../tags/tag27.xml"/><Relationship Id="rId10" Type="http://schemas.openxmlformats.org/officeDocument/2006/relationships/tags" Target="../tags/tag32.xml"/><Relationship Id="rId4" Type="http://schemas.openxmlformats.org/officeDocument/2006/relationships/tags" Target="../tags/tag26.xml"/><Relationship Id="rId9" Type="http://schemas.openxmlformats.org/officeDocument/2006/relationships/tags" Target="../tags/tag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173931"/>
            <a:ext cx="12192000" cy="27931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611826" y="4276607"/>
            <a:ext cx="3014536" cy="368300"/>
          </a:xfrm>
          <a:prstGeom prst="rect">
            <a:avLst/>
          </a:prstGeom>
          <a:noFill/>
        </p:spPr>
        <p:txBody>
          <a:bodyPr wrap="square" rtlCol="0">
            <a:spAutoFit/>
          </a:bodyPr>
          <a:lstStyle/>
          <a:p>
            <a:pPr algn="r"/>
            <a:r>
              <a:rPr lang="zh-CN" altLang="en-US" b="1" dirty="0">
                <a:solidFill>
                  <a:schemeClr val="bg1"/>
                </a:solidFill>
              </a:rPr>
              <a:t>答辩人：江一帆 </a:t>
            </a:r>
            <a:r>
              <a:rPr lang="en-US" altLang="zh-CN" b="1" dirty="0">
                <a:solidFill>
                  <a:schemeClr val="bg1"/>
                </a:solidFill>
              </a:rPr>
              <a:t>17373281</a:t>
            </a:r>
            <a:endParaRPr lang="zh-CN" altLang="en-US" b="1" dirty="0">
              <a:solidFill>
                <a:schemeClr val="bg1"/>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527" y="412346"/>
            <a:ext cx="1399822" cy="1399822"/>
          </a:xfrm>
          <a:prstGeom prst="rect">
            <a:avLst/>
          </a:prstGeom>
        </p:spPr>
      </p:pic>
      <p:sp>
        <p:nvSpPr>
          <p:cNvPr id="78" name="文本框 77">
            <a:extLst>
              <a:ext uri="{FF2B5EF4-FFF2-40B4-BE49-F238E27FC236}">
                <a16:creationId xmlns:a16="http://schemas.microsoft.com/office/drawing/2014/main" id="{737C168B-9E79-4455-BEDD-746D1036A19B}"/>
              </a:ext>
            </a:extLst>
          </p:cNvPr>
          <p:cNvSpPr txBox="1"/>
          <p:nvPr/>
        </p:nvSpPr>
        <p:spPr>
          <a:xfrm>
            <a:off x="222873" y="2458289"/>
            <a:ext cx="11403489" cy="1552220"/>
          </a:xfrm>
          <a:prstGeom prst="rect">
            <a:avLst/>
          </a:prstGeom>
          <a:noFill/>
        </p:spPr>
        <p:txBody>
          <a:bodyPr wrap="square" rtlCol="0">
            <a:spAutoFit/>
          </a:bodyPr>
          <a:lstStyle/>
          <a:p>
            <a:pPr algn="ctr">
              <a:lnSpc>
                <a:spcPct val="150000"/>
              </a:lnSpc>
            </a:pPr>
            <a:r>
              <a:rPr lang="zh-CN" altLang="en-US" sz="2800" b="1" dirty="0">
                <a:solidFill>
                  <a:schemeClr val="bg1"/>
                </a:solidFill>
                <a:cs typeface="+mn-ea"/>
                <a:sym typeface="+mn-lt"/>
              </a:rPr>
              <a:t>软件学院本科毕设中期答辩</a:t>
            </a:r>
            <a:endParaRPr lang="en-US" altLang="zh-CN" sz="2800" b="1" dirty="0">
              <a:solidFill>
                <a:schemeClr val="bg1"/>
              </a:solidFill>
              <a:cs typeface="+mn-ea"/>
              <a:sym typeface="+mn-lt"/>
            </a:endParaRPr>
          </a:p>
          <a:p>
            <a:pPr algn="ctr">
              <a:lnSpc>
                <a:spcPct val="150000"/>
              </a:lnSpc>
            </a:pPr>
            <a:r>
              <a:rPr lang="zh-CN" altLang="en-US" sz="4000" b="1" dirty="0">
                <a:solidFill>
                  <a:schemeClr val="bg1"/>
                </a:solidFill>
                <a:cs typeface="+mn-ea"/>
                <a:sym typeface="+mn-lt"/>
              </a:rPr>
              <a:t>网站访客唯一性识别和智能流控方案的设计与实现</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wipe(left)">
                                      <p:cBhvr>
                                        <p:cTn id="10" dur="500"/>
                                        <p:tgtEl>
                                          <p:spTgt spid="78"/>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up)">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P spid="7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1">
            <a:extLst>
              <a:ext uri="{FF2B5EF4-FFF2-40B4-BE49-F238E27FC236}">
                <a16:creationId xmlns:a16="http://schemas.microsoft.com/office/drawing/2014/main" id="{121BF9A3-67A6-414F-A047-63C353AB9B7F}"/>
              </a:ext>
            </a:extLst>
          </p:cNvPr>
          <p:cNvSpPr/>
          <p:nvPr/>
        </p:nvSpPr>
        <p:spPr>
          <a:xfrm>
            <a:off x="497248" y="1615679"/>
            <a:ext cx="5639031" cy="1422954"/>
          </a:xfrm>
          <a:prstGeom prst="rect">
            <a:avLst/>
          </a:prstGeom>
        </p:spPr>
        <p:txBody>
          <a:bodyPr wrap="square">
            <a:spAutoFit/>
          </a:bodyPr>
          <a:lstStyle/>
          <a:p>
            <a:pPr indent="457200" algn="just">
              <a:lnSpc>
                <a:spcPct val="150000"/>
              </a:lnSpc>
            </a:pPr>
            <a:r>
              <a:rPr lang="zh-CN" altLang="en-US" sz="2000" dirty="0">
                <a:solidFill>
                  <a:schemeClr val="tx1">
                    <a:lumMod val="75000"/>
                    <a:lumOff val="25000"/>
                  </a:schemeClr>
                </a:solidFill>
                <a:cs typeface="+mn-ea"/>
                <a:sym typeface="+mn-lt"/>
              </a:rPr>
              <a:t>本系统以</a:t>
            </a:r>
            <a:r>
              <a:rPr lang="en-US" altLang="zh-CN" sz="2000" dirty="0">
                <a:solidFill>
                  <a:schemeClr val="tx1">
                    <a:lumMod val="75000"/>
                    <a:lumOff val="25000"/>
                  </a:schemeClr>
                </a:solidFill>
                <a:cs typeface="+mn-ea"/>
                <a:sym typeface="+mn-lt"/>
              </a:rPr>
              <a:t>SDK</a:t>
            </a:r>
            <a:r>
              <a:rPr lang="zh-CN" altLang="en-US" sz="2000" dirty="0">
                <a:solidFill>
                  <a:schemeClr val="tx1">
                    <a:lumMod val="75000"/>
                    <a:lumOff val="25000"/>
                  </a:schemeClr>
                </a:solidFill>
                <a:cs typeface="+mn-ea"/>
                <a:sym typeface="+mn-lt"/>
              </a:rPr>
              <a:t>的形式接入其他网站系统使用。</a:t>
            </a:r>
            <a:endParaRPr lang="en-US" altLang="zh-CN" sz="2000" dirty="0">
              <a:solidFill>
                <a:schemeClr val="tx1">
                  <a:lumMod val="75000"/>
                  <a:lumOff val="25000"/>
                </a:schemeClr>
              </a:solidFill>
              <a:cs typeface="+mn-ea"/>
              <a:sym typeface="+mn-lt"/>
            </a:endParaRPr>
          </a:p>
          <a:p>
            <a:pPr indent="457200" algn="just">
              <a:lnSpc>
                <a:spcPct val="150000"/>
              </a:lnSpc>
            </a:pPr>
            <a:r>
              <a:rPr lang="zh-CN" altLang="en-US" sz="2000" dirty="0">
                <a:solidFill>
                  <a:schemeClr val="tx1">
                    <a:lumMod val="75000"/>
                    <a:lumOff val="25000"/>
                  </a:schemeClr>
                </a:solidFill>
                <a:cs typeface="+mn-ea"/>
                <a:sym typeface="+mn-lt"/>
              </a:rPr>
              <a:t>根据需要设计构建用户数据库、用户信息库、用户请求库、用户</a:t>
            </a:r>
            <a:r>
              <a:rPr lang="en-US" altLang="zh-CN" sz="2000" dirty="0">
                <a:solidFill>
                  <a:schemeClr val="tx1">
                    <a:lumMod val="75000"/>
                    <a:lumOff val="25000"/>
                  </a:schemeClr>
                </a:solidFill>
                <a:cs typeface="+mn-ea"/>
                <a:sym typeface="+mn-lt"/>
              </a:rPr>
              <a:t>-</a:t>
            </a:r>
            <a:r>
              <a:rPr lang="zh-CN" altLang="en-US" sz="2000" dirty="0">
                <a:solidFill>
                  <a:schemeClr val="tx1">
                    <a:lumMod val="75000"/>
                    <a:lumOff val="25000"/>
                  </a:schemeClr>
                </a:solidFill>
                <a:cs typeface="+mn-ea"/>
                <a:sym typeface="+mn-lt"/>
              </a:rPr>
              <a:t>限制数据库和白名单库。</a:t>
            </a:r>
            <a:endParaRPr lang="en-US" sz="2000" b="1" dirty="0">
              <a:solidFill>
                <a:schemeClr val="tx1">
                  <a:lumMod val="75000"/>
                  <a:lumOff val="25000"/>
                </a:schemeClr>
              </a:solidFill>
              <a:cs typeface="+mn-ea"/>
              <a:sym typeface="+mn-lt"/>
            </a:endParaRPr>
          </a:p>
        </p:txBody>
      </p:sp>
      <p:sp>
        <p:nvSpPr>
          <p:cNvPr id="36" name="矩形: 圆角 35">
            <a:extLst>
              <a:ext uri="{FF2B5EF4-FFF2-40B4-BE49-F238E27FC236}">
                <a16:creationId xmlns:a16="http://schemas.microsoft.com/office/drawing/2014/main" id="{0EBBC4EC-0D96-4FA7-9792-D1BF1905DCDB}"/>
              </a:ext>
            </a:extLst>
          </p:cNvPr>
          <p:cNvSpPr/>
          <p:nvPr/>
        </p:nvSpPr>
        <p:spPr>
          <a:xfrm>
            <a:off x="497248" y="893789"/>
            <a:ext cx="2073801" cy="590781"/>
          </a:xfrm>
          <a:prstGeom prst="roundRect">
            <a:avLst>
              <a:gd name="adj" fmla="val 50000"/>
            </a:avLst>
          </a:prstGeom>
          <a:solidFill>
            <a:srgbClr val="74CC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文本框 36">
            <a:extLst>
              <a:ext uri="{FF2B5EF4-FFF2-40B4-BE49-F238E27FC236}">
                <a16:creationId xmlns:a16="http://schemas.microsoft.com/office/drawing/2014/main" id="{6DDF8B16-7E95-4642-BCE0-27BA926C3C24}"/>
              </a:ext>
            </a:extLst>
          </p:cNvPr>
          <p:cNvSpPr txBox="1"/>
          <p:nvPr/>
        </p:nvSpPr>
        <p:spPr>
          <a:xfrm>
            <a:off x="821760" y="849441"/>
            <a:ext cx="1424775" cy="58105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zh-CN" altLang="en-US" sz="2400" dirty="0">
                <a:solidFill>
                  <a:schemeClr val="bg1"/>
                </a:solidFill>
                <a:cs typeface="+mn-ea"/>
                <a:sym typeface="+mn-lt"/>
              </a:rPr>
              <a:t>架构</a:t>
            </a:r>
          </a:p>
        </p:txBody>
      </p:sp>
      <p:sp>
        <p:nvSpPr>
          <p:cNvPr id="11" name="文本框 10">
            <a:extLst>
              <a:ext uri="{FF2B5EF4-FFF2-40B4-BE49-F238E27FC236}">
                <a16:creationId xmlns:a16="http://schemas.microsoft.com/office/drawing/2014/main" id="{6EBDE779-1518-4CE6-8955-026D7C4EE9E9}"/>
              </a:ext>
            </a:extLst>
          </p:cNvPr>
          <p:cNvSpPr txBox="1"/>
          <p:nvPr/>
        </p:nvSpPr>
        <p:spPr>
          <a:xfrm>
            <a:off x="1238845" y="219693"/>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系统设计</a:t>
            </a:r>
          </a:p>
        </p:txBody>
      </p:sp>
      <p:grpSp>
        <p:nvGrpSpPr>
          <p:cNvPr id="13" name="组合 12">
            <a:extLst>
              <a:ext uri="{FF2B5EF4-FFF2-40B4-BE49-F238E27FC236}">
                <a16:creationId xmlns:a16="http://schemas.microsoft.com/office/drawing/2014/main" id="{E9C944F1-E561-4EED-B421-82F68E7E6929}"/>
              </a:ext>
            </a:extLst>
          </p:cNvPr>
          <p:cNvGrpSpPr/>
          <p:nvPr/>
        </p:nvGrpSpPr>
        <p:grpSpPr>
          <a:xfrm>
            <a:off x="-3694" y="237055"/>
            <a:ext cx="1203844" cy="488496"/>
            <a:chOff x="-3694" y="237055"/>
            <a:chExt cx="1203844" cy="488496"/>
          </a:xfrm>
        </p:grpSpPr>
        <p:grpSp>
          <p:nvGrpSpPr>
            <p:cNvPr id="14" name="组合 13">
              <a:extLst>
                <a:ext uri="{FF2B5EF4-FFF2-40B4-BE49-F238E27FC236}">
                  <a16:creationId xmlns:a16="http://schemas.microsoft.com/office/drawing/2014/main" id="{B1A2C7B6-441C-47E2-993C-16CDA558822D}"/>
                </a:ext>
              </a:extLst>
            </p:cNvPr>
            <p:cNvGrpSpPr/>
            <p:nvPr/>
          </p:nvGrpSpPr>
          <p:grpSpPr>
            <a:xfrm>
              <a:off x="0" y="237055"/>
              <a:ext cx="1200150" cy="488496"/>
              <a:chOff x="0" y="254454"/>
              <a:chExt cx="1795510" cy="732518"/>
            </a:xfrm>
          </p:grpSpPr>
          <p:sp>
            <p:nvSpPr>
              <p:cNvPr id="16" name="矩形 1">
                <a:extLst>
                  <a:ext uri="{FF2B5EF4-FFF2-40B4-BE49-F238E27FC236}">
                    <a16:creationId xmlns:a16="http://schemas.microsoft.com/office/drawing/2014/main" id="{050CD177-E80C-44D5-B057-7B71098CB0C5}"/>
                  </a:ext>
                </a:extLst>
              </p:cNvPr>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任意多边形 4">
                <a:extLst>
                  <a:ext uri="{FF2B5EF4-FFF2-40B4-BE49-F238E27FC236}">
                    <a16:creationId xmlns:a16="http://schemas.microsoft.com/office/drawing/2014/main" id="{BB4E2E5B-AA38-4706-AA59-4F6D20638F4B}"/>
                  </a:ext>
                </a:extLst>
              </p:cNvPr>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5" name="文本框 14">
              <a:extLst>
                <a:ext uri="{FF2B5EF4-FFF2-40B4-BE49-F238E27FC236}">
                  <a16:creationId xmlns:a16="http://schemas.microsoft.com/office/drawing/2014/main" id="{DE103465-CC6D-4DB2-B529-E7A95DD5D0E4}"/>
                </a:ext>
              </a:extLst>
            </p:cNvPr>
            <p:cNvSpPr txBox="1"/>
            <p:nvPr/>
          </p:nvSpPr>
          <p:spPr>
            <a:xfrm>
              <a:off x="-3694" y="237055"/>
              <a:ext cx="720670" cy="461665"/>
            </a:xfrm>
            <a:prstGeom prst="rect">
              <a:avLst/>
            </a:prstGeom>
            <a:noFill/>
          </p:spPr>
          <p:txBody>
            <a:bodyPr wrap="square" rtlCol="0">
              <a:spAutoFit/>
            </a:bodyPr>
            <a:lstStyle/>
            <a:p>
              <a:pPr algn="ctr"/>
              <a:r>
                <a:rPr lang="en-US" altLang="zh-CN" sz="2400" b="1" dirty="0">
                  <a:solidFill>
                    <a:schemeClr val="bg1"/>
                  </a:solidFill>
                </a:rPr>
                <a:t>04</a:t>
              </a:r>
              <a:endParaRPr lang="zh-CN" altLang="en-US" sz="2400" b="1" dirty="0">
                <a:solidFill>
                  <a:schemeClr val="bg1"/>
                </a:solidFill>
              </a:endParaRPr>
            </a:p>
          </p:txBody>
        </p:sp>
      </p:grpSp>
      <p:pic>
        <p:nvPicPr>
          <p:cNvPr id="18" name="图片 17">
            <a:extLst>
              <a:ext uri="{FF2B5EF4-FFF2-40B4-BE49-F238E27FC236}">
                <a16:creationId xmlns:a16="http://schemas.microsoft.com/office/drawing/2014/main" id="{9631CD8F-2BC0-4B59-A5C6-FF6AAECDDEF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92132" y="157549"/>
            <a:ext cx="5640070" cy="6375400"/>
          </a:xfrm>
          <a:prstGeom prst="rect">
            <a:avLst/>
          </a:prstGeom>
          <a:noFill/>
        </p:spPr>
      </p:pic>
      <p:graphicFrame>
        <p:nvGraphicFramePr>
          <p:cNvPr id="2" name="表格 1">
            <a:extLst>
              <a:ext uri="{FF2B5EF4-FFF2-40B4-BE49-F238E27FC236}">
                <a16:creationId xmlns:a16="http://schemas.microsoft.com/office/drawing/2014/main" id="{9AEE5E2D-0DEC-4D8A-8EAF-AA35F8A9002E}"/>
              </a:ext>
            </a:extLst>
          </p:cNvPr>
          <p:cNvGraphicFramePr>
            <a:graphicFrameLocks noGrp="1"/>
          </p:cNvGraphicFramePr>
          <p:nvPr>
            <p:extLst>
              <p:ext uri="{D42A27DB-BD31-4B8C-83A1-F6EECF244321}">
                <p14:modId xmlns:p14="http://schemas.microsoft.com/office/powerpoint/2010/main" val="2567126585"/>
              </p:ext>
            </p:extLst>
          </p:nvPr>
        </p:nvGraphicFramePr>
        <p:xfrm>
          <a:off x="497248" y="3169742"/>
          <a:ext cx="5832531" cy="3293364"/>
        </p:xfrm>
        <a:graphic>
          <a:graphicData uri="http://schemas.openxmlformats.org/drawingml/2006/table">
            <a:tbl>
              <a:tblPr firstRow="1" firstCol="1" bandRow="1">
                <a:tableStyleId>{5C22544A-7EE6-4342-B048-85BDC9FD1C3A}</a:tableStyleId>
              </a:tblPr>
              <a:tblGrid>
                <a:gridCol w="1428997">
                  <a:extLst>
                    <a:ext uri="{9D8B030D-6E8A-4147-A177-3AD203B41FA5}">
                      <a16:colId xmlns:a16="http://schemas.microsoft.com/office/drawing/2014/main" val="4120132991"/>
                    </a:ext>
                  </a:extLst>
                </a:gridCol>
                <a:gridCol w="2383108">
                  <a:extLst>
                    <a:ext uri="{9D8B030D-6E8A-4147-A177-3AD203B41FA5}">
                      <a16:colId xmlns:a16="http://schemas.microsoft.com/office/drawing/2014/main" val="474981755"/>
                    </a:ext>
                  </a:extLst>
                </a:gridCol>
                <a:gridCol w="2020426">
                  <a:extLst>
                    <a:ext uri="{9D8B030D-6E8A-4147-A177-3AD203B41FA5}">
                      <a16:colId xmlns:a16="http://schemas.microsoft.com/office/drawing/2014/main" val="1464123702"/>
                    </a:ext>
                  </a:extLst>
                </a:gridCol>
              </a:tblGrid>
              <a:tr h="0">
                <a:tc>
                  <a:txBody>
                    <a:bodyPr/>
                    <a:lstStyle/>
                    <a:p>
                      <a:pPr algn="ctr">
                        <a:lnSpc>
                          <a:spcPct val="150000"/>
                        </a:lnSpc>
                      </a:pPr>
                      <a:r>
                        <a:rPr lang="zh-CN" sz="1400" kern="100">
                          <a:effectLst/>
                        </a:rPr>
                        <a:t>表名</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400" kern="100" dirty="0">
                          <a:effectLst/>
                        </a:rPr>
                        <a:t>数据说明</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400" kern="100" dirty="0">
                          <a:effectLst/>
                        </a:rPr>
                        <a:t>功能说明</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81423401"/>
                  </a:ext>
                </a:extLst>
              </a:tr>
              <a:tr h="0">
                <a:tc>
                  <a:txBody>
                    <a:bodyPr/>
                    <a:lstStyle/>
                    <a:p>
                      <a:pPr algn="ctr">
                        <a:lnSpc>
                          <a:spcPct val="150000"/>
                        </a:lnSpc>
                      </a:pPr>
                      <a:r>
                        <a:rPr lang="en-US" sz="1400" kern="100">
                          <a:effectLst/>
                        </a:rPr>
                        <a:t>users</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400" kern="100">
                          <a:effectLst/>
                        </a:rPr>
                        <a:t>存储</a:t>
                      </a:r>
                      <a:r>
                        <a:rPr lang="en-US" sz="1400" kern="100">
                          <a:effectLst/>
                        </a:rPr>
                        <a:t>fingerprint</a:t>
                      </a:r>
                      <a:r>
                        <a:rPr lang="zh-CN" sz="1400" kern="100">
                          <a:effectLst/>
                        </a:rPr>
                        <a:t>与</a:t>
                      </a:r>
                      <a:r>
                        <a:rPr lang="en-US" sz="1400" kern="100">
                          <a:effectLst/>
                        </a:rPr>
                        <a:t>ip</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400" kern="100">
                          <a:effectLst/>
                        </a:rPr>
                        <a:t>将</a:t>
                      </a:r>
                      <a:r>
                        <a:rPr lang="en-US" sz="1400" kern="100">
                          <a:effectLst/>
                        </a:rPr>
                        <a:t>fingerprint</a:t>
                      </a:r>
                      <a:r>
                        <a:rPr lang="zh-CN" sz="1400" kern="100">
                          <a:effectLst/>
                        </a:rPr>
                        <a:t>作为用户身份的标记</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00076733"/>
                  </a:ext>
                </a:extLst>
              </a:tr>
              <a:tr h="0">
                <a:tc>
                  <a:txBody>
                    <a:bodyPr/>
                    <a:lstStyle/>
                    <a:p>
                      <a:pPr algn="ctr">
                        <a:lnSpc>
                          <a:spcPct val="150000"/>
                        </a:lnSpc>
                      </a:pPr>
                      <a:r>
                        <a:rPr lang="en-US" sz="1400" kern="100">
                          <a:effectLst/>
                        </a:rPr>
                        <a:t>fingerprints</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400" kern="100">
                          <a:effectLst/>
                        </a:rPr>
                        <a:t>存储</a:t>
                      </a:r>
                      <a:r>
                        <a:rPr lang="en-US" sz="1400" kern="100">
                          <a:effectLst/>
                        </a:rPr>
                        <a:t>fingerprint</a:t>
                      </a:r>
                      <a:r>
                        <a:rPr lang="zh-CN" sz="1400" kern="100">
                          <a:effectLst/>
                        </a:rPr>
                        <a:t>、</a:t>
                      </a:r>
                      <a:r>
                        <a:rPr lang="en-US" sz="1400" kern="100">
                          <a:effectLst/>
                        </a:rPr>
                        <a:t>User Agent</a:t>
                      </a:r>
                      <a:r>
                        <a:rPr lang="zh-CN" sz="1400" kern="100">
                          <a:effectLst/>
                        </a:rPr>
                        <a:t>、核心数、时区、语言、字体、分辨率等</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400" kern="100" dirty="0">
                          <a:effectLst/>
                        </a:rPr>
                        <a:t>存储其他表征用户的特征值</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269217306"/>
                  </a:ext>
                </a:extLst>
              </a:tr>
              <a:tr h="0">
                <a:tc>
                  <a:txBody>
                    <a:bodyPr/>
                    <a:lstStyle/>
                    <a:p>
                      <a:pPr algn="ctr">
                        <a:lnSpc>
                          <a:spcPct val="150000"/>
                        </a:lnSpc>
                      </a:pPr>
                      <a:r>
                        <a:rPr lang="en-US" sz="1400" kern="100">
                          <a:effectLst/>
                        </a:rPr>
                        <a:t>userfreqs</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400" kern="100">
                          <a:effectLst/>
                        </a:rPr>
                        <a:t>存储用户在时间段内的访问次数、上一次访问时间等</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400" kern="100" dirty="0">
                          <a:effectLst/>
                        </a:rPr>
                        <a:t>用于计算用户访问频率等，判断是否爬虫</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375277626"/>
                  </a:ext>
                </a:extLst>
              </a:tr>
              <a:tr h="0">
                <a:tc>
                  <a:txBody>
                    <a:bodyPr/>
                    <a:lstStyle/>
                    <a:p>
                      <a:pPr algn="ctr">
                        <a:lnSpc>
                          <a:spcPct val="150000"/>
                        </a:lnSpc>
                      </a:pPr>
                      <a:r>
                        <a:rPr lang="en-US" altLang="zh-CN" sz="1400" kern="100" dirty="0">
                          <a:effectLst/>
                        </a:rPr>
                        <a:t>b</a:t>
                      </a:r>
                      <a:r>
                        <a:rPr lang="en-US" sz="1400" kern="100" dirty="0">
                          <a:effectLst/>
                        </a:rPr>
                        <a:t>locks</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400" kern="100">
                          <a:effectLst/>
                        </a:rPr>
                        <a:t>存储用户与限制时间</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400" kern="100">
                          <a:effectLst/>
                        </a:rPr>
                        <a:t>用于限制用户请求</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005568293"/>
                  </a:ext>
                </a:extLst>
              </a:tr>
              <a:tr h="0">
                <a:tc>
                  <a:txBody>
                    <a:bodyPr/>
                    <a:lstStyle/>
                    <a:p>
                      <a:pPr algn="ctr">
                        <a:lnSpc>
                          <a:spcPct val="150000"/>
                        </a:lnSpc>
                      </a:pPr>
                      <a:r>
                        <a:rPr lang="en-US" sz="1400" kern="100" dirty="0" err="1">
                          <a:effectLst/>
                        </a:rPr>
                        <a:t>whilelists</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400" kern="100">
                          <a:effectLst/>
                        </a:rPr>
                        <a:t>存储白名单用户</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400" kern="100" dirty="0">
                          <a:effectLst/>
                        </a:rPr>
                        <a:t>用于放行可能会被识别为爬虫的白名单用户</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102744681"/>
                  </a:ext>
                </a:extLst>
              </a:tr>
            </a:tbl>
          </a:graphicData>
        </a:graphic>
      </p:graphicFrame>
    </p:spTree>
    <p:extLst>
      <p:ext uri="{BB962C8B-B14F-4D97-AF65-F5344CB8AC3E}">
        <p14:creationId xmlns:p14="http://schemas.microsoft.com/office/powerpoint/2010/main" val="285730277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1">
            <a:extLst>
              <a:ext uri="{FF2B5EF4-FFF2-40B4-BE49-F238E27FC236}">
                <a16:creationId xmlns:a16="http://schemas.microsoft.com/office/drawing/2014/main" id="{121BF9A3-67A6-414F-A047-63C353AB9B7F}"/>
              </a:ext>
            </a:extLst>
          </p:cNvPr>
          <p:cNvSpPr/>
          <p:nvPr/>
        </p:nvSpPr>
        <p:spPr>
          <a:xfrm>
            <a:off x="456969" y="2131944"/>
            <a:ext cx="5639031" cy="499624"/>
          </a:xfrm>
          <a:prstGeom prst="rect">
            <a:avLst/>
          </a:prstGeom>
        </p:spPr>
        <p:txBody>
          <a:bodyPr wrap="square">
            <a:spAutoFit/>
          </a:bodyPr>
          <a:lstStyle/>
          <a:p>
            <a:pPr indent="457200" algn="just">
              <a:lnSpc>
                <a:spcPct val="150000"/>
              </a:lnSpc>
            </a:pPr>
            <a:r>
              <a:rPr lang="zh-CN" altLang="en-US" sz="2000" dirty="0">
                <a:solidFill>
                  <a:schemeClr val="tx1">
                    <a:lumMod val="75000"/>
                    <a:lumOff val="25000"/>
                  </a:schemeClr>
                </a:solidFill>
                <a:cs typeface="+mn-ea"/>
                <a:sym typeface="+mn-lt"/>
              </a:rPr>
              <a:t>系统整体流程如图所示。</a:t>
            </a:r>
            <a:endParaRPr lang="en-US" sz="2000" b="1" dirty="0">
              <a:solidFill>
                <a:schemeClr val="tx1">
                  <a:lumMod val="75000"/>
                  <a:lumOff val="25000"/>
                </a:schemeClr>
              </a:solidFill>
              <a:cs typeface="+mn-ea"/>
              <a:sym typeface="+mn-lt"/>
            </a:endParaRPr>
          </a:p>
        </p:txBody>
      </p:sp>
      <p:sp>
        <p:nvSpPr>
          <p:cNvPr id="36" name="矩形: 圆角 35">
            <a:extLst>
              <a:ext uri="{FF2B5EF4-FFF2-40B4-BE49-F238E27FC236}">
                <a16:creationId xmlns:a16="http://schemas.microsoft.com/office/drawing/2014/main" id="{0EBBC4EC-0D96-4FA7-9792-D1BF1905DCDB}"/>
              </a:ext>
            </a:extLst>
          </p:cNvPr>
          <p:cNvSpPr/>
          <p:nvPr/>
        </p:nvSpPr>
        <p:spPr>
          <a:xfrm>
            <a:off x="716976" y="1258263"/>
            <a:ext cx="2073801" cy="590781"/>
          </a:xfrm>
          <a:prstGeom prst="roundRect">
            <a:avLst>
              <a:gd name="adj" fmla="val 50000"/>
            </a:avLst>
          </a:prstGeom>
          <a:solidFill>
            <a:srgbClr val="74CC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文本框 36">
            <a:extLst>
              <a:ext uri="{FF2B5EF4-FFF2-40B4-BE49-F238E27FC236}">
                <a16:creationId xmlns:a16="http://schemas.microsoft.com/office/drawing/2014/main" id="{6DDF8B16-7E95-4642-BCE0-27BA926C3C24}"/>
              </a:ext>
            </a:extLst>
          </p:cNvPr>
          <p:cNvSpPr txBox="1"/>
          <p:nvPr/>
        </p:nvSpPr>
        <p:spPr>
          <a:xfrm>
            <a:off x="1041488" y="1213915"/>
            <a:ext cx="1424775" cy="58105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zh-CN" altLang="en-US" sz="2400" dirty="0">
                <a:solidFill>
                  <a:schemeClr val="bg1"/>
                </a:solidFill>
                <a:cs typeface="+mn-ea"/>
                <a:sym typeface="+mn-lt"/>
              </a:rPr>
              <a:t>系统流程</a:t>
            </a:r>
          </a:p>
        </p:txBody>
      </p:sp>
      <p:sp>
        <p:nvSpPr>
          <p:cNvPr id="11" name="文本框 10">
            <a:extLst>
              <a:ext uri="{FF2B5EF4-FFF2-40B4-BE49-F238E27FC236}">
                <a16:creationId xmlns:a16="http://schemas.microsoft.com/office/drawing/2014/main" id="{6EBDE779-1518-4CE6-8955-026D7C4EE9E9}"/>
              </a:ext>
            </a:extLst>
          </p:cNvPr>
          <p:cNvSpPr txBox="1"/>
          <p:nvPr/>
        </p:nvSpPr>
        <p:spPr>
          <a:xfrm>
            <a:off x="1238845" y="219693"/>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系统设计</a:t>
            </a:r>
          </a:p>
        </p:txBody>
      </p:sp>
      <p:grpSp>
        <p:nvGrpSpPr>
          <p:cNvPr id="13" name="组合 12">
            <a:extLst>
              <a:ext uri="{FF2B5EF4-FFF2-40B4-BE49-F238E27FC236}">
                <a16:creationId xmlns:a16="http://schemas.microsoft.com/office/drawing/2014/main" id="{E9C944F1-E561-4EED-B421-82F68E7E6929}"/>
              </a:ext>
            </a:extLst>
          </p:cNvPr>
          <p:cNvGrpSpPr/>
          <p:nvPr/>
        </p:nvGrpSpPr>
        <p:grpSpPr>
          <a:xfrm>
            <a:off x="-3694" y="237055"/>
            <a:ext cx="1203844" cy="488496"/>
            <a:chOff x="-3694" y="237055"/>
            <a:chExt cx="1203844" cy="488496"/>
          </a:xfrm>
        </p:grpSpPr>
        <p:grpSp>
          <p:nvGrpSpPr>
            <p:cNvPr id="14" name="组合 13">
              <a:extLst>
                <a:ext uri="{FF2B5EF4-FFF2-40B4-BE49-F238E27FC236}">
                  <a16:creationId xmlns:a16="http://schemas.microsoft.com/office/drawing/2014/main" id="{B1A2C7B6-441C-47E2-993C-16CDA558822D}"/>
                </a:ext>
              </a:extLst>
            </p:cNvPr>
            <p:cNvGrpSpPr/>
            <p:nvPr/>
          </p:nvGrpSpPr>
          <p:grpSpPr>
            <a:xfrm>
              <a:off x="0" y="237055"/>
              <a:ext cx="1200150" cy="488496"/>
              <a:chOff x="0" y="254454"/>
              <a:chExt cx="1795510" cy="732518"/>
            </a:xfrm>
          </p:grpSpPr>
          <p:sp>
            <p:nvSpPr>
              <p:cNvPr id="16" name="矩形 1">
                <a:extLst>
                  <a:ext uri="{FF2B5EF4-FFF2-40B4-BE49-F238E27FC236}">
                    <a16:creationId xmlns:a16="http://schemas.microsoft.com/office/drawing/2014/main" id="{050CD177-E80C-44D5-B057-7B71098CB0C5}"/>
                  </a:ext>
                </a:extLst>
              </p:cNvPr>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任意多边形 4">
                <a:extLst>
                  <a:ext uri="{FF2B5EF4-FFF2-40B4-BE49-F238E27FC236}">
                    <a16:creationId xmlns:a16="http://schemas.microsoft.com/office/drawing/2014/main" id="{BB4E2E5B-AA38-4706-AA59-4F6D20638F4B}"/>
                  </a:ext>
                </a:extLst>
              </p:cNvPr>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5" name="文本框 14">
              <a:extLst>
                <a:ext uri="{FF2B5EF4-FFF2-40B4-BE49-F238E27FC236}">
                  <a16:creationId xmlns:a16="http://schemas.microsoft.com/office/drawing/2014/main" id="{DE103465-CC6D-4DB2-B529-E7A95DD5D0E4}"/>
                </a:ext>
              </a:extLst>
            </p:cNvPr>
            <p:cNvSpPr txBox="1"/>
            <p:nvPr/>
          </p:nvSpPr>
          <p:spPr>
            <a:xfrm>
              <a:off x="-3694" y="237055"/>
              <a:ext cx="720670" cy="461665"/>
            </a:xfrm>
            <a:prstGeom prst="rect">
              <a:avLst/>
            </a:prstGeom>
            <a:noFill/>
          </p:spPr>
          <p:txBody>
            <a:bodyPr wrap="square" rtlCol="0">
              <a:spAutoFit/>
            </a:bodyPr>
            <a:lstStyle/>
            <a:p>
              <a:pPr algn="ctr"/>
              <a:r>
                <a:rPr lang="en-US" altLang="zh-CN" sz="2400" b="1" dirty="0">
                  <a:solidFill>
                    <a:schemeClr val="bg1"/>
                  </a:solidFill>
                </a:rPr>
                <a:t>04</a:t>
              </a:r>
              <a:endParaRPr lang="zh-CN" altLang="en-US" sz="2400" b="1" dirty="0">
                <a:solidFill>
                  <a:schemeClr val="bg1"/>
                </a:solidFill>
              </a:endParaRPr>
            </a:p>
          </p:txBody>
        </p:sp>
      </p:grpSp>
      <p:pic>
        <p:nvPicPr>
          <p:cNvPr id="19" name="图片 18">
            <a:extLst>
              <a:ext uri="{FF2B5EF4-FFF2-40B4-BE49-F238E27FC236}">
                <a16:creationId xmlns:a16="http://schemas.microsoft.com/office/drawing/2014/main" id="{BBFCA150-3B4E-4D3D-9F6B-E1456C529262}"/>
              </a:ext>
            </a:extLst>
          </p:cNvPr>
          <p:cNvPicPr/>
          <p:nvPr/>
        </p:nvPicPr>
        <p:blipFill>
          <a:blip r:embed="rId3"/>
          <a:stretch>
            <a:fillRect/>
          </a:stretch>
        </p:blipFill>
        <p:spPr>
          <a:xfrm>
            <a:off x="4577006" y="2782528"/>
            <a:ext cx="7127578" cy="3450413"/>
          </a:xfrm>
          <a:prstGeom prst="rect">
            <a:avLst/>
          </a:prstGeom>
        </p:spPr>
      </p:pic>
      <p:pic>
        <p:nvPicPr>
          <p:cNvPr id="18" name="图片 17">
            <a:extLst>
              <a:ext uri="{FF2B5EF4-FFF2-40B4-BE49-F238E27FC236}">
                <a16:creationId xmlns:a16="http://schemas.microsoft.com/office/drawing/2014/main" id="{AE34B7B2-D2D1-47A1-B936-5501D948FE89}"/>
              </a:ext>
            </a:extLst>
          </p:cNvPr>
          <p:cNvPicPr/>
          <p:nvPr/>
        </p:nvPicPr>
        <p:blipFill>
          <a:blip r:embed="rId4"/>
          <a:stretch>
            <a:fillRect/>
          </a:stretch>
        </p:blipFill>
        <p:spPr>
          <a:xfrm>
            <a:off x="4577006" y="550617"/>
            <a:ext cx="3954435" cy="1430367"/>
          </a:xfrm>
          <a:prstGeom prst="rect">
            <a:avLst/>
          </a:prstGeom>
        </p:spPr>
      </p:pic>
      <p:pic>
        <p:nvPicPr>
          <p:cNvPr id="20" name="图片 19">
            <a:extLst>
              <a:ext uri="{FF2B5EF4-FFF2-40B4-BE49-F238E27FC236}">
                <a16:creationId xmlns:a16="http://schemas.microsoft.com/office/drawing/2014/main" id="{F68FE297-8A5E-4EEB-B244-7A15E48A08A7}"/>
              </a:ext>
            </a:extLst>
          </p:cNvPr>
          <p:cNvPicPr/>
          <p:nvPr/>
        </p:nvPicPr>
        <p:blipFill>
          <a:blip r:embed="rId5"/>
          <a:stretch>
            <a:fillRect/>
          </a:stretch>
        </p:blipFill>
        <p:spPr>
          <a:xfrm>
            <a:off x="4647978" y="2501227"/>
            <a:ext cx="6546764" cy="3450412"/>
          </a:xfrm>
          <a:prstGeom prst="rect">
            <a:avLst/>
          </a:prstGeom>
        </p:spPr>
      </p:pic>
    </p:spTree>
    <p:extLst>
      <p:ext uri="{BB962C8B-B14F-4D97-AF65-F5344CB8AC3E}">
        <p14:creationId xmlns:p14="http://schemas.microsoft.com/office/powerpoint/2010/main" val="292641276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randombar(horizontal)">
                                      <p:cBhvr>
                                        <p:cTn id="12" dur="500"/>
                                        <p:tgtEl>
                                          <p:spTgt spid="18"/>
                                        </p:tgtEl>
                                      </p:cBhvr>
                                    </p:animEffect>
                                  </p:childTnLst>
                                </p:cTn>
                              </p:par>
                              <p:par>
                                <p:cTn id="13" presetID="14" presetClass="entr" presetSubtype="1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randombar(horizontal)">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nodeType="clickEffect">
                                  <p:stCondLst>
                                    <p:cond delay="0"/>
                                  </p:stCondLst>
                                  <p:childTnLst>
                                    <p:animEffect transition="out" filter="wipe(down)">
                                      <p:cBhvr>
                                        <p:cTn id="19" dur="500"/>
                                        <p:tgtEl>
                                          <p:spTgt spid="18"/>
                                        </p:tgtEl>
                                      </p:cBhvr>
                                    </p:animEffect>
                                    <p:set>
                                      <p:cBhvr>
                                        <p:cTn id="20" dur="1" fill="hold">
                                          <p:stCondLst>
                                            <p:cond delay="499"/>
                                          </p:stCondLst>
                                        </p:cTn>
                                        <p:tgtEl>
                                          <p:spTgt spid="18"/>
                                        </p:tgtEl>
                                        <p:attrNameLst>
                                          <p:attrName>style.visibility</p:attrName>
                                        </p:attrNameLst>
                                      </p:cBhvr>
                                      <p:to>
                                        <p:strVal val="hidden"/>
                                      </p:to>
                                    </p:set>
                                  </p:childTnLst>
                                </p:cTn>
                              </p:par>
                              <p:par>
                                <p:cTn id="21" presetID="22" presetClass="exit" presetSubtype="4" fill="hold" nodeType="withEffect">
                                  <p:stCondLst>
                                    <p:cond delay="0"/>
                                  </p:stCondLst>
                                  <p:childTnLst>
                                    <p:animEffect transition="out" filter="wipe(down)">
                                      <p:cBhvr>
                                        <p:cTn id="22" dur="500"/>
                                        <p:tgtEl>
                                          <p:spTgt spid="20"/>
                                        </p:tgtEl>
                                      </p:cBhvr>
                                    </p:animEffect>
                                    <p:set>
                                      <p:cBhvr>
                                        <p:cTn id="23"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238845" y="219693"/>
            <a:ext cx="4729336" cy="523220"/>
          </a:xfrm>
          <a:prstGeom prst="rect">
            <a:avLst/>
          </a:prstGeom>
          <a:noFill/>
        </p:spPr>
        <p:txBody>
          <a:bodyPr wrap="square" rtlCol="0">
            <a:spAutoFit/>
          </a:bodyPr>
          <a:lstStyle/>
          <a:p>
            <a:r>
              <a:rPr lang="zh-CN" altLang="en-US" sz="2800" b="1" spc="300" dirty="0">
                <a:solidFill>
                  <a:schemeClr val="tx1">
                    <a:lumMod val="75000"/>
                    <a:lumOff val="25000"/>
                  </a:schemeClr>
                </a:solidFill>
              </a:rPr>
              <a:t>完成情况与后续任务</a:t>
            </a:r>
          </a:p>
        </p:txBody>
      </p:sp>
      <p:grpSp>
        <p:nvGrpSpPr>
          <p:cNvPr id="3" name="组合 2"/>
          <p:cNvGrpSpPr/>
          <p:nvPr/>
        </p:nvGrpSpPr>
        <p:grpSpPr>
          <a:xfrm>
            <a:off x="-3694" y="237055"/>
            <a:ext cx="1203844" cy="830997"/>
            <a:chOff x="-3694" y="237055"/>
            <a:chExt cx="1203844" cy="830997"/>
          </a:xfrm>
        </p:grpSpPr>
        <p:grpSp>
          <p:nvGrpSpPr>
            <p:cNvPr id="7" name="组合 6"/>
            <p:cNvGrpSpPr/>
            <p:nvPr/>
          </p:nvGrpSpPr>
          <p:grpSpPr>
            <a:xfrm>
              <a:off x="0" y="237055"/>
              <a:ext cx="1200150" cy="488496"/>
              <a:chOff x="0" y="254454"/>
              <a:chExt cx="1795510" cy="732518"/>
            </a:xfrm>
          </p:grpSpPr>
          <p:sp>
            <p:nvSpPr>
              <p:cNvPr id="2" name="矩形 1"/>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任意多边形 4"/>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4" name="文本框 13"/>
            <p:cNvSpPr txBox="1"/>
            <p:nvPr/>
          </p:nvSpPr>
          <p:spPr>
            <a:xfrm>
              <a:off x="-3694" y="237055"/>
              <a:ext cx="720670" cy="830997"/>
            </a:xfrm>
            <a:prstGeom prst="rect">
              <a:avLst/>
            </a:prstGeom>
            <a:noFill/>
          </p:spPr>
          <p:txBody>
            <a:bodyPr wrap="square" rtlCol="0">
              <a:spAutoFit/>
            </a:bodyPr>
            <a:lstStyle/>
            <a:p>
              <a:pPr algn="ctr"/>
              <a:r>
                <a:rPr lang="en-US" altLang="zh-CN" sz="2400" b="1" dirty="0">
                  <a:solidFill>
                    <a:schemeClr val="bg1"/>
                  </a:solidFill>
                </a:rPr>
                <a:t>05=5</a:t>
              </a:r>
              <a:endParaRPr lang="zh-CN" altLang="en-US" sz="2400" b="1" dirty="0">
                <a:solidFill>
                  <a:schemeClr val="bg1"/>
                </a:solidFill>
              </a:endParaRPr>
            </a:p>
          </p:txBody>
        </p:sp>
      </p:grpSp>
      <p:grpSp>
        <p:nvGrpSpPr>
          <p:cNvPr id="15" name="组合 14"/>
          <p:cNvGrpSpPr/>
          <p:nvPr/>
        </p:nvGrpSpPr>
        <p:grpSpPr>
          <a:xfrm>
            <a:off x="-3694" y="6575725"/>
            <a:ext cx="12195694" cy="282275"/>
            <a:chOff x="-3694" y="6575725"/>
            <a:chExt cx="12195694" cy="282275"/>
          </a:xfrm>
        </p:grpSpPr>
        <p:sp>
          <p:nvSpPr>
            <p:cNvPr id="16" name="矩形 19"/>
            <p:cNvSpPr/>
            <p:nvPr/>
          </p:nvSpPr>
          <p:spPr>
            <a:xfrm>
              <a:off x="-3694" y="6575725"/>
              <a:ext cx="9785869" cy="282275"/>
            </a:xfrm>
            <a:custGeom>
              <a:avLst/>
              <a:gdLst>
                <a:gd name="connsiteX0" fmla="*/ 0 w 9785869"/>
                <a:gd name="connsiteY0" fmla="*/ 0 h 282275"/>
                <a:gd name="connsiteX1" fmla="*/ 9785869 w 9785869"/>
                <a:gd name="connsiteY1" fmla="*/ 0 h 282275"/>
                <a:gd name="connsiteX2" fmla="*/ 9785869 w 9785869"/>
                <a:gd name="connsiteY2" fmla="*/ 282275 h 282275"/>
                <a:gd name="connsiteX3" fmla="*/ 0 w 9785869"/>
                <a:gd name="connsiteY3" fmla="*/ 282275 h 282275"/>
                <a:gd name="connsiteX4" fmla="*/ 0 w 9785869"/>
                <a:gd name="connsiteY4" fmla="*/ 0 h 282275"/>
                <a:gd name="connsiteX0-1" fmla="*/ 0 w 9785869"/>
                <a:gd name="connsiteY0-2" fmla="*/ 0 h 282275"/>
                <a:gd name="connsiteX1-3" fmla="*/ 9785869 w 9785869"/>
                <a:gd name="connsiteY1-4" fmla="*/ 0 h 282275"/>
                <a:gd name="connsiteX2-5" fmla="*/ 9500119 w 9785869"/>
                <a:gd name="connsiteY2-6" fmla="*/ 282275 h 282275"/>
                <a:gd name="connsiteX3-7" fmla="*/ 0 w 9785869"/>
                <a:gd name="connsiteY3-8" fmla="*/ 282275 h 282275"/>
                <a:gd name="connsiteX4-9" fmla="*/ 0 w 9785869"/>
                <a:gd name="connsiteY4-10" fmla="*/ 0 h 282275"/>
                <a:gd name="connsiteX0-11" fmla="*/ 0 w 9785869"/>
                <a:gd name="connsiteY0-12" fmla="*/ 0 h 282275"/>
                <a:gd name="connsiteX1-13" fmla="*/ 9785869 w 9785869"/>
                <a:gd name="connsiteY1-14" fmla="*/ 0 h 282275"/>
                <a:gd name="connsiteX2-15" fmla="*/ 9623944 w 9785869"/>
                <a:gd name="connsiteY2-16" fmla="*/ 263225 h 282275"/>
                <a:gd name="connsiteX3-17" fmla="*/ 0 w 9785869"/>
                <a:gd name="connsiteY3-18" fmla="*/ 282275 h 282275"/>
                <a:gd name="connsiteX4-19" fmla="*/ 0 w 9785869"/>
                <a:gd name="connsiteY4-20" fmla="*/ 0 h 282275"/>
                <a:gd name="connsiteX0-21" fmla="*/ 0 w 9785869"/>
                <a:gd name="connsiteY0-22" fmla="*/ 0 h 282275"/>
                <a:gd name="connsiteX1-23" fmla="*/ 9785869 w 9785869"/>
                <a:gd name="connsiteY1-24" fmla="*/ 0 h 282275"/>
                <a:gd name="connsiteX2-25" fmla="*/ 9633469 w 9785869"/>
                <a:gd name="connsiteY2-26" fmla="*/ 282275 h 282275"/>
                <a:gd name="connsiteX3-27" fmla="*/ 0 w 9785869"/>
                <a:gd name="connsiteY3-28" fmla="*/ 282275 h 282275"/>
                <a:gd name="connsiteX4-29" fmla="*/ 0 w 9785869"/>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5869" h="282275">
                  <a:moveTo>
                    <a:pt x="0" y="0"/>
                  </a:moveTo>
                  <a:lnTo>
                    <a:pt x="9785869" y="0"/>
                  </a:lnTo>
                  <a:lnTo>
                    <a:pt x="9633469" y="282275"/>
                  </a:lnTo>
                  <a:lnTo>
                    <a:pt x="0" y="2822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文本框 16"/>
            <p:cNvSpPr txBox="1"/>
            <p:nvPr/>
          </p:nvSpPr>
          <p:spPr>
            <a:xfrm>
              <a:off x="9782176" y="6575725"/>
              <a:ext cx="1809750" cy="276999"/>
            </a:xfrm>
            <a:prstGeom prst="rect">
              <a:avLst/>
            </a:prstGeom>
            <a:noFill/>
          </p:spPr>
          <p:txBody>
            <a:bodyPr wrap="square" rtlCol="0">
              <a:spAutoFit/>
            </a:bodyPr>
            <a:lstStyle/>
            <a:p>
              <a:pPr algn="dist"/>
              <a:r>
                <a:rPr lang="zh-CN" altLang="en-US" sz="1200" i="1" dirty="0">
                  <a:solidFill>
                    <a:schemeClr val="tx1">
                      <a:lumMod val="75000"/>
                      <a:lumOff val="25000"/>
                    </a:schemeClr>
                  </a:solidFill>
                </a:rPr>
                <a:t>北京航空航天大学</a:t>
              </a:r>
            </a:p>
          </p:txBody>
        </p:sp>
        <p:sp>
          <p:nvSpPr>
            <p:cNvPr id="18" name="矩形 21"/>
            <p:cNvSpPr/>
            <p:nvPr/>
          </p:nvSpPr>
          <p:spPr>
            <a:xfrm>
              <a:off x="11591925" y="6575725"/>
              <a:ext cx="600075" cy="282275"/>
            </a:xfrm>
            <a:custGeom>
              <a:avLst/>
              <a:gdLst>
                <a:gd name="connsiteX0" fmla="*/ 0 w 600075"/>
                <a:gd name="connsiteY0" fmla="*/ 0 h 282275"/>
                <a:gd name="connsiteX1" fmla="*/ 600075 w 600075"/>
                <a:gd name="connsiteY1" fmla="*/ 0 h 282275"/>
                <a:gd name="connsiteX2" fmla="*/ 600075 w 600075"/>
                <a:gd name="connsiteY2" fmla="*/ 282275 h 282275"/>
                <a:gd name="connsiteX3" fmla="*/ 0 w 600075"/>
                <a:gd name="connsiteY3" fmla="*/ 282275 h 282275"/>
                <a:gd name="connsiteX4" fmla="*/ 0 w 600075"/>
                <a:gd name="connsiteY4" fmla="*/ 0 h 282275"/>
                <a:gd name="connsiteX0-1" fmla="*/ 247650 w 600075"/>
                <a:gd name="connsiteY0-2" fmla="*/ 0 h 282275"/>
                <a:gd name="connsiteX1-3" fmla="*/ 600075 w 600075"/>
                <a:gd name="connsiteY1-4" fmla="*/ 0 h 282275"/>
                <a:gd name="connsiteX2-5" fmla="*/ 600075 w 600075"/>
                <a:gd name="connsiteY2-6" fmla="*/ 282275 h 282275"/>
                <a:gd name="connsiteX3-7" fmla="*/ 0 w 600075"/>
                <a:gd name="connsiteY3-8" fmla="*/ 282275 h 282275"/>
                <a:gd name="connsiteX4-9" fmla="*/ 247650 w 600075"/>
                <a:gd name="connsiteY4-10" fmla="*/ 0 h 282275"/>
                <a:gd name="connsiteX0-11" fmla="*/ 217170 w 600075"/>
                <a:gd name="connsiteY0-12" fmla="*/ 0 h 282275"/>
                <a:gd name="connsiteX1-13" fmla="*/ 600075 w 600075"/>
                <a:gd name="connsiteY1-14" fmla="*/ 0 h 282275"/>
                <a:gd name="connsiteX2-15" fmla="*/ 600075 w 600075"/>
                <a:gd name="connsiteY2-16" fmla="*/ 282275 h 282275"/>
                <a:gd name="connsiteX3-17" fmla="*/ 0 w 600075"/>
                <a:gd name="connsiteY3-18" fmla="*/ 282275 h 282275"/>
                <a:gd name="connsiteX4-19" fmla="*/ 217170 w 600075"/>
                <a:gd name="connsiteY4-20" fmla="*/ 0 h 282275"/>
                <a:gd name="connsiteX0-21" fmla="*/ 140970 w 600075"/>
                <a:gd name="connsiteY0-22" fmla="*/ 0 h 282275"/>
                <a:gd name="connsiteX1-23" fmla="*/ 600075 w 600075"/>
                <a:gd name="connsiteY1-24" fmla="*/ 0 h 282275"/>
                <a:gd name="connsiteX2-25" fmla="*/ 600075 w 600075"/>
                <a:gd name="connsiteY2-26" fmla="*/ 282275 h 282275"/>
                <a:gd name="connsiteX3-27" fmla="*/ 0 w 600075"/>
                <a:gd name="connsiteY3-28" fmla="*/ 282275 h 282275"/>
                <a:gd name="connsiteX4-29" fmla="*/ 140970 w 600075"/>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0075" h="282275">
                  <a:moveTo>
                    <a:pt x="140970" y="0"/>
                  </a:moveTo>
                  <a:lnTo>
                    <a:pt x="600075" y="0"/>
                  </a:lnTo>
                  <a:lnTo>
                    <a:pt x="600075" y="282275"/>
                  </a:lnTo>
                  <a:lnTo>
                    <a:pt x="0" y="282275"/>
                  </a:lnTo>
                  <a:lnTo>
                    <a:pt x="14097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aphicFrame>
        <p:nvGraphicFramePr>
          <p:cNvPr id="31" name="表格 9">
            <a:extLst>
              <a:ext uri="{FF2B5EF4-FFF2-40B4-BE49-F238E27FC236}">
                <a16:creationId xmlns:a16="http://schemas.microsoft.com/office/drawing/2014/main" id="{75714A02-8AFC-4204-830C-6E63E88E2F76}"/>
              </a:ext>
            </a:extLst>
          </p:cNvPr>
          <p:cNvGraphicFramePr>
            <a:graphicFrameLocks noGrp="1"/>
          </p:cNvGraphicFramePr>
          <p:nvPr>
            <p:extLst>
              <p:ext uri="{D42A27DB-BD31-4B8C-83A1-F6EECF244321}">
                <p14:modId xmlns:p14="http://schemas.microsoft.com/office/powerpoint/2010/main" val="2260127814"/>
              </p:ext>
            </p:extLst>
          </p:nvPr>
        </p:nvGraphicFramePr>
        <p:xfrm>
          <a:off x="903715" y="998036"/>
          <a:ext cx="10128931" cy="5235188"/>
        </p:xfrm>
        <a:graphic>
          <a:graphicData uri="http://schemas.openxmlformats.org/drawingml/2006/table">
            <a:tbl>
              <a:tblPr firstRow="1" bandRow="1">
                <a:tableStyleId>{35758FB7-9AC5-4552-8A53-C91805E547FA}</a:tableStyleId>
              </a:tblPr>
              <a:tblGrid>
                <a:gridCol w="1720390">
                  <a:extLst>
                    <a:ext uri="{9D8B030D-6E8A-4147-A177-3AD203B41FA5}">
                      <a16:colId xmlns:a16="http://schemas.microsoft.com/office/drawing/2014/main" val="4273402899"/>
                    </a:ext>
                  </a:extLst>
                </a:gridCol>
                <a:gridCol w="1797727">
                  <a:extLst>
                    <a:ext uri="{9D8B030D-6E8A-4147-A177-3AD203B41FA5}">
                      <a16:colId xmlns:a16="http://schemas.microsoft.com/office/drawing/2014/main" val="2976908703"/>
                    </a:ext>
                  </a:extLst>
                </a:gridCol>
                <a:gridCol w="2678466">
                  <a:extLst>
                    <a:ext uri="{9D8B030D-6E8A-4147-A177-3AD203B41FA5}">
                      <a16:colId xmlns:a16="http://schemas.microsoft.com/office/drawing/2014/main" val="2410870538"/>
                    </a:ext>
                  </a:extLst>
                </a:gridCol>
                <a:gridCol w="1966174">
                  <a:extLst>
                    <a:ext uri="{9D8B030D-6E8A-4147-A177-3AD203B41FA5}">
                      <a16:colId xmlns:a16="http://schemas.microsoft.com/office/drawing/2014/main" val="2825477814"/>
                    </a:ext>
                  </a:extLst>
                </a:gridCol>
                <a:gridCol w="1966174">
                  <a:extLst>
                    <a:ext uri="{9D8B030D-6E8A-4147-A177-3AD203B41FA5}">
                      <a16:colId xmlns:a16="http://schemas.microsoft.com/office/drawing/2014/main" val="910096780"/>
                    </a:ext>
                  </a:extLst>
                </a:gridCol>
              </a:tblGrid>
              <a:tr h="574512">
                <a:tc>
                  <a:txBody>
                    <a:bodyPr/>
                    <a:lstStyle/>
                    <a:p>
                      <a:pPr indent="0" algn="ctr">
                        <a:lnSpc>
                          <a:spcPct val="150000"/>
                        </a:lnSpc>
                      </a:pPr>
                      <a:r>
                        <a:rPr lang="zh-CN" altLang="en-US" sz="1400" b="1" kern="100" dirty="0">
                          <a:solidFill>
                            <a:schemeClr val="tx1"/>
                          </a:solidFill>
                          <a:effectLst/>
                          <a:latin typeface="+mn-lt"/>
                          <a:ea typeface="+mn-ea"/>
                          <a:cs typeface="+mn-cs"/>
                        </a:rPr>
                        <a:t>开始日期</a:t>
                      </a:r>
                    </a:p>
                  </a:txBody>
                  <a:tcPr marL="0" marR="72000" marT="0" marB="0" anchor="ctr"/>
                </a:tc>
                <a:tc>
                  <a:txBody>
                    <a:bodyPr/>
                    <a:lstStyle/>
                    <a:p>
                      <a:pPr marL="0" indent="0" algn="ctr" defTabSz="914400" rtl="0" eaLnBrk="1" latinLnBrk="0" hangingPunct="1">
                        <a:lnSpc>
                          <a:spcPct val="150000"/>
                        </a:lnSpc>
                      </a:pPr>
                      <a:r>
                        <a:rPr lang="zh-CN" altLang="en-US" sz="1400" b="1" kern="100" dirty="0">
                          <a:solidFill>
                            <a:schemeClr val="tx1"/>
                          </a:solidFill>
                          <a:effectLst/>
                          <a:latin typeface="+mn-lt"/>
                          <a:ea typeface="+mn-ea"/>
                          <a:cs typeface="+mn-cs"/>
                        </a:rPr>
                        <a:t>结束日期</a:t>
                      </a:r>
                    </a:p>
                  </a:txBody>
                  <a:tcPr marL="0" marR="72000" marT="0" marB="0" anchor="ctr"/>
                </a:tc>
                <a:tc>
                  <a:txBody>
                    <a:bodyPr/>
                    <a:lstStyle/>
                    <a:p>
                      <a:pPr marL="0" indent="0" algn="ctr" defTabSz="914400" rtl="0" eaLnBrk="1" latinLnBrk="0" hangingPunct="1">
                        <a:lnSpc>
                          <a:spcPct val="150000"/>
                        </a:lnSpc>
                      </a:pPr>
                      <a:r>
                        <a:rPr lang="zh-CN" altLang="en-US" sz="1400" b="1" kern="100" dirty="0">
                          <a:solidFill>
                            <a:schemeClr val="tx1"/>
                          </a:solidFill>
                          <a:effectLst/>
                          <a:latin typeface="+mn-lt"/>
                          <a:ea typeface="+mn-ea"/>
                          <a:cs typeface="+mn-cs"/>
                        </a:rPr>
                        <a:t>工作内容</a:t>
                      </a:r>
                    </a:p>
                  </a:txBody>
                  <a:tcPr marL="0" marR="72000" marT="0" marB="0" anchor="ctr"/>
                </a:tc>
                <a:tc>
                  <a:txBody>
                    <a:bodyPr/>
                    <a:lstStyle/>
                    <a:p>
                      <a:pPr marL="0" indent="0" algn="ctr" defTabSz="914400" rtl="0" eaLnBrk="1" latinLnBrk="0" hangingPunct="1">
                        <a:lnSpc>
                          <a:spcPct val="150000"/>
                        </a:lnSpc>
                      </a:pPr>
                      <a:r>
                        <a:rPr lang="zh-CN" altLang="en-US" sz="1400" b="1" kern="100" dirty="0">
                          <a:solidFill>
                            <a:schemeClr val="tx1"/>
                          </a:solidFill>
                          <a:effectLst/>
                          <a:latin typeface="+mn-lt"/>
                          <a:ea typeface="+mn-ea"/>
                          <a:cs typeface="+mn-cs"/>
                        </a:rPr>
                        <a:t>完成情况</a:t>
                      </a:r>
                    </a:p>
                  </a:txBody>
                  <a:tcPr marL="0" marR="0" marT="0" marB="0" anchor="ctr"/>
                </a:tc>
                <a:tc>
                  <a:txBody>
                    <a:bodyPr/>
                    <a:lstStyle/>
                    <a:p>
                      <a:pPr marL="0" indent="0" algn="ctr" defTabSz="914400" rtl="0" eaLnBrk="1" latinLnBrk="0" hangingPunct="1">
                        <a:lnSpc>
                          <a:spcPct val="150000"/>
                        </a:lnSpc>
                      </a:pPr>
                      <a:r>
                        <a:rPr lang="zh-CN" altLang="en-US" sz="1400" b="1" kern="100" dirty="0">
                          <a:solidFill>
                            <a:schemeClr val="tx1"/>
                          </a:solidFill>
                          <a:effectLst/>
                          <a:latin typeface="+mn-lt"/>
                          <a:ea typeface="+mn-ea"/>
                          <a:cs typeface="+mn-cs"/>
                        </a:rPr>
                        <a:t>可能的改动</a:t>
                      </a:r>
                    </a:p>
                  </a:txBody>
                  <a:tcPr marL="68580" marR="68580" marT="0" marB="0" anchor="ctr"/>
                </a:tc>
                <a:extLst>
                  <a:ext uri="{0D108BD9-81ED-4DB2-BD59-A6C34878D82A}">
                    <a16:rowId xmlns:a16="http://schemas.microsoft.com/office/drawing/2014/main" val="1425929592"/>
                  </a:ext>
                </a:extLst>
              </a:tr>
              <a:tr h="806026">
                <a:tc>
                  <a:txBody>
                    <a:bodyPr/>
                    <a:lstStyle/>
                    <a:p>
                      <a:pPr marL="0" indent="0" algn="ctr" defTabSz="914400" rtl="0" eaLnBrk="1" latinLnBrk="0" hangingPunct="1">
                        <a:lnSpc>
                          <a:spcPct val="150000"/>
                        </a:lnSpc>
                      </a:pPr>
                      <a:r>
                        <a:rPr lang="en-US" sz="1400" kern="100" dirty="0">
                          <a:solidFill>
                            <a:schemeClr val="dk1"/>
                          </a:solidFill>
                          <a:effectLst/>
                          <a:latin typeface="+mn-lt"/>
                          <a:ea typeface="+mn-ea"/>
                          <a:cs typeface="+mn-cs"/>
                        </a:rPr>
                        <a:t>2020.11.17</a:t>
                      </a:r>
                      <a:endParaRPr lang="zh-CN" altLang="en-US" sz="1400" kern="100" dirty="0">
                        <a:solidFill>
                          <a:schemeClr val="dk1"/>
                        </a:solidFill>
                        <a:effectLst/>
                        <a:latin typeface="+mn-lt"/>
                        <a:ea typeface="+mn-ea"/>
                        <a:cs typeface="+mn-cs"/>
                      </a:endParaRPr>
                    </a:p>
                  </a:txBody>
                  <a:tcPr marL="0" marR="0" marT="0" marB="0"/>
                </a:tc>
                <a:tc>
                  <a:txBody>
                    <a:bodyPr/>
                    <a:lstStyle/>
                    <a:p>
                      <a:pPr marL="0" indent="0" algn="ctr" defTabSz="914400" rtl="0" eaLnBrk="1" latinLnBrk="0" hangingPunct="1">
                        <a:lnSpc>
                          <a:spcPct val="150000"/>
                        </a:lnSpc>
                      </a:pPr>
                      <a:r>
                        <a:rPr lang="en-US" sz="1400" kern="100" dirty="0">
                          <a:solidFill>
                            <a:schemeClr val="dk1"/>
                          </a:solidFill>
                          <a:effectLst/>
                          <a:latin typeface="+mn-lt"/>
                          <a:ea typeface="+mn-ea"/>
                          <a:cs typeface="+mn-cs"/>
                        </a:rPr>
                        <a:t>2020.11.26</a:t>
                      </a:r>
                      <a:endParaRPr lang="zh-CN" altLang="en-US" sz="1400" kern="100" dirty="0">
                        <a:solidFill>
                          <a:schemeClr val="dk1"/>
                        </a:solidFill>
                        <a:effectLst/>
                        <a:latin typeface="+mn-lt"/>
                        <a:ea typeface="+mn-ea"/>
                        <a:cs typeface="+mn-cs"/>
                      </a:endParaRPr>
                    </a:p>
                  </a:txBody>
                  <a:tcPr marL="0" marR="0" marT="0" marB="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与清华大学出版社负责人沟通确认需求，同时进行访客识别与流量控制方法的调研。</a:t>
                      </a:r>
                    </a:p>
                  </a:txBody>
                  <a:tcPr marL="36000" marR="36000" marT="36000" marB="3600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完成</a:t>
                      </a:r>
                    </a:p>
                  </a:txBody>
                  <a:tcPr marL="36000" marR="36000" marT="36000" marB="3600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无</a:t>
                      </a:r>
                    </a:p>
                  </a:txBody>
                  <a:tcPr marL="36000" marR="36000" marT="0" marB="0"/>
                </a:tc>
                <a:extLst>
                  <a:ext uri="{0D108BD9-81ED-4DB2-BD59-A6C34878D82A}">
                    <a16:rowId xmlns:a16="http://schemas.microsoft.com/office/drawing/2014/main" val="4281690221"/>
                  </a:ext>
                </a:extLst>
              </a:tr>
              <a:tr h="734793">
                <a:tc>
                  <a:txBody>
                    <a:bodyPr/>
                    <a:lstStyle/>
                    <a:p>
                      <a:pPr marL="0" indent="0" algn="ctr" defTabSz="914400" rtl="0" eaLnBrk="1" latinLnBrk="0" hangingPunct="1">
                        <a:lnSpc>
                          <a:spcPct val="150000"/>
                        </a:lnSpc>
                      </a:pPr>
                      <a:r>
                        <a:rPr lang="en-US" sz="1400" kern="100" dirty="0">
                          <a:solidFill>
                            <a:schemeClr val="dk1"/>
                          </a:solidFill>
                          <a:effectLst/>
                          <a:latin typeface="+mn-lt"/>
                          <a:ea typeface="+mn-ea"/>
                          <a:cs typeface="+mn-cs"/>
                        </a:rPr>
                        <a:t>2020.11.27</a:t>
                      </a:r>
                      <a:endParaRPr lang="zh-CN" altLang="en-US" sz="1400" kern="100" dirty="0">
                        <a:solidFill>
                          <a:schemeClr val="dk1"/>
                        </a:solidFill>
                        <a:effectLst/>
                        <a:latin typeface="+mn-lt"/>
                        <a:ea typeface="+mn-ea"/>
                        <a:cs typeface="+mn-cs"/>
                      </a:endParaRPr>
                    </a:p>
                  </a:txBody>
                  <a:tcPr marL="0" marR="0" marT="0" marB="0"/>
                </a:tc>
                <a:tc>
                  <a:txBody>
                    <a:bodyPr/>
                    <a:lstStyle/>
                    <a:p>
                      <a:pPr marL="0" indent="0" algn="ctr" defTabSz="914400" rtl="0" eaLnBrk="1" latinLnBrk="0" hangingPunct="1">
                        <a:lnSpc>
                          <a:spcPct val="150000"/>
                        </a:lnSpc>
                      </a:pPr>
                      <a:r>
                        <a:rPr lang="en-US" sz="1400" kern="100" dirty="0">
                          <a:solidFill>
                            <a:schemeClr val="dk1"/>
                          </a:solidFill>
                          <a:effectLst/>
                          <a:latin typeface="+mn-lt"/>
                          <a:ea typeface="+mn-ea"/>
                          <a:cs typeface="+mn-cs"/>
                        </a:rPr>
                        <a:t>2020.12</a:t>
                      </a:r>
                      <a:r>
                        <a:rPr lang="zh-CN" altLang="en-US" sz="1400" kern="100" dirty="0">
                          <a:solidFill>
                            <a:schemeClr val="dk1"/>
                          </a:solidFill>
                          <a:effectLst/>
                          <a:latin typeface="+mn-lt"/>
                          <a:ea typeface="+mn-ea"/>
                          <a:cs typeface="+mn-cs"/>
                        </a:rPr>
                        <a:t>中旬</a:t>
                      </a:r>
                    </a:p>
                  </a:txBody>
                  <a:tcPr marL="0" marR="0" marT="0" marB="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了解国内外研究现状。撰写开题报告，准备开题答辩。</a:t>
                      </a:r>
                    </a:p>
                  </a:txBody>
                  <a:tcPr marL="36000" marR="36000" marT="36000" marB="3600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完成</a:t>
                      </a:r>
                    </a:p>
                  </a:txBody>
                  <a:tcPr marL="36000" marR="36000" marT="36000" marB="3600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无</a:t>
                      </a:r>
                    </a:p>
                  </a:txBody>
                  <a:tcPr marL="36000" marR="36000" marT="0" marB="0"/>
                </a:tc>
                <a:extLst>
                  <a:ext uri="{0D108BD9-81ED-4DB2-BD59-A6C34878D82A}">
                    <a16:rowId xmlns:a16="http://schemas.microsoft.com/office/drawing/2014/main" val="571183644"/>
                  </a:ext>
                </a:extLst>
              </a:tr>
              <a:tr h="511531">
                <a:tc>
                  <a:txBody>
                    <a:bodyPr/>
                    <a:lstStyle/>
                    <a:p>
                      <a:pPr marL="0" indent="0" algn="ctr" defTabSz="914400" rtl="0" eaLnBrk="1" latinLnBrk="0" hangingPunct="1">
                        <a:lnSpc>
                          <a:spcPct val="150000"/>
                        </a:lnSpc>
                      </a:pPr>
                      <a:r>
                        <a:rPr lang="en-US" sz="1400" kern="100" dirty="0">
                          <a:solidFill>
                            <a:schemeClr val="dk1"/>
                          </a:solidFill>
                          <a:effectLst/>
                          <a:latin typeface="+mn-lt"/>
                          <a:ea typeface="+mn-ea"/>
                          <a:cs typeface="+mn-cs"/>
                        </a:rPr>
                        <a:t>2020.12</a:t>
                      </a:r>
                      <a:r>
                        <a:rPr lang="zh-CN" altLang="en-US" sz="1400" kern="100" dirty="0">
                          <a:solidFill>
                            <a:schemeClr val="dk1"/>
                          </a:solidFill>
                          <a:effectLst/>
                          <a:latin typeface="+mn-lt"/>
                          <a:ea typeface="+mn-ea"/>
                          <a:cs typeface="+mn-cs"/>
                        </a:rPr>
                        <a:t>下旬</a:t>
                      </a:r>
                    </a:p>
                  </a:txBody>
                  <a:tcPr marL="0" marR="0" marT="0" marB="0"/>
                </a:tc>
                <a:tc>
                  <a:txBody>
                    <a:bodyPr/>
                    <a:lstStyle/>
                    <a:p>
                      <a:pPr marL="0" indent="0" algn="ctr" defTabSz="914400" rtl="0" eaLnBrk="1" latinLnBrk="0" hangingPunct="1">
                        <a:lnSpc>
                          <a:spcPct val="150000"/>
                        </a:lnSpc>
                      </a:pPr>
                      <a:r>
                        <a:rPr lang="en-US" sz="1400" kern="100" dirty="0">
                          <a:solidFill>
                            <a:schemeClr val="dk1"/>
                          </a:solidFill>
                          <a:effectLst/>
                          <a:latin typeface="+mn-lt"/>
                          <a:ea typeface="+mn-ea"/>
                          <a:cs typeface="+mn-cs"/>
                        </a:rPr>
                        <a:t>2020.12.31</a:t>
                      </a:r>
                      <a:endParaRPr lang="zh-CN" altLang="en-US" sz="1400" kern="100" dirty="0">
                        <a:solidFill>
                          <a:schemeClr val="dk1"/>
                        </a:solidFill>
                        <a:effectLst/>
                        <a:latin typeface="+mn-lt"/>
                        <a:ea typeface="+mn-ea"/>
                        <a:cs typeface="+mn-cs"/>
                      </a:endParaRPr>
                    </a:p>
                  </a:txBody>
                  <a:tcPr marL="0" marR="0" marT="0" marB="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明确需求细节。搭建开发环境。 </a:t>
                      </a:r>
                    </a:p>
                  </a:txBody>
                  <a:tcPr marL="36000" marR="36000" marT="36000" marB="3600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完成。进度不完全相同，在开发过程中有所改动。</a:t>
                      </a:r>
                    </a:p>
                  </a:txBody>
                  <a:tcPr marL="36000" marR="36000" marT="36000" marB="3600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无</a:t>
                      </a:r>
                    </a:p>
                  </a:txBody>
                  <a:tcPr marL="36000" marR="36000" marT="0" marB="0"/>
                </a:tc>
                <a:extLst>
                  <a:ext uri="{0D108BD9-81ED-4DB2-BD59-A6C34878D82A}">
                    <a16:rowId xmlns:a16="http://schemas.microsoft.com/office/drawing/2014/main" val="2883983158"/>
                  </a:ext>
                </a:extLst>
              </a:tr>
              <a:tr h="792454">
                <a:tc>
                  <a:txBody>
                    <a:bodyPr/>
                    <a:lstStyle/>
                    <a:p>
                      <a:pPr marL="0" indent="0" algn="ctr" defTabSz="914400" rtl="0" eaLnBrk="1" latinLnBrk="0" hangingPunct="1">
                        <a:lnSpc>
                          <a:spcPct val="150000"/>
                        </a:lnSpc>
                      </a:pPr>
                      <a:r>
                        <a:rPr lang="en-US" sz="1400" kern="100" dirty="0">
                          <a:solidFill>
                            <a:schemeClr val="dk1"/>
                          </a:solidFill>
                          <a:effectLst/>
                          <a:latin typeface="+mn-lt"/>
                          <a:ea typeface="+mn-ea"/>
                          <a:cs typeface="+mn-cs"/>
                        </a:rPr>
                        <a:t>2021.01.01</a:t>
                      </a:r>
                      <a:endParaRPr lang="zh-CN" altLang="en-US" sz="1400" kern="100" dirty="0">
                        <a:solidFill>
                          <a:schemeClr val="dk1"/>
                        </a:solidFill>
                        <a:effectLst/>
                        <a:latin typeface="+mn-lt"/>
                        <a:ea typeface="+mn-ea"/>
                        <a:cs typeface="+mn-cs"/>
                      </a:endParaRPr>
                    </a:p>
                  </a:txBody>
                  <a:tcPr marL="0" marR="0" marT="0" marB="0"/>
                </a:tc>
                <a:tc>
                  <a:txBody>
                    <a:bodyPr/>
                    <a:lstStyle/>
                    <a:p>
                      <a:pPr marL="0" indent="0" algn="ctr" defTabSz="914400" rtl="0" eaLnBrk="1" latinLnBrk="0" hangingPunct="1">
                        <a:lnSpc>
                          <a:spcPct val="150000"/>
                        </a:lnSpc>
                      </a:pPr>
                      <a:r>
                        <a:rPr lang="en-US" sz="1400" kern="100">
                          <a:solidFill>
                            <a:schemeClr val="dk1"/>
                          </a:solidFill>
                          <a:effectLst/>
                          <a:latin typeface="+mn-lt"/>
                          <a:ea typeface="+mn-ea"/>
                          <a:cs typeface="+mn-cs"/>
                        </a:rPr>
                        <a:t>2021.02.01</a:t>
                      </a:r>
                      <a:endParaRPr lang="zh-CN" altLang="en-US" sz="1400" kern="100">
                        <a:solidFill>
                          <a:schemeClr val="dk1"/>
                        </a:solidFill>
                        <a:effectLst/>
                        <a:latin typeface="+mn-lt"/>
                        <a:ea typeface="+mn-ea"/>
                        <a:cs typeface="+mn-cs"/>
                      </a:endParaRPr>
                    </a:p>
                  </a:txBody>
                  <a:tcPr marL="0" marR="0" marT="0" marB="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设计用户唯一性识别与智能流控具体方案。设计数据库。完成初步数据清洗。</a:t>
                      </a:r>
                    </a:p>
                  </a:txBody>
                  <a:tcPr marL="36000" marR="36000" marT="36000" marB="3600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完成。进度不完全相同，穿插在不同部分的开发中完成。</a:t>
                      </a:r>
                    </a:p>
                  </a:txBody>
                  <a:tcPr marL="36000" marR="36000" marT="36000" marB="3600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各部分之间衔接可以优化</a:t>
                      </a:r>
                    </a:p>
                  </a:txBody>
                  <a:tcPr marL="36000" marR="36000" marT="0" marB="0"/>
                </a:tc>
                <a:extLst>
                  <a:ext uri="{0D108BD9-81ED-4DB2-BD59-A6C34878D82A}">
                    <a16:rowId xmlns:a16="http://schemas.microsoft.com/office/drawing/2014/main" val="4002187950"/>
                  </a:ext>
                </a:extLst>
              </a:tr>
              <a:tr h="511531">
                <a:tc>
                  <a:txBody>
                    <a:bodyPr/>
                    <a:lstStyle/>
                    <a:p>
                      <a:pPr marL="0" indent="0" algn="ctr" defTabSz="914400" rtl="0" eaLnBrk="1" latinLnBrk="0" hangingPunct="1">
                        <a:lnSpc>
                          <a:spcPct val="150000"/>
                        </a:lnSpc>
                      </a:pPr>
                      <a:r>
                        <a:rPr lang="en-US" sz="1400" kern="100" dirty="0">
                          <a:solidFill>
                            <a:schemeClr val="dk1"/>
                          </a:solidFill>
                          <a:effectLst/>
                          <a:latin typeface="+mn-lt"/>
                          <a:ea typeface="+mn-ea"/>
                          <a:cs typeface="+mn-cs"/>
                        </a:rPr>
                        <a:t>2021.02.01</a:t>
                      </a:r>
                      <a:endParaRPr lang="zh-CN" altLang="en-US" sz="1400" kern="100" dirty="0">
                        <a:solidFill>
                          <a:schemeClr val="dk1"/>
                        </a:solidFill>
                        <a:effectLst/>
                        <a:latin typeface="+mn-lt"/>
                        <a:ea typeface="+mn-ea"/>
                        <a:cs typeface="+mn-cs"/>
                      </a:endParaRPr>
                    </a:p>
                  </a:txBody>
                  <a:tcPr marL="0" marR="0" marT="0" marB="0"/>
                </a:tc>
                <a:tc>
                  <a:txBody>
                    <a:bodyPr/>
                    <a:lstStyle/>
                    <a:p>
                      <a:pPr marL="0" indent="0" algn="ctr" defTabSz="914400" rtl="0" eaLnBrk="1" latinLnBrk="0" hangingPunct="1">
                        <a:lnSpc>
                          <a:spcPct val="150000"/>
                        </a:lnSpc>
                      </a:pPr>
                      <a:r>
                        <a:rPr lang="en-US" sz="1400" kern="100">
                          <a:solidFill>
                            <a:schemeClr val="dk1"/>
                          </a:solidFill>
                          <a:effectLst/>
                          <a:latin typeface="+mn-lt"/>
                          <a:ea typeface="+mn-ea"/>
                          <a:cs typeface="+mn-cs"/>
                        </a:rPr>
                        <a:t>2021.03.01</a:t>
                      </a:r>
                      <a:endParaRPr lang="zh-CN" altLang="en-US" sz="1400" kern="100">
                        <a:solidFill>
                          <a:schemeClr val="dk1"/>
                        </a:solidFill>
                        <a:effectLst/>
                        <a:latin typeface="+mn-lt"/>
                        <a:ea typeface="+mn-ea"/>
                        <a:cs typeface="+mn-cs"/>
                      </a:endParaRPr>
                    </a:p>
                  </a:txBody>
                  <a:tcPr marL="0" marR="0" marT="0" marB="0"/>
                </a:tc>
                <a:tc>
                  <a:txBody>
                    <a:bodyPr/>
                    <a:lstStyle/>
                    <a:p>
                      <a:pPr marL="0" indent="0" algn="l" defTabSz="914400" rtl="0" eaLnBrk="1" latinLnBrk="0" hangingPunct="1">
                        <a:lnSpc>
                          <a:spcPct val="150000"/>
                        </a:lnSpc>
                      </a:pPr>
                      <a:r>
                        <a:rPr lang="zh-CN" altLang="en-US" sz="1400" kern="100">
                          <a:solidFill>
                            <a:schemeClr val="dk1"/>
                          </a:solidFill>
                          <a:effectLst/>
                          <a:latin typeface="+mn-lt"/>
                          <a:ea typeface="+mn-ea"/>
                          <a:cs typeface="+mn-cs"/>
                        </a:rPr>
                        <a:t>完成用户识别部分编码工作。</a:t>
                      </a:r>
                    </a:p>
                  </a:txBody>
                  <a:tcPr marL="36000" marR="36000" marT="36000" marB="3600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完成</a:t>
                      </a:r>
                    </a:p>
                  </a:txBody>
                  <a:tcPr marL="36000" marR="36000" marT="36000" marB="3600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数据存储可以优化</a:t>
                      </a:r>
                    </a:p>
                  </a:txBody>
                  <a:tcPr marL="36000" marR="36000" marT="0" marB="0"/>
                </a:tc>
                <a:extLst>
                  <a:ext uri="{0D108BD9-81ED-4DB2-BD59-A6C34878D82A}">
                    <a16:rowId xmlns:a16="http://schemas.microsoft.com/office/drawing/2014/main" val="1912433973"/>
                  </a:ext>
                </a:extLst>
              </a:tr>
              <a:tr h="751189">
                <a:tc>
                  <a:txBody>
                    <a:bodyPr/>
                    <a:lstStyle/>
                    <a:p>
                      <a:pPr marL="0" indent="0" algn="ctr" defTabSz="914400" rtl="0" eaLnBrk="1" latinLnBrk="0" hangingPunct="1">
                        <a:lnSpc>
                          <a:spcPct val="150000"/>
                        </a:lnSpc>
                      </a:pPr>
                      <a:r>
                        <a:rPr lang="en-US" sz="1400" kern="100" dirty="0">
                          <a:solidFill>
                            <a:schemeClr val="dk1"/>
                          </a:solidFill>
                          <a:effectLst/>
                          <a:latin typeface="+mn-lt"/>
                          <a:ea typeface="+mn-ea"/>
                          <a:cs typeface="+mn-cs"/>
                        </a:rPr>
                        <a:t>2021.03.01</a:t>
                      </a:r>
                      <a:endParaRPr lang="zh-CN" altLang="en-US" sz="1400" kern="100" dirty="0">
                        <a:solidFill>
                          <a:schemeClr val="dk1"/>
                        </a:solidFill>
                        <a:effectLst/>
                        <a:latin typeface="+mn-lt"/>
                        <a:ea typeface="+mn-ea"/>
                        <a:cs typeface="+mn-cs"/>
                      </a:endParaRPr>
                    </a:p>
                  </a:txBody>
                  <a:tcPr marL="0" marR="0" marT="0" marB="0"/>
                </a:tc>
                <a:tc>
                  <a:txBody>
                    <a:bodyPr/>
                    <a:lstStyle/>
                    <a:p>
                      <a:pPr marL="0" indent="0" algn="ctr" defTabSz="914400" rtl="0" eaLnBrk="1" latinLnBrk="0" hangingPunct="1">
                        <a:lnSpc>
                          <a:spcPct val="150000"/>
                        </a:lnSpc>
                      </a:pPr>
                      <a:r>
                        <a:rPr lang="en-US" sz="1400" kern="100" dirty="0">
                          <a:solidFill>
                            <a:schemeClr val="dk1"/>
                          </a:solidFill>
                          <a:effectLst/>
                          <a:latin typeface="+mn-lt"/>
                          <a:ea typeface="+mn-ea"/>
                          <a:cs typeface="+mn-cs"/>
                        </a:rPr>
                        <a:t>2021.04.01</a:t>
                      </a:r>
                      <a:endParaRPr lang="zh-CN" altLang="en-US" sz="1400" kern="100" dirty="0">
                        <a:solidFill>
                          <a:schemeClr val="dk1"/>
                        </a:solidFill>
                        <a:effectLst/>
                        <a:latin typeface="+mn-lt"/>
                        <a:ea typeface="+mn-ea"/>
                        <a:cs typeface="+mn-cs"/>
                      </a:endParaRPr>
                    </a:p>
                  </a:txBody>
                  <a:tcPr marL="0" marR="0" marT="0" marB="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完成爬虫识别部分编码工作。</a:t>
                      </a:r>
                    </a:p>
                  </a:txBody>
                  <a:tcPr marL="36000" marR="36000" marT="36000" marB="3600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完成</a:t>
                      </a:r>
                    </a:p>
                  </a:txBody>
                  <a:tcPr marL="36000" marR="36000" marT="36000" marB="3600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无</a:t>
                      </a:r>
                    </a:p>
                  </a:txBody>
                  <a:tcPr marL="36000" marR="36000" marT="0" marB="0"/>
                </a:tc>
                <a:extLst>
                  <a:ext uri="{0D108BD9-81ED-4DB2-BD59-A6C34878D82A}">
                    <a16:rowId xmlns:a16="http://schemas.microsoft.com/office/drawing/2014/main" val="3629735333"/>
                  </a:ext>
                </a:extLst>
              </a:tr>
            </a:tbl>
          </a:graphicData>
        </a:graphic>
      </p:graphicFrame>
      <p:graphicFrame>
        <p:nvGraphicFramePr>
          <p:cNvPr id="32" name="表格 9">
            <a:extLst>
              <a:ext uri="{FF2B5EF4-FFF2-40B4-BE49-F238E27FC236}">
                <a16:creationId xmlns:a16="http://schemas.microsoft.com/office/drawing/2014/main" id="{3D701DE1-6656-476C-99EB-BAB8EC45E6EF}"/>
              </a:ext>
            </a:extLst>
          </p:cNvPr>
          <p:cNvGraphicFramePr>
            <a:graphicFrameLocks noGrp="1"/>
          </p:cNvGraphicFramePr>
          <p:nvPr>
            <p:extLst>
              <p:ext uri="{D42A27DB-BD31-4B8C-83A1-F6EECF244321}">
                <p14:modId xmlns:p14="http://schemas.microsoft.com/office/powerpoint/2010/main" val="3125141880"/>
              </p:ext>
            </p:extLst>
          </p:nvPr>
        </p:nvGraphicFramePr>
        <p:xfrm>
          <a:off x="2014621" y="2095881"/>
          <a:ext cx="8162757" cy="2115331"/>
        </p:xfrm>
        <a:graphic>
          <a:graphicData uri="http://schemas.openxmlformats.org/drawingml/2006/table">
            <a:tbl>
              <a:tblPr firstRow="1" bandRow="1">
                <a:tableStyleId>{35758FB7-9AC5-4552-8A53-C91805E547FA}</a:tableStyleId>
              </a:tblPr>
              <a:tblGrid>
                <a:gridCol w="1720390">
                  <a:extLst>
                    <a:ext uri="{9D8B030D-6E8A-4147-A177-3AD203B41FA5}">
                      <a16:colId xmlns:a16="http://schemas.microsoft.com/office/drawing/2014/main" val="4273402899"/>
                    </a:ext>
                  </a:extLst>
                </a:gridCol>
                <a:gridCol w="1797727">
                  <a:extLst>
                    <a:ext uri="{9D8B030D-6E8A-4147-A177-3AD203B41FA5}">
                      <a16:colId xmlns:a16="http://schemas.microsoft.com/office/drawing/2014/main" val="2976908703"/>
                    </a:ext>
                  </a:extLst>
                </a:gridCol>
                <a:gridCol w="2678466">
                  <a:extLst>
                    <a:ext uri="{9D8B030D-6E8A-4147-A177-3AD203B41FA5}">
                      <a16:colId xmlns:a16="http://schemas.microsoft.com/office/drawing/2014/main" val="2410870538"/>
                    </a:ext>
                  </a:extLst>
                </a:gridCol>
                <a:gridCol w="1966174">
                  <a:extLst>
                    <a:ext uri="{9D8B030D-6E8A-4147-A177-3AD203B41FA5}">
                      <a16:colId xmlns:a16="http://schemas.microsoft.com/office/drawing/2014/main" val="2825477814"/>
                    </a:ext>
                  </a:extLst>
                </a:gridCol>
              </a:tblGrid>
              <a:tr h="574512">
                <a:tc>
                  <a:txBody>
                    <a:bodyPr/>
                    <a:lstStyle/>
                    <a:p>
                      <a:pPr marL="0" indent="0" algn="ctr" defTabSz="914400" rtl="0" eaLnBrk="1" latinLnBrk="0" hangingPunct="1">
                        <a:lnSpc>
                          <a:spcPct val="150000"/>
                        </a:lnSpc>
                      </a:pPr>
                      <a:r>
                        <a:rPr lang="zh-CN" altLang="en-US" sz="1600" kern="100" dirty="0">
                          <a:solidFill>
                            <a:schemeClr val="dk1"/>
                          </a:solidFill>
                          <a:effectLst/>
                          <a:latin typeface="+mj-ea"/>
                          <a:ea typeface="+mj-ea"/>
                          <a:cs typeface="Times New Roman" panose="02020603050405020304" pitchFamily="18" charset="0"/>
                        </a:rPr>
                        <a:t>开始日期</a:t>
                      </a:r>
                    </a:p>
                  </a:txBody>
                  <a:tcPr marL="68580" marR="68580" marT="0" marB="0" anchor="ctr"/>
                </a:tc>
                <a:tc>
                  <a:txBody>
                    <a:bodyPr/>
                    <a:lstStyle/>
                    <a:p>
                      <a:pPr marL="0" indent="0" algn="ctr" defTabSz="914400" rtl="0" eaLnBrk="1" latinLnBrk="0" hangingPunct="1">
                        <a:lnSpc>
                          <a:spcPct val="150000"/>
                        </a:lnSpc>
                      </a:pPr>
                      <a:r>
                        <a:rPr lang="zh-CN" altLang="en-US" sz="1600" kern="100" dirty="0">
                          <a:solidFill>
                            <a:schemeClr val="dk1"/>
                          </a:solidFill>
                          <a:effectLst/>
                          <a:latin typeface="+mj-ea"/>
                          <a:ea typeface="+mj-ea"/>
                          <a:cs typeface="Times New Roman" panose="02020603050405020304" pitchFamily="18" charset="0"/>
                        </a:rPr>
                        <a:t>结束日期</a:t>
                      </a:r>
                    </a:p>
                  </a:txBody>
                  <a:tcPr marL="68580" marR="68580" marT="0" marB="0" anchor="ctr"/>
                </a:tc>
                <a:tc>
                  <a:txBody>
                    <a:bodyPr/>
                    <a:lstStyle/>
                    <a:p>
                      <a:pPr marL="0" indent="0" algn="ctr" defTabSz="914400" rtl="0" eaLnBrk="1" latinLnBrk="0" hangingPunct="1">
                        <a:lnSpc>
                          <a:spcPct val="150000"/>
                        </a:lnSpc>
                      </a:pPr>
                      <a:r>
                        <a:rPr lang="zh-CN" altLang="en-US" sz="1600" kern="100" dirty="0">
                          <a:solidFill>
                            <a:schemeClr val="dk1"/>
                          </a:solidFill>
                          <a:effectLst/>
                          <a:latin typeface="+mj-ea"/>
                          <a:ea typeface="+mj-ea"/>
                          <a:cs typeface="Times New Roman" panose="02020603050405020304" pitchFamily="18" charset="0"/>
                        </a:rPr>
                        <a:t>工作任务</a:t>
                      </a:r>
                    </a:p>
                  </a:txBody>
                  <a:tcPr marL="68580" marR="68580" marT="0" marB="0" anchor="ctr"/>
                </a:tc>
                <a:tc>
                  <a:txBody>
                    <a:bodyPr/>
                    <a:lstStyle/>
                    <a:p>
                      <a:pPr marL="0" indent="0" algn="ctr" defTabSz="914400" rtl="0" eaLnBrk="1" latinLnBrk="0" hangingPunct="1">
                        <a:lnSpc>
                          <a:spcPct val="150000"/>
                        </a:lnSpc>
                      </a:pPr>
                      <a:r>
                        <a:rPr lang="zh-CN" altLang="en-US" sz="1600" kern="100" dirty="0">
                          <a:solidFill>
                            <a:schemeClr val="dk1"/>
                          </a:solidFill>
                          <a:effectLst/>
                          <a:latin typeface="+mj-ea"/>
                          <a:ea typeface="+mj-ea"/>
                          <a:cs typeface="Times New Roman" panose="02020603050405020304" pitchFamily="18" charset="0"/>
                        </a:rPr>
                        <a:t>完成计划</a:t>
                      </a:r>
                    </a:p>
                  </a:txBody>
                  <a:tcPr marL="68580" marR="68580" marT="0" marB="0" anchor="ctr"/>
                </a:tc>
                <a:extLst>
                  <a:ext uri="{0D108BD9-81ED-4DB2-BD59-A6C34878D82A}">
                    <a16:rowId xmlns:a16="http://schemas.microsoft.com/office/drawing/2014/main" val="1425929592"/>
                  </a:ext>
                </a:extLst>
              </a:tr>
              <a:tr h="806026">
                <a:tc>
                  <a:txBody>
                    <a:bodyPr/>
                    <a:lstStyle/>
                    <a:p>
                      <a:pPr marL="0" indent="0" algn="ctr" defTabSz="914400" rtl="0" eaLnBrk="1" latinLnBrk="0" hangingPunct="1">
                        <a:lnSpc>
                          <a:spcPct val="150000"/>
                        </a:lnSpc>
                      </a:pPr>
                      <a:r>
                        <a:rPr lang="en-US" sz="1600" kern="10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2020.04.01</a:t>
                      </a:r>
                      <a:endParaRPr lang="zh-CN" altLang="en-US" sz="1600" kern="100">
                        <a:solidFill>
                          <a:schemeClr val="dk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marL="0" indent="0" algn="ctr" defTabSz="914400" rtl="0" eaLnBrk="1" latinLnBrk="0" hangingPunct="1">
                        <a:lnSpc>
                          <a:spcPct val="150000"/>
                        </a:lnSpc>
                      </a:pPr>
                      <a:r>
                        <a:rPr lang="en-US" sz="1600" kern="1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2020.04.18</a:t>
                      </a:r>
                      <a:endParaRPr lang="zh-CN" altLang="en-US" sz="1600" kern="1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0" hangingPunct="1">
                        <a:lnSpc>
                          <a:spcPct val="150000"/>
                        </a:lnSpc>
                      </a:pPr>
                      <a:r>
                        <a:rPr lang="zh-CN" altLang="en-US" sz="1600" kern="1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完成服务器端请求限制，整合系统功能。</a:t>
                      </a:r>
                    </a:p>
                  </a:txBody>
                  <a:tcPr marL="68580" marR="68580" marT="0" marB="0"/>
                </a:tc>
                <a:tc>
                  <a:txBody>
                    <a:bodyPr/>
                    <a:lstStyle/>
                    <a:p>
                      <a:pPr marL="0" indent="0" algn="just" defTabSz="914400" rtl="0" eaLnBrk="1" latinLnBrk="0" hangingPunct="1">
                        <a:lnSpc>
                          <a:spcPct val="150000"/>
                        </a:lnSpc>
                      </a:pPr>
                      <a:r>
                        <a:rPr lang="zh-CN" altLang="en-US" sz="1600" kern="10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编码实现，进行中。</a:t>
                      </a:r>
                    </a:p>
                  </a:txBody>
                  <a:tcPr marL="68580" marR="68580" marT="0" marB="0"/>
                </a:tc>
                <a:extLst>
                  <a:ext uri="{0D108BD9-81ED-4DB2-BD59-A6C34878D82A}">
                    <a16:rowId xmlns:a16="http://schemas.microsoft.com/office/drawing/2014/main" val="4281690221"/>
                  </a:ext>
                </a:extLst>
              </a:tr>
              <a:tr h="734793">
                <a:tc>
                  <a:txBody>
                    <a:bodyPr/>
                    <a:lstStyle/>
                    <a:p>
                      <a:pPr marL="0" indent="0" algn="ctr" defTabSz="914400" rtl="0" eaLnBrk="1" latinLnBrk="0" hangingPunct="1">
                        <a:lnSpc>
                          <a:spcPct val="150000"/>
                        </a:lnSpc>
                      </a:pPr>
                      <a:r>
                        <a:rPr lang="en-US" sz="1600" kern="1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2020.04.18</a:t>
                      </a:r>
                      <a:endParaRPr lang="zh-CN" altLang="en-US" sz="1600" kern="1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marL="0" indent="0" algn="ctr" defTabSz="914400" rtl="0" eaLnBrk="1" latinLnBrk="0" hangingPunct="1">
                        <a:lnSpc>
                          <a:spcPct val="150000"/>
                        </a:lnSpc>
                      </a:pPr>
                      <a:r>
                        <a:rPr lang="en-US" sz="1600" kern="1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2021.04.30</a:t>
                      </a:r>
                      <a:endParaRPr lang="zh-CN" altLang="en-US" sz="1600" kern="1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0" hangingPunct="1">
                        <a:lnSpc>
                          <a:spcPct val="150000"/>
                        </a:lnSpc>
                      </a:pPr>
                      <a:r>
                        <a:rPr lang="zh-CN" altLang="en-US" sz="1600" kern="1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测试并交付清华大学出版社。完善毕业设计论文。</a:t>
                      </a:r>
                    </a:p>
                  </a:txBody>
                  <a:tcPr marL="68580" marR="68580" marT="0" marB="0"/>
                </a:tc>
                <a:tc>
                  <a:txBody>
                    <a:bodyPr/>
                    <a:lstStyle/>
                    <a:p>
                      <a:pPr marL="0" indent="0" algn="just" defTabSz="914400" rtl="0" eaLnBrk="1" latinLnBrk="0" hangingPunct="1">
                        <a:lnSpc>
                          <a:spcPct val="150000"/>
                        </a:lnSpc>
                      </a:pPr>
                      <a:r>
                        <a:rPr lang="en-US" sz="1600" kern="1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1600" kern="1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71183644"/>
                  </a:ext>
                </a:extLst>
              </a:tr>
            </a:tbl>
          </a:graphicData>
        </a:graphic>
      </p:graphicFrame>
    </p:spTree>
    <p:extLst>
      <p:ext uri="{BB962C8B-B14F-4D97-AF65-F5344CB8AC3E}">
        <p14:creationId xmlns:p14="http://schemas.microsoft.com/office/powerpoint/2010/main" val="1695263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31"/>
                                        </p:tgtEl>
                                      </p:cBhvr>
                                    </p:animEffect>
                                    <p:set>
                                      <p:cBhvr>
                                        <p:cTn id="7" dur="1" fill="hold">
                                          <p:stCondLst>
                                            <p:cond delay="499"/>
                                          </p:stCondLst>
                                        </p:cTn>
                                        <p:tgtEl>
                                          <p:spTgt spid="31"/>
                                        </p:tgtEl>
                                        <p:attrNameLst>
                                          <p:attrName>style.visibility</p:attrName>
                                        </p:attrNameLst>
                                      </p:cBhvr>
                                      <p:to>
                                        <p:strVal val="hidden"/>
                                      </p:to>
                                    </p:se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barn(inVertical)">
                                      <p:cBhvr>
                                        <p:cTn id="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8">
            <a:extLst>
              <a:ext uri="{FF2B5EF4-FFF2-40B4-BE49-F238E27FC236}">
                <a16:creationId xmlns:a16="http://schemas.microsoft.com/office/drawing/2014/main" id="{20F6A8A6-ABC3-4BC6-9DDF-8DB4DA52298C}"/>
              </a:ext>
            </a:extLst>
          </p:cNvPr>
          <p:cNvSpPr>
            <a:spLocks noChangeArrowheads="1"/>
          </p:cNvSpPr>
          <p:nvPr/>
        </p:nvSpPr>
        <p:spPr bwMode="auto">
          <a:xfrm>
            <a:off x="1104524" y="868804"/>
            <a:ext cx="10375641" cy="547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60000"/>
              </a:lnSpc>
            </a:pPr>
            <a:r>
              <a:rPr lang="en-US" altLang="zh-CN" sz="1400" b="1" dirty="0">
                <a:solidFill>
                  <a:schemeClr val="tx1">
                    <a:lumMod val="75000"/>
                    <a:lumOff val="25000"/>
                  </a:schemeClr>
                </a:solidFill>
                <a:cs typeface="+mn-ea"/>
                <a:sym typeface="+mn-lt"/>
              </a:rPr>
              <a:t>[1] Edward </a:t>
            </a:r>
            <a:r>
              <a:rPr lang="en-US" altLang="zh-CN" sz="1400" b="1" dirty="0" err="1">
                <a:solidFill>
                  <a:schemeClr val="tx1">
                    <a:lumMod val="75000"/>
                    <a:lumOff val="25000"/>
                  </a:schemeClr>
                </a:solidFill>
                <a:cs typeface="+mn-ea"/>
                <a:sym typeface="+mn-lt"/>
              </a:rPr>
              <a:t>Roberts.Bad</a:t>
            </a:r>
            <a:r>
              <a:rPr lang="en-US" altLang="zh-CN" sz="1400" b="1" dirty="0">
                <a:solidFill>
                  <a:schemeClr val="tx1">
                    <a:lumMod val="75000"/>
                    <a:lumOff val="25000"/>
                  </a:schemeClr>
                </a:solidFill>
                <a:cs typeface="+mn-ea"/>
                <a:sym typeface="+mn-lt"/>
              </a:rPr>
              <a:t> Bot Report 2020: Bad Bots Strike Back[R].San Mateo</a:t>
            </a:r>
            <a:r>
              <a:rPr lang="zh-CN" altLang="en-US" sz="1400" b="1" dirty="0">
                <a:solidFill>
                  <a:schemeClr val="tx1">
                    <a:lumMod val="75000"/>
                    <a:lumOff val="25000"/>
                  </a:schemeClr>
                </a:solidFill>
                <a:cs typeface="+mn-ea"/>
                <a:sym typeface="+mn-lt"/>
              </a:rPr>
              <a:t>：</a:t>
            </a:r>
            <a:r>
              <a:rPr lang="en-US" altLang="zh-CN" sz="1400" b="1" dirty="0">
                <a:solidFill>
                  <a:schemeClr val="tx1">
                    <a:lumMod val="75000"/>
                    <a:lumOff val="25000"/>
                  </a:schemeClr>
                </a:solidFill>
                <a:cs typeface="+mn-ea"/>
                <a:sym typeface="+mn-lt"/>
              </a:rPr>
              <a:t>Imperva,2020.</a:t>
            </a:r>
          </a:p>
          <a:p>
            <a:pPr>
              <a:lnSpc>
                <a:spcPct val="160000"/>
              </a:lnSpc>
            </a:pPr>
            <a:r>
              <a:rPr lang="en-US" altLang="zh-CN" sz="1400" b="1" dirty="0">
                <a:solidFill>
                  <a:schemeClr val="tx1">
                    <a:lumMod val="75000"/>
                    <a:lumOff val="25000"/>
                  </a:schemeClr>
                </a:solidFill>
                <a:cs typeface="+mn-ea"/>
                <a:sym typeface="+mn-lt"/>
              </a:rPr>
              <a:t>[2] </a:t>
            </a:r>
            <a:r>
              <a:rPr lang="zh-CN" altLang="en-US" sz="1400" b="1" dirty="0">
                <a:solidFill>
                  <a:schemeClr val="tx1">
                    <a:lumMod val="75000"/>
                    <a:lumOff val="25000"/>
                  </a:schemeClr>
                </a:solidFill>
                <a:cs typeface="+mn-ea"/>
                <a:sym typeface="+mn-lt"/>
              </a:rPr>
              <a:t>林中明</a:t>
            </a:r>
            <a:r>
              <a:rPr lang="en-US" altLang="zh-CN" sz="1400" b="1" dirty="0">
                <a:solidFill>
                  <a:schemeClr val="tx1">
                    <a:lumMod val="75000"/>
                    <a:lumOff val="25000"/>
                  </a:schemeClr>
                </a:solidFill>
                <a:cs typeface="+mn-ea"/>
                <a:sym typeface="+mn-lt"/>
              </a:rPr>
              <a:t>.</a:t>
            </a:r>
            <a:r>
              <a:rPr lang="zh-CN" altLang="en-US" sz="1400" b="1" dirty="0">
                <a:solidFill>
                  <a:schemeClr val="tx1">
                    <a:lumMod val="75000"/>
                    <a:lumOff val="25000"/>
                  </a:schemeClr>
                </a:solidFill>
                <a:cs typeface="+mn-ea"/>
                <a:sym typeface="+mn-lt"/>
              </a:rPr>
              <a:t>基于</a:t>
            </a:r>
            <a:r>
              <a:rPr lang="en-US" altLang="zh-CN" sz="1400" b="1" dirty="0">
                <a:solidFill>
                  <a:schemeClr val="tx1">
                    <a:lumMod val="75000"/>
                    <a:lumOff val="25000"/>
                  </a:schemeClr>
                </a:solidFill>
                <a:cs typeface="+mn-ea"/>
                <a:sym typeface="+mn-lt"/>
              </a:rPr>
              <a:t>Hadoop</a:t>
            </a:r>
            <a:r>
              <a:rPr lang="zh-CN" altLang="en-US" sz="1400" b="1" dirty="0">
                <a:solidFill>
                  <a:schemeClr val="tx1">
                    <a:lumMod val="75000"/>
                    <a:lumOff val="25000"/>
                  </a:schemeClr>
                </a:solidFill>
                <a:cs typeface="+mn-ea"/>
                <a:sym typeface="+mn-lt"/>
              </a:rPr>
              <a:t>的</a:t>
            </a:r>
            <a:r>
              <a:rPr lang="en-US" altLang="zh-CN" sz="1400" b="1" dirty="0">
                <a:solidFill>
                  <a:schemeClr val="tx1">
                    <a:lumMod val="75000"/>
                    <a:lumOff val="25000"/>
                  </a:schemeClr>
                </a:solidFill>
                <a:cs typeface="+mn-ea"/>
                <a:sym typeface="+mn-lt"/>
              </a:rPr>
              <a:t>Web</a:t>
            </a:r>
            <a:r>
              <a:rPr lang="zh-CN" altLang="en-US" sz="1400" b="1" dirty="0">
                <a:solidFill>
                  <a:schemeClr val="tx1">
                    <a:lumMod val="75000"/>
                    <a:lumOff val="25000"/>
                  </a:schemeClr>
                </a:solidFill>
                <a:cs typeface="+mn-ea"/>
                <a:sym typeface="+mn-lt"/>
              </a:rPr>
              <a:t>用户识别与新闻智能推荐算法研究</a:t>
            </a:r>
            <a:r>
              <a:rPr lang="en-US" altLang="zh-CN" sz="1400" b="1" dirty="0">
                <a:solidFill>
                  <a:schemeClr val="tx1">
                    <a:lumMod val="75000"/>
                    <a:lumOff val="25000"/>
                  </a:schemeClr>
                </a:solidFill>
                <a:cs typeface="+mn-ea"/>
                <a:sym typeface="+mn-lt"/>
              </a:rPr>
              <a:t>[D].</a:t>
            </a:r>
            <a:r>
              <a:rPr lang="zh-CN" altLang="en-US" sz="1400" b="1" dirty="0">
                <a:solidFill>
                  <a:schemeClr val="tx1">
                    <a:lumMod val="75000"/>
                    <a:lumOff val="25000"/>
                  </a:schemeClr>
                </a:solidFill>
                <a:cs typeface="+mn-ea"/>
                <a:sym typeface="+mn-lt"/>
              </a:rPr>
              <a:t>郑州：战略支援部队信息工程大学</a:t>
            </a:r>
            <a:r>
              <a:rPr lang="en-US" altLang="zh-CN" sz="1400" b="1" dirty="0">
                <a:solidFill>
                  <a:schemeClr val="tx1">
                    <a:lumMod val="75000"/>
                    <a:lumOff val="25000"/>
                  </a:schemeClr>
                </a:solidFill>
                <a:cs typeface="+mn-ea"/>
                <a:sym typeface="+mn-lt"/>
              </a:rPr>
              <a:t>,2018.</a:t>
            </a:r>
          </a:p>
          <a:p>
            <a:pPr>
              <a:lnSpc>
                <a:spcPct val="160000"/>
              </a:lnSpc>
            </a:pPr>
            <a:r>
              <a:rPr lang="en-US" altLang="zh-CN" sz="1400" b="1" dirty="0">
                <a:solidFill>
                  <a:schemeClr val="tx1">
                    <a:lumMod val="75000"/>
                    <a:lumOff val="25000"/>
                  </a:schemeClr>
                </a:solidFill>
                <a:cs typeface="+mn-ea"/>
                <a:sym typeface="+mn-lt"/>
              </a:rPr>
              <a:t>[3] </a:t>
            </a:r>
            <a:r>
              <a:rPr lang="zh-CN" altLang="en-US" sz="1400" b="1" dirty="0">
                <a:solidFill>
                  <a:schemeClr val="tx1">
                    <a:lumMod val="75000"/>
                    <a:lumOff val="25000"/>
                  </a:schemeClr>
                </a:solidFill>
                <a:cs typeface="+mn-ea"/>
                <a:sym typeface="+mn-lt"/>
              </a:rPr>
              <a:t>伏康，杜振鹏</a:t>
            </a:r>
            <a:r>
              <a:rPr lang="en-US" altLang="zh-CN" sz="1400" b="1" dirty="0">
                <a:solidFill>
                  <a:schemeClr val="tx1">
                    <a:lumMod val="75000"/>
                    <a:lumOff val="25000"/>
                  </a:schemeClr>
                </a:solidFill>
                <a:cs typeface="+mn-ea"/>
                <a:sym typeface="+mn-lt"/>
              </a:rPr>
              <a:t>.</a:t>
            </a:r>
            <a:r>
              <a:rPr lang="zh-CN" altLang="en-US" sz="1400" b="1" dirty="0">
                <a:solidFill>
                  <a:schemeClr val="tx1">
                    <a:lumMod val="75000"/>
                    <a:lumOff val="25000"/>
                  </a:schemeClr>
                </a:solidFill>
                <a:cs typeface="+mn-ea"/>
                <a:sym typeface="+mn-lt"/>
              </a:rPr>
              <a:t>网站反爬虫策略的分析与研究</a:t>
            </a:r>
            <a:r>
              <a:rPr lang="en-US" altLang="zh-CN" sz="1400" b="1" dirty="0">
                <a:solidFill>
                  <a:schemeClr val="tx1">
                    <a:lumMod val="75000"/>
                    <a:lumOff val="25000"/>
                  </a:schemeClr>
                </a:solidFill>
                <a:cs typeface="+mn-ea"/>
                <a:sym typeface="+mn-lt"/>
              </a:rPr>
              <a:t>[J].</a:t>
            </a:r>
            <a:r>
              <a:rPr lang="zh-CN" altLang="en-US" sz="1400" b="1" dirty="0">
                <a:solidFill>
                  <a:schemeClr val="tx1">
                    <a:lumMod val="75000"/>
                    <a:lumOff val="25000"/>
                  </a:schemeClr>
                </a:solidFill>
                <a:cs typeface="+mn-ea"/>
                <a:sym typeface="+mn-lt"/>
              </a:rPr>
              <a:t>电脑知识与技术，</a:t>
            </a:r>
            <a:r>
              <a:rPr lang="en-US" altLang="zh-CN" sz="1400" b="1" dirty="0">
                <a:solidFill>
                  <a:schemeClr val="tx1">
                    <a:lumMod val="75000"/>
                    <a:lumOff val="25000"/>
                  </a:schemeClr>
                </a:solidFill>
                <a:cs typeface="+mn-ea"/>
                <a:sym typeface="+mn-lt"/>
              </a:rPr>
              <a:t>2019(28)</a:t>
            </a:r>
            <a:r>
              <a:rPr lang="zh-CN" altLang="en-US" sz="1400" b="1" dirty="0">
                <a:solidFill>
                  <a:schemeClr val="tx1">
                    <a:lumMod val="75000"/>
                    <a:lumOff val="25000"/>
                  </a:schemeClr>
                </a:solidFill>
                <a:cs typeface="+mn-ea"/>
                <a:sym typeface="+mn-lt"/>
              </a:rPr>
              <a:t>：</a:t>
            </a:r>
            <a:r>
              <a:rPr lang="en-US" altLang="zh-CN" sz="1400" b="1" dirty="0">
                <a:solidFill>
                  <a:schemeClr val="tx1">
                    <a:lumMod val="75000"/>
                    <a:lumOff val="25000"/>
                  </a:schemeClr>
                </a:solidFill>
                <a:cs typeface="+mn-ea"/>
                <a:sym typeface="+mn-lt"/>
              </a:rPr>
              <a:t>28-30.</a:t>
            </a:r>
          </a:p>
          <a:p>
            <a:pPr>
              <a:lnSpc>
                <a:spcPct val="160000"/>
              </a:lnSpc>
            </a:pPr>
            <a:r>
              <a:rPr lang="en-US" altLang="zh-CN" sz="1400" b="1" dirty="0">
                <a:solidFill>
                  <a:schemeClr val="tx1">
                    <a:lumMod val="75000"/>
                    <a:lumOff val="25000"/>
                  </a:schemeClr>
                </a:solidFill>
                <a:cs typeface="+mn-ea"/>
                <a:sym typeface="+mn-lt"/>
              </a:rPr>
              <a:t>[4] </a:t>
            </a:r>
            <a:r>
              <a:rPr lang="zh-CN" altLang="en-US" sz="1400" b="1" dirty="0">
                <a:solidFill>
                  <a:schemeClr val="tx1">
                    <a:lumMod val="75000"/>
                    <a:lumOff val="25000"/>
                  </a:schemeClr>
                </a:solidFill>
                <a:cs typeface="+mn-ea"/>
                <a:sym typeface="+mn-lt"/>
              </a:rPr>
              <a:t>张晔，孙光光，徐洪云，庞婷，曲潇洋</a:t>
            </a:r>
            <a:r>
              <a:rPr lang="en-US" altLang="zh-CN" sz="1400" b="1" dirty="0">
                <a:solidFill>
                  <a:schemeClr val="tx1">
                    <a:lumMod val="75000"/>
                    <a:lumOff val="25000"/>
                  </a:schemeClr>
                </a:solidFill>
                <a:cs typeface="+mn-ea"/>
                <a:sym typeface="+mn-lt"/>
              </a:rPr>
              <a:t>.</a:t>
            </a:r>
            <a:r>
              <a:rPr lang="zh-CN" altLang="en-US" sz="1400" b="1" dirty="0">
                <a:solidFill>
                  <a:schemeClr val="tx1">
                    <a:lumMod val="75000"/>
                    <a:lumOff val="25000"/>
                  </a:schemeClr>
                </a:solidFill>
                <a:cs typeface="+mn-ea"/>
                <a:sym typeface="+mn-lt"/>
              </a:rPr>
              <a:t>国外科技网站反爬虫研究及数据获取对策研究</a:t>
            </a:r>
            <a:r>
              <a:rPr lang="en-US" altLang="zh-CN" sz="1400" b="1" dirty="0">
                <a:solidFill>
                  <a:schemeClr val="tx1">
                    <a:lumMod val="75000"/>
                    <a:lumOff val="25000"/>
                  </a:schemeClr>
                </a:solidFill>
                <a:cs typeface="+mn-ea"/>
                <a:sym typeface="+mn-lt"/>
              </a:rPr>
              <a:t>[J].</a:t>
            </a:r>
            <a:r>
              <a:rPr lang="zh-CN" altLang="en-US" sz="1400" b="1" dirty="0">
                <a:solidFill>
                  <a:schemeClr val="tx1">
                    <a:lumMod val="75000"/>
                    <a:lumOff val="25000"/>
                  </a:schemeClr>
                </a:solidFill>
                <a:cs typeface="+mn-ea"/>
                <a:sym typeface="+mn-lt"/>
              </a:rPr>
              <a:t>竞争情报，</a:t>
            </a:r>
            <a:r>
              <a:rPr lang="en-US" altLang="zh-CN" sz="1400" b="1" dirty="0">
                <a:solidFill>
                  <a:schemeClr val="tx1">
                    <a:lumMod val="75000"/>
                    <a:lumOff val="25000"/>
                  </a:schemeClr>
                </a:solidFill>
                <a:cs typeface="+mn-ea"/>
                <a:sym typeface="+mn-lt"/>
              </a:rPr>
              <a:t>2020(01)</a:t>
            </a:r>
            <a:r>
              <a:rPr lang="zh-CN" altLang="en-US" sz="1400" b="1" dirty="0">
                <a:solidFill>
                  <a:schemeClr val="tx1">
                    <a:lumMod val="75000"/>
                    <a:lumOff val="25000"/>
                  </a:schemeClr>
                </a:solidFill>
                <a:cs typeface="+mn-ea"/>
                <a:sym typeface="+mn-lt"/>
              </a:rPr>
              <a:t>：</a:t>
            </a:r>
            <a:r>
              <a:rPr lang="en-US" altLang="zh-CN" sz="1400" b="1" dirty="0">
                <a:solidFill>
                  <a:schemeClr val="tx1">
                    <a:lumMod val="75000"/>
                    <a:lumOff val="25000"/>
                  </a:schemeClr>
                </a:solidFill>
                <a:cs typeface="+mn-ea"/>
                <a:sym typeface="+mn-lt"/>
              </a:rPr>
              <a:t>24-28.</a:t>
            </a:r>
          </a:p>
          <a:p>
            <a:pPr>
              <a:lnSpc>
                <a:spcPct val="160000"/>
              </a:lnSpc>
            </a:pPr>
            <a:r>
              <a:rPr lang="en-US" altLang="zh-CN" sz="1400" b="1" dirty="0">
                <a:solidFill>
                  <a:schemeClr val="tx1">
                    <a:lumMod val="75000"/>
                    <a:lumOff val="25000"/>
                  </a:schemeClr>
                </a:solidFill>
                <a:cs typeface="+mn-ea"/>
                <a:sym typeface="+mn-lt"/>
              </a:rPr>
              <a:t>[5] Y. Liu, Z. Yang, J. </a:t>
            </a:r>
            <a:r>
              <a:rPr lang="en-US" altLang="zh-CN" sz="1400" b="1" dirty="0" err="1">
                <a:solidFill>
                  <a:schemeClr val="tx1">
                    <a:lumMod val="75000"/>
                    <a:lumOff val="25000"/>
                  </a:schemeClr>
                </a:solidFill>
                <a:cs typeface="+mn-ea"/>
                <a:sym typeface="+mn-lt"/>
              </a:rPr>
              <a:t>Xiu</a:t>
            </a:r>
            <a:r>
              <a:rPr lang="en-US" altLang="zh-CN" sz="1400" b="1" dirty="0">
                <a:solidFill>
                  <a:schemeClr val="tx1">
                    <a:lumMod val="75000"/>
                    <a:lumOff val="25000"/>
                  </a:schemeClr>
                </a:solidFill>
                <a:cs typeface="+mn-ea"/>
                <a:sym typeface="+mn-lt"/>
              </a:rPr>
              <a:t>, C. Liu. Research on an anti-crawling mechanism and key algorithm based on sliding time window[A]. In: 2016 4th International Conference on Cloud Computing and Intelligence Systems (CCIS)[C].Beijing: IEEE, 2016: 220-223</a:t>
            </a:r>
          </a:p>
          <a:p>
            <a:pPr>
              <a:lnSpc>
                <a:spcPct val="160000"/>
              </a:lnSpc>
            </a:pPr>
            <a:r>
              <a:rPr lang="en-US" altLang="zh-CN" sz="1400" b="1" dirty="0">
                <a:solidFill>
                  <a:schemeClr val="tx1">
                    <a:lumMod val="75000"/>
                    <a:lumOff val="25000"/>
                  </a:schemeClr>
                </a:solidFill>
                <a:cs typeface="+mn-ea"/>
                <a:sym typeface="+mn-lt"/>
              </a:rPr>
              <a:t>[6] W. Zhu, J. Qin, R. Kong, H. Lin, Z. He. A System Framework for Efficiently Recognizing Web Crawlers[A]. In: IEEE </a:t>
            </a:r>
            <a:r>
              <a:rPr lang="en-US" altLang="zh-CN" sz="1400" b="1" dirty="0" err="1">
                <a:solidFill>
                  <a:schemeClr val="tx1">
                    <a:lumMod val="75000"/>
                    <a:lumOff val="25000"/>
                  </a:schemeClr>
                </a:solidFill>
                <a:cs typeface="+mn-ea"/>
                <a:sym typeface="+mn-lt"/>
              </a:rPr>
              <a:t>SmartWorld</a:t>
            </a:r>
            <a:r>
              <a:rPr lang="en-US" altLang="zh-CN" sz="1400" b="1" dirty="0">
                <a:solidFill>
                  <a:schemeClr val="tx1">
                    <a:lumMod val="75000"/>
                    <a:lumOff val="25000"/>
                  </a:schemeClr>
                </a:solidFill>
                <a:cs typeface="+mn-ea"/>
                <a:sym typeface="+mn-lt"/>
              </a:rPr>
              <a:t> 2018 Organizing and Program Committees. 2018 IEEE </a:t>
            </a:r>
            <a:r>
              <a:rPr lang="en-US" altLang="zh-CN" sz="1400" b="1" dirty="0" err="1">
                <a:solidFill>
                  <a:schemeClr val="tx1">
                    <a:lumMod val="75000"/>
                    <a:lumOff val="25000"/>
                  </a:schemeClr>
                </a:solidFill>
                <a:cs typeface="+mn-ea"/>
                <a:sym typeface="+mn-lt"/>
              </a:rPr>
              <a:t>SmartWorld</a:t>
            </a:r>
            <a:r>
              <a:rPr lang="en-US" altLang="zh-CN" sz="1400" b="1" dirty="0">
                <a:solidFill>
                  <a:schemeClr val="tx1">
                    <a:lumMod val="75000"/>
                    <a:lumOff val="25000"/>
                  </a:schemeClr>
                </a:solidFill>
                <a:cs typeface="+mn-ea"/>
                <a:sym typeface="+mn-lt"/>
              </a:rPr>
              <a:t> [C].Guangzhou: IEEE, 2018: 1130-1133</a:t>
            </a:r>
          </a:p>
          <a:p>
            <a:pPr>
              <a:lnSpc>
                <a:spcPct val="160000"/>
              </a:lnSpc>
            </a:pPr>
            <a:r>
              <a:rPr lang="en-US" altLang="zh-CN" sz="1400" b="1" dirty="0">
                <a:solidFill>
                  <a:schemeClr val="tx1">
                    <a:lumMod val="75000"/>
                    <a:lumOff val="25000"/>
                  </a:schemeClr>
                </a:solidFill>
                <a:cs typeface="+mn-ea"/>
                <a:sym typeface="+mn-lt"/>
              </a:rPr>
              <a:t>[7] H. Wang, C. Li, L. Zhang, M. </a:t>
            </a:r>
            <a:r>
              <a:rPr lang="en-US" altLang="zh-CN" sz="1400" b="1" dirty="0" err="1">
                <a:solidFill>
                  <a:schemeClr val="tx1">
                    <a:lumMod val="75000"/>
                    <a:lumOff val="25000"/>
                  </a:schemeClr>
                </a:solidFill>
                <a:cs typeface="+mn-ea"/>
                <a:sym typeface="+mn-lt"/>
              </a:rPr>
              <a:t>Shi.Anti</a:t>
            </a:r>
            <a:r>
              <a:rPr lang="en-US" altLang="zh-CN" sz="1400" b="1" dirty="0">
                <a:solidFill>
                  <a:schemeClr val="tx1">
                    <a:lumMod val="75000"/>
                    <a:lumOff val="25000"/>
                  </a:schemeClr>
                </a:solidFill>
                <a:cs typeface="+mn-ea"/>
                <a:sym typeface="+mn-lt"/>
              </a:rPr>
              <a:t>-Crawler strategy and distributed crawler based on Hadoop[A]. In: 2018 IEEE 3rd International Conference on Big Data Analysis(ICBDA)[C]. Shanghai: IEEE, 2018: 227-231</a:t>
            </a:r>
          </a:p>
          <a:p>
            <a:pPr>
              <a:lnSpc>
                <a:spcPct val="160000"/>
              </a:lnSpc>
            </a:pPr>
            <a:r>
              <a:rPr lang="en-US" altLang="zh-CN" sz="1400" b="1" dirty="0">
                <a:solidFill>
                  <a:schemeClr val="tx1">
                    <a:lumMod val="75000"/>
                    <a:lumOff val="25000"/>
                  </a:schemeClr>
                </a:solidFill>
                <a:cs typeface="+mn-ea"/>
                <a:sym typeface="+mn-lt"/>
              </a:rPr>
              <a:t>[8] P. Lewandowski, M. </a:t>
            </a:r>
            <a:r>
              <a:rPr lang="en-US" altLang="zh-CN" sz="1400" b="1" dirty="0" err="1">
                <a:solidFill>
                  <a:schemeClr val="tx1">
                    <a:lumMod val="75000"/>
                    <a:lumOff val="25000"/>
                  </a:schemeClr>
                </a:solidFill>
                <a:cs typeface="+mn-ea"/>
                <a:sym typeface="+mn-lt"/>
              </a:rPr>
              <a:t>Janiszewski</a:t>
            </a:r>
            <a:r>
              <a:rPr lang="en-US" altLang="zh-CN" sz="1400" b="1" dirty="0">
                <a:solidFill>
                  <a:schemeClr val="tx1">
                    <a:lumMod val="75000"/>
                    <a:lumOff val="25000"/>
                  </a:schemeClr>
                </a:solidFill>
                <a:cs typeface="+mn-ea"/>
                <a:sym typeface="+mn-lt"/>
              </a:rPr>
              <a:t>, A. </a:t>
            </a:r>
            <a:r>
              <a:rPr lang="en-US" altLang="zh-CN" sz="1400" b="1" dirty="0" err="1">
                <a:solidFill>
                  <a:schemeClr val="tx1">
                    <a:lumMod val="75000"/>
                    <a:lumOff val="25000"/>
                  </a:schemeClr>
                </a:solidFill>
                <a:cs typeface="+mn-ea"/>
                <a:sym typeface="+mn-lt"/>
              </a:rPr>
              <a:t>Felkner</a:t>
            </a:r>
            <a:r>
              <a:rPr lang="en-US" altLang="zh-CN" sz="1400" b="1" dirty="0">
                <a:solidFill>
                  <a:schemeClr val="tx1">
                    <a:lumMod val="75000"/>
                    <a:lumOff val="25000"/>
                  </a:schemeClr>
                </a:solidFill>
                <a:cs typeface="+mn-ea"/>
                <a:sym typeface="+mn-lt"/>
              </a:rPr>
              <a:t>. </a:t>
            </a:r>
            <a:r>
              <a:rPr lang="en-US" altLang="zh-CN" sz="1400" b="1" dirty="0" err="1">
                <a:solidFill>
                  <a:schemeClr val="tx1">
                    <a:lumMod val="75000"/>
                    <a:lumOff val="25000"/>
                  </a:schemeClr>
                </a:solidFill>
                <a:cs typeface="+mn-ea"/>
                <a:sym typeface="+mn-lt"/>
              </a:rPr>
              <a:t>SpiderTrap</a:t>
            </a:r>
            <a:r>
              <a:rPr lang="en-US" altLang="zh-CN" sz="1400" b="1" dirty="0">
                <a:solidFill>
                  <a:schemeClr val="tx1">
                    <a:lumMod val="75000"/>
                    <a:lumOff val="25000"/>
                  </a:schemeClr>
                </a:solidFill>
                <a:cs typeface="+mn-ea"/>
                <a:sym typeface="+mn-lt"/>
              </a:rPr>
              <a:t>—An Innovative Approach to Analyze Activity of Internet Bots on a Website[J]. IEEE Access,2020, 8: 141292-141309</a:t>
            </a:r>
          </a:p>
          <a:p>
            <a:pPr>
              <a:lnSpc>
                <a:spcPct val="160000"/>
              </a:lnSpc>
            </a:pPr>
            <a:r>
              <a:rPr lang="en-US" altLang="zh-CN" sz="1400" b="1" dirty="0">
                <a:solidFill>
                  <a:schemeClr val="tx1">
                    <a:lumMod val="75000"/>
                    <a:lumOff val="25000"/>
                  </a:schemeClr>
                </a:solidFill>
                <a:cs typeface="+mn-ea"/>
                <a:sym typeface="+mn-lt"/>
              </a:rPr>
              <a:t>[9] G. </a:t>
            </a:r>
            <a:r>
              <a:rPr lang="en-US" altLang="zh-CN" sz="1400" b="1" dirty="0" err="1">
                <a:solidFill>
                  <a:schemeClr val="tx1">
                    <a:lumMod val="75000"/>
                    <a:lumOff val="25000"/>
                  </a:schemeClr>
                </a:solidFill>
                <a:cs typeface="+mn-ea"/>
                <a:sym typeface="+mn-lt"/>
              </a:rPr>
              <a:t>Neelima</a:t>
            </a:r>
            <a:r>
              <a:rPr lang="en-US" altLang="zh-CN" sz="1400" b="1" dirty="0">
                <a:solidFill>
                  <a:schemeClr val="tx1">
                    <a:lumMod val="75000"/>
                    <a:lumOff val="25000"/>
                  </a:schemeClr>
                </a:solidFill>
                <a:cs typeface="+mn-ea"/>
                <a:sym typeface="+mn-lt"/>
              </a:rPr>
              <a:t>, S. Rodda. Predicting user behavior through sessions using the web log mining[A]. In: 2016 International Conference on Advances in Human Machine Interaction (HMI) [C]. </a:t>
            </a:r>
            <a:r>
              <a:rPr lang="en-US" altLang="zh-CN" sz="1400" b="1" dirty="0" err="1">
                <a:solidFill>
                  <a:schemeClr val="tx1">
                    <a:lumMod val="75000"/>
                    <a:lumOff val="25000"/>
                  </a:schemeClr>
                </a:solidFill>
                <a:cs typeface="+mn-ea"/>
                <a:sym typeface="+mn-lt"/>
              </a:rPr>
              <a:t>Doddaballapur</a:t>
            </a:r>
            <a:r>
              <a:rPr lang="en-US" altLang="zh-CN" sz="1400" b="1" dirty="0">
                <a:solidFill>
                  <a:schemeClr val="tx1">
                    <a:lumMod val="75000"/>
                    <a:lumOff val="25000"/>
                  </a:schemeClr>
                </a:solidFill>
                <a:cs typeface="+mn-ea"/>
                <a:sym typeface="+mn-lt"/>
              </a:rPr>
              <a:t>: IEEE, 2016:1-5</a:t>
            </a:r>
          </a:p>
          <a:p>
            <a:pPr>
              <a:lnSpc>
                <a:spcPct val="160000"/>
              </a:lnSpc>
            </a:pPr>
            <a:r>
              <a:rPr lang="en-US" altLang="zh-CN" sz="1400" b="1" dirty="0">
                <a:solidFill>
                  <a:schemeClr val="tx1">
                    <a:lumMod val="75000"/>
                    <a:lumOff val="25000"/>
                  </a:schemeClr>
                </a:solidFill>
                <a:cs typeface="+mn-ea"/>
                <a:sym typeface="+mn-lt"/>
              </a:rPr>
              <a:t>[10] </a:t>
            </a:r>
            <a:r>
              <a:rPr lang="zh-CN" altLang="en-US" sz="1400" b="1" dirty="0">
                <a:solidFill>
                  <a:schemeClr val="tx1">
                    <a:lumMod val="75000"/>
                    <a:lumOff val="25000"/>
                  </a:schemeClr>
                </a:solidFill>
                <a:cs typeface="+mn-ea"/>
                <a:sym typeface="+mn-lt"/>
              </a:rPr>
              <a:t>刘洋</a:t>
            </a:r>
            <a:r>
              <a:rPr lang="en-US" altLang="zh-CN" sz="1400" b="1" dirty="0">
                <a:solidFill>
                  <a:schemeClr val="tx1">
                    <a:lumMod val="75000"/>
                    <a:lumOff val="25000"/>
                  </a:schemeClr>
                </a:solidFill>
                <a:cs typeface="+mn-ea"/>
                <a:sym typeface="+mn-lt"/>
              </a:rPr>
              <a:t>. </a:t>
            </a:r>
            <a:r>
              <a:rPr lang="zh-CN" altLang="en-US" sz="1400" b="1" dirty="0">
                <a:solidFill>
                  <a:schemeClr val="tx1">
                    <a:lumMod val="75000"/>
                    <a:lumOff val="25000"/>
                  </a:schemeClr>
                </a:solidFill>
                <a:cs typeface="+mn-ea"/>
                <a:sym typeface="+mn-lt"/>
              </a:rPr>
              <a:t>基于网页浏览行为的反爬虫研究</a:t>
            </a:r>
            <a:r>
              <a:rPr lang="en-US" altLang="zh-CN" sz="1400" b="1" dirty="0">
                <a:solidFill>
                  <a:schemeClr val="tx1">
                    <a:lumMod val="75000"/>
                    <a:lumOff val="25000"/>
                  </a:schemeClr>
                </a:solidFill>
                <a:cs typeface="+mn-ea"/>
                <a:sym typeface="+mn-lt"/>
              </a:rPr>
              <a:t>[J]. </a:t>
            </a:r>
            <a:r>
              <a:rPr lang="zh-CN" altLang="en-US" sz="1400" b="1" dirty="0">
                <a:solidFill>
                  <a:schemeClr val="tx1">
                    <a:lumMod val="75000"/>
                    <a:lumOff val="25000"/>
                  </a:schemeClr>
                </a:solidFill>
                <a:cs typeface="+mn-ea"/>
                <a:sym typeface="+mn-lt"/>
              </a:rPr>
              <a:t>现代计算机</a:t>
            </a:r>
            <a:r>
              <a:rPr lang="en-US" altLang="zh-CN" sz="1400" b="1" dirty="0">
                <a:solidFill>
                  <a:schemeClr val="tx1">
                    <a:lumMod val="75000"/>
                    <a:lumOff val="25000"/>
                  </a:schemeClr>
                </a:solidFill>
                <a:cs typeface="+mn-ea"/>
                <a:sym typeface="+mn-lt"/>
              </a:rPr>
              <a:t>(</a:t>
            </a:r>
            <a:r>
              <a:rPr lang="zh-CN" altLang="en-US" sz="1400" b="1" dirty="0">
                <a:solidFill>
                  <a:schemeClr val="tx1">
                    <a:lumMod val="75000"/>
                    <a:lumOff val="25000"/>
                  </a:schemeClr>
                </a:solidFill>
                <a:cs typeface="+mn-ea"/>
                <a:sym typeface="+mn-lt"/>
              </a:rPr>
              <a:t>专业版</a:t>
            </a:r>
            <a:r>
              <a:rPr lang="en-US" altLang="zh-CN" sz="1400" b="1" dirty="0">
                <a:solidFill>
                  <a:schemeClr val="tx1">
                    <a:lumMod val="75000"/>
                    <a:lumOff val="25000"/>
                  </a:schemeClr>
                </a:solidFill>
                <a:cs typeface="+mn-ea"/>
                <a:sym typeface="+mn-lt"/>
              </a:rPr>
              <a:t>)</a:t>
            </a:r>
            <a:r>
              <a:rPr lang="zh-CN" altLang="en-US" sz="1400" b="1" dirty="0">
                <a:solidFill>
                  <a:schemeClr val="tx1">
                    <a:lumMod val="75000"/>
                    <a:lumOff val="25000"/>
                  </a:schemeClr>
                </a:solidFill>
                <a:cs typeface="+mn-ea"/>
                <a:sym typeface="+mn-lt"/>
              </a:rPr>
              <a:t>，</a:t>
            </a:r>
            <a:r>
              <a:rPr lang="en-US" altLang="zh-CN" sz="1400" b="1" dirty="0">
                <a:solidFill>
                  <a:schemeClr val="tx1">
                    <a:lumMod val="75000"/>
                    <a:lumOff val="25000"/>
                  </a:schemeClr>
                </a:solidFill>
                <a:cs typeface="+mn-ea"/>
                <a:sym typeface="+mn-lt"/>
              </a:rPr>
              <a:t>2019(07)</a:t>
            </a:r>
            <a:r>
              <a:rPr lang="zh-CN" altLang="en-US" sz="1400" b="1" dirty="0">
                <a:solidFill>
                  <a:schemeClr val="tx1">
                    <a:lumMod val="75000"/>
                    <a:lumOff val="25000"/>
                  </a:schemeClr>
                </a:solidFill>
                <a:cs typeface="+mn-ea"/>
                <a:sym typeface="+mn-lt"/>
              </a:rPr>
              <a:t>：</a:t>
            </a:r>
            <a:r>
              <a:rPr lang="en-US" altLang="zh-CN" sz="1400" b="1" dirty="0">
                <a:solidFill>
                  <a:schemeClr val="tx1">
                    <a:lumMod val="75000"/>
                    <a:lumOff val="25000"/>
                  </a:schemeClr>
                </a:solidFill>
                <a:cs typeface="+mn-ea"/>
                <a:sym typeface="+mn-lt"/>
              </a:rPr>
              <a:t>50-60+70.</a:t>
            </a:r>
          </a:p>
        </p:txBody>
      </p:sp>
      <p:sp>
        <p:nvSpPr>
          <p:cNvPr id="33" name="矩形 32">
            <a:extLst>
              <a:ext uri="{FF2B5EF4-FFF2-40B4-BE49-F238E27FC236}">
                <a16:creationId xmlns:a16="http://schemas.microsoft.com/office/drawing/2014/main" id="{7A43793A-B8E6-46DB-8315-FB71B08C2E7D}"/>
              </a:ext>
            </a:extLst>
          </p:cNvPr>
          <p:cNvSpPr/>
          <p:nvPr/>
        </p:nvSpPr>
        <p:spPr>
          <a:xfrm>
            <a:off x="11737911" y="1754155"/>
            <a:ext cx="454090" cy="4348065"/>
          </a:xfrm>
          <a:prstGeom prst="rect">
            <a:avLst/>
          </a:prstGeom>
          <a:solidFill>
            <a:srgbClr val="74CCF8">
              <a:alpha val="85098"/>
            </a:srgbClr>
          </a:solidFill>
          <a:ln>
            <a:noFill/>
          </a:ln>
          <a:effectLst>
            <a:outerShdw blurRad="203200" dist="152400" dir="5400000" algn="t"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a:extLst>
              <a:ext uri="{FF2B5EF4-FFF2-40B4-BE49-F238E27FC236}">
                <a16:creationId xmlns:a16="http://schemas.microsoft.com/office/drawing/2014/main" id="{7C80D13E-72FE-4299-81F5-1893C78106F7}"/>
              </a:ext>
            </a:extLst>
          </p:cNvPr>
          <p:cNvSpPr/>
          <p:nvPr/>
        </p:nvSpPr>
        <p:spPr>
          <a:xfrm>
            <a:off x="-49763" y="3298371"/>
            <a:ext cx="653141" cy="807098"/>
          </a:xfrm>
          <a:prstGeom prst="rect">
            <a:avLst/>
          </a:prstGeom>
          <a:solidFill>
            <a:srgbClr val="74CCF8">
              <a:alpha val="85098"/>
            </a:srgbClr>
          </a:solidFill>
          <a:ln>
            <a:noFill/>
          </a:ln>
          <a:effectLst>
            <a:outerShdw blurRad="203200" dist="152400" dir="5400000" algn="t"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a:extLst>
              <a:ext uri="{FF2B5EF4-FFF2-40B4-BE49-F238E27FC236}">
                <a16:creationId xmlns:a16="http://schemas.microsoft.com/office/drawing/2014/main" id="{7639FC68-96A9-4CD6-850D-625F86B1B333}"/>
              </a:ext>
            </a:extLst>
          </p:cNvPr>
          <p:cNvSpPr txBox="1"/>
          <p:nvPr/>
        </p:nvSpPr>
        <p:spPr>
          <a:xfrm>
            <a:off x="1238845" y="219693"/>
            <a:ext cx="4729336" cy="523220"/>
          </a:xfrm>
          <a:prstGeom prst="rect">
            <a:avLst/>
          </a:prstGeom>
          <a:noFill/>
        </p:spPr>
        <p:txBody>
          <a:bodyPr wrap="square" rtlCol="0">
            <a:spAutoFit/>
          </a:bodyPr>
          <a:lstStyle/>
          <a:p>
            <a:r>
              <a:rPr lang="zh-CN" altLang="en-US" sz="2800" b="1" spc="300" dirty="0">
                <a:solidFill>
                  <a:schemeClr val="tx1">
                    <a:lumMod val="75000"/>
                    <a:lumOff val="25000"/>
                  </a:schemeClr>
                </a:solidFill>
              </a:rPr>
              <a:t>参考文献</a:t>
            </a:r>
          </a:p>
        </p:txBody>
      </p:sp>
      <p:grpSp>
        <p:nvGrpSpPr>
          <p:cNvPr id="11" name="组合 10">
            <a:extLst>
              <a:ext uri="{FF2B5EF4-FFF2-40B4-BE49-F238E27FC236}">
                <a16:creationId xmlns:a16="http://schemas.microsoft.com/office/drawing/2014/main" id="{2229FC22-1081-4BDF-A30F-BBA04C804DC8}"/>
              </a:ext>
            </a:extLst>
          </p:cNvPr>
          <p:cNvGrpSpPr/>
          <p:nvPr/>
        </p:nvGrpSpPr>
        <p:grpSpPr>
          <a:xfrm>
            <a:off x="-3694" y="237055"/>
            <a:ext cx="1203844" cy="830997"/>
            <a:chOff x="-3694" y="237055"/>
            <a:chExt cx="1203844" cy="830997"/>
          </a:xfrm>
        </p:grpSpPr>
        <p:grpSp>
          <p:nvGrpSpPr>
            <p:cNvPr id="12" name="组合 11">
              <a:extLst>
                <a:ext uri="{FF2B5EF4-FFF2-40B4-BE49-F238E27FC236}">
                  <a16:creationId xmlns:a16="http://schemas.microsoft.com/office/drawing/2014/main" id="{EBBD6558-ED82-4533-816F-7C18951F30CB}"/>
                </a:ext>
              </a:extLst>
            </p:cNvPr>
            <p:cNvGrpSpPr/>
            <p:nvPr/>
          </p:nvGrpSpPr>
          <p:grpSpPr>
            <a:xfrm>
              <a:off x="0" y="237055"/>
              <a:ext cx="1200150" cy="488496"/>
              <a:chOff x="0" y="254454"/>
              <a:chExt cx="1795510" cy="732518"/>
            </a:xfrm>
          </p:grpSpPr>
          <p:sp>
            <p:nvSpPr>
              <p:cNvPr id="14" name="矩形 1">
                <a:extLst>
                  <a:ext uri="{FF2B5EF4-FFF2-40B4-BE49-F238E27FC236}">
                    <a16:creationId xmlns:a16="http://schemas.microsoft.com/office/drawing/2014/main" id="{8AFCE65C-16AC-4532-A199-31B0A1386D44}"/>
                  </a:ext>
                </a:extLst>
              </p:cNvPr>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任意多边形 4">
                <a:extLst>
                  <a:ext uri="{FF2B5EF4-FFF2-40B4-BE49-F238E27FC236}">
                    <a16:creationId xmlns:a16="http://schemas.microsoft.com/office/drawing/2014/main" id="{5A27266D-B64C-46A3-AC45-A87982BFAED5}"/>
                  </a:ext>
                </a:extLst>
              </p:cNvPr>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3" name="文本框 12">
              <a:extLst>
                <a:ext uri="{FF2B5EF4-FFF2-40B4-BE49-F238E27FC236}">
                  <a16:creationId xmlns:a16="http://schemas.microsoft.com/office/drawing/2014/main" id="{C5577927-5179-498A-9FC1-EA5B2D5194A2}"/>
                </a:ext>
              </a:extLst>
            </p:cNvPr>
            <p:cNvSpPr txBox="1"/>
            <p:nvPr/>
          </p:nvSpPr>
          <p:spPr>
            <a:xfrm>
              <a:off x="-3694" y="237055"/>
              <a:ext cx="720670" cy="830997"/>
            </a:xfrm>
            <a:prstGeom prst="rect">
              <a:avLst/>
            </a:prstGeom>
            <a:noFill/>
          </p:spPr>
          <p:txBody>
            <a:bodyPr wrap="square" rtlCol="0">
              <a:spAutoFit/>
            </a:bodyPr>
            <a:lstStyle/>
            <a:p>
              <a:pPr algn="ctr"/>
              <a:r>
                <a:rPr lang="en-US" altLang="zh-CN" sz="2400" b="1" dirty="0">
                  <a:solidFill>
                    <a:schemeClr val="bg1"/>
                  </a:solidFill>
                </a:rPr>
                <a:t>06=5</a:t>
              </a:r>
              <a:endParaRPr lang="zh-CN" altLang="en-US" sz="2400" b="1" dirty="0">
                <a:solidFill>
                  <a:schemeClr val="bg1"/>
                </a:solidFill>
              </a:endParaRPr>
            </a:p>
          </p:txBody>
        </p:sp>
      </p:grpSp>
    </p:spTree>
    <p:extLst>
      <p:ext uri="{BB962C8B-B14F-4D97-AF65-F5344CB8AC3E}">
        <p14:creationId xmlns:p14="http://schemas.microsoft.com/office/powerpoint/2010/main" val="129285450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173931"/>
            <a:ext cx="12192000" cy="27931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611826" y="4276607"/>
            <a:ext cx="3014536" cy="368300"/>
          </a:xfrm>
          <a:prstGeom prst="rect">
            <a:avLst/>
          </a:prstGeom>
          <a:noFill/>
        </p:spPr>
        <p:txBody>
          <a:bodyPr wrap="square" rtlCol="0">
            <a:spAutoFit/>
          </a:bodyPr>
          <a:lstStyle/>
          <a:p>
            <a:pPr algn="r"/>
            <a:r>
              <a:rPr lang="zh-CN" altLang="en-US" b="1" dirty="0">
                <a:solidFill>
                  <a:schemeClr val="bg1"/>
                </a:solidFill>
              </a:rPr>
              <a:t>答辩人：江一帆 </a:t>
            </a:r>
            <a:r>
              <a:rPr lang="en-US" altLang="zh-CN" b="1" dirty="0">
                <a:solidFill>
                  <a:schemeClr val="bg1"/>
                </a:solidFill>
              </a:rPr>
              <a:t>17373281</a:t>
            </a:r>
            <a:endParaRPr lang="zh-CN" altLang="en-US" b="1" dirty="0">
              <a:solidFill>
                <a:schemeClr val="bg1"/>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527" y="412346"/>
            <a:ext cx="1399822" cy="1399822"/>
          </a:xfrm>
          <a:prstGeom prst="rect">
            <a:avLst/>
          </a:prstGeom>
        </p:spPr>
      </p:pic>
      <p:sp>
        <p:nvSpPr>
          <p:cNvPr id="78" name="文本框 77">
            <a:extLst>
              <a:ext uri="{FF2B5EF4-FFF2-40B4-BE49-F238E27FC236}">
                <a16:creationId xmlns:a16="http://schemas.microsoft.com/office/drawing/2014/main" id="{737C168B-9E79-4455-BEDD-746D1036A19B}"/>
              </a:ext>
            </a:extLst>
          </p:cNvPr>
          <p:cNvSpPr txBox="1"/>
          <p:nvPr/>
        </p:nvSpPr>
        <p:spPr>
          <a:xfrm>
            <a:off x="222873" y="2458289"/>
            <a:ext cx="11403489" cy="1656415"/>
          </a:xfrm>
          <a:prstGeom prst="rect">
            <a:avLst/>
          </a:prstGeom>
          <a:noFill/>
        </p:spPr>
        <p:txBody>
          <a:bodyPr wrap="square" rtlCol="0">
            <a:spAutoFit/>
          </a:bodyPr>
          <a:lstStyle/>
          <a:p>
            <a:pPr algn="ctr">
              <a:lnSpc>
                <a:spcPct val="150000"/>
              </a:lnSpc>
            </a:pPr>
            <a:r>
              <a:rPr lang="zh-CN" altLang="en-US" sz="3600" b="1" dirty="0">
                <a:solidFill>
                  <a:schemeClr val="bg1"/>
                </a:solidFill>
                <a:cs typeface="+mn-ea"/>
                <a:sym typeface="+mn-lt"/>
              </a:rPr>
              <a:t>谢谢</a:t>
            </a:r>
          </a:p>
          <a:p>
            <a:pPr algn="ctr">
              <a:lnSpc>
                <a:spcPct val="150000"/>
              </a:lnSpc>
            </a:pPr>
            <a:r>
              <a:rPr lang="zh-CN" altLang="en-US" sz="3600" b="1" dirty="0">
                <a:solidFill>
                  <a:schemeClr val="bg1"/>
                </a:solidFill>
                <a:cs typeface="+mn-ea"/>
                <a:sym typeface="+mn-lt"/>
              </a:rPr>
              <a:t>请老师们批评指正</a:t>
            </a:r>
          </a:p>
        </p:txBody>
      </p:sp>
    </p:spTree>
    <p:extLst>
      <p:ext uri="{BB962C8B-B14F-4D97-AF65-F5344CB8AC3E}">
        <p14:creationId xmlns:p14="http://schemas.microsoft.com/office/powerpoint/2010/main" val="2135096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wipe(left)">
                                      <p:cBhvr>
                                        <p:cTn id="10" dur="500"/>
                                        <p:tgtEl>
                                          <p:spTgt spid="78"/>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up)">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P spid="7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274"/>
            <a:ext cx="47967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4" name="文本框 3"/>
          <p:cNvSpPr txBox="1"/>
          <p:nvPr/>
        </p:nvSpPr>
        <p:spPr>
          <a:xfrm>
            <a:off x="699279" y="585373"/>
            <a:ext cx="3367172" cy="2215991"/>
          </a:xfrm>
          <a:prstGeom prst="rect">
            <a:avLst/>
          </a:prstGeom>
          <a:noFill/>
        </p:spPr>
        <p:txBody>
          <a:bodyPr wrap="square" rtlCol="0">
            <a:spAutoFit/>
          </a:bodyPr>
          <a:lstStyle/>
          <a:p>
            <a:pPr algn="just"/>
            <a:r>
              <a:rPr lang="en-US" altLang="zh-CN" sz="13800" spc="300" dirty="0">
                <a:solidFill>
                  <a:schemeClr val="bg1"/>
                </a:solidFill>
              </a:rPr>
              <a:t>C</a:t>
            </a:r>
            <a:r>
              <a:rPr lang="en-US" altLang="zh-CN" sz="2400" spc="300" dirty="0">
                <a:solidFill>
                  <a:schemeClr val="bg1"/>
                </a:solidFill>
              </a:rPr>
              <a:t>ONTENTS</a:t>
            </a:r>
            <a:endParaRPr lang="zh-CN" altLang="en-US" sz="2400" spc="300" dirty="0">
              <a:solidFill>
                <a:schemeClr val="bg1"/>
              </a:solidFill>
            </a:endParaRPr>
          </a:p>
        </p:txBody>
      </p:sp>
      <p:sp>
        <p:nvSpPr>
          <p:cNvPr id="3" name="文本框 2"/>
          <p:cNvSpPr txBox="1"/>
          <p:nvPr/>
        </p:nvSpPr>
        <p:spPr>
          <a:xfrm>
            <a:off x="1865471" y="921645"/>
            <a:ext cx="2231976" cy="1107996"/>
          </a:xfrm>
          <a:prstGeom prst="rect">
            <a:avLst/>
          </a:prstGeom>
          <a:noFill/>
        </p:spPr>
        <p:txBody>
          <a:bodyPr wrap="square" rtlCol="0">
            <a:spAutoFit/>
          </a:bodyPr>
          <a:lstStyle/>
          <a:p>
            <a:pPr algn="just"/>
            <a:r>
              <a:rPr lang="zh-CN" altLang="en-US" sz="6600" b="1" spc="300" dirty="0">
                <a:solidFill>
                  <a:schemeClr val="bg1"/>
                </a:solidFill>
              </a:rPr>
              <a:t>目录</a:t>
            </a:r>
          </a:p>
        </p:txBody>
      </p:sp>
      <p:grpSp>
        <p:nvGrpSpPr>
          <p:cNvPr id="6" name="组合 5"/>
          <p:cNvGrpSpPr/>
          <p:nvPr/>
        </p:nvGrpSpPr>
        <p:grpSpPr>
          <a:xfrm>
            <a:off x="4438248" y="1649887"/>
            <a:ext cx="720670" cy="642272"/>
            <a:chOff x="4438248" y="1649887"/>
            <a:chExt cx="720670" cy="642272"/>
          </a:xfrm>
        </p:grpSpPr>
        <p:sp>
          <p:nvSpPr>
            <p:cNvPr id="7" name="圆角矩形 6"/>
            <p:cNvSpPr/>
            <p:nvPr/>
          </p:nvSpPr>
          <p:spPr>
            <a:xfrm>
              <a:off x="4460144" y="1649887"/>
              <a:ext cx="673167" cy="642272"/>
            </a:xfrm>
            <a:prstGeom prst="roundRect">
              <a:avLst>
                <a:gd name="adj" fmla="val 11351"/>
              </a:avLst>
            </a:prstGeom>
            <a:ln w="444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文本框 11"/>
            <p:cNvSpPr txBox="1"/>
            <p:nvPr/>
          </p:nvSpPr>
          <p:spPr>
            <a:xfrm>
              <a:off x="4438248" y="1739863"/>
              <a:ext cx="720670" cy="461665"/>
            </a:xfrm>
            <a:prstGeom prst="rect">
              <a:avLst/>
            </a:prstGeom>
            <a:noFill/>
          </p:spPr>
          <p:txBody>
            <a:bodyPr wrap="square" rtlCol="0">
              <a:spAutoFit/>
            </a:bodyPr>
            <a:lstStyle/>
            <a:p>
              <a:pPr algn="ctr"/>
              <a:r>
                <a:rPr lang="en-US" altLang="zh-CN" sz="2400" b="1" dirty="0">
                  <a:solidFill>
                    <a:schemeClr val="bg1"/>
                  </a:solidFill>
                </a:rPr>
                <a:t>01</a:t>
              </a:r>
              <a:endParaRPr lang="zh-CN" altLang="en-US" sz="2400" b="1" dirty="0">
                <a:solidFill>
                  <a:schemeClr val="bg1"/>
                </a:solidFill>
              </a:endParaRPr>
            </a:p>
          </p:txBody>
        </p:sp>
      </p:grpSp>
      <p:grpSp>
        <p:nvGrpSpPr>
          <p:cNvPr id="22" name="组合 21"/>
          <p:cNvGrpSpPr/>
          <p:nvPr/>
        </p:nvGrpSpPr>
        <p:grpSpPr>
          <a:xfrm>
            <a:off x="4438248" y="2615110"/>
            <a:ext cx="720670" cy="642272"/>
            <a:chOff x="4438248" y="2615110"/>
            <a:chExt cx="720670" cy="642272"/>
          </a:xfrm>
        </p:grpSpPr>
        <p:sp>
          <p:nvSpPr>
            <p:cNvPr id="8" name="圆角矩形 7"/>
            <p:cNvSpPr/>
            <p:nvPr/>
          </p:nvSpPr>
          <p:spPr>
            <a:xfrm>
              <a:off x="4460144" y="2615110"/>
              <a:ext cx="673167" cy="642272"/>
            </a:xfrm>
            <a:prstGeom prst="roundRect">
              <a:avLst>
                <a:gd name="adj" fmla="val 11351"/>
              </a:avLst>
            </a:prstGeom>
            <a:ln w="444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文本框 12"/>
            <p:cNvSpPr txBox="1"/>
            <p:nvPr/>
          </p:nvSpPr>
          <p:spPr>
            <a:xfrm>
              <a:off x="4438248" y="2709794"/>
              <a:ext cx="720670" cy="461665"/>
            </a:xfrm>
            <a:prstGeom prst="rect">
              <a:avLst/>
            </a:prstGeom>
            <a:noFill/>
          </p:spPr>
          <p:txBody>
            <a:bodyPr wrap="square" rtlCol="0">
              <a:spAutoFit/>
            </a:bodyPr>
            <a:lstStyle/>
            <a:p>
              <a:pPr algn="ctr"/>
              <a:r>
                <a:rPr lang="en-US" altLang="zh-CN" sz="2400" b="1" dirty="0">
                  <a:solidFill>
                    <a:schemeClr val="bg1"/>
                  </a:solidFill>
                </a:rPr>
                <a:t>02</a:t>
              </a:r>
              <a:endParaRPr lang="zh-CN" altLang="en-US" sz="2400" b="1" dirty="0">
                <a:solidFill>
                  <a:schemeClr val="bg1"/>
                </a:solidFill>
              </a:endParaRPr>
            </a:p>
          </p:txBody>
        </p:sp>
      </p:grpSp>
      <p:grpSp>
        <p:nvGrpSpPr>
          <p:cNvPr id="29" name="组合 28"/>
          <p:cNvGrpSpPr/>
          <p:nvPr/>
        </p:nvGrpSpPr>
        <p:grpSpPr>
          <a:xfrm>
            <a:off x="4438248" y="3580333"/>
            <a:ext cx="720670" cy="642272"/>
            <a:chOff x="4438248" y="3580333"/>
            <a:chExt cx="720670" cy="642272"/>
          </a:xfrm>
        </p:grpSpPr>
        <p:sp>
          <p:nvSpPr>
            <p:cNvPr id="9" name="圆角矩形 8"/>
            <p:cNvSpPr/>
            <p:nvPr/>
          </p:nvSpPr>
          <p:spPr>
            <a:xfrm>
              <a:off x="4460144" y="3580333"/>
              <a:ext cx="673167" cy="642272"/>
            </a:xfrm>
            <a:prstGeom prst="roundRect">
              <a:avLst>
                <a:gd name="adj" fmla="val 11351"/>
              </a:avLst>
            </a:prstGeom>
            <a:ln w="444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文本框 13"/>
            <p:cNvSpPr txBox="1"/>
            <p:nvPr/>
          </p:nvSpPr>
          <p:spPr>
            <a:xfrm>
              <a:off x="4438248" y="3676085"/>
              <a:ext cx="720670" cy="461665"/>
            </a:xfrm>
            <a:prstGeom prst="rect">
              <a:avLst/>
            </a:prstGeom>
            <a:noFill/>
          </p:spPr>
          <p:txBody>
            <a:bodyPr wrap="square" rtlCol="0">
              <a:spAutoFit/>
            </a:bodyPr>
            <a:lstStyle/>
            <a:p>
              <a:pPr algn="ctr"/>
              <a:r>
                <a:rPr lang="en-US" altLang="zh-CN" sz="2400" b="1" dirty="0">
                  <a:solidFill>
                    <a:schemeClr val="bg1"/>
                  </a:solidFill>
                </a:rPr>
                <a:t>03</a:t>
              </a:r>
              <a:endParaRPr lang="zh-CN" altLang="en-US" sz="2400" b="1" dirty="0">
                <a:solidFill>
                  <a:schemeClr val="bg1"/>
                </a:solidFill>
              </a:endParaRPr>
            </a:p>
          </p:txBody>
        </p:sp>
      </p:grpSp>
      <p:grpSp>
        <p:nvGrpSpPr>
          <p:cNvPr id="30" name="组合 29"/>
          <p:cNvGrpSpPr/>
          <p:nvPr/>
        </p:nvGrpSpPr>
        <p:grpSpPr>
          <a:xfrm>
            <a:off x="4438248" y="4545556"/>
            <a:ext cx="720670" cy="642272"/>
            <a:chOff x="4438248" y="4545556"/>
            <a:chExt cx="720670" cy="642272"/>
          </a:xfrm>
        </p:grpSpPr>
        <p:sp>
          <p:nvSpPr>
            <p:cNvPr id="10" name="圆角矩形 9"/>
            <p:cNvSpPr/>
            <p:nvPr/>
          </p:nvSpPr>
          <p:spPr>
            <a:xfrm>
              <a:off x="4460144" y="4545556"/>
              <a:ext cx="673167" cy="642272"/>
            </a:xfrm>
            <a:prstGeom prst="roundRect">
              <a:avLst>
                <a:gd name="adj" fmla="val 11351"/>
              </a:avLst>
            </a:prstGeom>
            <a:ln w="444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文本框 14"/>
            <p:cNvSpPr txBox="1"/>
            <p:nvPr/>
          </p:nvSpPr>
          <p:spPr>
            <a:xfrm>
              <a:off x="4438248" y="4643226"/>
              <a:ext cx="720670" cy="461665"/>
            </a:xfrm>
            <a:prstGeom prst="rect">
              <a:avLst/>
            </a:prstGeom>
            <a:noFill/>
          </p:spPr>
          <p:txBody>
            <a:bodyPr wrap="square" rtlCol="0">
              <a:spAutoFit/>
            </a:bodyPr>
            <a:lstStyle/>
            <a:p>
              <a:pPr algn="ctr"/>
              <a:r>
                <a:rPr lang="en-US" altLang="zh-CN" sz="2400" b="1" dirty="0">
                  <a:solidFill>
                    <a:schemeClr val="bg1"/>
                  </a:solidFill>
                </a:rPr>
                <a:t>04</a:t>
              </a:r>
              <a:endParaRPr lang="zh-CN" altLang="en-US" sz="2400" b="1" dirty="0">
                <a:solidFill>
                  <a:schemeClr val="bg1"/>
                </a:solidFill>
              </a:endParaRPr>
            </a:p>
          </p:txBody>
        </p:sp>
      </p:grpSp>
      <p:grpSp>
        <p:nvGrpSpPr>
          <p:cNvPr id="31" name="组合 30"/>
          <p:cNvGrpSpPr/>
          <p:nvPr/>
        </p:nvGrpSpPr>
        <p:grpSpPr>
          <a:xfrm>
            <a:off x="4438248" y="5510779"/>
            <a:ext cx="720670" cy="642272"/>
            <a:chOff x="4438248" y="5510779"/>
            <a:chExt cx="720670" cy="642272"/>
          </a:xfrm>
        </p:grpSpPr>
        <p:sp>
          <p:nvSpPr>
            <p:cNvPr id="11" name="圆角矩形 10"/>
            <p:cNvSpPr/>
            <p:nvPr/>
          </p:nvSpPr>
          <p:spPr>
            <a:xfrm>
              <a:off x="4460144" y="5510779"/>
              <a:ext cx="673167" cy="642272"/>
            </a:xfrm>
            <a:prstGeom prst="roundRect">
              <a:avLst>
                <a:gd name="adj" fmla="val 11351"/>
              </a:avLst>
            </a:prstGeom>
            <a:ln w="444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文本框 15"/>
            <p:cNvSpPr txBox="1"/>
            <p:nvPr/>
          </p:nvSpPr>
          <p:spPr>
            <a:xfrm>
              <a:off x="4438248" y="5608449"/>
              <a:ext cx="720670" cy="461665"/>
            </a:xfrm>
            <a:prstGeom prst="rect">
              <a:avLst/>
            </a:prstGeom>
            <a:noFill/>
          </p:spPr>
          <p:txBody>
            <a:bodyPr wrap="square" rtlCol="0">
              <a:spAutoFit/>
            </a:bodyPr>
            <a:lstStyle/>
            <a:p>
              <a:pPr algn="ctr"/>
              <a:r>
                <a:rPr lang="en-US" altLang="zh-CN" sz="2400" b="1" dirty="0">
                  <a:solidFill>
                    <a:schemeClr val="bg1"/>
                  </a:solidFill>
                </a:rPr>
                <a:t>05</a:t>
              </a:r>
              <a:endParaRPr lang="zh-CN" altLang="en-US" sz="2400" b="1" dirty="0">
                <a:solidFill>
                  <a:schemeClr val="bg1"/>
                </a:solidFill>
              </a:endParaRPr>
            </a:p>
          </p:txBody>
        </p:sp>
      </p:grpSp>
      <p:sp>
        <p:nvSpPr>
          <p:cNvPr id="17" name="文本框 16"/>
          <p:cNvSpPr txBox="1"/>
          <p:nvPr/>
        </p:nvSpPr>
        <p:spPr>
          <a:xfrm>
            <a:off x="5418836" y="1622388"/>
            <a:ext cx="2791715" cy="461665"/>
          </a:xfrm>
          <a:prstGeom prst="rect">
            <a:avLst/>
          </a:prstGeom>
          <a:noFill/>
        </p:spPr>
        <p:txBody>
          <a:bodyPr wrap="square" rtlCol="0">
            <a:spAutoFit/>
          </a:bodyPr>
          <a:lstStyle/>
          <a:p>
            <a:r>
              <a:rPr lang="zh-CN" altLang="en-US" sz="2400" b="1" spc="300" dirty="0">
                <a:solidFill>
                  <a:schemeClr val="tx1">
                    <a:lumMod val="75000"/>
                    <a:lumOff val="25000"/>
                  </a:schemeClr>
                </a:solidFill>
              </a:rPr>
              <a:t>项目背景及目标</a:t>
            </a:r>
          </a:p>
        </p:txBody>
      </p:sp>
      <p:sp>
        <p:nvSpPr>
          <p:cNvPr id="18" name="文本框 17"/>
          <p:cNvSpPr txBox="1"/>
          <p:nvPr/>
        </p:nvSpPr>
        <p:spPr>
          <a:xfrm>
            <a:off x="5418836" y="2587938"/>
            <a:ext cx="2791715" cy="461665"/>
          </a:xfrm>
          <a:prstGeom prst="rect">
            <a:avLst/>
          </a:prstGeom>
          <a:noFill/>
        </p:spPr>
        <p:txBody>
          <a:bodyPr wrap="square" rtlCol="0">
            <a:spAutoFit/>
          </a:bodyPr>
          <a:lstStyle/>
          <a:p>
            <a:r>
              <a:rPr lang="zh-CN" altLang="en-US" sz="2400" b="1" spc="300" dirty="0">
                <a:solidFill>
                  <a:schemeClr val="tx1">
                    <a:lumMod val="75000"/>
                    <a:lumOff val="25000"/>
                  </a:schemeClr>
                </a:solidFill>
              </a:rPr>
              <a:t>项目主要技术</a:t>
            </a:r>
          </a:p>
        </p:txBody>
      </p:sp>
      <p:sp>
        <p:nvSpPr>
          <p:cNvPr id="19" name="文本框 18"/>
          <p:cNvSpPr txBox="1"/>
          <p:nvPr/>
        </p:nvSpPr>
        <p:spPr>
          <a:xfrm>
            <a:off x="5418835" y="3558610"/>
            <a:ext cx="2791715" cy="461665"/>
          </a:xfrm>
          <a:prstGeom prst="rect">
            <a:avLst/>
          </a:prstGeom>
          <a:noFill/>
        </p:spPr>
        <p:txBody>
          <a:bodyPr wrap="square" rtlCol="0">
            <a:spAutoFit/>
          </a:bodyPr>
          <a:lstStyle/>
          <a:p>
            <a:r>
              <a:rPr lang="zh-CN" altLang="en-US" sz="2400" b="1" spc="300" dirty="0">
                <a:solidFill>
                  <a:schemeClr val="tx1">
                    <a:lumMod val="75000"/>
                    <a:lumOff val="25000"/>
                  </a:schemeClr>
                </a:solidFill>
              </a:rPr>
              <a:t>项目需求分析</a:t>
            </a:r>
          </a:p>
        </p:txBody>
      </p:sp>
      <p:sp>
        <p:nvSpPr>
          <p:cNvPr id="20" name="文本框 19"/>
          <p:cNvSpPr txBox="1"/>
          <p:nvPr/>
        </p:nvSpPr>
        <p:spPr>
          <a:xfrm>
            <a:off x="5418836" y="4525751"/>
            <a:ext cx="2791715" cy="461665"/>
          </a:xfrm>
          <a:prstGeom prst="rect">
            <a:avLst/>
          </a:prstGeom>
          <a:noFill/>
        </p:spPr>
        <p:txBody>
          <a:bodyPr wrap="square" rtlCol="0">
            <a:spAutoFit/>
          </a:bodyPr>
          <a:lstStyle/>
          <a:p>
            <a:r>
              <a:rPr lang="zh-CN" altLang="en-US" sz="2400" b="1" spc="300" dirty="0">
                <a:solidFill>
                  <a:schemeClr val="tx1">
                    <a:lumMod val="75000"/>
                    <a:lumOff val="25000"/>
                  </a:schemeClr>
                </a:solidFill>
              </a:rPr>
              <a:t>系统设计</a:t>
            </a:r>
          </a:p>
        </p:txBody>
      </p:sp>
      <p:sp>
        <p:nvSpPr>
          <p:cNvPr id="21" name="文本框 20"/>
          <p:cNvSpPr txBox="1"/>
          <p:nvPr/>
        </p:nvSpPr>
        <p:spPr>
          <a:xfrm>
            <a:off x="5418836" y="5483607"/>
            <a:ext cx="4029964" cy="461665"/>
          </a:xfrm>
          <a:prstGeom prst="rect">
            <a:avLst/>
          </a:prstGeom>
          <a:noFill/>
        </p:spPr>
        <p:txBody>
          <a:bodyPr wrap="square" rtlCol="0">
            <a:spAutoFit/>
          </a:bodyPr>
          <a:lstStyle/>
          <a:p>
            <a:r>
              <a:rPr lang="zh-CN" altLang="en-US" sz="2400" b="1" spc="300" dirty="0">
                <a:solidFill>
                  <a:schemeClr val="tx1">
                    <a:lumMod val="75000"/>
                    <a:lumOff val="25000"/>
                  </a:schemeClr>
                </a:solidFill>
              </a:rPr>
              <a:t>完成情况与后续任务</a:t>
            </a:r>
          </a:p>
        </p:txBody>
      </p:sp>
      <p:sp>
        <p:nvSpPr>
          <p:cNvPr id="23" name="矩形 22"/>
          <p:cNvSpPr/>
          <p:nvPr/>
        </p:nvSpPr>
        <p:spPr>
          <a:xfrm>
            <a:off x="1124599" y="2703831"/>
            <a:ext cx="2954655" cy="3760004"/>
          </a:xfrm>
          <a:prstGeom prst="rect">
            <a:avLst/>
          </a:prstGeom>
        </p:spPr>
        <p:txBody>
          <a:bodyPr vert="eaVert" wrap="none">
            <a:spAutoFit/>
          </a:bodyPr>
          <a:lstStyle/>
          <a:p>
            <a:pPr algn="just">
              <a:lnSpc>
                <a:spcPct val="150000"/>
              </a:lnSpc>
            </a:pPr>
            <a:r>
              <a:rPr lang="zh-CN" altLang="en-US" sz="6000" i="0" spc="600" dirty="0">
                <a:solidFill>
                  <a:schemeClr val="bg1">
                    <a:lumMod val="95000"/>
                  </a:schemeClr>
                </a:solidFill>
                <a:effectLst/>
                <a:latin typeface="华文行楷" panose="02010800040101010101" pitchFamily="2" charset="-122"/>
                <a:ea typeface="华文行楷" panose="02010800040101010101" pitchFamily="2" charset="-122"/>
              </a:rPr>
              <a:t>自强不息</a:t>
            </a:r>
            <a:endParaRPr lang="en-US" altLang="zh-CN" sz="6000" i="0" spc="600" dirty="0">
              <a:solidFill>
                <a:schemeClr val="bg1">
                  <a:lumMod val="95000"/>
                </a:schemeClr>
              </a:solidFill>
              <a:effectLst/>
              <a:latin typeface="华文行楷" panose="02010800040101010101" pitchFamily="2" charset="-122"/>
              <a:ea typeface="华文行楷" panose="02010800040101010101" pitchFamily="2" charset="-122"/>
            </a:endParaRPr>
          </a:p>
          <a:p>
            <a:pPr algn="just">
              <a:lnSpc>
                <a:spcPct val="150000"/>
              </a:lnSpc>
            </a:pPr>
            <a:r>
              <a:rPr lang="zh-CN" altLang="en-US" sz="6000" i="0" spc="600" dirty="0">
                <a:solidFill>
                  <a:schemeClr val="bg1">
                    <a:lumMod val="95000"/>
                  </a:schemeClr>
                </a:solidFill>
                <a:effectLst/>
                <a:latin typeface="华文行楷" panose="02010800040101010101" pitchFamily="2" charset="-122"/>
                <a:ea typeface="华文行楷" panose="02010800040101010101" pitchFamily="2" charset="-122"/>
              </a:rPr>
              <a:t>厚德载物</a:t>
            </a:r>
            <a:endParaRPr lang="zh-CN" altLang="en-US" sz="6000" spc="600" dirty="0">
              <a:solidFill>
                <a:schemeClr val="bg1">
                  <a:lumMod val="95000"/>
                </a:schemeClr>
              </a:solidFill>
              <a:latin typeface="华文行楷" panose="02010800040101010101" pitchFamily="2" charset="-122"/>
              <a:ea typeface="华文行楷" panose="02010800040101010101" pitchFamily="2"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47"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300"/>
                                        <p:tgtEl>
                                          <p:spTgt spid="3"/>
                                        </p:tgtEl>
                                      </p:cBhvr>
                                    </p:animEffect>
                                    <p:anim calcmode="lin" valueType="num">
                                      <p:cBhvr>
                                        <p:cTn id="14" dur="300" fill="hold"/>
                                        <p:tgtEl>
                                          <p:spTgt spid="3"/>
                                        </p:tgtEl>
                                        <p:attrNameLst>
                                          <p:attrName>ppt_x</p:attrName>
                                        </p:attrNameLst>
                                      </p:cBhvr>
                                      <p:tavLst>
                                        <p:tav tm="0">
                                          <p:val>
                                            <p:strVal val="#ppt_x"/>
                                          </p:val>
                                        </p:tav>
                                        <p:tav tm="100000">
                                          <p:val>
                                            <p:strVal val="#ppt_x"/>
                                          </p:val>
                                        </p:tav>
                                      </p:tavLst>
                                    </p:anim>
                                    <p:anim calcmode="lin" valueType="num">
                                      <p:cBhvr>
                                        <p:cTn id="15" dur="300" fill="hold"/>
                                        <p:tgtEl>
                                          <p:spTgt spid="3"/>
                                        </p:tgtEl>
                                        <p:attrNameLst>
                                          <p:attrName>ppt_y</p:attrName>
                                        </p:attrNameLst>
                                      </p:cBhvr>
                                      <p:tavLst>
                                        <p:tav tm="0">
                                          <p:val>
                                            <p:strVal val="#ppt_y-.1"/>
                                          </p:val>
                                        </p:tav>
                                        <p:tav tm="100000">
                                          <p:val>
                                            <p:strVal val="#ppt_y"/>
                                          </p:val>
                                        </p:tav>
                                      </p:tavLst>
                                    </p:anim>
                                  </p:childTnLst>
                                </p:cTn>
                              </p:par>
                              <p:par>
                                <p:cTn id="16" presetID="41" presetClass="entr" presetSubtype="0" fill="hold" grpId="0" nodeType="withEffect">
                                  <p:stCondLst>
                                    <p:cond delay="0"/>
                                  </p:stCondLst>
                                  <p:iterate type="lt">
                                    <p:tmPct val="10000"/>
                                  </p:iterate>
                                  <p:childTnLst>
                                    <p:set>
                                      <p:cBhvr>
                                        <p:cTn id="17" dur="1" fill="hold">
                                          <p:stCondLst>
                                            <p:cond delay="0"/>
                                          </p:stCondLst>
                                        </p:cTn>
                                        <p:tgtEl>
                                          <p:spTgt spid="23"/>
                                        </p:tgtEl>
                                        <p:attrNameLst>
                                          <p:attrName>style.visibility</p:attrName>
                                        </p:attrNameLst>
                                      </p:cBhvr>
                                      <p:to>
                                        <p:strVal val="visible"/>
                                      </p:to>
                                    </p:set>
                                    <p:anim calcmode="lin" valueType="num">
                                      <p:cBhvr>
                                        <p:cTn id="18" dur="3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19" dur="300" fill="hold"/>
                                        <p:tgtEl>
                                          <p:spTgt spid="23"/>
                                        </p:tgtEl>
                                        <p:attrNameLst>
                                          <p:attrName>ppt_y</p:attrName>
                                        </p:attrNameLst>
                                      </p:cBhvr>
                                      <p:tavLst>
                                        <p:tav tm="0">
                                          <p:val>
                                            <p:strVal val="#ppt_y"/>
                                          </p:val>
                                        </p:tav>
                                        <p:tav tm="100000">
                                          <p:val>
                                            <p:strVal val="#ppt_y"/>
                                          </p:val>
                                        </p:tav>
                                      </p:tavLst>
                                    </p:anim>
                                    <p:anim calcmode="lin" valueType="num">
                                      <p:cBhvr>
                                        <p:cTn id="20" dur="3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21" dur="3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22" dur="300" tmFilter="0,0; .5, 1; 1, 1"/>
                                        <p:tgtEl>
                                          <p:spTgt spid="23"/>
                                        </p:tgtEl>
                                      </p:cBhvr>
                                    </p:animEffect>
                                  </p:childTnLst>
                                </p:cTn>
                              </p:par>
                              <p:par>
                                <p:cTn id="23" presetID="23" presetClass="entr" presetSubtype="288"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strVal val="4/3*#ppt_w"/>
                                          </p:val>
                                        </p:tav>
                                        <p:tav tm="100000">
                                          <p:val>
                                            <p:strVal val="#ppt_w"/>
                                          </p:val>
                                        </p:tav>
                                      </p:tavLst>
                                    </p:anim>
                                    <p:anim calcmode="lin" valueType="num">
                                      <p:cBhvr>
                                        <p:cTn id="26" dur="500" fill="hold"/>
                                        <p:tgtEl>
                                          <p:spTgt spid="6"/>
                                        </p:tgtEl>
                                        <p:attrNameLst>
                                          <p:attrName>ppt_h</p:attrName>
                                        </p:attrNameLst>
                                      </p:cBhvr>
                                      <p:tavLst>
                                        <p:tav tm="0">
                                          <p:val>
                                            <p:strVal val="4/3*#ppt_h"/>
                                          </p:val>
                                        </p:tav>
                                        <p:tav tm="100000">
                                          <p:val>
                                            <p:strVal val="#ppt_h"/>
                                          </p:val>
                                        </p:tav>
                                      </p:tavLst>
                                    </p:anim>
                                  </p:childTnLst>
                                </p:cTn>
                              </p:par>
                              <p:par>
                                <p:cTn id="27" presetID="17" presetClass="entr" presetSubtype="8"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500" fill="hold"/>
                                        <p:tgtEl>
                                          <p:spTgt spid="17"/>
                                        </p:tgtEl>
                                        <p:attrNameLst>
                                          <p:attrName>ppt_x</p:attrName>
                                        </p:attrNameLst>
                                      </p:cBhvr>
                                      <p:tavLst>
                                        <p:tav tm="0">
                                          <p:val>
                                            <p:strVal val="#ppt_x-#ppt_w/2"/>
                                          </p:val>
                                        </p:tav>
                                        <p:tav tm="100000">
                                          <p:val>
                                            <p:strVal val="#ppt_x"/>
                                          </p:val>
                                        </p:tav>
                                      </p:tavLst>
                                    </p:anim>
                                    <p:anim calcmode="lin" valueType="num">
                                      <p:cBhvr>
                                        <p:cTn id="30" dur="500" fill="hold"/>
                                        <p:tgtEl>
                                          <p:spTgt spid="17"/>
                                        </p:tgtEl>
                                        <p:attrNameLst>
                                          <p:attrName>ppt_y</p:attrName>
                                        </p:attrNameLst>
                                      </p:cBhvr>
                                      <p:tavLst>
                                        <p:tav tm="0">
                                          <p:val>
                                            <p:strVal val="#ppt_y"/>
                                          </p:val>
                                        </p:tav>
                                        <p:tav tm="100000">
                                          <p:val>
                                            <p:strVal val="#ppt_y"/>
                                          </p:val>
                                        </p:tav>
                                      </p:tavLst>
                                    </p:anim>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strVal val="#ppt_h"/>
                                          </p:val>
                                        </p:tav>
                                        <p:tav tm="100000">
                                          <p:val>
                                            <p:strVal val="#ppt_h"/>
                                          </p:val>
                                        </p:tav>
                                      </p:tavLst>
                                    </p:anim>
                                  </p:childTnLst>
                                </p:cTn>
                              </p:par>
                            </p:childTnLst>
                          </p:cTn>
                        </p:par>
                        <p:par>
                          <p:cTn id="33" fill="hold">
                            <p:stCondLst>
                              <p:cond delay="510"/>
                            </p:stCondLst>
                            <p:childTnLst>
                              <p:par>
                                <p:cTn id="34" presetID="23" presetClass="entr" presetSubtype="288"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strVal val="4/3*#ppt_w"/>
                                          </p:val>
                                        </p:tav>
                                        <p:tav tm="100000">
                                          <p:val>
                                            <p:strVal val="#ppt_w"/>
                                          </p:val>
                                        </p:tav>
                                      </p:tavLst>
                                    </p:anim>
                                    <p:anim calcmode="lin" valueType="num">
                                      <p:cBhvr>
                                        <p:cTn id="37" dur="500" fill="hold"/>
                                        <p:tgtEl>
                                          <p:spTgt spid="22"/>
                                        </p:tgtEl>
                                        <p:attrNameLst>
                                          <p:attrName>ppt_h</p:attrName>
                                        </p:attrNameLst>
                                      </p:cBhvr>
                                      <p:tavLst>
                                        <p:tav tm="0">
                                          <p:val>
                                            <p:strVal val="4/3*#ppt_h"/>
                                          </p:val>
                                        </p:tav>
                                        <p:tav tm="100000">
                                          <p:val>
                                            <p:strVal val="#ppt_h"/>
                                          </p:val>
                                        </p:tav>
                                      </p:tavLst>
                                    </p:anim>
                                  </p:childTnLst>
                                </p:cTn>
                              </p:par>
                              <p:par>
                                <p:cTn id="38" presetID="17" presetClass="entr" presetSubtype="8"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ppt_x</p:attrName>
                                        </p:attrNameLst>
                                      </p:cBhvr>
                                      <p:tavLst>
                                        <p:tav tm="0">
                                          <p:val>
                                            <p:strVal val="#ppt_x-#ppt_w/2"/>
                                          </p:val>
                                        </p:tav>
                                        <p:tav tm="100000">
                                          <p:val>
                                            <p:strVal val="#ppt_x"/>
                                          </p:val>
                                        </p:tav>
                                      </p:tavLst>
                                    </p:anim>
                                    <p:anim calcmode="lin" valueType="num">
                                      <p:cBhvr>
                                        <p:cTn id="41" dur="500" fill="hold"/>
                                        <p:tgtEl>
                                          <p:spTgt spid="18"/>
                                        </p:tgtEl>
                                        <p:attrNameLst>
                                          <p:attrName>ppt_y</p:attrName>
                                        </p:attrNameLst>
                                      </p:cBhvr>
                                      <p:tavLst>
                                        <p:tav tm="0">
                                          <p:val>
                                            <p:strVal val="#ppt_y"/>
                                          </p:val>
                                        </p:tav>
                                        <p:tav tm="100000">
                                          <p:val>
                                            <p:strVal val="#ppt_y"/>
                                          </p:val>
                                        </p:tav>
                                      </p:tavLst>
                                    </p:anim>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strVal val="#ppt_h"/>
                                          </p:val>
                                        </p:tav>
                                        <p:tav tm="100000">
                                          <p:val>
                                            <p:strVal val="#ppt_h"/>
                                          </p:val>
                                        </p:tav>
                                      </p:tavLst>
                                    </p:anim>
                                  </p:childTnLst>
                                </p:cTn>
                              </p:par>
                            </p:childTnLst>
                          </p:cTn>
                        </p:par>
                        <p:par>
                          <p:cTn id="44" fill="hold">
                            <p:stCondLst>
                              <p:cond delay="1010"/>
                            </p:stCondLst>
                            <p:childTnLst>
                              <p:par>
                                <p:cTn id="45" presetID="23" presetClass="entr" presetSubtype="288"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p:cTn id="47" dur="500" fill="hold"/>
                                        <p:tgtEl>
                                          <p:spTgt spid="29"/>
                                        </p:tgtEl>
                                        <p:attrNameLst>
                                          <p:attrName>ppt_w</p:attrName>
                                        </p:attrNameLst>
                                      </p:cBhvr>
                                      <p:tavLst>
                                        <p:tav tm="0">
                                          <p:val>
                                            <p:strVal val="4/3*#ppt_w"/>
                                          </p:val>
                                        </p:tav>
                                        <p:tav tm="100000">
                                          <p:val>
                                            <p:strVal val="#ppt_w"/>
                                          </p:val>
                                        </p:tav>
                                      </p:tavLst>
                                    </p:anim>
                                    <p:anim calcmode="lin" valueType="num">
                                      <p:cBhvr>
                                        <p:cTn id="48" dur="500" fill="hold"/>
                                        <p:tgtEl>
                                          <p:spTgt spid="29"/>
                                        </p:tgtEl>
                                        <p:attrNameLst>
                                          <p:attrName>ppt_h</p:attrName>
                                        </p:attrNameLst>
                                      </p:cBhvr>
                                      <p:tavLst>
                                        <p:tav tm="0">
                                          <p:val>
                                            <p:strVal val="4/3*#ppt_h"/>
                                          </p:val>
                                        </p:tav>
                                        <p:tav tm="100000">
                                          <p:val>
                                            <p:strVal val="#ppt_h"/>
                                          </p:val>
                                        </p:tav>
                                      </p:tavLst>
                                    </p:anim>
                                  </p:childTnLst>
                                </p:cTn>
                              </p:par>
                              <p:par>
                                <p:cTn id="49" presetID="17"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p:cTn id="51" dur="500" fill="hold"/>
                                        <p:tgtEl>
                                          <p:spTgt spid="19"/>
                                        </p:tgtEl>
                                        <p:attrNameLst>
                                          <p:attrName>ppt_x</p:attrName>
                                        </p:attrNameLst>
                                      </p:cBhvr>
                                      <p:tavLst>
                                        <p:tav tm="0">
                                          <p:val>
                                            <p:strVal val="#ppt_x-#ppt_w/2"/>
                                          </p:val>
                                        </p:tav>
                                        <p:tav tm="100000">
                                          <p:val>
                                            <p:strVal val="#ppt_x"/>
                                          </p:val>
                                        </p:tav>
                                      </p:tavLst>
                                    </p:anim>
                                    <p:anim calcmode="lin" valueType="num">
                                      <p:cBhvr>
                                        <p:cTn id="52" dur="500" fill="hold"/>
                                        <p:tgtEl>
                                          <p:spTgt spid="19"/>
                                        </p:tgtEl>
                                        <p:attrNameLst>
                                          <p:attrName>ppt_y</p:attrName>
                                        </p:attrNameLst>
                                      </p:cBhvr>
                                      <p:tavLst>
                                        <p:tav tm="0">
                                          <p:val>
                                            <p:strVal val="#ppt_y"/>
                                          </p:val>
                                        </p:tav>
                                        <p:tav tm="100000">
                                          <p:val>
                                            <p:strVal val="#ppt_y"/>
                                          </p:val>
                                        </p:tav>
                                      </p:tavLst>
                                    </p:anim>
                                    <p:anim calcmode="lin" valueType="num">
                                      <p:cBhvr>
                                        <p:cTn id="53" dur="500" fill="hold"/>
                                        <p:tgtEl>
                                          <p:spTgt spid="19"/>
                                        </p:tgtEl>
                                        <p:attrNameLst>
                                          <p:attrName>ppt_w</p:attrName>
                                        </p:attrNameLst>
                                      </p:cBhvr>
                                      <p:tavLst>
                                        <p:tav tm="0">
                                          <p:val>
                                            <p:fltVal val="0"/>
                                          </p:val>
                                        </p:tav>
                                        <p:tav tm="100000">
                                          <p:val>
                                            <p:strVal val="#ppt_w"/>
                                          </p:val>
                                        </p:tav>
                                      </p:tavLst>
                                    </p:anim>
                                    <p:anim calcmode="lin" valueType="num">
                                      <p:cBhvr>
                                        <p:cTn id="54" dur="500" fill="hold"/>
                                        <p:tgtEl>
                                          <p:spTgt spid="19"/>
                                        </p:tgtEl>
                                        <p:attrNameLst>
                                          <p:attrName>ppt_h</p:attrName>
                                        </p:attrNameLst>
                                      </p:cBhvr>
                                      <p:tavLst>
                                        <p:tav tm="0">
                                          <p:val>
                                            <p:strVal val="#ppt_h"/>
                                          </p:val>
                                        </p:tav>
                                        <p:tav tm="100000">
                                          <p:val>
                                            <p:strVal val="#ppt_h"/>
                                          </p:val>
                                        </p:tav>
                                      </p:tavLst>
                                    </p:anim>
                                  </p:childTnLst>
                                </p:cTn>
                              </p:par>
                            </p:childTnLst>
                          </p:cTn>
                        </p:par>
                        <p:par>
                          <p:cTn id="55" fill="hold">
                            <p:stCondLst>
                              <p:cond delay="1510"/>
                            </p:stCondLst>
                            <p:childTnLst>
                              <p:par>
                                <p:cTn id="56" presetID="23" presetClass="entr" presetSubtype="288" fill="hold" nodeType="after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p:cTn id="58" dur="500" fill="hold"/>
                                        <p:tgtEl>
                                          <p:spTgt spid="30"/>
                                        </p:tgtEl>
                                        <p:attrNameLst>
                                          <p:attrName>ppt_w</p:attrName>
                                        </p:attrNameLst>
                                      </p:cBhvr>
                                      <p:tavLst>
                                        <p:tav tm="0">
                                          <p:val>
                                            <p:strVal val="4/3*#ppt_w"/>
                                          </p:val>
                                        </p:tav>
                                        <p:tav tm="100000">
                                          <p:val>
                                            <p:strVal val="#ppt_w"/>
                                          </p:val>
                                        </p:tav>
                                      </p:tavLst>
                                    </p:anim>
                                    <p:anim calcmode="lin" valueType="num">
                                      <p:cBhvr>
                                        <p:cTn id="59" dur="500" fill="hold"/>
                                        <p:tgtEl>
                                          <p:spTgt spid="30"/>
                                        </p:tgtEl>
                                        <p:attrNameLst>
                                          <p:attrName>ppt_h</p:attrName>
                                        </p:attrNameLst>
                                      </p:cBhvr>
                                      <p:tavLst>
                                        <p:tav tm="0">
                                          <p:val>
                                            <p:strVal val="4/3*#ppt_h"/>
                                          </p:val>
                                        </p:tav>
                                        <p:tav tm="100000">
                                          <p:val>
                                            <p:strVal val="#ppt_h"/>
                                          </p:val>
                                        </p:tav>
                                      </p:tavLst>
                                    </p:anim>
                                  </p:childTnLst>
                                </p:cTn>
                              </p:par>
                              <p:par>
                                <p:cTn id="60" presetID="17" presetClass="entr" presetSubtype="8"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p:cTn id="62" dur="500" fill="hold"/>
                                        <p:tgtEl>
                                          <p:spTgt spid="20"/>
                                        </p:tgtEl>
                                        <p:attrNameLst>
                                          <p:attrName>ppt_x</p:attrName>
                                        </p:attrNameLst>
                                      </p:cBhvr>
                                      <p:tavLst>
                                        <p:tav tm="0">
                                          <p:val>
                                            <p:strVal val="#ppt_x-#ppt_w/2"/>
                                          </p:val>
                                        </p:tav>
                                        <p:tav tm="100000">
                                          <p:val>
                                            <p:strVal val="#ppt_x"/>
                                          </p:val>
                                        </p:tav>
                                      </p:tavLst>
                                    </p:anim>
                                    <p:anim calcmode="lin" valueType="num">
                                      <p:cBhvr>
                                        <p:cTn id="63" dur="500" fill="hold"/>
                                        <p:tgtEl>
                                          <p:spTgt spid="20"/>
                                        </p:tgtEl>
                                        <p:attrNameLst>
                                          <p:attrName>ppt_y</p:attrName>
                                        </p:attrNameLst>
                                      </p:cBhvr>
                                      <p:tavLst>
                                        <p:tav tm="0">
                                          <p:val>
                                            <p:strVal val="#ppt_y"/>
                                          </p:val>
                                        </p:tav>
                                        <p:tav tm="100000">
                                          <p:val>
                                            <p:strVal val="#ppt_y"/>
                                          </p:val>
                                        </p:tav>
                                      </p:tavLst>
                                    </p:anim>
                                    <p:anim calcmode="lin" valueType="num">
                                      <p:cBhvr>
                                        <p:cTn id="64" dur="500" fill="hold"/>
                                        <p:tgtEl>
                                          <p:spTgt spid="20"/>
                                        </p:tgtEl>
                                        <p:attrNameLst>
                                          <p:attrName>ppt_w</p:attrName>
                                        </p:attrNameLst>
                                      </p:cBhvr>
                                      <p:tavLst>
                                        <p:tav tm="0">
                                          <p:val>
                                            <p:fltVal val="0"/>
                                          </p:val>
                                        </p:tav>
                                        <p:tav tm="100000">
                                          <p:val>
                                            <p:strVal val="#ppt_w"/>
                                          </p:val>
                                        </p:tav>
                                      </p:tavLst>
                                    </p:anim>
                                    <p:anim calcmode="lin" valueType="num">
                                      <p:cBhvr>
                                        <p:cTn id="65" dur="500" fill="hold"/>
                                        <p:tgtEl>
                                          <p:spTgt spid="20"/>
                                        </p:tgtEl>
                                        <p:attrNameLst>
                                          <p:attrName>ppt_h</p:attrName>
                                        </p:attrNameLst>
                                      </p:cBhvr>
                                      <p:tavLst>
                                        <p:tav tm="0">
                                          <p:val>
                                            <p:strVal val="#ppt_h"/>
                                          </p:val>
                                        </p:tav>
                                        <p:tav tm="100000">
                                          <p:val>
                                            <p:strVal val="#ppt_h"/>
                                          </p:val>
                                        </p:tav>
                                      </p:tavLst>
                                    </p:anim>
                                  </p:childTnLst>
                                </p:cTn>
                              </p:par>
                            </p:childTnLst>
                          </p:cTn>
                        </p:par>
                        <p:par>
                          <p:cTn id="66" fill="hold">
                            <p:stCondLst>
                              <p:cond delay="2010"/>
                            </p:stCondLst>
                            <p:childTnLst>
                              <p:par>
                                <p:cTn id="67" presetID="23" presetClass="entr" presetSubtype="288" fill="hold" nodeType="afterEffect">
                                  <p:stCondLst>
                                    <p:cond delay="0"/>
                                  </p:stCondLst>
                                  <p:childTnLst>
                                    <p:set>
                                      <p:cBhvr>
                                        <p:cTn id="68" dur="1" fill="hold">
                                          <p:stCondLst>
                                            <p:cond delay="0"/>
                                          </p:stCondLst>
                                        </p:cTn>
                                        <p:tgtEl>
                                          <p:spTgt spid="31"/>
                                        </p:tgtEl>
                                        <p:attrNameLst>
                                          <p:attrName>style.visibility</p:attrName>
                                        </p:attrNameLst>
                                      </p:cBhvr>
                                      <p:to>
                                        <p:strVal val="visible"/>
                                      </p:to>
                                    </p:set>
                                    <p:anim calcmode="lin" valueType="num">
                                      <p:cBhvr>
                                        <p:cTn id="69" dur="500" fill="hold"/>
                                        <p:tgtEl>
                                          <p:spTgt spid="31"/>
                                        </p:tgtEl>
                                        <p:attrNameLst>
                                          <p:attrName>ppt_w</p:attrName>
                                        </p:attrNameLst>
                                      </p:cBhvr>
                                      <p:tavLst>
                                        <p:tav tm="0">
                                          <p:val>
                                            <p:strVal val="4/3*#ppt_w"/>
                                          </p:val>
                                        </p:tav>
                                        <p:tav tm="100000">
                                          <p:val>
                                            <p:strVal val="#ppt_w"/>
                                          </p:val>
                                        </p:tav>
                                      </p:tavLst>
                                    </p:anim>
                                    <p:anim calcmode="lin" valueType="num">
                                      <p:cBhvr>
                                        <p:cTn id="70" dur="500" fill="hold"/>
                                        <p:tgtEl>
                                          <p:spTgt spid="31"/>
                                        </p:tgtEl>
                                        <p:attrNameLst>
                                          <p:attrName>ppt_h</p:attrName>
                                        </p:attrNameLst>
                                      </p:cBhvr>
                                      <p:tavLst>
                                        <p:tav tm="0">
                                          <p:val>
                                            <p:strVal val="4/3*#ppt_h"/>
                                          </p:val>
                                        </p:tav>
                                        <p:tav tm="100000">
                                          <p:val>
                                            <p:strVal val="#ppt_h"/>
                                          </p:val>
                                        </p:tav>
                                      </p:tavLst>
                                    </p:anim>
                                  </p:childTnLst>
                                </p:cTn>
                              </p:par>
                              <p:par>
                                <p:cTn id="71" presetID="17" presetClass="entr" presetSubtype="8"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p:cTn id="73" dur="500" fill="hold"/>
                                        <p:tgtEl>
                                          <p:spTgt spid="21"/>
                                        </p:tgtEl>
                                        <p:attrNameLst>
                                          <p:attrName>ppt_x</p:attrName>
                                        </p:attrNameLst>
                                      </p:cBhvr>
                                      <p:tavLst>
                                        <p:tav tm="0">
                                          <p:val>
                                            <p:strVal val="#ppt_x-#ppt_w/2"/>
                                          </p:val>
                                        </p:tav>
                                        <p:tav tm="100000">
                                          <p:val>
                                            <p:strVal val="#ppt_x"/>
                                          </p:val>
                                        </p:tav>
                                      </p:tavLst>
                                    </p:anim>
                                    <p:anim calcmode="lin" valueType="num">
                                      <p:cBhvr>
                                        <p:cTn id="74" dur="500" fill="hold"/>
                                        <p:tgtEl>
                                          <p:spTgt spid="21"/>
                                        </p:tgtEl>
                                        <p:attrNameLst>
                                          <p:attrName>ppt_y</p:attrName>
                                        </p:attrNameLst>
                                      </p:cBhvr>
                                      <p:tavLst>
                                        <p:tav tm="0">
                                          <p:val>
                                            <p:strVal val="#ppt_y"/>
                                          </p:val>
                                        </p:tav>
                                        <p:tav tm="100000">
                                          <p:val>
                                            <p:strVal val="#ppt_y"/>
                                          </p:val>
                                        </p:tav>
                                      </p:tavLst>
                                    </p:anim>
                                    <p:anim calcmode="lin" valueType="num">
                                      <p:cBhvr>
                                        <p:cTn id="75" dur="500" fill="hold"/>
                                        <p:tgtEl>
                                          <p:spTgt spid="21"/>
                                        </p:tgtEl>
                                        <p:attrNameLst>
                                          <p:attrName>ppt_w</p:attrName>
                                        </p:attrNameLst>
                                      </p:cBhvr>
                                      <p:tavLst>
                                        <p:tav tm="0">
                                          <p:val>
                                            <p:fltVal val="0"/>
                                          </p:val>
                                        </p:tav>
                                        <p:tav tm="100000">
                                          <p:val>
                                            <p:strVal val="#ppt_w"/>
                                          </p:val>
                                        </p:tav>
                                      </p:tavLst>
                                    </p:anim>
                                    <p:anim calcmode="lin" valueType="num">
                                      <p:cBhvr>
                                        <p:cTn id="76" dur="500" fill="hold"/>
                                        <p:tgtEl>
                                          <p:spTgt spid="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3" grpId="0"/>
      <p:bldP spid="17" grpId="0"/>
      <p:bldP spid="18" grpId="0"/>
      <p:bldP spid="19" grpId="0"/>
      <p:bldP spid="20" grpId="0"/>
      <p:bldP spid="21"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238845" y="219693"/>
            <a:ext cx="2988598" cy="523220"/>
          </a:xfrm>
          <a:prstGeom prst="rect">
            <a:avLst/>
          </a:prstGeom>
          <a:noFill/>
        </p:spPr>
        <p:txBody>
          <a:bodyPr wrap="square" rtlCol="0">
            <a:spAutoFit/>
          </a:bodyPr>
          <a:lstStyle/>
          <a:p>
            <a:r>
              <a:rPr lang="zh-CN" altLang="en-US" sz="2800" b="1" spc="300" dirty="0">
                <a:solidFill>
                  <a:schemeClr val="tx1">
                    <a:lumMod val="75000"/>
                    <a:lumOff val="25000"/>
                  </a:schemeClr>
                </a:solidFill>
              </a:rPr>
              <a:t>项目背景及目标</a:t>
            </a:r>
          </a:p>
        </p:txBody>
      </p:sp>
      <p:grpSp>
        <p:nvGrpSpPr>
          <p:cNvPr id="8" name="组合 7"/>
          <p:cNvGrpSpPr/>
          <p:nvPr/>
        </p:nvGrpSpPr>
        <p:grpSpPr>
          <a:xfrm>
            <a:off x="-3694" y="237055"/>
            <a:ext cx="1203844" cy="488496"/>
            <a:chOff x="-3694" y="237055"/>
            <a:chExt cx="1203844" cy="488496"/>
          </a:xfrm>
        </p:grpSpPr>
        <p:grpSp>
          <p:nvGrpSpPr>
            <p:cNvPr id="7" name="组合 6"/>
            <p:cNvGrpSpPr/>
            <p:nvPr/>
          </p:nvGrpSpPr>
          <p:grpSpPr>
            <a:xfrm>
              <a:off x="0" y="237055"/>
              <a:ext cx="1200150" cy="488496"/>
              <a:chOff x="0" y="254454"/>
              <a:chExt cx="1795510" cy="732518"/>
            </a:xfrm>
          </p:grpSpPr>
          <p:sp>
            <p:nvSpPr>
              <p:cNvPr id="2" name="矩形 1"/>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任意多边形 4"/>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4" name="文本框 13"/>
            <p:cNvSpPr txBox="1"/>
            <p:nvPr/>
          </p:nvSpPr>
          <p:spPr>
            <a:xfrm>
              <a:off x="-3694" y="237055"/>
              <a:ext cx="720670" cy="461665"/>
            </a:xfrm>
            <a:prstGeom prst="rect">
              <a:avLst/>
            </a:prstGeom>
            <a:noFill/>
          </p:spPr>
          <p:txBody>
            <a:bodyPr wrap="square" rtlCol="0">
              <a:spAutoFit/>
            </a:bodyPr>
            <a:lstStyle/>
            <a:p>
              <a:pPr algn="ctr"/>
              <a:r>
                <a:rPr lang="en-US" altLang="zh-CN" sz="2400" b="1" dirty="0">
                  <a:solidFill>
                    <a:schemeClr val="bg1"/>
                  </a:solidFill>
                </a:rPr>
                <a:t>01</a:t>
              </a:r>
              <a:endParaRPr lang="zh-CN" altLang="en-US" sz="2400" b="1" dirty="0">
                <a:solidFill>
                  <a:schemeClr val="bg1"/>
                </a:solidFill>
              </a:endParaRPr>
            </a:p>
          </p:txBody>
        </p:sp>
      </p:grpSp>
      <p:grpSp>
        <p:nvGrpSpPr>
          <p:cNvPr id="15" name="组合 14"/>
          <p:cNvGrpSpPr/>
          <p:nvPr/>
        </p:nvGrpSpPr>
        <p:grpSpPr>
          <a:xfrm>
            <a:off x="-3694" y="6575725"/>
            <a:ext cx="12195694" cy="282275"/>
            <a:chOff x="-3694" y="6575725"/>
            <a:chExt cx="12195694" cy="282275"/>
          </a:xfrm>
        </p:grpSpPr>
        <p:sp>
          <p:nvSpPr>
            <p:cNvPr id="16" name="矩形 19"/>
            <p:cNvSpPr/>
            <p:nvPr/>
          </p:nvSpPr>
          <p:spPr>
            <a:xfrm>
              <a:off x="-3694" y="6575725"/>
              <a:ext cx="9785869" cy="282275"/>
            </a:xfrm>
            <a:custGeom>
              <a:avLst/>
              <a:gdLst>
                <a:gd name="connsiteX0" fmla="*/ 0 w 9785869"/>
                <a:gd name="connsiteY0" fmla="*/ 0 h 282275"/>
                <a:gd name="connsiteX1" fmla="*/ 9785869 w 9785869"/>
                <a:gd name="connsiteY1" fmla="*/ 0 h 282275"/>
                <a:gd name="connsiteX2" fmla="*/ 9785869 w 9785869"/>
                <a:gd name="connsiteY2" fmla="*/ 282275 h 282275"/>
                <a:gd name="connsiteX3" fmla="*/ 0 w 9785869"/>
                <a:gd name="connsiteY3" fmla="*/ 282275 h 282275"/>
                <a:gd name="connsiteX4" fmla="*/ 0 w 9785869"/>
                <a:gd name="connsiteY4" fmla="*/ 0 h 282275"/>
                <a:gd name="connsiteX0-1" fmla="*/ 0 w 9785869"/>
                <a:gd name="connsiteY0-2" fmla="*/ 0 h 282275"/>
                <a:gd name="connsiteX1-3" fmla="*/ 9785869 w 9785869"/>
                <a:gd name="connsiteY1-4" fmla="*/ 0 h 282275"/>
                <a:gd name="connsiteX2-5" fmla="*/ 9500119 w 9785869"/>
                <a:gd name="connsiteY2-6" fmla="*/ 282275 h 282275"/>
                <a:gd name="connsiteX3-7" fmla="*/ 0 w 9785869"/>
                <a:gd name="connsiteY3-8" fmla="*/ 282275 h 282275"/>
                <a:gd name="connsiteX4-9" fmla="*/ 0 w 9785869"/>
                <a:gd name="connsiteY4-10" fmla="*/ 0 h 282275"/>
                <a:gd name="connsiteX0-11" fmla="*/ 0 w 9785869"/>
                <a:gd name="connsiteY0-12" fmla="*/ 0 h 282275"/>
                <a:gd name="connsiteX1-13" fmla="*/ 9785869 w 9785869"/>
                <a:gd name="connsiteY1-14" fmla="*/ 0 h 282275"/>
                <a:gd name="connsiteX2-15" fmla="*/ 9623944 w 9785869"/>
                <a:gd name="connsiteY2-16" fmla="*/ 263225 h 282275"/>
                <a:gd name="connsiteX3-17" fmla="*/ 0 w 9785869"/>
                <a:gd name="connsiteY3-18" fmla="*/ 282275 h 282275"/>
                <a:gd name="connsiteX4-19" fmla="*/ 0 w 9785869"/>
                <a:gd name="connsiteY4-20" fmla="*/ 0 h 282275"/>
                <a:gd name="connsiteX0-21" fmla="*/ 0 w 9785869"/>
                <a:gd name="connsiteY0-22" fmla="*/ 0 h 282275"/>
                <a:gd name="connsiteX1-23" fmla="*/ 9785869 w 9785869"/>
                <a:gd name="connsiteY1-24" fmla="*/ 0 h 282275"/>
                <a:gd name="connsiteX2-25" fmla="*/ 9633469 w 9785869"/>
                <a:gd name="connsiteY2-26" fmla="*/ 282275 h 282275"/>
                <a:gd name="connsiteX3-27" fmla="*/ 0 w 9785869"/>
                <a:gd name="connsiteY3-28" fmla="*/ 282275 h 282275"/>
                <a:gd name="connsiteX4-29" fmla="*/ 0 w 9785869"/>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5869" h="282275">
                  <a:moveTo>
                    <a:pt x="0" y="0"/>
                  </a:moveTo>
                  <a:lnTo>
                    <a:pt x="9785869" y="0"/>
                  </a:lnTo>
                  <a:lnTo>
                    <a:pt x="9633469" y="282275"/>
                  </a:lnTo>
                  <a:lnTo>
                    <a:pt x="0" y="2822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文本框 16"/>
            <p:cNvSpPr txBox="1"/>
            <p:nvPr/>
          </p:nvSpPr>
          <p:spPr>
            <a:xfrm>
              <a:off x="9782176" y="6575725"/>
              <a:ext cx="1809750" cy="276999"/>
            </a:xfrm>
            <a:prstGeom prst="rect">
              <a:avLst/>
            </a:prstGeom>
            <a:noFill/>
          </p:spPr>
          <p:txBody>
            <a:bodyPr wrap="square" rtlCol="0">
              <a:spAutoFit/>
            </a:bodyPr>
            <a:lstStyle/>
            <a:p>
              <a:pPr algn="dist"/>
              <a:r>
                <a:rPr lang="zh-CN" altLang="en-US" sz="1200" i="1" dirty="0">
                  <a:solidFill>
                    <a:schemeClr val="tx1">
                      <a:lumMod val="75000"/>
                      <a:lumOff val="25000"/>
                    </a:schemeClr>
                  </a:solidFill>
                </a:rPr>
                <a:t>北京航空航天大学</a:t>
              </a:r>
            </a:p>
          </p:txBody>
        </p:sp>
        <p:sp>
          <p:nvSpPr>
            <p:cNvPr id="18" name="矩形 21"/>
            <p:cNvSpPr/>
            <p:nvPr/>
          </p:nvSpPr>
          <p:spPr>
            <a:xfrm>
              <a:off x="11591925" y="6575725"/>
              <a:ext cx="600075" cy="282275"/>
            </a:xfrm>
            <a:custGeom>
              <a:avLst/>
              <a:gdLst>
                <a:gd name="connsiteX0" fmla="*/ 0 w 600075"/>
                <a:gd name="connsiteY0" fmla="*/ 0 h 282275"/>
                <a:gd name="connsiteX1" fmla="*/ 600075 w 600075"/>
                <a:gd name="connsiteY1" fmla="*/ 0 h 282275"/>
                <a:gd name="connsiteX2" fmla="*/ 600075 w 600075"/>
                <a:gd name="connsiteY2" fmla="*/ 282275 h 282275"/>
                <a:gd name="connsiteX3" fmla="*/ 0 w 600075"/>
                <a:gd name="connsiteY3" fmla="*/ 282275 h 282275"/>
                <a:gd name="connsiteX4" fmla="*/ 0 w 600075"/>
                <a:gd name="connsiteY4" fmla="*/ 0 h 282275"/>
                <a:gd name="connsiteX0-1" fmla="*/ 247650 w 600075"/>
                <a:gd name="connsiteY0-2" fmla="*/ 0 h 282275"/>
                <a:gd name="connsiteX1-3" fmla="*/ 600075 w 600075"/>
                <a:gd name="connsiteY1-4" fmla="*/ 0 h 282275"/>
                <a:gd name="connsiteX2-5" fmla="*/ 600075 w 600075"/>
                <a:gd name="connsiteY2-6" fmla="*/ 282275 h 282275"/>
                <a:gd name="connsiteX3-7" fmla="*/ 0 w 600075"/>
                <a:gd name="connsiteY3-8" fmla="*/ 282275 h 282275"/>
                <a:gd name="connsiteX4-9" fmla="*/ 247650 w 600075"/>
                <a:gd name="connsiteY4-10" fmla="*/ 0 h 282275"/>
                <a:gd name="connsiteX0-11" fmla="*/ 217170 w 600075"/>
                <a:gd name="connsiteY0-12" fmla="*/ 0 h 282275"/>
                <a:gd name="connsiteX1-13" fmla="*/ 600075 w 600075"/>
                <a:gd name="connsiteY1-14" fmla="*/ 0 h 282275"/>
                <a:gd name="connsiteX2-15" fmla="*/ 600075 w 600075"/>
                <a:gd name="connsiteY2-16" fmla="*/ 282275 h 282275"/>
                <a:gd name="connsiteX3-17" fmla="*/ 0 w 600075"/>
                <a:gd name="connsiteY3-18" fmla="*/ 282275 h 282275"/>
                <a:gd name="connsiteX4-19" fmla="*/ 217170 w 600075"/>
                <a:gd name="connsiteY4-20" fmla="*/ 0 h 282275"/>
                <a:gd name="connsiteX0-21" fmla="*/ 140970 w 600075"/>
                <a:gd name="connsiteY0-22" fmla="*/ 0 h 282275"/>
                <a:gd name="connsiteX1-23" fmla="*/ 600075 w 600075"/>
                <a:gd name="connsiteY1-24" fmla="*/ 0 h 282275"/>
                <a:gd name="connsiteX2-25" fmla="*/ 600075 w 600075"/>
                <a:gd name="connsiteY2-26" fmla="*/ 282275 h 282275"/>
                <a:gd name="connsiteX3-27" fmla="*/ 0 w 600075"/>
                <a:gd name="connsiteY3-28" fmla="*/ 282275 h 282275"/>
                <a:gd name="connsiteX4-29" fmla="*/ 140970 w 600075"/>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0075" h="282275">
                  <a:moveTo>
                    <a:pt x="140970" y="0"/>
                  </a:moveTo>
                  <a:lnTo>
                    <a:pt x="600075" y="0"/>
                  </a:lnTo>
                  <a:lnTo>
                    <a:pt x="600075" y="282275"/>
                  </a:lnTo>
                  <a:lnTo>
                    <a:pt x="0" y="282275"/>
                  </a:lnTo>
                  <a:lnTo>
                    <a:pt x="14097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9" name="MH_SubTitle_4"/>
          <p:cNvSpPr/>
          <p:nvPr>
            <p:custDataLst>
              <p:tags r:id="rId1"/>
            </p:custDataLst>
          </p:nvPr>
        </p:nvSpPr>
        <p:spPr>
          <a:xfrm>
            <a:off x="7452954" y="241342"/>
            <a:ext cx="4138971" cy="523220"/>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2500"/>
          </a:bodyPr>
          <a:lstStyle/>
          <a:p>
            <a:pPr algn="ctr">
              <a:defRPr/>
            </a:pPr>
            <a:r>
              <a:rPr lang="zh-CN" altLang="en-US" b="1" dirty="0">
                <a:solidFill>
                  <a:srgbClr val="FFFFFF"/>
                </a:solidFill>
              </a:rPr>
              <a:t>分析清华大学出版社提出的项目具体需求</a:t>
            </a:r>
          </a:p>
        </p:txBody>
      </p:sp>
      <p:sp>
        <p:nvSpPr>
          <p:cNvPr id="20" name="MH_SubTitle_3"/>
          <p:cNvSpPr/>
          <p:nvPr>
            <p:custDataLst>
              <p:tags r:id="rId2"/>
            </p:custDataLst>
          </p:nvPr>
        </p:nvSpPr>
        <p:spPr>
          <a:xfrm>
            <a:off x="7452954" y="923967"/>
            <a:ext cx="4138971" cy="52322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b="1" dirty="0">
                <a:solidFill>
                  <a:srgbClr val="FFFFFF"/>
                </a:solidFill>
              </a:rPr>
              <a:t>设计方案的架构与数据库</a:t>
            </a:r>
          </a:p>
        </p:txBody>
      </p:sp>
      <p:sp>
        <p:nvSpPr>
          <p:cNvPr id="21" name="MH_SubTitle_2"/>
          <p:cNvSpPr/>
          <p:nvPr>
            <p:custDataLst>
              <p:tags r:id="rId3"/>
            </p:custDataLst>
          </p:nvPr>
        </p:nvSpPr>
        <p:spPr>
          <a:xfrm>
            <a:off x="7452954" y="1606592"/>
            <a:ext cx="4138971" cy="523220"/>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b="1" dirty="0">
                <a:solidFill>
                  <a:srgbClr val="FFFFFF"/>
                </a:solidFill>
              </a:rPr>
              <a:t>提取访客数据，整理系统需要的信息</a:t>
            </a:r>
          </a:p>
        </p:txBody>
      </p:sp>
      <p:sp>
        <p:nvSpPr>
          <p:cNvPr id="22" name="MH_SubTitle_1"/>
          <p:cNvSpPr/>
          <p:nvPr>
            <p:custDataLst>
              <p:tags r:id="rId4"/>
            </p:custDataLst>
          </p:nvPr>
        </p:nvSpPr>
        <p:spPr>
          <a:xfrm>
            <a:off x="7452954" y="2289217"/>
            <a:ext cx="4138971" cy="52322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b="1" dirty="0">
                <a:solidFill>
                  <a:srgbClr val="FFFFFF"/>
                </a:solidFill>
              </a:rPr>
              <a:t>识别访客身份，并在数据库中标记</a:t>
            </a:r>
          </a:p>
        </p:txBody>
      </p:sp>
      <p:sp>
        <p:nvSpPr>
          <p:cNvPr id="23" name="MH_SubTitle_5"/>
          <p:cNvSpPr/>
          <p:nvPr>
            <p:custDataLst>
              <p:tags r:id="rId5"/>
            </p:custDataLst>
          </p:nvPr>
        </p:nvSpPr>
        <p:spPr>
          <a:xfrm rot="10800000">
            <a:off x="7891948" y="5025918"/>
            <a:ext cx="3260981" cy="1536825"/>
          </a:xfrm>
          <a:prstGeom prst="upArrow">
            <a:avLst>
              <a:gd name="adj1" fmla="val 61514"/>
              <a:gd name="adj2" fmla="val 83131"/>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scene3d>
              <a:camera prst="orthographicFront">
                <a:rot lat="0" lon="0" rev="10800000"/>
              </a:camera>
              <a:lightRig rig="threePt" dir="t"/>
            </a:scene3d>
          </a:bodyPr>
          <a:lstStyle/>
          <a:p>
            <a:pPr algn="ctr">
              <a:lnSpc>
                <a:spcPct val="130000"/>
              </a:lnSpc>
              <a:defRPr/>
            </a:pPr>
            <a:r>
              <a:rPr lang="zh-CN" altLang="en-US" sz="2400" b="1" dirty="0">
                <a:solidFill>
                  <a:srgbClr val="FFFFFF"/>
                </a:solidFill>
              </a:rPr>
              <a:t>主要任务</a:t>
            </a:r>
          </a:p>
        </p:txBody>
      </p:sp>
      <p:sp>
        <p:nvSpPr>
          <p:cNvPr id="24" name="矩形 23"/>
          <p:cNvSpPr/>
          <p:nvPr/>
        </p:nvSpPr>
        <p:spPr>
          <a:xfrm>
            <a:off x="716976" y="2081790"/>
            <a:ext cx="4831830" cy="2053383"/>
          </a:xfrm>
          <a:prstGeom prst="rect">
            <a:avLst/>
          </a:prstGeom>
        </p:spPr>
        <p:txBody>
          <a:bodyPr wrap="square">
            <a:spAutoFit/>
          </a:bodyPr>
          <a:lstStyle/>
          <a:p>
            <a:pPr indent="457200">
              <a:lnSpc>
                <a:spcPct val="130000"/>
              </a:lnSpc>
            </a:pPr>
            <a:r>
              <a:rPr lang="zh-CN" altLang="en-US" sz="2000" dirty="0">
                <a:solidFill>
                  <a:schemeClr val="tx1">
                    <a:lumMod val="75000"/>
                    <a:lumOff val="25000"/>
                  </a:schemeClr>
                </a:solidFill>
                <a:latin typeface="Arial" panose="020B0604020202020204" pitchFamily="34" charset="0"/>
              </a:rPr>
              <a:t>论文课题由北京航空航天大学软件学院吕云翔老师提出。</a:t>
            </a:r>
            <a:endParaRPr lang="en-US" altLang="zh-CN" sz="2000" dirty="0">
              <a:solidFill>
                <a:schemeClr val="tx1">
                  <a:lumMod val="75000"/>
                  <a:lumOff val="25000"/>
                </a:schemeClr>
              </a:solidFill>
              <a:latin typeface="Arial" panose="020B0604020202020204" pitchFamily="34" charset="0"/>
            </a:endParaRPr>
          </a:p>
          <a:p>
            <a:pPr indent="457200">
              <a:lnSpc>
                <a:spcPct val="130000"/>
              </a:lnSpc>
            </a:pPr>
            <a:r>
              <a:rPr lang="zh-CN" altLang="en-US" sz="2000" dirty="0">
                <a:solidFill>
                  <a:schemeClr val="tx1">
                    <a:lumMod val="75000"/>
                    <a:lumOff val="25000"/>
                  </a:schemeClr>
                </a:solidFill>
                <a:latin typeface="Arial" panose="020B0604020202020204" pitchFamily="34" charset="0"/>
              </a:rPr>
              <a:t>课题来源于吕老师于清华大学出版社联系到的对于识别用户唯一性、限制恶意爬虫爬取网站内容的实际需求。</a:t>
            </a:r>
          </a:p>
        </p:txBody>
      </p:sp>
      <p:sp>
        <p:nvSpPr>
          <p:cNvPr id="25" name="矩形 24"/>
          <p:cNvSpPr/>
          <p:nvPr/>
        </p:nvSpPr>
        <p:spPr>
          <a:xfrm>
            <a:off x="819568" y="1098629"/>
            <a:ext cx="1980029" cy="584775"/>
          </a:xfrm>
          <a:prstGeom prst="rect">
            <a:avLst/>
          </a:prstGeom>
        </p:spPr>
        <p:txBody>
          <a:bodyPr wrap="none">
            <a:spAutoFit/>
          </a:bodyPr>
          <a:lstStyle/>
          <a:p>
            <a:pPr algn="ctr">
              <a:defRPr/>
            </a:pPr>
            <a:r>
              <a:rPr lang="zh-CN" altLang="en-US" sz="3200" b="1" spc="300" dirty="0">
                <a:solidFill>
                  <a:schemeClr val="tx1">
                    <a:lumMod val="75000"/>
                    <a:lumOff val="25000"/>
                  </a:schemeClr>
                </a:solidFill>
              </a:rPr>
              <a:t>项目来源</a:t>
            </a:r>
          </a:p>
        </p:txBody>
      </p:sp>
      <p:sp>
        <p:nvSpPr>
          <p:cNvPr id="26" name="矩形 25"/>
          <p:cNvSpPr/>
          <p:nvPr/>
        </p:nvSpPr>
        <p:spPr>
          <a:xfrm>
            <a:off x="716976" y="1892469"/>
            <a:ext cx="4831830" cy="3653821"/>
          </a:xfrm>
          <a:prstGeom prst="rect">
            <a:avLst/>
          </a:prstGeom>
        </p:spPr>
        <p:txBody>
          <a:bodyPr wrap="square">
            <a:spAutoFit/>
          </a:bodyPr>
          <a:lstStyle/>
          <a:p>
            <a:pPr indent="457200">
              <a:lnSpc>
                <a:spcPct val="130000"/>
              </a:lnSpc>
            </a:pPr>
            <a:r>
              <a:rPr lang="zh-CN" altLang="en-US" sz="2000" dirty="0">
                <a:solidFill>
                  <a:schemeClr val="tx1">
                    <a:lumMod val="75000"/>
                    <a:lumOff val="25000"/>
                  </a:schemeClr>
                </a:solidFill>
                <a:latin typeface="Arial" panose="020B0604020202020204" pitchFamily="34" charset="0"/>
              </a:rPr>
              <a:t>随着互联网的发展与移动设备的普及，一位用户可能使用多台不同的设备或经由不同的浏览器访问相同的网站。</a:t>
            </a:r>
            <a:endParaRPr lang="en-US" altLang="zh-CN" sz="2000" dirty="0">
              <a:solidFill>
                <a:schemeClr val="tx1">
                  <a:lumMod val="75000"/>
                  <a:lumOff val="25000"/>
                </a:schemeClr>
              </a:solidFill>
              <a:latin typeface="Arial" panose="020B0604020202020204" pitchFamily="34" charset="0"/>
            </a:endParaRPr>
          </a:p>
          <a:p>
            <a:pPr indent="457200">
              <a:lnSpc>
                <a:spcPct val="130000"/>
              </a:lnSpc>
            </a:pPr>
            <a:r>
              <a:rPr lang="zh-CN" altLang="en-US" sz="2000" dirty="0">
                <a:solidFill>
                  <a:schemeClr val="tx1">
                    <a:lumMod val="75000"/>
                    <a:lumOff val="25000"/>
                  </a:schemeClr>
                </a:solidFill>
                <a:latin typeface="Arial" panose="020B0604020202020204" pitchFamily="34" charset="0"/>
              </a:rPr>
              <a:t>网络爬虫也被频繁地用于获取网络数据，可能导致网站核心内容被复制等问题。</a:t>
            </a:r>
            <a:endParaRPr lang="en-US" altLang="zh-CN" sz="2000" dirty="0">
              <a:solidFill>
                <a:schemeClr val="tx1">
                  <a:lumMod val="75000"/>
                  <a:lumOff val="25000"/>
                </a:schemeClr>
              </a:solidFill>
              <a:latin typeface="Arial" panose="020B0604020202020204" pitchFamily="34" charset="0"/>
            </a:endParaRPr>
          </a:p>
          <a:p>
            <a:pPr indent="457200">
              <a:lnSpc>
                <a:spcPct val="130000"/>
              </a:lnSpc>
            </a:pPr>
            <a:r>
              <a:rPr lang="zh-CN" altLang="en-US" sz="2000" dirty="0">
                <a:solidFill>
                  <a:schemeClr val="tx1">
                    <a:lumMod val="75000"/>
                    <a:lumOff val="25000"/>
                  </a:schemeClr>
                </a:solidFill>
                <a:latin typeface="Arial" panose="020B0604020202020204" pitchFamily="34" charset="0"/>
              </a:rPr>
              <a:t>清华大学出版社作为国内领先的综合性教育与专业出版机构，其网站在用户的唯一性识别以及反恶意爬虫等方面都有较高的需求。</a:t>
            </a:r>
            <a:endParaRPr lang="en-US" altLang="zh-CN" sz="2000" dirty="0">
              <a:solidFill>
                <a:schemeClr val="tx1">
                  <a:lumMod val="75000"/>
                  <a:lumOff val="25000"/>
                </a:schemeClr>
              </a:solidFill>
              <a:latin typeface="Arial" panose="020B0604020202020204" pitchFamily="34" charset="0"/>
            </a:endParaRPr>
          </a:p>
        </p:txBody>
      </p:sp>
      <p:sp>
        <p:nvSpPr>
          <p:cNvPr id="27" name="矩形 26"/>
          <p:cNvSpPr/>
          <p:nvPr/>
        </p:nvSpPr>
        <p:spPr>
          <a:xfrm>
            <a:off x="819567" y="1098629"/>
            <a:ext cx="1980029" cy="584775"/>
          </a:xfrm>
          <a:prstGeom prst="rect">
            <a:avLst/>
          </a:prstGeom>
        </p:spPr>
        <p:txBody>
          <a:bodyPr wrap="none">
            <a:spAutoFit/>
          </a:bodyPr>
          <a:lstStyle/>
          <a:p>
            <a:pPr algn="ctr">
              <a:defRPr/>
            </a:pPr>
            <a:r>
              <a:rPr lang="zh-CN" altLang="en-US" sz="3200" b="1" spc="300" dirty="0">
                <a:solidFill>
                  <a:schemeClr val="tx1">
                    <a:lumMod val="75000"/>
                    <a:lumOff val="25000"/>
                  </a:schemeClr>
                </a:solidFill>
              </a:rPr>
              <a:t>项目背景</a:t>
            </a:r>
          </a:p>
        </p:txBody>
      </p:sp>
      <p:sp>
        <p:nvSpPr>
          <p:cNvPr id="28" name="MH_SubTitle_4">
            <a:extLst>
              <a:ext uri="{FF2B5EF4-FFF2-40B4-BE49-F238E27FC236}">
                <a16:creationId xmlns:a16="http://schemas.microsoft.com/office/drawing/2014/main" id="{E5A66BC0-3A05-41BE-A5DA-8533B436A0C9}"/>
              </a:ext>
            </a:extLst>
          </p:cNvPr>
          <p:cNvSpPr/>
          <p:nvPr>
            <p:custDataLst>
              <p:tags r:id="rId6"/>
            </p:custDataLst>
          </p:nvPr>
        </p:nvSpPr>
        <p:spPr>
          <a:xfrm>
            <a:off x="7452954" y="2978043"/>
            <a:ext cx="4138971" cy="523220"/>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b="1" dirty="0">
                <a:solidFill>
                  <a:srgbClr val="FFFFFF"/>
                </a:solidFill>
              </a:rPr>
              <a:t>设计规律判断方法，识别爬虫进行</a:t>
            </a:r>
          </a:p>
        </p:txBody>
      </p:sp>
      <p:sp>
        <p:nvSpPr>
          <p:cNvPr id="29" name="MH_SubTitle_3">
            <a:extLst>
              <a:ext uri="{FF2B5EF4-FFF2-40B4-BE49-F238E27FC236}">
                <a16:creationId xmlns:a16="http://schemas.microsoft.com/office/drawing/2014/main" id="{683C414D-1691-4590-8A47-DF33E39FDB0D}"/>
              </a:ext>
            </a:extLst>
          </p:cNvPr>
          <p:cNvSpPr/>
          <p:nvPr>
            <p:custDataLst>
              <p:tags r:id="rId7"/>
            </p:custDataLst>
          </p:nvPr>
        </p:nvSpPr>
        <p:spPr>
          <a:xfrm>
            <a:off x="7452954" y="3660668"/>
            <a:ext cx="4138971" cy="52322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b="1" dirty="0">
                <a:solidFill>
                  <a:srgbClr val="FFFFFF"/>
                </a:solidFill>
              </a:rPr>
              <a:t>限制频繁访问的接口的请求次数或频率</a:t>
            </a:r>
          </a:p>
        </p:txBody>
      </p:sp>
      <p:sp>
        <p:nvSpPr>
          <p:cNvPr id="30" name="MH_SubTitle_2">
            <a:extLst>
              <a:ext uri="{FF2B5EF4-FFF2-40B4-BE49-F238E27FC236}">
                <a16:creationId xmlns:a16="http://schemas.microsoft.com/office/drawing/2014/main" id="{7B190A36-1231-4A1D-B868-6FEE041B1A40}"/>
              </a:ext>
            </a:extLst>
          </p:cNvPr>
          <p:cNvSpPr/>
          <p:nvPr>
            <p:custDataLst>
              <p:tags r:id="rId8"/>
            </p:custDataLst>
          </p:nvPr>
        </p:nvSpPr>
        <p:spPr>
          <a:xfrm>
            <a:off x="7452954" y="4343293"/>
            <a:ext cx="4138971" cy="523220"/>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b="1" dirty="0">
                <a:solidFill>
                  <a:srgbClr val="FFFFFF"/>
                </a:solidFill>
              </a:rPr>
              <a:t>测试并完善方案，总结并撰写论文</a:t>
            </a:r>
          </a:p>
        </p:txBody>
      </p:sp>
      <p:sp>
        <p:nvSpPr>
          <p:cNvPr id="31" name="矩形 30">
            <a:extLst>
              <a:ext uri="{FF2B5EF4-FFF2-40B4-BE49-F238E27FC236}">
                <a16:creationId xmlns:a16="http://schemas.microsoft.com/office/drawing/2014/main" id="{59F7A91A-13F2-4F71-A033-A664729C10B3}"/>
              </a:ext>
            </a:extLst>
          </p:cNvPr>
          <p:cNvSpPr/>
          <p:nvPr/>
        </p:nvSpPr>
        <p:spPr>
          <a:xfrm>
            <a:off x="675601" y="1916227"/>
            <a:ext cx="5420399" cy="3653821"/>
          </a:xfrm>
          <a:prstGeom prst="rect">
            <a:avLst/>
          </a:prstGeom>
        </p:spPr>
        <p:txBody>
          <a:bodyPr wrap="square">
            <a:spAutoFit/>
          </a:bodyPr>
          <a:lstStyle/>
          <a:p>
            <a:pPr indent="457200">
              <a:lnSpc>
                <a:spcPct val="130000"/>
              </a:lnSpc>
            </a:pPr>
            <a:r>
              <a:rPr lang="zh-CN" altLang="en-US" sz="2000" dirty="0">
                <a:solidFill>
                  <a:schemeClr val="tx1">
                    <a:lumMod val="75000"/>
                    <a:lumOff val="25000"/>
                  </a:schemeClr>
                </a:solidFill>
                <a:latin typeface="Arial" panose="020B0604020202020204" pitchFamily="34" charset="0"/>
              </a:rPr>
              <a:t>本课题的目标是根据清华大学出版社的实际需求，设计并实现一个识别用户身份与爬虫，并进行网站流量控制的方案。</a:t>
            </a:r>
            <a:endParaRPr lang="en-US" altLang="zh-CN" sz="2000" dirty="0">
              <a:solidFill>
                <a:schemeClr val="tx1">
                  <a:lumMod val="75000"/>
                  <a:lumOff val="25000"/>
                </a:schemeClr>
              </a:solidFill>
              <a:latin typeface="Arial" panose="020B0604020202020204" pitchFamily="34" charset="0"/>
            </a:endParaRPr>
          </a:p>
          <a:p>
            <a:pPr indent="457200">
              <a:lnSpc>
                <a:spcPct val="130000"/>
              </a:lnSpc>
            </a:pPr>
            <a:r>
              <a:rPr lang="zh-CN" altLang="en-US" sz="2000" dirty="0">
                <a:solidFill>
                  <a:schemeClr val="tx1">
                    <a:lumMod val="75000"/>
                    <a:lumOff val="25000"/>
                  </a:schemeClr>
                </a:solidFill>
                <a:latin typeface="Arial" panose="020B0604020202020204" pitchFamily="34" charset="0"/>
              </a:rPr>
              <a:t>通过</a:t>
            </a:r>
            <a:r>
              <a:rPr lang="en-US" altLang="zh-CN" sz="2000" dirty="0">
                <a:solidFill>
                  <a:schemeClr val="tx1">
                    <a:lumMod val="75000"/>
                    <a:lumOff val="25000"/>
                  </a:schemeClr>
                </a:solidFill>
                <a:latin typeface="Arial" panose="020B0604020202020204" pitchFamily="34" charset="0"/>
              </a:rPr>
              <a:t>IP</a:t>
            </a:r>
            <a:r>
              <a:rPr lang="zh-CN" altLang="en-US" sz="2000" dirty="0">
                <a:solidFill>
                  <a:schemeClr val="tx1">
                    <a:lumMod val="75000"/>
                    <a:lumOff val="25000"/>
                  </a:schemeClr>
                </a:solidFill>
                <a:latin typeface="Arial" panose="020B0604020202020204" pitchFamily="34" charset="0"/>
              </a:rPr>
              <a:t>地址、浏览器</a:t>
            </a:r>
            <a:r>
              <a:rPr lang="en-US" altLang="zh-CN" sz="2000" dirty="0">
                <a:solidFill>
                  <a:schemeClr val="tx1">
                    <a:lumMod val="75000"/>
                    <a:lumOff val="25000"/>
                  </a:schemeClr>
                </a:solidFill>
                <a:latin typeface="Arial" panose="020B0604020202020204" pitchFamily="34" charset="0"/>
              </a:rPr>
              <a:t>Fingerprint</a:t>
            </a:r>
            <a:r>
              <a:rPr lang="zh-CN" altLang="en-US" sz="2000" dirty="0">
                <a:solidFill>
                  <a:schemeClr val="tx1">
                    <a:lumMod val="75000"/>
                    <a:lumOff val="25000"/>
                  </a:schemeClr>
                </a:solidFill>
                <a:latin typeface="Arial" panose="020B0604020202020204" pitchFamily="34" charset="0"/>
              </a:rPr>
              <a:t>等信息对访客进行标记，通过接口请求频率以及身份标识一致性对爬虫进行识别，将用户、爬虫、用户表示信息等存储在前后端数据库中。</a:t>
            </a:r>
            <a:endParaRPr lang="en-US" altLang="zh-CN" sz="2000" dirty="0">
              <a:solidFill>
                <a:schemeClr val="tx1">
                  <a:lumMod val="75000"/>
                  <a:lumOff val="25000"/>
                </a:schemeClr>
              </a:solidFill>
              <a:latin typeface="Arial" panose="020B0604020202020204" pitchFamily="34" charset="0"/>
            </a:endParaRPr>
          </a:p>
          <a:p>
            <a:pPr indent="457200">
              <a:lnSpc>
                <a:spcPct val="130000"/>
              </a:lnSpc>
            </a:pPr>
            <a:r>
              <a:rPr lang="zh-CN" altLang="en-US" sz="2000" dirty="0">
                <a:solidFill>
                  <a:schemeClr val="tx1">
                    <a:lumMod val="75000"/>
                    <a:lumOff val="25000"/>
                  </a:schemeClr>
                </a:solidFill>
                <a:latin typeface="Arial" panose="020B0604020202020204" pitchFamily="34" charset="0"/>
              </a:rPr>
              <a:t>通过对访问频率过高的用户设置请求限制的方式，达到网站流量控制的目的。</a:t>
            </a:r>
          </a:p>
        </p:txBody>
      </p:sp>
      <p:sp>
        <p:nvSpPr>
          <p:cNvPr id="32" name="矩形 31">
            <a:extLst>
              <a:ext uri="{FF2B5EF4-FFF2-40B4-BE49-F238E27FC236}">
                <a16:creationId xmlns:a16="http://schemas.microsoft.com/office/drawing/2014/main" id="{8D0ACFED-B082-473E-A329-3FC53F812FE3}"/>
              </a:ext>
            </a:extLst>
          </p:cNvPr>
          <p:cNvSpPr/>
          <p:nvPr/>
        </p:nvSpPr>
        <p:spPr>
          <a:xfrm>
            <a:off x="819567" y="1095720"/>
            <a:ext cx="1980029" cy="584775"/>
          </a:xfrm>
          <a:prstGeom prst="rect">
            <a:avLst/>
          </a:prstGeom>
        </p:spPr>
        <p:txBody>
          <a:bodyPr wrap="none">
            <a:spAutoFit/>
          </a:bodyPr>
          <a:lstStyle/>
          <a:p>
            <a:pPr algn="ctr">
              <a:defRPr/>
            </a:pPr>
            <a:r>
              <a:rPr lang="zh-CN" altLang="en-US" sz="3200" b="1" spc="300" dirty="0">
                <a:solidFill>
                  <a:schemeClr val="tx1">
                    <a:lumMod val="75000"/>
                    <a:lumOff val="25000"/>
                  </a:schemeClr>
                </a:solidFill>
              </a:rPr>
              <a:t>项目目标</a:t>
            </a:r>
          </a:p>
        </p:txBody>
      </p:sp>
    </p:spTree>
    <p:extLst>
      <p:ext uri="{BB962C8B-B14F-4D97-AF65-F5344CB8AC3E}">
        <p14:creationId xmlns:p14="http://schemas.microsoft.com/office/powerpoint/2010/main" val="2319098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25"/>
                                        </p:tgtEl>
                                      </p:cBhvr>
                                    </p:animEffect>
                                    <p:set>
                                      <p:cBhvr>
                                        <p:cTn id="7" dur="1" fill="hold">
                                          <p:stCondLst>
                                            <p:cond delay="499"/>
                                          </p:stCondLst>
                                        </p:cTn>
                                        <p:tgtEl>
                                          <p:spTgt spid="25"/>
                                        </p:tgtEl>
                                        <p:attrNameLst>
                                          <p:attrName>style.visibility</p:attrName>
                                        </p:attrNameLst>
                                      </p:cBhvr>
                                      <p:to>
                                        <p:strVal val="hidden"/>
                                      </p:to>
                                    </p:set>
                                  </p:childTnLst>
                                </p:cTn>
                              </p:par>
                              <p:par>
                                <p:cTn id="8" presetID="16" presetClass="exit" presetSubtype="21" fill="hold" grpId="0" nodeType="withEffect">
                                  <p:stCondLst>
                                    <p:cond delay="0"/>
                                  </p:stCondLst>
                                  <p:childTnLst>
                                    <p:animEffect transition="out" filter="barn(inVertical)">
                                      <p:cBhvr>
                                        <p:cTn id="9" dur="500"/>
                                        <p:tgtEl>
                                          <p:spTgt spid="24"/>
                                        </p:tgtEl>
                                      </p:cBhvr>
                                    </p:animEffect>
                                    <p:set>
                                      <p:cBhvr>
                                        <p:cTn id="10" dur="1" fill="hold">
                                          <p:stCondLst>
                                            <p:cond delay="499"/>
                                          </p:stCondLst>
                                        </p:cTn>
                                        <p:tgtEl>
                                          <p:spTgt spid="24"/>
                                        </p:tgtEl>
                                        <p:attrNameLst>
                                          <p:attrName>style.visibility</p:attrName>
                                        </p:attrNameLst>
                                      </p:cBhvr>
                                      <p:to>
                                        <p:strVal val="hidden"/>
                                      </p:to>
                                    </p:set>
                                  </p:childTnLst>
                                </p:cTn>
                              </p:par>
                            </p:childTnLst>
                          </p:cTn>
                        </p:par>
                        <p:par>
                          <p:cTn id="11" fill="hold">
                            <p:stCondLst>
                              <p:cond delay="500"/>
                            </p:stCondLst>
                            <p:childTnLst>
                              <p:par>
                                <p:cTn id="12" presetID="22" presetClass="entr" presetSubtype="4" fill="hold" grpId="1"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down)">
                                      <p:cBhvr>
                                        <p:cTn id="14" dur="500"/>
                                        <p:tgtEl>
                                          <p:spTgt spid="27"/>
                                        </p:tgtEl>
                                      </p:cBhvr>
                                    </p:animEffect>
                                  </p:childTnLst>
                                </p:cTn>
                              </p:par>
                              <p:par>
                                <p:cTn id="15" presetID="22" presetClass="entr" presetSubtype="4" fill="hold" grpId="1"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down)">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xit" presetSubtype="10" fill="hold" grpId="0" nodeType="clickEffect">
                                  <p:stCondLst>
                                    <p:cond delay="0"/>
                                  </p:stCondLst>
                                  <p:childTnLst>
                                    <p:animEffect transition="out" filter="randombar(horizontal)">
                                      <p:cBhvr>
                                        <p:cTn id="21" dur="500"/>
                                        <p:tgtEl>
                                          <p:spTgt spid="27"/>
                                        </p:tgtEl>
                                      </p:cBhvr>
                                    </p:animEffect>
                                    <p:set>
                                      <p:cBhvr>
                                        <p:cTn id="22" dur="1" fill="hold">
                                          <p:stCondLst>
                                            <p:cond delay="499"/>
                                          </p:stCondLst>
                                        </p:cTn>
                                        <p:tgtEl>
                                          <p:spTgt spid="27"/>
                                        </p:tgtEl>
                                        <p:attrNameLst>
                                          <p:attrName>style.visibility</p:attrName>
                                        </p:attrNameLst>
                                      </p:cBhvr>
                                      <p:to>
                                        <p:strVal val="hidden"/>
                                      </p:to>
                                    </p:set>
                                  </p:childTnLst>
                                </p:cTn>
                              </p:par>
                              <p:par>
                                <p:cTn id="23" presetID="14" presetClass="exit" presetSubtype="10" fill="hold" grpId="0" nodeType="withEffect">
                                  <p:stCondLst>
                                    <p:cond delay="0"/>
                                  </p:stCondLst>
                                  <p:childTnLst>
                                    <p:animEffect transition="out" filter="randombar(horizontal)">
                                      <p:cBhvr>
                                        <p:cTn id="24" dur="500"/>
                                        <p:tgtEl>
                                          <p:spTgt spid="26"/>
                                        </p:tgtEl>
                                      </p:cBhvr>
                                    </p:animEffect>
                                    <p:set>
                                      <p:cBhvr>
                                        <p:cTn id="25" dur="1" fill="hold">
                                          <p:stCondLst>
                                            <p:cond delay="499"/>
                                          </p:stCondLst>
                                        </p:cTn>
                                        <p:tgtEl>
                                          <p:spTgt spid="26"/>
                                        </p:tgtEl>
                                        <p:attrNameLst>
                                          <p:attrName>style.visibility</p:attrName>
                                        </p:attrNameLst>
                                      </p:cBhvr>
                                      <p:to>
                                        <p:strVal val="hidden"/>
                                      </p:to>
                                    </p:se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randombar(horizontal)">
                                      <p:cBhvr>
                                        <p:cTn id="37" dur="500"/>
                                        <p:tgtEl>
                                          <p:spTgt spid="19"/>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randombar(horizontal)">
                                      <p:cBhvr>
                                        <p:cTn id="40" dur="500"/>
                                        <p:tgtEl>
                                          <p:spTgt spid="20"/>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randombar(horizontal)">
                                      <p:cBhvr>
                                        <p:cTn id="43" dur="500"/>
                                        <p:tgtEl>
                                          <p:spTgt spid="21"/>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randombar(horizontal)">
                                      <p:cBhvr>
                                        <p:cTn id="46" dur="500"/>
                                        <p:tgtEl>
                                          <p:spTgt spid="22"/>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randombar(horizontal)">
                                      <p:cBhvr>
                                        <p:cTn id="49" dur="500"/>
                                        <p:tgtEl>
                                          <p:spTgt spid="23"/>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randombar(horizontal)">
                                      <p:cBhvr>
                                        <p:cTn id="52" dur="500"/>
                                        <p:tgtEl>
                                          <p:spTgt spid="28"/>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randombar(horizontal)">
                                      <p:cBhvr>
                                        <p:cTn id="55" dur="500"/>
                                        <p:tgtEl>
                                          <p:spTgt spid="29"/>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randombar(horizontal)">
                                      <p:cBhvr>
                                        <p:cTn id="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p:bldP spid="25" grpId="0"/>
      <p:bldP spid="26" grpId="0"/>
      <p:bldP spid="26" grpId="1"/>
      <p:bldP spid="27" grpId="0"/>
      <p:bldP spid="27" grpId="1"/>
      <p:bldP spid="28" grpId="0" animBg="1"/>
      <p:bldP spid="29" grpId="0" animBg="1"/>
      <p:bldP spid="30" grpId="0" animBg="1"/>
      <p:bldP spid="31"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238845" y="219693"/>
            <a:ext cx="2723555" cy="523220"/>
          </a:xfrm>
          <a:prstGeom prst="rect">
            <a:avLst/>
          </a:prstGeom>
          <a:noFill/>
        </p:spPr>
        <p:txBody>
          <a:bodyPr wrap="square" rtlCol="0">
            <a:spAutoFit/>
          </a:bodyPr>
          <a:lstStyle/>
          <a:p>
            <a:r>
              <a:rPr lang="zh-CN" altLang="en-US" sz="2800" b="1" spc="300" dirty="0">
                <a:solidFill>
                  <a:schemeClr val="tx1">
                    <a:lumMod val="75000"/>
                    <a:lumOff val="25000"/>
                  </a:schemeClr>
                </a:solidFill>
              </a:rPr>
              <a:t>项目主要技术</a:t>
            </a:r>
          </a:p>
        </p:txBody>
      </p:sp>
      <p:grpSp>
        <p:nvGrpSpPr>
          <p:cNvPr id="4" name="组合 3"/>
          <p:cNvGrpSpPr/>
          <p:nvPr/>
        </p:nvGrpSpPr>
        <p:grpSpPr>
          <a:xfrm>
            <a:off x="-3694" y="237055"/>
            <a:ext cx="1203844" cy="488496"/>
            <a:chOff x="-3694" y="237055"/>
            <a:chExt cx="1203844" cy="488496"/>
          </a:xfrm>
        </p:grpSpPr>
        <p:grpSp>
          <p:nvGrpSpPr>
            <p:cNvPr id="7" name="组合 6"/>
            <p:cNvGrpSpPr/>
            <p:nvPr/>
          </p:nvGrpSpPr>
          <p:grpSpPr>
            <a:xfrm>
              <a:off x="0" y="237055"/>
              <a:ext cx="1200150" cy="488496"/>
              <a:chOff x="0" y="254454"/>
              <a:chExt cx="1795510" cy="732518"/>
            </a:xfrm>
          </p:grpSpPr>
          <p:sp>
            <p:nvSpPr>
              <p:cNvPr id="2" name="矩形 1"/>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任意多边形 4"/>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4" name="文本框 13"/>
            <p:cNvSpPr txBox="1"/>
            <p:nvPr/>
          </p:nvSpPr>
          <p:spPr>
            <a:xfrm>
              <a:off x="-3694" y="237055"/>
              <a:ext cx="720670" cy="461665"/>
            </a:xfrm>
            <a:prstGeom prst="rect">
              <a:avLst/>
            </a:prstGeom>
            <a:noFill/>
          </p:spPr>
          <p:txBody>
            <a:bodyPr wrap="square" rtlCol="0">
              <a:spAutoFit/>
            </a:bodyPr>
            <a:lstStyle/>
            <a:p>
              <a:pPr algn="ctr"/>
              <a:r>
                <a:rPr lang="en-US" altLang="zh-CN" sz="2400" b="1" dirty="0">
                  <a:solidFill>
                    <a:schemeClr val="bg1"/>
                  </a:solidFill>
                </a:rPr>
                <a:t>02</a:t>
              </a:r>
              <a:endParaRPr lang="zh-CN" altLang="en-US" sz="2400" b="1" dirty="0">
                <a:solidFill>
                  <a:schemeClr val="bg1"/>
                </a:solidFill>
              </a:endParaRPr>
            </a:p>
          </p:txBody>
        </p:sp>
      </p:grpSp>
      <p:grpSp>
        <p:nvGrpSpPr>
          <p:cNvPr id="15" name="组合 14"/>
          <p:cNvGrpSpPr/>
          <p:nvPr/>
        </p:nvGrpSpPr>
        <p:grpSpPr>
          <a:xfrm>
            <a:off x="-3694" y="6575725"/>
            <a:ext cx="12195694" cy="282275"/>
            <a:chOff x="-3694" y="6575725"/>
            <a:chExt cx="12195694" cy="282275"/>
          </a:xfrm>
        </p:grpSpPr>
        <p:sp>
          <p:nvSpPr>
            <p:cNvPr id="16" name="矩形 19"/>
            <p:cNvSpPr/>
            <p:nvPr/>
          </p:nvSpPr>
          <p:spPr>
            <a:xfrm>
              <a:off x="-3694" y="6575725"/>
              <a:ext cx="9785869" cy="282275"/>
            </a:xfrm>
            <a:custGeom>
              <a:avLst/>
              <a:gdLst>
                <a:gd name="connsiteX0" fmla="*/ 0 w 9785869"/>
                <a:gd name="connsiteY0" fmla="*/ 0 h 282275"/>
                <a:gd name="connsiteX1" fmla="*/ 9785869 w 9785869"/>
                <a:gd name="connsiteY1" fmla="*/ 0 h 282275"/>
                <a:gd name="connsiteX2" fmla="*/ 9785869 w 9785869"/>
                <a:gd name="connsiteY2" fmla="*/ 282275 h 282275"/>
                <a:gd name="connsiteX3" fmla="*/ 0 w 9785869"/>
                <a:gd name="connsiteY3" fmla="*/ 282275 h 282275"/>
                <a:gd name="connsiteX4" fmla="*/ 0 w 9785869"/>
                <a:gd name="connsiteY4" fmla="*/ 0 h 282275"/>
                <a:gd name="connsiteX0-1" fmla="*/ 0 w 9785869"/>
                <a:gd name="connsiteY0-2" fmla="*/ 0 h 282275"/>
                <a:gd name="connsiteX1-3" fmla="*/ 9785869 w 9785869"/>
                <a:gd name="connsiteY1-4" fmla="*/ 0 h 282275"/>
                <a:gd name="connsiteX2-5" fmla="*/ 9500119 w 9785869"/>
                <a:gd name="connsiteY2-6" fmla="*/ 282275 h 282275"/>
                <a:gd name="connsiteX3-7" fmla="*/ 0 w 9785869"/>
                <a:gd name="connsiteY3-8" fmla="*/ 282275 h 282275"/>
                <a:gd name="connsiteX4-9" fmla="*/ 0 w 9785869"/>
                <a:gd name="connsiteY4-10" fmla="*/ 0 h 282275"/>
                <a:gd name="connsiteX0-11" fmla="*/ 0 w 9785869"/>
                <a:gd name="connsiteY0-12" fmla="*/ 0 h 282275"/>
                <a:gd name="connsiteX1-13" fmla="*/ 9785869 w 9785869"/>
                <a:gd name="connsiteY1-14" fmla="*/ 0 h 282275"/>
                <a:gd name="connsiteX2-15" fmla="*/ 9623944 w 9785869"/>
                <a:gd name="connsiteY2-16" fmla="*/ 263225 h 282275"/>
                <a:gd name="connsiteX3-17" fmla="*/ 0 w 9785869"/>
                <a:gd name="connsiteY3-18" fmla="*/ 282275 h 282275"/>
                <a:gd name="connsiteX4-19" fmla="*/ 0 w 9785869"/>
                <a:gd name="connsiteY4-20" fmla="*/ 0 h 282275"/>
                <a:gd name="connsiteX0-21" fmla="*/ 0 w 9785869"/>
                <a:gd name="connsiteY0-22" fmla="*/ 0 h 282275"/>
                <a:gd name="connsiteX1-23" fmla="*/ 9785869 w 9785869"/>
                <a:gd name="connsiteY1-24" fmla="*/ 0 h 282275"/>
                <a:gd name="connsiteX2-25" fmla="*/ 9633469 w 9785869"/>
                <a:gd name="connsiteY2-26" fmla="*/ 282275 h 282275"/>
                <a:gd name="connsiteX3-27" fmla="*/ 0 w 9785869"/>
                <a:gd name="connsiteY3-28" fmla="*/ 282275 h 282275"/>
                <a:gd name="connsiteX4-29" fmla="*/ 0 w 9785869"/>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5869" h="282275">
                  <a:moveTo>
                    <a:pt x="0" y="0"/>
                  </a:moveTo>
                  <a:lnTo>
                    <a:pt x="9785869" y="0"/>
                  </a:lnTo>
                  <a:lnTo>
                    <a:pt x="9633469" y="282275"/>
                  </a:lnTo>
                  <a:lnTo>
                    <a:pt x="0" y="2822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文本框 16"/>
            <p:cNvSpPr txBox="1"/>
            <p:nvPr/>
          </p:nvSpPr>
          <p:spPr>
            <a:xfrm>
              <a:off x="9782176" y="6575725"/>
              <a:ext cx="1809750" cy="276999"/>
            </a:xfrm>
            <a:prstGeom prst="rect">
              <a:avLst/>
            </a:prstGeom>
            <a:noFill/>
          </p:spPr>
          <p:txBody>
            <a:bodyPr wrap="square" rtlCol="0">
              <a:spAutoFit/>
            </a:bodyPr>
            <a:lstStyle/>
            <a:p>
              <a:pPr algn="dist"/>
              <a:r>
                <a:rPr lang="zh-CN" altLang="en-US" sz="1200" i="1" dirty="0">
                  <a:solidFill>
                    <a:schemeClr val="tx1">
                      <a:lumMod val="75000"/>
                      <a:lumOff val="25000"/>
                    </a:schemeClr>
                  </a:solidFill>
                </a:rPr>
                <a:t>北京航空航天大学</a:t>
              </a:r>
            </a:p>
          </p:txBody>
        </p:sp>
        <p:sp>
          <p:nvSpPr>
            <p:cNvPr id="18" name="矩形 21"/>
            <p:cNvSpPr/>
            <p:nvPr/>
          </p:nvSpPr>
          <p:spPr>
            <a:xfrm>
              <a:off x="11591925" y="6575725"/>
              <a:ext cx="600075" cy="282275"/>
            </a:xfrm>
            <a:custGeom>
              <a:avLst/>
              <a:gdLst>
                <a:gd name="connsiteX0" fmla="*/ 0 w 600075"/>
                <a:gd name="connsiteY0" fmla="*/ 0 h 282275"/>
                <a:gd name="connsiteX1" fmla="*/ 600075 w 600075"/>
                <a:gd name="connsiteY1" fmla="*/ 0 h 282275"/>
                <a:gd name="connsiteX2" fmla="*/ 600075 w 600075"/>
                <a:gd name="connsiteY2" fmla="*/ 282275 h 282275"/>
                <a:gd name="connsiteX3" fmla="*/ 0 w 600075"/>
                <a:gd name="connsiteY3" fmla="*/ 282275 h 282275"/>
                <a:gd name="connsiteX4" fmla="*/ 0 w 600075"/>
                <a:gd name="connsiteY4" fmla="*/ 0 h 282275"/>
                <a:gd name="connsiteX0-1" fmla="*/ 247650 w 600075"/>
                <a:gd name="connsiteY0-2" fmla="*/ 0 h 282275"/>
                <a:gd name="connsiteX1-3" fmla="*/ 600075 w 600075"/>
                <a:gd name="connsiteY1-4" fmla="*/ 0 h 282275"/>
                <a:gd name="connsiteX2-5" fmla="*/ 600075 w 600075"/>
                <a:gd name="connsiteY2-6" fmla="*/ 282275 h 282275"/>
                <a:gd name="connsiteX3-7" fmla="*/ 0 w 600075"/>
                <a:gd name="connsiteY3-8" fmla="*/ 282275 h 282275"/>
                <a:gd name="connsiteX4-9" fmla="*/ 247650 w 600075"/>
                <a:gd name="connsiteY4-10" fmla="*/ 0 h 282275"/>
                <a:gd name="connsiteX0-11" fmla="*/ 217170 w 600075"/>
                <a:gd name="connsiteY0-12" fmla="*/ 0 h 282275"/>
                <a:gd name="connsiteX1-13" fmla="*/ 600075 w 600075"/>
                <a:gd name="connsiteY1-14" fmla="*/ 0 h 282275"/>
                <a:gd name="connsiteX2-15" fmla="*/ 600075 w 600075"/>
                <a:gd name="connsiteY2-16" fmla="*/ 282275 h 282275"/>
                <a:gd name="connsiteX3-17" fmla="*/ 0 w 600075"/>
                <a:gd name="connsiteY3-18" fmla="*/ 282275 h 282275"/>
                <a:gd name="connsiteX4-19" fmla="*/ 217170 w 600075"/>
                <a:gd name="connsiteY4-20" fmla="*/ 0 h 282275"/>
                <a:gd name="connsiteX0-21" fmla="*/ 140970 w 600075"/>
                <a:gd name="connsiteY0-22" fmla="*/ 0 h 282275"/>
                <a:gd name="connsiteX1-23" fmla="*/ 600075 w 600075"/>
                <a:gd name="connsiteY1-24" fmla="*/ 0 h 282275"/>
                <a:gd name="connsiteX2-25" fmla="*/ 600075 w 600075"/>
                <a:gd name="connsiteY2-26" fmla="*/ 282275 h 282275"/>
                <a:gd name="connsiteX3-27" fmla="*/ 0 w 600075"/>
                <a:gd name="connsiteY3-28" fmla="*/ 282275 h 282275"/>
                <a:gd name="connsiteX4-29" fmla="*/ 140970 w 600075"/>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0075" h="282275">
                  <a:moveTo>
                    <a:pt x="140970" y="0"/>
                  </a:moveTo>
                  <a:lnTo>
                    <a:pt x="600075" y="0"/>
                  </a:lnTo>
                  <a:lnTo>
                    <a:pt x="600075" y="282275"/>
                  </a:lnTo>
                  <a:lnTo>
                    <a:pt x="0" y="282275"/>
                  </a:lnTo>
                  <a:lnTo>
                    <a:pt x="14097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0" name="MH_Text_1"/>
          <p:cNvSpPr/>
          <p:nvPr>
            <p:custDataLst>
              <p:tags r:id="rId1"/>
            </p:custDataLst>
          </p:nvPr>
        </p:nvSpPr>
        <p:spPr>
          <a:xfrm>
            <a:off x="3784090" y="1637388"/>
            <a:ext cx="7089913" cy="987472"/>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lstStyle/>
          <a:p>
            <a:pPr lvl="3" algn="r">
              <a:lnSpc>
                <a:spcPct val="120000"/>
              </a:lnSpc>
              <a:defRPr/>
            </a:pPr>
            <a:r>
              <a:rPr lang="zh-CN" altLang="en-US" dirty="0">
                <a:solidFill>
                  <a:schemeClr val="tx1">
                    <a:lumMod val="75000"/>
                    <a:lumOff val="25000"/>
                  </a:schemeClr>
                </a:solidFill>
              </a:rPr>
              <a:t>使用</a:t>
            </a:r>
            <a:r>
              <a:rPr lang="en-US" altLang="zh-CN" dirty="0">
                <a:solidFill>
                  <a:schemeClr val="tx1">
                    <a:lumMod val="75000"/>
                    <a:lumOff val="25000"/>
                  </a:schemeClr>
                </a:solidFill>
              </a:rPr>
              <a:t>browser</a:t>
            </a:r>
            <a:r>
              <a:rPr lang="zh-CN" altLang="en-US" dirty="0">
                <a:solidFill>
                  <a:schemeClr val="tx1">
                    <a:lumMod val="75000"/>
                    <a:lumOff val="25000"/>
                  </a:schemeClr>
                </a:solidFill>
              </a:rPr>
              <a:t>对象中的</a:t>
            </a:r>
            <a:r>
              <a:rPr lang="en-US" altLang="zh-CN" dirty="0">
                <a:solidFill>
                  <a:schemeClr val="tx1">
                    <a:lumMod val="75000"/>
                    <a:lumOff val="25000"/>
                  </a:schemeClr>
                </a:solidFill>
              </a:rPr>
              <a:t>window</a:t>
            </a:r>
            <a:r>
              <a:rPr lang="zh-CN" altLang="en-US" dirty="0">
                <a:solidFill>
                  <a:schemeClr val="tx1">
                    <a:lumMod val="75000"/>
                    <a:lumOff val="25000"/>
                  </a:schemeClr>
                </a:solidFill>
              </a:rPr>
              <a:t>、</a:t>
            </a:r>
            <a:r>
              <a:rPr lang="en-US" altLang="zh-CN" dirty="0">
                <a:solidFill>
                  <a:schemeClr val="tx1">
                    <a:lumMod val="75000"/>
                    <a:lumOff val="25000"/>
                  </a:schemeClr>
                </a:solidFill>
              </a:rPr>
              <a:t>navigator</a:t>
            </a:r>
            <a:r>
              <a:rPr lang="zh-CN" altLang="en-US" dirty="0">
                <a:solidFill>
                  <a:schemeClr val="tx1">
                    <a:lumMod val="75000"/>
                    <a:lumOff val="25000"/>
                  </a:schemeClr>
                </a:solidFill>
              </a:rPr>
              <a:t>、</a:t>
            </a:r>
            <a:r>
              <a:rPr lang="en-US" altLang="zh-CN" dirty="0">
                <a:solidFill>
                  <a:schemeClr val="tx1">
                    <a:lumMod val="75000"/>
                    <a:lumOff val="25000"/>
                  </a:schemeClr>
                </a:solidFill>
              </a:rPr>
              <a:t>screen</a:t>
            </a:r>
            <a:r>
              <a:rPr lang="zh-CN" altLang="en-US" dirty="0">
                <a:solidFill>
                  <a:schemeClr val="tx1">
                    <a:lumMod val="75000"/>
                    <a:lumOff val="25000"/>
                  </a:schemeClr>
                </a:solidFill>
              </a:rPr>
              <a:t>。</a:t>
            </a:r>
            <a:r>
              <a:rPr lang="en-US" altLang="zh-CN" dirty="0">
                <a:solidFill>
                  <a:schemeClr val="tx1">
                    <a:lumMod val="75000"/>
                    <a:lumOff val="25000"/>
                  </a:schemeClr>
                </a:solidFill>
              </a:rPr>
              <a:t>fingerprint</a:t>
            </a:r>
            <a:r>
              <a:rPr lang="zh-CN" altLang="en-US" dirty="0">
                <a:solidFill>
                  <a:schemeClr val="tx1">
                    <a:lumMod val="75000"/>
                    <a:lumOff val="25000"/>
                  </a:schemeClr>
                </a:solidFill>
              </a:rPr>
              <a:t>、字体、时区、语言、</a:t>
            </a:r>
            <a:r>
              <a:rPr lang="en-US" altLang="zh-CN" dirty="0">
                <a:solidFill>
                  <a:schemeClr val="tx1">
                    <a:lumMod val="75000"/>
                    <a:lumOff val="25000"/>
                  </a:schemeClr>
                </a:solidFill>
              </a:rPr>
              <a:t>IP</a:t>
            </a:r>
            <a:r>
              <a:rPr lang="zh-CN" altLang="en-US" dirty="0">
                <a:solidFill>
                  <a:schemeClr val="tx1">
                    <a:lumMod val="75000"/>
                    <a:lumOff val="25000"/>
                  </a:schemeClr>
                </a:solidFill>
              </a:rPr>
              <a:t>地址等数据。</a:t>
            </a:r>
          </a:p>
        </p:txBody>
      </p:sp>
      <p:sp>
        <p:nvSpPr>
          <p:cNvPr id="21" name="MH_SubTitle_1"/>
          <p:cNvSpPr/>
          <p:nvPr>
            <p:custDataLst>
              <p:tags r:id="rId2"/>
            </p:custDataLst>
          </p:nvPr>
        </p:nvSpPr>
        <p:spPr>
          <a:xfrm>
            <a:off x="994496" y="1616754"/>
            <a:ext cx="4476264" cy="1005147"/>
          </a:xfrm>
          <a:custGeom>
            <a:avLst/>
            <a:gdLst>
              <a:gd name="connsiteX0" fmla="*/ 0 w 4775029"/>
              <a:gd name="connsiteY0" fmla="*/ 0 h 784225"/>
              <a:gd name="connsiteX1" fmla="*/ 4775029 w 4775029"/>
              <a:gd name="connsiteY1" fmla="*/ 0 h 784225"/>
              <a:gd name="connsiteX2" fmla="*/ 4654954 w 4775029"/>
              <a:gd name="connsiteY2" fmla="*/ 89434 h 784225"/>
              <a:gd name="connsiteX3" fmla="*/ 4226927 w 4775029"/>
              <a:gd name="connsiteY3" fmla="*/ 583952 h 784225"/>
              <a:gd name="connsiteX4" fmla="*/ 4109202 w 4775029"/>
              <a:gd name="connsiteY4" fmla="*/ 784225 h 784225"/>
              <a:gd name="connsiteX5" fmla="*/ 665826 w 4775029"/>
              <a:gd name="connsiteY5" fmla="*/ 784225 h 784225"/>
              <a:gd name="connsiteX6" fmla="*/ 548102 w 4775029"/>
              <a:gd name="connsiteY6" fmla="*/ 583952 h 784225"/>
              <a:gd name="connsiteX7" fmla="*/ 120074 w 4775029"/>
              <a:gd name="connsiteY7" fmla="*/ 89434 h 78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5029" h="784225">
                <a:moveTo>
                  <a:pt x="0" y="0"/>
                </a:moveTo>
                <a:lnTo>
                  <a:pt x="4775029" y="0"/>
                </a:lnTo>
                <a:lnTo>
                  <a:pt x="4654954" y="89434"/>
                </a:lnTo>
                <a:cubicBezTo>
                  <a:pt x="4497047" y="222063"/>
                  <a:pt x="4352971" y="389068"/>
                  <a:pt x="4226927" y="583952"/>
                </a:cubicBezTo>
                <a:lnTo>
                  <a:pt x="4109202" y="784225"/>
                </a:lnTo>
                <a:lnTo>
                  <a:pt x="665826" y="784225"/>
                </a:lnTo>
                <a:lnTo>
                  <a:pt x="548102" y="583952"/>
                </a:lnTo>
                <a:cubicBezTo>
                  <a:pt x="422057" y="389068"/>
                  <a:pt x="277981" y="222063"/>
                  <a:pt x="120074" y="8943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spc="300" dirty="0">
                <a:solidFill>
                  <a:srgbClr val="FFFFFF"/>
                </a:solidFill>
              </a:rPr>
              <a:t>用户标识数据</a:t>
            </a:r>
          </a:p>
        </p:txBody>
      </p:sp>
      <p:sp>
        <p:nvSpPr>
          <p:cNvPr id="22" name="MH_Text_2"/>
          <p:cNvSpPr/>
          <p:nvPr>
            <p:custDataLst>
              <p:tags r:id="rId3"/>
            </p:custDataLst>
          </p:nvPr>
        </p:nvSpPr>
        <p:spPr>
          <a:xfrm>
            <a:off x="3479291" y="2622209"/>
            <a:ext cx="7394712" cy="955799"/>
          </a:xfrm>
          <a:prstGeom prst="rect">
            <a:avLst/>
          </a:prstGeom>
          <a:no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lstStyle/>
          <a:p>
            <a:pPr lvl="3" algn="r">
              <a:lnSpc>
                <a:spcPct val="120000"/>
              </a:lnSpc>
              <a:defRPr/>
            </a:pPr>
            <a:r>
              <a:rPr lang="zh-CN" altLang="en-US" dirty="0">
                <a:solidFill>
                  <a:schemeClr val="tx1">
                    <a:lumMod val="75000"/>
                    <a:lumOff val="25000"/>
                  </a:schemeClr>
                </a:solidFill>
              </a:rPr>
              <a:t>采用</a:t>
            </a:r>
            <a:r>
              <a:rPr lang="en-US" altLang="zh-CN" dirty="0">
                <a:solidFill>
                  <a:schemeClr val="tx1">
                    <a:lumMod val="75000"/>
                    <a:lumOff val="25000"/>
                  </a:schemeClr>
                </a:solidFill>
              </a:rPr>
              <a:t>NoSQL</a:t>
            </a:r>
            <a:r>
              <a:rPr lang="zh-CN" altLang="en-US" dirty="0">
                <a:solidFill>
                  <a:schemeClr val="tx1">
                    <a:lumMod val="75000"/>
                    <a:lumOff val="25000"/>
                  </a:schemeClr>
                </a:solidFill>
              </a:rPr>
              <a:t>型数据库</a:t>
            </a:r>
            <a:r>
              <a:rPr lang="en-US" altLang="zh-CN" dirty="0">
                <a:solidFill>
                  <a:schemeClr val="tx1">
                    <a:lumMod val="75000"/>
                    <a:lumOff val="25000"/>
                  </a:schemeClr>
                </a:solidFill>
              </a:rPr>
              <a:t>IndexedDB</a:t>
            </a:r>
            <a:r>
              <a:rPr lang="zh-CN" altLang="en-US" dirty="0">
                <a:solidFill>
                  <a:schemeClr val="tx1">
                    <a:lumMod val="75000"/>
                    <a:lumOff val="25000"/>
                  </a:schemeClr>
                </a:solidFill>
              </a:rPr>
              <a:t>，使用</a:t>
            </a:r>
            <a:r>
              <a:rPr lang="en-US" altLang="zh-CN" dirty="0" err="1">
                <a:solidFill>
                  <a:schemeClr val="tx1">
                    <a:lumMod val="75000"/>
                    <a:lumOff val="25000"/>
                  </a:schemeClr>
                </a:solidFill>
              </a:rPr>
              <a:t>Dexie</a:t>
            </a:r>
            <a:r>
              <a:rPr lang="zh-CN" altLang="en-US" dirty="0">
                <a:solidFill>
                  <a:schemeClr val="tx1">
                    <a:lumMod val="75000"/>
                    <a:lumOff val="25000"/>
                  </a:schemeClr>
                </a:solidFill>
              </a:rPr>
              <a:t>封装的</a:t>
            </a:r>
            <a:r>
              <a:rPr lang="en-US" altLang="zh-CN" dirty="0">
                <a:solidFill>
                  <a:schemeClr val="tx1">
                    <a:lumMod val="75000"/>
                    <a:lumOff val="25000"/>
                  </a:schemeClr>
                </a:solidFill>
              </a:rPr>
              <a:t>API</a:t>
            </a:r>
            <a:r>
              <a:rPr lang="zh-CN" altLang="en-US" dirty="0">
                <a:solidFill>
                  <a:schemeClr val="tx1">
                    <a:lumMod val="75000"/>
                    <a:lumOff val="25000"/>
                  </a:schemeClr>
                </a:solidFill>
              </a:rPr>
              <a:t>来简化对</a:t>
            </a:r>
            <a:r>
              <a:rPr lang="en-US" altLang="zh-CN" dirty="0">
                <a:solidFill>
                  <a:schemeClr val="tx1">
                    <a:lumMod val="75000"/>
                    <a:lumOff val="25000"/>
                  </a:schemeClr>
                </a:solidFill>
              </a:rPr>
              <a:t>IndexedDB</a:t>
            </a:r>
            <a:r>
              <a:rPr lang="zh-CN" altLang="en-US" dirty="0">
                <a:solidFill>
                  <a:schemeClr val="tx1">
                    <a:lumMod val="75000"/>
                    <a:lumOff val="25000"/>
                  </a:schemeClr>
                </a:solidFill>
              </a:rPr>
              <a:t>的操作。</a:t>
            </a:r>
          </a:p>
        </p:txBody>
      </p:sp>
      <p:sp>
        <p:nvSpPr>
          <p:cNvPr id="23" name="MH_SubTitle_2"/>
          <p:cNvSpPr/>
          <p:nvPr>
            <p:custDataLst>
              <p:tags r:id="rId4"/>
            </p:custDataLst>
          </p:nvPr>
        </p:nvSpPr>
        <p:spPr>
          <a:xfrm>
            <a:off x="1618362" y="2608555"/>
            <a:ext cx="3228532" cy="1005148"/>
          </a:xfrm>
          <a:custGeom>
            <a:avLst/>
            <a:gdLst>
              <a:gd name="connsiteX0" fmla="*/ 0 w 3443377"/>
              <a:gd name="connsiteY0" fmla="*/ 0 h 784225"/>
              <a:gd name="connsiteX1" fmla="*/ 3443377 w 3443377"/>
              <a:gd name="connsiteY1" fmla="*/ 0 h 784225"/>
              <a:gd name="connsiteX2" fmla="*/ 3441223 w 3443377"/>
              <a:gd name="connsiteY2" fmla="*/ 3664 h 784225"/>
              <a:gd name="connsiteX3" fmla="*/ 3163051 w 3443377"/>
              <a:gd name="connsiteY3" fmla="*/ 712559 h 784225"/>
              <a:gd name="connsiteX4" fmla="*/ 3146086 w 3443377"/>
              <a:gd name="connsiteY4" fmla="*/ 784225 h 784225"/>
              <a:gd name="connsiteX5" fmla="*/ 297291 w 3443377"/>
              <a:gd name="connsiteY5" fmla="*/ 784225 h 784225"/>
              <a:gd name="connsiteX6" fmla="*/ 280326 w 3443377"/>
              <a:gd name="connsiteY6" fmla="*/ 712559 h 784225"/>
              <a:gd name="connsiteX7" fmla="*/ 2154 w 3443377"/>
              <a:gd name="connsiteY7" fmla="*/ 3664 h 78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43377" h="784225">
                <a:moveTo>
                  <a:pt x="0" y="0"/>
                </a:moveTo>
                <a:lnTo>
                  <a:pt x="3443377" y="0"/>
                </a:lnTo>
                <a:lnTo>
                  <a:pt x="3441223" y="3664"/>
                </a:lnTo>
                <a:cubicBezTo>
                  <a:pt x="3327667" y="216413"/>
                  <a:pt x="3233542" y="454877"/>
                  <a:pt x="3163051" y="712559"/>
                </a:cubicBezTo>
                <a:lnTo>
                  <a:pt x="3146086" y="784225"/>
                </a:lnTo>
                <a:lnTo>
                  <a:pt x="297291" y="784225"/>
                </a:lnTo>
                <a:lnTo>
                  <a:pt x="280326" y="712559"/>
                </a:lnTo>
                <a:cubicBezTo>
                  <a:pt x="209835" y="454877"/>
                  <a:pt x="115711" y="216413"/>
                  <a:pt x="2154" y="3664"/>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spc="300" dirty="0">
                <a:solidFill>
                  <a:srgbClr val="FFFFFF"/>
                </a:solidFill>
              </a:rPr>
              <a:t>网站前端数据库</a:t>
            </a:r>
          </a:p>
        </p:txBody>
      </p:sp>
      <p:sp>
        <p:nvSpPr>
          <p:cNvPr id="24" name="MH_Text_3"/>
          <p:cNvSpPr/>
          <p:nvPr>
            <p:custDataLst>
              <p:tags r:id="rId5"/>
            </p:custDataLst>
          </p:nvPr>
        </p:nvSpPr>
        <p:spPr>
          <a:xfrm>
            <a:off x="3339548" y="3571836"/>
            <a:ext cx="7534455" cy="958398"/>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lstStyle/>
          <a:p>
            <a:pPr lvl="3">
              <a:lnSpc>
                <a:spcPct val="120000"/>
              </a:lnSpc>
              <a:defRPr/>
            </a:pPr>
            <a:r>
              <a:rPr lang="zh-CN" altLang="en-US" dirty="0">
                <a:solidFill>
                  <a:schemeClr val="tx1">
                    <a:lumMod val="75000"/>
                    <a:lumOff val="25000"/>
                  </a:schemeClr>
                </a:solidFill>
              </a:rPr>
              <a:t>为了与前端数据库</a:t>
            </a:r>
            <a:r>
              <a:rPr lang="en-US" altLang="zh-CN" dirty="0">
                <a:solidFill>
                  <a:schemeClr val="tx1">
                    <a:lumMod val="75000"/>
                    <a:lumOff val="25000"/>
                  </a:schemeClr>
                </a:solidFill>
              </a:rPr>
              <a:t>IndexedDB</a:t>
            </a:r>
            <a:r>
              <a:rPr lang="zh-CN" altLang="en-US" dirty="0">
                <a:solidFill>
                  <a:schemeClr val="tx1">
                    <a:lumMod val="75000"/>
                    <a:lumOff val="25000"/>
                  </a:schemeClr>
                </a:solidFill>
              </a:rPr>
              <a:t>匹配，采用同为</a:t>
            </a:r>
            <a:r>
              <a:rPr lang="en-US" altLang="zh-CN" dirty="0">
                <a:solidFill>
                  <a:schemeClr val="tx1">
                    <a:lumMod val="75000"/>
                    <a:lumOff val="25000"/>
                  </a:schemeClr>
                </a:solidFill>
              </a:rPr>
              <a:t>NoSQL</a:t>
            </a:r>
            <a:r>
              <a:rPr lang="zh-CN" altLang="en-US" dirty="0">
                <a:solidFill>
                  <a:schemeClr val="tx1">
                    <a:lumMod val="75000"/>
                    <a:lumOff val="25000"/>
                  </a:schemeClr>
                </a:solidFill>
              </a:rPr>
              <a:t>型数据库的</a:t>
            </a:r>
            <a:r>
              <a:rPr lang="en-US" altLang="zh-CN" dirty="0">
                <a:solidFill>
                  <a:schemeClr val="tx1">
                    <a:lumMod val="75000"/>
                    <a:lumOff val="25000"/>
                  </a:schemeClr>
                </a:solidFill>
              </a:rPr>
              <a:t>MongoDB</a:t>
            </a:r>
            <a:r>
              <a:rPr lang="zh-CN" altLang="en-US" dirty="0">
                <a:solidFill>
                  <a:schemeClr val="tx1">
                    <a:lumMod val="75000"/>
                    <a:lumOff val="25000"/>
                  </a:schemeClr>
                </a:solidFill>
              </a:rPr>
              <a:t>。</a:t>
            </a:r>
          </a:p>
        </p:txBody>
      </p:sp>
      <p:sp>
        <p:nvSpPr>
          <p:cNvPr id="25" name="MH_SubTitle_3"/>
          <p:cNvSpPr/>
          <p:nvPr>
            <p:custDataLst>
              <p:tags r:id="rId6"/>
            </p:custDataLst>
          </p:nvPr>
        </p:nvSpPr>
        <p:spPr>
          <a:xfrm>
            <a:off x="1898485" y="3530783"/>
            <a:ext cx="2670186" cy="1005147"/>
          </a:xfrm>
          <a:custGeom>
            <a:avLst/>
            <a:gdLst>
              <a:gd name="connsiteX0" fmla="*/ 0 w 2848794"/>
              <a:gd name="connsiteY0" fmla="*/ 0 h 784225"/>
              <a:gd name="connsiteX1" fmla="*/ 2848794 w 2848794"/>
              <a:gd name="connsiteY1" fmla="*/ 0 h 784225"/>
              <a:gd name="connsiteX2" fmla="*/ 2803301 w 2848794"/>
              <a:gd name="connsiteY2" fmla="*/ 192181 h 784225"/>
              <a:gd name="connsiteX3" fmla="*/ 2729387 w 2848794"/>
              <a:gd name="connsiteY3" fmla="*/ 752539 h 784225"/>
              <a:gd name="connsiteX4" fmla="*/ 2728352 w 2848794"/>
              <a:gd name="connsiteY4" fmla="*/ 784225 h 784225"/>
              <a:gd name="connsiteX5" fmla="*/ 120443 w 2848794"/>
              <a:gd name="connsiteY5" fmla="*/ 784225 h 784225"/>
              <a:gd name="connsiteX6" fmla="*/ 119408 w 2848794"/>
              <a:gd name="connsiteY6" fmla="*/ 752539 h 784225"/>
              <a:gd name="connsiteX7" fmla="*/ 45493 w 2848794"/>
              <a:gd name="connsiteY7" fmla="*/ 192181 h 78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8794" h="784225">
                <a:moveTo>
                  <a:pt x="0" y="0"/>
                </a:moveTo>
                <a:lnTo>
                  <a:pt x="2848794" y="0"/>
                </a:lnTo>
                <a:lnTo>
                  <a:pt x="2803301" y="192181"/>
                </a:lnTo>
                <a:cubicBezTo>
                  <a:pt x="2767122" y="372030"/>
                  <a:pt x="2742069" y="559457"/>
                  <a:pt x="2729387" y="752539"/>
                </a:cubicBezTo>
                <a:lnTo>
                  <a:pt x="2728352" y="784225"/>
                </a:lnTo>
                <a:lnTo>
                  <a:pt x="120443" y="784225"/>
                </a:lnTo>
                <a:lnTo>
                  <a:pt x="119408" y="752539"/>
                </a:lnTo>
                <a:cubicBezTo>
                  <a:pt x="106725" y="559457"/>
                  <a:pt x="81672" y="372030"/>
                  <a:pt x="45493" y="19218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spc="300" dirty="0">
                <a:solidFill>
                  <a:srgbClr val="FFFFFF"/>
                </a:solidFill>
              </a:rPr>
              <a:t>网站后端数据库</a:t>
            </a:r>
          </a:p>
        </p:txBody>
      </p:sp>
      <p:sp>
        <p:nvSpPr>
          <p:cNvPr id="26" name="MH_Text_4"/>
          <p:cNvSpPr/>
          <p:nvPr>
            <p:custDataLst>
              <p:tags r:id="rId7"/>
            </p:custDataLst>
          </p:nvPr>
        </p:nvSpPr>
        <p:spPr>
          <a:xfrm>
            <a:off x="3127514" y="4533834"/>
            <a:ext cx="7746490" cy="955799"/>
          </a:xfrm>
          <a:prstGeom prst="rect">
            <a:avLst/>
          </a:prstGeom>
          <a:no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lvl="3" algn="r">
              <a:lnSpc>
                <a:spcPct val="130000"/>
              </a:lnSpc>
              <a:defRPr/>
            </a:pPr>
            <a:r>
              <a:rPr lang="zh-CN" altLang="en-US" dirty="0">
                <a:solidFill>
                  <a:schemeClr val="tx1">
                    <a:lumMod val="75000"/>
                    <a:lumOff val="25000"/>
                  </a:schemeClr>
                </a:solidFill>
              </a:rPr>
              <a:t>在后端采用</a:t>
            </a:r>
            <a:r>
              <a:rPr lang="en-US" altLang="zh-CN" dirty="0">
                <a:solidFill>
                  <a:schemeClr val="tx1">
                    <a:lumMod val="75000"/>
                    <a:lumOff val="25000"/>
                  </a:schemeClr>
                </a:solidFill>
              </a:rPr>
              <a:t>Node.js</a:t>
            </a:r>
            <a:r>
              <a:rPr lang="zh-CN" altLang="en-US" dirty="0">
                <a:solidFill>
                  <a:schemeClr val="tx1">
                    <a:lumMod val="75000"/>
                    <a:lumOff val="25000"/>
                  </a:schemeClr>
                </a:solidFill>
              </a:rPr>
              <a:t>，对</a:t>
            </a:r>
            <a:r>
              <a:rPr lang="en-US" altLang="zh-CN" dirty="0">
                <a:solidFill>
                  <a:schemeClr val="tx1">
                    <a:lumMod val="75000"/>
                    <a:lumOff val="25000"/>
                  </a:schemeClr>
                </a:solidFill>
              </a:rPr>
              <a:t>MongoDB</a:t>
            </a:r>
            <a:r>
              <a:rPr lang="zh-CN" altLang="en-US" dirty="0">
                <a:solidFill>
                  <a:schemeClr val="tx1">
                    <a:lumMod val="75000"/>
                    <a:lumOff val="25000"/>
                  </a:schemeClr>
                </a:solidFill>
              </a:rPr>
              <a:t>的增删改查操作进行了封装。服务器端采用高性能轻量级</a:t>
            </a:r>
            <a:r>
              <a:rPr lang="en-US" altLang="zh-CN" dirty="0">
                <a:solidFill>
                  <a:schemeClr val="tx1">
                    <a:lumMod val="75000"/>
                    <a:lumOff val="25000"/>
                  </a:schemeClr>
                </a:solidFill>
              </a:rPr>
              <a:t>Web</a:t>
            </a:r>
            <a:r>
              <a:rPr lang="zh-CN" altLang="en-US" dirty="0">
                <a:solidFill>
                  <a:schemeClr val="tx1">
                    <a:lumMod val="75000"/>
                    <a:lumOff val="25000"/>
                  </a:schemeClr>
                </a:solidFill>
              </a:rPr>
              <a:t>和反向代理服务器</a:t>
            </a:r>
            <a:r>
              <a:rPr lang="en-US" altLang="zh-CN" dirty="0">
                <a:solidFill>
                  <a:schemeClr val="tx1">
                    <a:lumMod val="75000"/>
                    <a:lumOff val="25000"/>
                  </a:schemeClr>
                </a:solidFill>
              </a:rPr>
              <a:t>Nginx</a:t>
            </a:r>
            <a:r>
              <a:rPr lang="zh-CN" altLang="en-US" dirty="0">
                <a:solidFill>
                  <a:schemeClr val="tx1">
                    <a:lumMod val="75000"/>
                    <a:lumOff val="25000"/>
                  </a:schemeClr>
                </a:solidFill>
              </a:rPr>
              <a:t>。</a:t>
            </a:r>
          </a:p>
        </p:txBody>
      </p:sp>
      <p:sp>
        <p:nvSpPr>
          <p:cNvPr id="27" name="MH_SubTitle_4"/>
          <p:cNvSpPr/>
          <p:nvPr>
            <p:custDataLst>
              <p:tags r:id="rId8"/>
            </p:custDataLst>
          </p:nvPr>
        </p:nvSpPr>
        <p:spPr>
          <a:xfrm>
            <a:off x="1987744" y="4492083"/>
            <a:ext cx="2489768" cy="1005148"/>
          </a:xfrm>
          <a:custGeom>
            <a:avLst/>
            <a:gdLst>
              <a:gd name="connsiteX0" fmla="*/ 23605 w 2655121"/>
              <a:gd name="connsiteY0" fmla="*/ 0 h 784225"/>
              <a:gd name="connsiteX1" fmla="*/ 2631515 w 2655121"/>
              <a:gd name="connsiteY1" fmla="*/ 0 h 784225"/>
              <a:gd name="connsiteX2" fmla="*/ 2622960 w 2655121"/>
              <a:gd name="connsiteY2" fmla="*/ 261938 h 784225"/>
              <a:gd name="connsiteX3" fmla="*/ 2632550 w 2655121"/>
              <a:gd name="connsiteY3" fmla="*/ 555562 h 784225"/>
              <a:gd name="connsiteX4" fmla="*/ 2655121 w 2655121"/>
              <a:gd name="connsiteY4" fmla="*/ 784225 h 784225"/>
              <a:gd name="connsiteX5" fmla="*/ 0 w 2655121"/>
              <a:gd name="connsiteY5" fmla="*/ 784225 h 784225"/>
              <a:gd name="connsiteX6" fmla="*/ 22571 w 2655121"/>
              <a:gd name="connsiteY6" fmla="*/ 555562 h 784225"/>
              <a:gd name="connsiteX7" fmla="*/ 32160 w 2655121"/>
              <a:gd name="connsiteY7" fmla="*/ 261938 h 78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5121" h="784225">
                <a:moveTo>
                  <a:pt x="23605" y="0"/>
                </a:moveTo>
                <a:lnTo>
                  <a:pt x="2631515" y="0"/>
                </a:lnTo>
                <a:lnTo>
                  <a:pt x="2622960" y="261938"/>
                </a:lnTo>
                <a:cubicBezTo>
                  <a:pt x="2622960" y="361066"/>
                  <a:pt x="2626209" y="459021"/>
                  <a:pt x="2632550" y="555562"/>
                </a:cubicBezTo>
                <a:lnTo>
                  <a:pt x="2655121" y="784225"/>
                </a:lnTo>
                <a:lnTo>
                  <a:pt x="0" y="784225"/>
                </a:lnTo>
                <a:lnTo>
                  <a:pt x="22571" y="555562"/>
                </a:lnTo>
                <a:cubicBezTo>
                  <a:pt x="28912" y="459021"/>
                  <a:pt x="32160" y="361066"/>
                  <a:pt x="32160" y="261938"/>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spc="300" dirty="0">
                <a:solidFill>
                  <a:srgbClr val="FFFFFF"/>
                </a:solidFill>
              </a:rPr>
              <a:t>后端与服务器端</a:t>
            </a:r>
          </a:p>
        </p:txBody>
      </p:sp>
      <p:sp>
        <p:nvSpPr>
          <p:cNvPr id="28" name="MH_Text_5"/>
          <p:cNvSpPr/>
          <p:nvPr>
            <p:custDataLst>
              <p:tags r:id="rId9"/>
            </p:custDataLst>
          </p:nvPr>
        </p:nvSpPr>
        <p:spPr>
          <a:xfrm>
            <a:off x="4108174" y="5485699"/>
            <a:ext cx="6765829" cy="948008"/>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lvl="3" algn="r">
              <a:lnSpc>
                <a:spcPct val="130000"/>
              </a:lnSpc>
              <a:defRPr/>
            </a:pPr>
            <a:r>
              <a:rPr lang="zh-CN" altLang="en-US" dirty="0">
                <a:solidFill>
                  <a:schemeClr val="tx1">
                    <a:lumMod val="75000"/>
                    <a:lumOff val="25000"/>
                  </a:schemeClr>
                </a:solidFill>
              </a:rPr>
              <a:t>使用</a:t>
            </a:r>
            <a:r>
              <a:rPr lang="en-US" altLang="zh-CN" dirty="0">
                <a:solidFill>
                  <a:schemeClr val="tx1">
                    <a:lumMod val="75000"/>
                    <a:lumOff val="25000"/>
                  </a:schemeClr>
                </a:solidFill>
              </a:rPr>
              <a:t>GitHub</a:t>
            </a:r>
            <a:r>
              <a:rPr lang="zh-CN" altLang="en-US" dirty="0">
                <a:solidFill>
                  <a:schemeClr val="tx1">
                    <a:lumMod val="75000"/>
                    <a:lumOff val="25000"/>
                  </a:schemeClr>
                </a:solidFill>
              </a:rPr>
              <a:t>完成项目代码、说明文档和版本的管理。</a:t>
            </a:r>
            <a:endParaRPr lang="en-US" altLang="zh-CN" dirty="0">
              <a:solidFill>
                <a:schemeClr val="tx1">
                  <a:lumMod val="75000"/>
                  <a:lumOff val="25000"/>
                </a:schemeClr>
              </a:solidFill>
            </a:endParaRPr>
          </a:p>
          <a:p>
            <a:pPr lvl="3" algn="r">
              <a:lnSpc>
                <a:spcPct val="130000"/>
              </a:lnSpc>
              <a:defRPr/>
            </a:pPr>
            <a:r>
              <a:rPr lang="zh-CN" altLang="en-US" dirty="0">
                <a:solidFill>
                  <a:schemeClr val="tx1">
                    <a:lumMod val="75000"/>
                    <a:lumOff val="25000"/>
                  </a:schemeClr>
                </a:solidFill>
              </a:rPr>
              <a:t>使用</a:t>
            </a:r>
            <a:r>
              <a:rPr lang="en-US" altLang="zh-CN" dirty="0">
                <a:solidFill>
                  <a:schemeClr val="tx1">
                    <a:lumMod val="75000"/>
                    <a:lumOff val="25000"/>
                  </a:schemeClr>
                </a:solidFill>
              </a:rPr>
              <a:t>CDN</a:t>
            </a:r>
            <a:r>
              <a:rPr lang="zh-CN" altLang="en-US" dirty="0">
                <a:solidFill>
                  <a:schemeClr val="tx1">
                    <a:lumMod val="75000"/>
                    <a:lumOff val="25000"/>
                  </a:schemeClr>
                </a:solidFill>
              </a:rPr>
              <a:t>与</a:t>
            </a:r>
            <a:r>
              <a:rPr lang="en-US" altLang="zh-CN" dirty="0">
                <a:solidFill>
                  <a:schemeClr val="tx1">
                    <a:lumMod val="75000"/>
                    <a:lumOff val="25000"/>
                  </a:schemeClr>
                </a:solidFill>
              </a:rPr>
              <a:t>NPM</a:t>
            </a:r>
            <a:r>
              <a:rPr lang="zh-CN" altLang="en-US" dirty="0">
                <a:solidFill>
                  <a:schemeClr val="tx1">
                    <a:lumMod val="75000"/>
                    <a:lumOff val="25000"/>
                  </a:schemeClr>
                </a:solidFill>
              </a:rPr>
              <a:t>进行第三方的依赖管理。</a:t>
            </a:r>
          </a:p>
        </p:txBody>
      </p:sp>
      <p:sp>
        <p:nvSpPr>
          <p:cNvPr id="29" name="MH_SubTitle_5"/>
          <p:cNvSpPr/>
          <p:nvPr>
            <p:custDataLst>
              <p:tags r:id="rId10"/>
            </p:custDataLst>
          </p:nvPr>
        </p:nvSpPr>
        <p:spPr>
          <a:xfrm>
            <a:off x="1826318" y="5441853"/>
            <a:ext cx="2812620" cy="1005147"/>
          </a:xfrm>
          <a:custGeom>
            <a:avLst/>
            <a:gdLst>
              <a:gd name="connsiteX0" fmla="*/ 172588 w 3000297"/>
              <a:gd name="connsiteY0" fmla="*/ 0 h 784225"/>
              <a:gd name="connsiteX1" fmla="*/ 2827709 w 3000297"/>
              <a:gd name="connsiteY1" fmla="*/ 0 h 784225"/>
              <a:gd name="connsiteX2" fmla="*/ 2833284 w 3000297"/>
              <a:gd name="connsiteY2" fmla="*/ 56479 h 784225"/>
              <a:gd name="connsiteX3" fmla="*/ 2941510 w 3000297"/>
              <a:gd name="connsiteY3" fmla="*/ 595543 h 784225"/>
              <a:gd name="connsiteX4" fmla="*/ 3000297 w 3000297"/>
              <a:gd name="connsiteY4" fmla="*/ 784225 h 784225"/>
              <a:gd name="connsiteX5" fmla="*/ 0 w 3000297"/>
              <a:gd name="connsiteY5" fmla="*/ 784225 h 784225"/>
              <a:gd name="connsiteX6" fmla="*/ 58786 w 3000297"/>
              <a:gd name="connsiteY6" fmla="*/ 595543 h 784225"/>
              <a:gd name="connsiteX7" fmla="*/ 167013 w 3000297"/>
              <a:gd name="connsiteY7" fmla="*/ 56479 h 78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0297" h="784225">
                <a:moveTo>
                  <a:pt x="172588" y="0"/>
                </a:moveTo>
                <a:lnTo>
                  <a:pt x="2827709" y="0"/>
                </a:lnTo>
                <a:lnTo>
                  <a:pt x="2833284" y="56479"/>
                </a:lnTo>
                <a:cubicBezTo>
                  <a:pt x="2858025" y="243425"/>
                  <a:pt x="2894516" y="423755"/>
                  <a:pt x="2941510" y="595543"/>
                </a:cubicBezTo>
                <a:lnTo>
                  <a:pt x="3000297" y="784225"/>
                </a:lnTo>
                <a:lnTo>
                  <a:pt x="0" y="784225"/>
                </a:lnTo>
                <a:lnTo>
                  <a:pt x="58786" y="595543"/>
                </a:lnTo>
                <a:cubicBezTo>
                  <a:pt x="105780" y="423755"/>
                  <a:pt x="142271" y="243425"/>
                  <a:pt x="167013" y="564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b="1" spc="300" dirty="0">
                <a:solidFill>
                  <a:srgbClr val="FFFFFF"/>
                </a:solidFill>
              </a:rPr>
              <a:t>版本控制与依赖管理</a:t>
            </a:r>
          </a:p>
        </p:txBody>
      </p:sp>
      <p:sp>
        <p:nvSpPr>
          <p:cNvPr id="3" name="矩形 2"/>
          <p:cNvSpPr/>
          <p:nvPr/>
        </p:nvSpPr>
        <p:spPr>
          <a:xfrm>
            <a:off x="675601" y="984678"/>
            <a:ext cx="10443372" cy="452945"/>
          </a:xfrm>
          <a:prstGeom prst="rect">
            <a:avLst/>
          </a:prstGeom>
        </p:spPr>
        <p:txBody>
          <a:bodyPr wrap="square">
            <a:spAutoFit/>
          </a:bodyPr>
          <a:lstStyle/>
          <a:p>
            <a:pPr indent="457200">
              <a:lnSpc>
                <a:spcPct val="130000"/>
              </a:lnSpc>
            </a:pPr>
            <a:r>
              <a:rPr lang="zh-CN" altLang="en-US" sz="2000" dirty="0">
                <a:solidFill>
                  <a:schemeClr val="tx1">
                    <a:lumMod val="75000"/>
                    <a:lumOff val="25000"/>
                  </a:schemeClr>
                </a:solidFill>
                <a:latin typeface="Arial" panose="020B0604020202020204" pitchFamily="34" charset="0"/>
              </a:rPr>
              <a:t>本项目的主要技术来自网站获取用户数据、用户识别、爬虫识别、数据整理、访问限制。</a:t>
            </a:r>
          </a:p>
        </p:txBody>
      </p:sp>
    </p:spTree>
    <p:extLst>
      <p:ext uri="{BB962C8B-B14F-4D97-AF65-F5344CB8AC3E}">
        <p14:creationId xmlns:p14="http://schemas.microsoft.com/office/powerpoint/2010/main" val="18903819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238845" y="219693"/>
            <a:ext cx="2995740" cy="523220"/>
          </a:xfrm>
          <a:prstGeom prst="rect">
            <a:avLst/>
          </a:prstGeom>
          <a:noFill/>
        </p:spPr>
        <p:txBody>
          <a:bodyPr wrap="square" rtlCol="0">
            <a:spAutoFit/>
          </a:bodyPr>
          <a:lstStyle/>
          <a:p>
            <a:r>
              <a:rPr lang="zh-CN" altLang="en-US" sz="2800" b="1" spc="300" dirty="0">
                <a:solidFill>
                  <a:schemeClr val="tx1">
                    <a:lumMod val="75000"/>
                    <a:lumOff val="25000"/>
                  </a:schemeClr>
                </a:solidFill>
              </a:rPr>
              <a:t>项目需求分析</a:t>
            </a:r>
          </a:p>
        </p:txBody>
      </p:sp>
      <p:grpSp>
        <p:nvGrpSpPr>
          <p:cNvPr id="3" name="组合 2"/>
          <p:cNvGrpSpPr/>
          <p:nvPr/>
        </p:nvGrpSpPr>
        <p:grpSpPr>
          <a:xfrm>
            <a:off x="-3694" y="237055"/>
            <a:ext cx="1203844" cy="488496"/>
            <a:chOff x="-3694" y="237055"/>
            <a:chExt cx="1203844" cy="488496"/>
          </a:xfrm>
        </p:grpSpPr>
        <p:grpSp>
          <p:nvGrpSpPr>
            <p:cNvPr id="7" name="组合 6"/>
            <p:cNvGrpSpPr/>
            <p:nvPr/>
          </p:nvGrpSpPr>
          <p:grpSpPr>
            <a:xfrm>
              <a:off x="0" y="237055"/>
              <a:ext cx="1200150" cy="488496"/>
              <a:chOff x="0" y="254454"/>
              <a:chExt cx="1795510" cy="732518"/>
            </a:xfrm>
          </p:grpSpPr>
          <p:sp>
            <p:nvSpPr>
              <p:cNvPr id="2" name="矩形 1"/>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任意多边形 4"/>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4" name="文本框 13"/>
            <p:cNvSpPr txBox="1"/>
            <p:nvPr/>
          </p:nvSpPr>
          <p:spPr>
            <a:xfrm>
              <a:off x="-3694" y="237055"/>
              <a:ext cx="720670" cy="461665"/>
            </a:xfrm>
            <a:prstGeom prst="rect">
              <a:avLst/>
            </a:prstGeom>
            <a:noFill/>
          </p:spPr>
          <p:txBody>
            <a:bodyPr wrap="square" rtlCol="0">
              <a:spAutoFit/>
            </a:bodyPr>
            <a:lstStyle/>
            <a:p>
              <a:pPr algn="ctr"/>
              <a:r>
                <a:rPr lang="en-US" altLang="zh-CN" sz="2400" b="1" dirty="0">
                  <a:solidFill>
                    <a:schemeClr val="bg1"/>
                  </a:solidFill>
                </a:rPr>
                <a:t>03</a:t>
              </a:r>
              <a:endParaRPr lang="zh-CN" altLang="en-US" sz="2400" b="1" dirty="0">
                <a:solidFill>
                  <a:schemeClr val="bg1"/>
                </a:solidFill>
              </a:endParaRPr>
            </a:p>
          </p:txBody>
        </p:sp>
      </p:grpSp>
      <p:grpSp>
        <p:nvGrpSpPr>
          <p:cNvPr id="15" name="组合 14"/>
          <p:cNvGrpSpPr/>
          <p:nvPr/>
        </p:nvGrpSpPr>
        <p:grpSpPr>
          <a:xfrm>
            <a:off x="-3694" y="6575725"/>
            <a:ext cx="12195694" cy="282275"/>
            <a:chOff x="-3694" y="6575725"/>
            <a:chExt cx="12195694" cy="282275"/>
          </a:xfrm>
        </p:grpSpPr>
        <p:sp>
          <p:nvSpPr>
            <p:cNvPr id="16" name="矩形 19"/>
            <p:cNvSpPr/>
            <p:nvPr/>
          </p:nvSpPr>
          <p:spPr>
            <a:xfrm>
              <a:off x="-3694" y="6575725"/>
              <a:ext cx="9785869" cy="282275"/>
            </a:xfrm>
            <a:custGeom>
              <a:avLst/>
              <a:gdLst>
                <a:gd name="connsiteX0" fmla="*/ 0 w 9785869"/>
                <a:gd name="connsiteY0" fmla="*/ 0 h 282275"/>
                <a:gd name="connsiteX1" fmla="*/ 9785869 w 9785869"/>
                <a:gd name="connsiteY1" fmla="*/ 0 h 282275"/>
                <a:gd name="connsiteX2" fmla="*/ 9785869 w 9785869"/>
                <a:gd name="connsiteY2" fmla="*/ 282275 h 282275"/>
                <a:gd name="connsiteX3" fmla="*/ 0 w 9785869"/>
                <a:gd name="connsiteY3" fmla="*/ 282275 h 282275"/>
                <a:gd name="connsiteX4" fmla="*/ 0 w 9785869"/>
                <a:gd name="connsiteY4" fmla="*/ 0 h 282275"/>
                <a:gd name="connsiteX0-1" fmla="*/ 0 w 9785869"/>
                <a:gd name="connsiteY0-2" fmla="*/ 0 h 282275"/>
                <a:gd name="connsiteX1-3" fmla="*/ 9785869 w 9785869"/>
                <a:gd name="connsiteY1-4" fmla="*/ 0 h 282275"/>
                <a:gd name="connsiteX2-5" fmla="*/ 9500119 w 9785869"/>
                <a:gd name="connsiteY2-6" fmla="*/ 282275 h 282275"/>
                <a:gd name="connsiteX3-7" fmla="*/ 0 w 9785869"/>
                <a:gd name="connsiteY3-8" fmla="*/ 282275 h 282275"/>
                <a:gd name="connsiteX4-9" fmla="*/ 0 w 9785869"/>
                <a:gd name="connsiteY4-10" fmla="*/ 0 h 282275"/>
                <a:gd name="connsiteX0-11" fmla="*/ 0 w 9785869"/>
                <a:gd name="connsiteY0-12" fmla="*/ 0 h 282275"/>
                <a:gd name="connsiteX1-13" fmla="*/ 9785869 w 9785869"/>
                <a:gd name="connsiteY1-14" fmla="*/ 0 h 282275"/>
                <a:gd name="connsiteX2-15" fmla="*/ 9623944 w 9785869"/>
                <a:gd name="connsiteY2-16" fmla="*/ 263225 h 282275"/>
                <a:gd name="connsiteX3-17" fmla="*/ 0 w 9785869"/>
                <a:gd name="connsiteY3-18" fmla="*/ 282275 h 282275"/>
                <a:gd name="connsiteX4-19" fmla="*/ 0 w 9785869"/>
                <a:gd name="connsiteY4-20" fmla="*/ 0 h 282275"/>
                <a:gd name="connsiteX0-21" fmla="*/ 0 w 9785869"/>
                <a:gd name="connsiteY0-22" fmla="*/ 0 h 282275"/>
                <a:gd name="connsiteX1-23" fmla="*/ 9785869 w 9785869"/>
                <a:gd name="connsiteY1-24" fmla="*/ 0 h 282275"/>
                <a:gd name="connsiteX2-25" fmla="*/ 9633469 w 9785869"/>
                <a:gd name="connsiteY2-26" fmla="*/ 282275 h 282275"/>
                <a:gd name="connsiteX3-27" fmla="*/ 0 w 9785869"/>
                <a:gd name="connsiteY3-28" fmla="*/ 282275 h 282275"/>
                <a:gd name="connsiteX4-29" fmla="*/ 0 w 9785869"/>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5869" h="282275">
                  <a:moveTo>
                    <a:pt x="0" y="0"/>
                  </a:moveTo>
                  <a:lnTo>
                    <a:pt x="9785869" y="0"/>
                  </a:lnTo>
                  <a:lnTo>
                    <a:pt x="9633469" y="282275"/>
                  </a:lnTo>
                  <a:lnTo>
                    <a:pt x="0" y="2822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文本框 16"/>
            <p:cNvSpPr txBox="1"/>
            <p:nvPr/>
          </p:nvSpPr>
          <p:spPr>
            <a:xfrm>
              <a:off x="9782176" y="6575725"/>
              <a:ext cx="1809750" cy="276999"/>
            </a:xfrm>
            <a:prstGeom prst="rect">
              <a:avLst/>
            </a:prstGeom>
            <a:noFill/>
          </p:spPr>
          <p:txBody>
            <a:bodyPr wrap="square" rtlCol="0">
              <a:spAutoFit/>
            </a:bodyPr>
            <a:lstStyle/>
            <a:p>
              <a:pPr algn="dist"/>
              <a:r>
                <a:rPr lang="zh-CN" altLang="en-US" sz="1200" i="1" dirty="0">
                  <a:solidFill>
                    <a:schemeClr val="tx1">
                      <a:lumMod val="75000"/>
                      <a:lumOff val="25000"/>
                    </a:schemeClr>
                  </a:solidFill>
                </a:rPr>
                <a:t>北京航空航天大学</a:t>
              </a:r>
            </a:p>
          </p:txBody>
        </p:sp>
        <p:sp>
          <p:nvSpPr>
            <p:cNvPr id="18" name="矩形 21"/>
            <p:cNvSpPr/>
            <p:nvPr/>
          </p:nvSpPr>
          <p:spPr>
            <a:xfrm>
              <a:off x="11591925" y="6575725"/>
              <a:ext cx="600075" cy="282275"/>
            </a:xfrm>
            <a:custGeom>
              <a:avLst/>
              <a:gdLst>
                <a:gd name="connsiteX0" fmla="*/ 0 w 600075"/>
                <a:gd name="connsiteY0" fmla="*/ 0 h 282275"/>
                <a:gd name="connsiteX1" fmla="*/ 600075 w 600075"/>
                <a:gd name="connsiteY1" fmla="*/ 0 h 282275"/>
                <a:gd name="connsiteX2" fmla="*/ 600075 w 600075"/>
                <a:gd name="connsiteY2" fmla="*/ 282275 h 282275"/>
                <a:gd name="connsiteX3" fmla="*/ 0 w 600075"/>
                <a:gd name="connsiteY3" fmla="*/ 282275 h 282275"/>
                <a:gd name="connsiteX4" fmla="*/ 0 w 600075"/>
                <a:gd name="connsiteY4" fmla="*/ 0 h 282275"/>
                <a:gd name="connsiteX0-1" fmla="*/ 247650 w 600075"/>
                <a:gd name="connsiteY0-2" fmla="*/ 0 h 282275"/>
                <a:gd name="connsiteX1-3" fmla="*/ 600075 w 600075"/>
                <a:gd name="connsiteY1-4" fmla="*/ 0 h 282275"/>
                <a:gd name="connsiteX2-5" fmla="*/ 600075 w 600075"/>
                <a:gd name="connsiteY2-6" fmla="*/ 282275 h 282275"/>
                <a:gd name="connsiteX3-7" fmla="*/ 0 w 600075"/>
                <a:gd name="connsiteY3-8" fmla="*/ 282275 h 282275"/>
                <a:gd name="connsiteX4-9" fmla="*/ 247650 w 600075"/>
                <a:gd name="connsiteY4-10" fmla="*/ 0 h 282275"/>
                <a:gd name="connsiteX0-11" fmla="*/ 217170 w 600075"/>
                <a:gd name="connsiteY0-12" fmla="*/ 0 h 282275"/>
                <a:gd name="connsiteX1-13" fmla="*/ 600075 w 600075"/>
                <a:gd name="connsiteY1-14" fmla="*/ 0 h 282275"/>
                <a:gd name="connsiteX2-15" fmla="*/ 600075 w 600075"/>
                <a:gd name="connsiteY2-16" fmla="*/ 282275 h 282275"/>
                <a:gd name="connsiteX3-17" fmla="*/ 0 w 600075"/>
                <a:gd name="connsiteY3-18" fmla="*/ 282275 h 282275"/>
                <a:gd name="connsiteX4-19" fmla="*/ 217170 w 600075"/>
                <a:gd name="connsiteY4-20" fmla="*/ 0 h 282275"/>
                <a:gd name="connsiteX0-21" fmla="*/ 140970 w 600075"/>
                <a:gd name="connsiteY0-22" fmla="*/ 0 h 282275"/>
                <a:gd name="connsiteX1-23" fmla="*/ 600075 w 600075"/>
                <a:gd name="connsiteY1-24" fmla="*/ 0 h 282275"/>
                <a:gd name="connsiteX2-25" fmla="*/ 600075 w 600075"/>
                <a:gd name="connsiteY2-26" fmla="*/ 282275 h 282275"/>
                <a:gd name="connsiteX3-27" fmla="*/ 0 w 600075"/>
                <a:gd name="connsiteY3-28" fmla="*/ 282275 h 282275"/>
                <a:gd name="connsiteX4-29" fmla="*/ 140970 w 600075"/>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0075" h="282275">
                  <a:moveTo>
                    <a:pt x="140970" y="0"/>
                  </a:moveTo>
                  <a:lnTo>
                    <a:pt x="600075" y="0"/>
                  </a:lnTo>
                  <a:lnTo>
                    <a:pt x="600075" y="282275"/>
                  </a:lnTo>
                  <a:lnTo>
                    <a:pt x="0" y="282275"/>
                  </a:lnTo>
                  <a:lnTo>
                    <a:pt x="14097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3" name="MH_Other_2"/>
          <p:cNvSpPr/>
          <p:nvPr>
            <p:custDataLst>
              <p:tags r:id="rId1"/>
            </p:custDataLst>
          </p:nvPr>
        </p:nvSpPr>
        <p:spPr bwMode="auto">
          <a:xfrm>
            <a:off x="5617997" y="5882823"/>
            <a:ext cx="510915" cy="5109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EFFFF"/>
                </a:solidFill>
              </a:rPr>
              <a:t>1</a:t>
            </a:r>
            <a:endParaRPr lang="zh-CN" altLang="en-US" dirty="0">
              <a:solidFill>
                <a:srgbClr val="FEFFFF"/>
              </a:solidFill>
            </a:endParaRPr>
          </a:p>
        </p:txBody>
      </p:sp>
      <p:grpSp>
        <p:nvGrpSpPr>
          <p:cNvPr id="4" name="组合 3"/>
          <p:cNvGrpSpPr/>
          <p:nvPr/>
        </p:nvGrpSpPr>
        <p:grpSpPr>
          <a:xfrm>
            <a:off x="675601" y="1172004"/>
            <a:ext cx="5021214" cy="4765000"/>
            <a:chOff x="1594873" y="1338406"/>
            <a:chExt cx="3096761" cy="2832754"/>
          </a:xfrm>
        </p:grpSpPr>
        <p:sp>
          <p:nvSpPr>
            <p:cNvPr id="20" name="MH_Other_1"/>
            <p:cNvSpPr/>
            <p:nvPr>
              <p:custDataLst>
                <p:tags r:id="rId2"/>
              </p:custDataLst>
            </p:nvPr>
          </p:nvSpPr>
          <p:spPr bwMode="auto">
            <a:xfrm>
              <a:off x="3224742" y="2684732"/>
              <a:ext cx="1466892" cy="1486428"/>
            </a:xfrm>
            <a:custGeom>
              <a:avLst/>
              <a:gdLst>
                <a:gd name="connsiteX0" fmla="*/ 791051 w 901117"/>
                <a:gd name="connsiteY0" fmla="*/ 0 h 699348"/>
                <a:gd name="connsiteX1" fmla="*/ 901117 w 901117"/>
                <a:gd name="connsiteY1" fmla="*/ 699348 h 699348"/>
                <a:gd name="connsiteX2" fmla="*/ 0 w 901117"/>
                <a:gd name="connsiteY2" fmla="*/ 606214 h 699348"/>
                <a:gd name="connsiteX3" fmla="*/ 791051 w 901117"/>
                <a:gd name="connsiteY3" fmla="*/ 606214 h 699348"/>
              </a:gdLst>
              <a:ahLst/>
              <a:cxnLst>
                <a:cxn ang="0">
                  <a:pos x="connsiteX0" y="connsiteY0"/>
                </a:cxn>
                <a:cxn ang="0">
                  <a:pos x="connsiteX1" y="connsiteY1"/>
                </a:cxn>
                <a:cxn ang="0">
                  <a:pos x="connsiteX2" y="connsiteY2"/>
                </a:cxn>
                <a:cxn ang="0">
                  <a:pos x="connsiteX3" y="connsiteY3"/>
                </a:cxn>
              </a:cxnLst>
              <a:rect l="l" t="t" r="r" b="b"/>
              <a:pathLst>
                <a:path w="901117" h="699348">
                  <a:moveTo>
                    <a:pt x="791051" y="0"/>
                  </a:moveTo>
                  <a:lnTo>
                    <a:pt x="901117" y="699348"/>
                  </a:lnTo>
                  <a:lnTo>
                    <a:pt x="0" y="606214"/>
                  </a:lnTo>
                  <a:lnTo>
                    <a:pt x="791051" y="606214"/>
                  </a:lnTo>
                  <a:close/>
                </a:path>
              </a:pathLst>
            </a:custGeom>
            <a:gradFill flip="none" rotWithShape="1">
              <a:gsLst>
                <a:gs pos="0">
                  <a:schemeClr val="accent1">
                    <a:lumMod val="5000"/>
                    <a:lumOff val="95000"/>
                  </a:schemeClr>
                </a:gs>
                <a:gs pos="100000">
                  <a:schemeClr val="bg1">
                    <a:lumMod val="7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EFFFF"/>
                </a:solidFill>
              </a:endParaRPr>
            </a:p>
          </p:txBody>
        </p:sp>
        <p:sp>
          <p:nvSpPr>
            <p:cNvPr id="21" name="MH_SubTitle_1"/>
            <p:cNvSpPr/>
            <p:nvPr>
              <p:custDataLst>
                <p:tags r:id="rId3"/>
              </p:custDataLst>
            </p:nvPr>
          </p:nvSpPr>
          <p:spPr bwMode="auto">
            <a:xfrm>
              <a:off x="1594873" y="1338406"/>
              <a:ext cx="2936055" cy="483666"/>
            </a:xfrm>
            <a:prstGeom prst="round2SameRect">
              <a:avLst>
                <a:gd name="adj1" fmla="val 50000"/>
                <a:gd name="adj2" fmla="val 0"/>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spc="300" dirty="0">
                  <a:solidFill>
                    <a:srgbClr val="FEFFFF"/>
                  </a:solidFill>
                  <a:cs typeface="Arial" panose="020B0604020202020204" pitchFamily="34" charset="0"/>
                </a:rPr>
                <a:t>需求分析</a:t>
              </a:r>
            </a:p>
          </p:txBody>
        </p:sp>
        <p:sp>
          <p:nvSpPr>
            <p:cNvPr id="22" name="MH_Text_1"/>
            <p:cNvSpPr/>
            <p:nvPr>
              <p:custDataLst>
                <p:tags r:id="rId4"/>
              </p:custDataLst>
            </p:nvPr>
          </p:nvSpPr>
          <p:spPr bwMode="auto">
            <a:xfrm>
              <a:off x="1594873" y="1822073"/>
              <a:ext cx="2936055" cy="2213325"/>
            </a:xfrm>
            <a:prstGeom prst="rect">
              <a:avLst/>
            </a:prstGeom>
            <a:solidFill>
              <a:srgbClr val="FEFFFF"/>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16000" anchor="ctr">
              <a:normAutofit/>
            </a:bodyPr>
            <a:lstStyle/>
            <a:p>
              <a:pPr algn="ctr">
                <a:lnSpc>
                  <a:spcPct val="120000"/>
                </a:lnSpc>
                <a:defRPr/>
              </a:pPr>
              <a:endParaRPr lang="zh-CN" altLang="en-US" dirty="0">
                <a:solidFill>
                  <a:schemeClr val="accent1"/>
                </a:solidFill>
                <a:cs typeface="Arial" panose="020B0604020202020204" pitchFamily="34" charset="0"/>
              </a:endParaRPr>
            </a:p>
          </p:txBody>
        </p:sp>
        <p:sp>
          <p:nvSpPr>
            <p:cNvPr id="30" name="矩形 29"/>
            <p:cNvSpPr/>
            <p:nvPr/>
          </p:nvSpPr>
          <p:spPr>
            <a:xfrm>
              <a:off x="1755580" y="1957834"/>
              <a:ext cx="2614640" cy="1992170"/>
            </a:xfrm>
            <a:prstGeom prst="rect">
              <a:avLst/>
            </a:prstGeom>
          </p:spPr>
          <p:txBody>
            <a:bodyPr wrap="square">
              <a:spAutoFit/>
            </a:bodyPr>
            <a:lstStyle/>
            <a:p>
              <a:pPr lvl="0" indent="457200" algn="just">
                <a:lnSpc>
                  <a:spcPct val="150000"/>
                </a:lnSpc>
                <a:defRPr/>
              </a:pPr>
              <a:r>
                <a:rPr lang="zh-CN" altLang="en-US" sz="2400" dirty="0">
                  <a:solidFill>
                    <a:schemeClr val="tx1">
                      <a:lumMod val="75000"/>
                      <a:lumOff val="25000"/>
                    </a:schemeClr>
                  </a:solidFill>
                  <a:latin typeface="Arial" panose="020B0604020202020204" pitchFamily="34" charset="0"/>
                </a:rPr>
                <a:t>本项目的需求可分为如下几部分：记录用户标识数据、标记用户、记录用户请求数据、标记爬虫以及设置接口访问限制。</a:t>
              </a:r>
              <a:endParaRPr lang="en-US" altLang="zh-CN" sz="2400" dirty="0">
                <a:solidFill>
                  <a:schemeClr val="tx1">
                    <a:lumMod val="75000"/>
                    <a:lumOff val="25000"/>
                  </a:schemeClr>
                </a:solidFill>
                <a:latin typeface="Arial" panose="020B0604020202020204" pitchFamily="34" charset="0"/>
              </a:endParaRPr>
            </a:p>
            <a:p>
              <a:pPr lvl="0" indent="457200" algn="just">
                <a:lnSpc>
                  <a:spcPct val="150000"/>
                </a:lnSpc>
                <a:defRPr/>
              </a:pPr>
              <a:r>
                <a:rPr lang="zh-CN" altLang="en-US" sz="2400" dirty="0">
                  <a:solidFill>
                    <a:schemeClr val="tx1">
                      <a:lumMod val="75000"/>
                      <a:lumOff val="25000"/>
                    </a:schemeClr>
                  </a:solidFill>
                  <a:latin typeface="Arial" panose="020B0604020202020204" pitchFamily="34" charset="0"/>
                </a:rPr>
                <a:t>项目的用例图如右图所示。</a:t>
              </a:r>
              <a:endParaRPr lang="zh-CN" altLang="en-US" sz="2800" dirty="0">
                <a:solidFill>
                  <a:schemeClr val="tx1">
                    <a:lumMod val="75000"/>
                    <a:lumOff val="25000"/>
                  </a:schemeClr>
                </a:solidFill>
                <a:ea typeface="黑体" panose="02010609060101010101" pitchFamily="49" charset="-122"/>
              </a:endParaRPr>
            </a:p>
          </p:txBody>
        </p:sp>
      </p:grpSp>
      <p:pic>
        <p:nvPicPr>
          <p:cNvPr id="10" name="图片 9">
            <a:extLst>
              <a:ext uri="{FF2B5EF4-FFF2-40B4-BE49-F238E27FC236}">
                <a16:creationId xmlns:a16="http://schemas.microsoft.com/office/drawing/2014/main" id="{9E9DE75B-CAE2-4BE8-9880-F67F00B6218E}"/>
              </a:ext>
            </a:extLst>
          </p:cNvPr>
          <p:cNvPicPr>
            <a:picLocks noChangeAspect="1"/>
          </p:cNvPicPr>
          <p:nvPr/>
        </p:nvPicPr>
        <p:blipFill>
          <a:blip r:embed="rId7"/>
          <a:stretch>
            <a:fillRect/>
          </a:stretch>
        </p:blipFill>
        <p:spPr>
          <a:xfrm>
            <a:off x="6945254" y="400479"/>
            <a:ext cx="4050614" cy="5718514"/>
          </a:xfrm>
          <a:prstGeom prst="rect">
            <a:avLst/>
          </a:prstGeom>
        </p:spPr>
      </p:pic>
    </p:spTree>
    <p:extLst>
      <p:ext uri="{BB962C8B-B14F-4D97-AF65-F5344CB8AC3E}">
        <p14:creationId xmlns:p14="http://schemas.microsoft.com/office/powerpoint/2010/main" val="39312852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238845" y="219693"/>
            <a:ext cx="2995740" cy="523220"/>
          </a:xfrm>
          <a:prstGeom prst="rect">
            <a:avLst/>
          </a:prstGeom>
          <a:noFill/>
        </p:spPr>
        <p:txBody>
          <a:bodyPr wrap="square" rtlCol="0">
            <a:spAutoFit/>
          </a:bodyPr>
          <a:lstStyle/>
          <a:p>
            <a:r>
              <a:rPr lang="zh-CN" altLang="en-US" sz="2800" b="1" spc="300" dirty="0">
                <a:solidFill>
                  <a:schemeClr val="tx1">
                    <a:lumMod val="75000"/>
                    <a:lumOff val="25000"/>
                  </a:schemeClr>
                </a:solidFill>
              </a:rPr>
              <a:t>项目需求分析</a:t>
            </a:r>
          </a:p>
        </p:txBody>
      </p:sp>
      <p:grpSp>
        <p:nvGrpSpPr>
          <p:cNvPr id="3" name="组合 2"/>
          <p:cNvGrpSpPr/>
          <p:nvPr/>
        </p:nvGrpSpPr>
        <p:grpSpPr>
          <a:xfrm>
            <a:off x="-3694" y="237055"/>
            <a:ext cx="1203844" cy="488496"/>
            <a:chOff x="-3694" y="237055"/>
            <a:chExt cx="1203844" cy="488496"/>
          </a:xfrm>
        </p:grpSpPr>
        <p:grpSp>
          <p:nvGrpSpPr>
            <p:cNvPr id="7" name="组合 6"/>
            <p:cNvGrpSpPr/>
            <p:nvPr/>
          </p:nvGrpSpPr>
          <p:grpSpPr>
            <a:xfrm>
              <a:off x="0" y="237055"/>
              <a:ext cx="1200150" cy="488496"/>
              <a:chOff x="0" y="254454"/>
              <a:chExt cx="1795510" cy="732518"/>
            </a:xfrm>
          </p:grpSpPr>
          <p:sp>
            <p:nvSpPr>
              <p:cNvPr id="2" name="矩形 1"/>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任意多边形 4"/>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4" name="文本框 13"/>
            <p:cNvSpPr txBox="1"/>
            <p:nvPr/>
          </p:nvSpPr>
          <p:spPr>
            <a:xfrm>
              <a:off x="-3694" y="237055"/>
              <a:ext cx="720670" cy="461665"/>
            </a:xfrm>
            <a:prstGeom prst="rect">
              <a:avLst/>
            </a:prstGeom>
            <a:noFill/>
          </p:spPr>
          <p:txBody>
            <a:bodyPr wrap="square" rtlCol="0">
              <a:spAutoFit/>
            </a:bodyPr>
            <a:lstStyle/>
            <a:p>
              <a:pPr algn="ctr"/>
              <a:r>
                <a:rPr lang="en-US" altLang="zh-CN" sz="2400" b="1" dirty="0">
                  <a:solidFill>
                    <a:schemeClr val="bg1"/>
                  </a:solidFill>
                </a:rPr>
                <a:t>03</a:t>
              </a:r>
              <a:endParaRPr lang="zh-CN" altLang="en-US" sz="2400" b="1" dirty="0">
                <a:solidFill>
                  <a:schemeClr val="bg1"/>
                </a:solidFill>
              </a:endParaRPr>
            </a:p>
          </p:txBody>
        </p:sp>
      </p:grpSp>
      <p:grpSp>
        <p:nvGrpSpPr>
          <p:cNvPr id="15" name="组合 14"/>
          <p:cNvGrpSpPr/>
          <p:nvPr/>
        </p:nvGrpSpPr>
        <p:grpSpPr>
          <a:xfrm>
            <a:off x="-3694" y="6575725"/>
            <a:ext cx="12195694" cy="282275"/>
            <a:chOff x="-3694" y="6575725"/>
            <a:chExt cx="12195694" cy="282275"/>
          </a:xfrm>
        </p:grpSpPr>
        <p:sp>
          <p:nvSpPr>
            <p:cNvPr id="16" name="矩形 19"/>
            <p:cNvSpPr/>
            <p:nvPr/>
          </p:nvSpPr>
          <p:spPr>
            <a:xfrm>
              <a:off x="-3694" y="6575725"/>
              <a:ext cx="9785869" cy="282275"/>
            </a:xfrm>
            <a:custGeom>
              <a:avLst/>
              <a:gdLst>
                <a:gd name="connsiteX0" fmla="*/ 0 w 9785869"/>
                <a:gd name="connsiteY0" fmla="*/ 0 h 282275"/>
                <a:gd name="connsiteX1" fmla="*/ 9785869 w 9785869"/>
                <a:gd name="connsiteY1" fmla="*/ 0 h 282275"/>
                <a:gd name="connsiteX2" fmla="*/ 9785869 w 9785869"/>
                <a:gd name="connsiteY2" fmla="*/ 282275 h 282275"/>
                <a:gd name="connsiteX3" fmla="*/ 0 w 9785869"/>
                <a:gd name="connsiteY3" fmla="*/ 282275 h 282275"/>
                <a:gd name="connsiteX4" fmla="*/ 0 w 9785869"/>
                <a:gd name="connsiteY4" fmla="*/ 0 h 282275"/>
                <a:gd name="connsiteX0-1" fmla="*/ 0 w 9785869"/>
                <a:gd name="connsiteY0-2" fmla="*/ 0 h 282275"/>
                <a:gd name="connsiteX1-3" fmla="*/ 9785869 w 9785869"/>
                <a:gd name="connsiteY1-4" fmla="*/ 0 h 282275"/>
                <a:gd name="connsiteX2-5" fmla="*/ 9500119 w 9785869"/>
                <a:gd name="connsiteY2-6" fmla="*/ 282275 h 282275"/>
                <a:gd name="connsiteX3-7" fmla="*/ 0 w 9785869"/>
                <a:gd name="connsiteY3-8" fmla="*/ 282275 h 282275"/>
                <a:gd name="connsiteX4-9" fmla="*/ 0 w 9785869"/>
                <a:gd name="connsiteY4-10" fmla="*/ 0 h 282275"/>
                <a:gd name="connsiteX0-11" fmla="*/ 0 w 9785869"/>
                <a:gd name="connsiteY0-12" fmla="*/ 0 h 282275"/>
                <a:gd name="connsiteX1-13" fmla="*/ 9785869 w 9785869"/>
                <a:gd name="connsiteY1-14" fmla="*/ 0 h 282275"/>
                <a:gd name="connsiteX2-15" fmla="*/ 9623944 w 9785869"/>
                <a:gd name="connsiteY2-16" fmla="*/ 263225 h 282275"/>
                <a:gd name="connsiteX3-17" fmla="*/ 0 w 9785869"/>
                <a:gd name="connsiteY3-18" fmla="*/ 282275 h 282275"/>
                <a:gd name="connsiteX4-19" fmla="*/ 0 w 9785869"/>
                <a:gd name="connsiteY4-20" fmla="*/ 0 h 282275"/>
                <a:gd name="connsiteX0-21" fmla="*/ 0 w 9785869"/>
                <a:gd name="connsiteY0-22" fmla="*/ 0 h 282275"/>
                <a:gd name="connsiteX1-23" fmla="*/ 9785869 w 9785869"/>
                <a:gd name="connsiteY1-24" fmla="*/ 0 h 282275"/>
                <a:gd name="connsiteX2-25" fmla="*/ 9633469 w 9785869"/>
                <a:gd name="connsiteY2-26" fmla="*/ 282275 h 282275"/>
                <a:gd name="connsiteX3-27" fmla="*/ 0 w 9785869"/>
                <a:gd name="connsiteY3-28" fmla="*/ 282275 h 282275"/>
                <a:gd name="connsiteX4-29" fmla="*/ 0 w 9785869"/>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5869" h="282275">
                  <a:moveTo>
                    <a:pt x="0" y="0"/>
                  </a:moveTo>
                  <a:lnTo>
                    <a:pt x="9785869" y="0"/>
                  </a:lnTo>
                  <a:lnTo>
                    <a:pt x="9633469" y="282275"/>
                  </a:lnTo>
                  <a:lnTo>
                    <a:pt x="0" y="2822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文本框 16"/>
            <p:cNvSpPr txBox="1"/>
            <p:nvPr/>
          </p:nvSpPr>
          <p:spPr>
            <a:xfrm>
              <a:off x="9782176" y="6575725"/>
              <a:ext cx="1809750" cy="276999"/>
            </a:xfrm>
            <a:prstGeom prst="rect">
              <a:avLst/>
            </a:prstGeom>
            <a:noFill/>
          </p:spPr>
          <p:txBody>
            <a:bodyPr wrap="square" rtlCol="0">
              <a:spAutoFit/>
            </a:bodyPr>
            <a:lstStyle/>
            <a:p>
              <a:pPr algn="dist"/>
              <a:r>
                <a:rPr lang="zh-CN" altLang="en-US" sz="1200" i="1" dirty="0">
                  <a:solidFill>
                    <a:schemeClr val="tx1">
                      <a:lumMod val="75000"/>
                      <a:lumOff val="25000"/>
                    </a:schemeClr>
                  </a:solidFill>
                </a:rPr>
                <a:t>北京航空航天大学</a:t>
              </a:r>
            </a:p>
          </p:txBody>
        </p:sp>
        <p:sp>
          <p:nvSpPr>
            <p:cNvPr id="18" name="矩形 21"/>
            <p:cNvSpPr/>
            <p:nvPr/>
          </p:nvSpPr>
          <p:spPr>
            <a:xfrm>
              <a:off x="11591925" y="6575725"/>
              <a:ext cx="600075" cy="282275"/>
            </a:xfrm>
            <a:custGeom>
              <a:avLst/>
              <a:gdLst>
                <a:gd name="connsiteX0" fmla="*/ 0 w 600075"/>
                <a:gd name="connsiteY0" fmla="*/ 0 h 282275"/>
                <a:gd name="connsiteX1" fmla="*/ 600075 w 600075"/>
                <a:gd name="connsiteY1" fmla="*/ 0 h 282275"/>
                <a:gd name="connsiteX2" fmla="*/ 600075 w 600075"/>
                <a:gd name="connsiteY2" fmla="*/ 282275 h 282275"/>
                <a:gd name="connsiteX3" fmla="*/ 0 w 600075"/>
                <a:gd name="connsiteY3" fmla="*/ 282275 h 282275"/>
                <a:gd name="connsiteX4" fmla="*/ 0 w 600075"/>
                <a:gd name="connsiteY4" fmla="*/ 0 h 282275"/>
                <a:gd name="connsiteX0-1" fmla="*/ 247650 w 600075"/>
                <a:gd name="connsiteY0-2" fmla="*/ 0 h 282275"/>
                <a:gd name="connsiteX1-3" fmla="*/ 600075 w 600075"/>
                <a:gd name="connsiteY1-4" fmla="*/ 0 h 282275"/>
                <a:gd name="connsiteX2-5" fmla="*/ 600075 w 600075"/>
                <a:gd name="connsiteY2-6" fmla="*/ 282275 h 282275"/>
                <a:gd name="connsiteX3-7" fmla="*/ 0 w 600075"/>
                <a:gd name="connsiteY3-8" fmla="*/ 282275 h 282275"/>
                <a:gd name="connsiteX4-9" fmla="*/ 247650 w 600075"/>
                <a:gd name="connsiteY4-10" fmla="*/ 0 h 282275"/>
                <a:gd name="connsiteX0-11" fmla="*/ 217170 w 600075"/>
                <a:gd name="connsiteY0-12" fmla="*/ 0 h 282275"/>
                <a:gd name="connsiteX1-13" fmla="*/ 600075 w 600075"/>
                <a:gd name="connsiteY1-14" fmla="*/ 0 h 282275"/>
                <a:gd name="connsiteX2-15" fmla="*/ 600075 w 600075"/>
                <a:gd name="connsiteY2-16" fmla="*/ 282275 h 282275"/>
                <a:gd name="connsiteX3-17" fmla="*/ 0 w 600075"/>
                <a:gd name="connsiteY3-18" fmla="*/ 282275 h 282275"/>
                <a:gd name="connsiteX4-19" fmla="*/ 217170 w 600075"/>
                <a:gd name="connsiteY4-20" fmla="*/ 0 h 282275"/>
                <a:gd name="connsiteX0-21" fmla="*/ 140970 w 600075"/>
                <a:gd name="connsiteY0-22" fmla="*/ 0 h 282275"/>
                <a:gd name="connsiteX1-23" fmla="*/ 600075 w 600075"/>
                <a:gd name="connsiteY1-24" fmla="*/ 0 h 282275"/>
                <a:gd name="connsiteX2-25" fmla="*/ 600075 w 600075"/>
                <a:gd name="connsiteY2-26" fmla="*/ 282275 h 282275"/>
                <a:gd name="connsiteX3-27" fmla="*/ 0 w 600075"/>
                <a:gd name="connsiteY3-28" fmla="*/ 282275 h 282275"/>
                <a:gd name="connsiteX4-29" fmla="*/ 140970 w 600075"/>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0075" h="282275">
                  <a:moveTo>
                    <a:pt x="140970" y="0"/>
                  </a:moveTo>
                  <a:lnTo>
                    <a:pt x="600075" y="0"/>
                  </a:lnTo>
                  <a:lnTo>
                    <a:pt x="600075" y="282275"/>
                  </a:lnTo>
                  <a:lnTo>
                    <a:pt x="0" y="282275"/>
                  </a:lnTo>
                  <a:lnTo>
                    <a:pt x="14097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文本框 23">
            <a:extLst>
              <a:ext uri="{FF2B5EF4-FFF2-40B4-BE49-F238E27FC236}">
                <a16:creationId xmlns:a16="http://schemas.microsoft.com/office/drawing/2014/main" id="{7B5B3F21-21C2-4765-B48C-ABB29C103FE0}"/>
              </a:ext>
            </a:extLst>
          </p:cNvPr>
          <p:cNvSpPr txBox="1"/>
          <p:nvPr/>
        </p:nvSpPr>
        <p:spPr>
          <a:xfrm>
            <a:off x="1394033" y="1101217"/>
            <a:ext cx="2995740" cy="348813"/>
          </a:xfrm>
          <a:prstGeom prst="rect">
            <a:avLst/>
          </a:prstGeom>
          <a:noFill/>
        </p:spPr>
        <p:txBody>
          <a:bodyPr wrap="square">
            <a:spAutoFit/>
          </a:bodyPr>
          <a:lstStyle/>
          <a:p>
            <a:pPr algn="ctr" hangingPunct="0">
              <a:lnSpc>
                <a:spcPts val="2000"/>
              </a:lnSpc>
              <a:spcBef>
                <a:spcPts val="600"/>
              </a:spcBef>
              <a:spcAft>
                <a:spcPts val="600"/>
              </a:spcAft>
              <a:tabLst>
                <a:tab pos="95250" algn="l"/>
              </a:tabLst>
            </a:pPr>
            <a:r>
              <a:rPr lang="zh-CN" altLang="zh-CN" sz="1800" b="1" kern="100" dirty="0">
                <a:effectLst/>
                <a:latin typeface="Times New Roman" panose="02020603050405020304" pitchFamily="18" charset="0"/>
                <a:ea typeface="黑体" panose="02010609060101010101" pitchFamily="49" charset="-122"/>
              </a:rPr>
              <a:t>记录用户</a:t>
            </a:r>
            <a:r>
              <a:rPr lang="zh-CN" altLang="en-US" sz="1800" b="1" kern="100" dirty="0">
                <a:effectLst/>
                <a:latin typeface="Times New Roman" panose="02020603050405020304" pitchFamily="18" charset="0"/>
                <a:ea typeface="黑体" panose="02010609060101010101" pitchFamily="49" charset="-122"/>
              </a:rPr>
              <a:t>身份</a:t>
            </a:r>
            <a:r>
              <a:rPr lang="zh-CN" altLang="zh-CN" sz="1800" b="1" kern="100" dirty="0">
                <a:effectLst/>
                <a:latin typeface="Times New Roman" panose="02020603050405020304" pitchFamily="18" charset="0"/>
                <a:ea typeface="黑体" panose="02010609060101010101" pitchFamily="49" charset="-122"/>
              </a:rPr>
              <a:t>数据</a:t>
            </a:r>
            <a:endParaRPr lang="zh-CN" altLang="zh-CN" sz="2400" kern="100" dirty="0">
              <a:effectLst/>
              <a:latin typeface="Times New Roman" panose="02020603050405020304" pitchFamily="18" charset="0"/>
              <a:ea typeface="宋体" panose="02010600030101010101" pitchFamily="2" charset="-122"/>
            </a:endParaRPr>
          </a:p>
        </p:txBody>
      </p:sp>
      <p:sp>
        <p:nvSpPr>
          <p:cNvPr id="26" name="文本框 25">
            <a:extLst>
              <a:ext uri="{FF2B5EF4-FFF2-40B4-BE49-F238E27FC236}">
                <a16:creationId xmlns:a16="http://schemas.microsoft.com/office/drawing/2014/main" id="{C1565377-188C-4E73-B527-FA16166CF82F}"/>
              </a:ext>
            </a:extLst>
          </p:cNvPr>
          <p:cNvSpPr txBox="1"/>
          <p:nvPr/>
        </p:nvSpPr>
        <p:spPr>
          <a:xfrm>
            <a:off x="7531104" y="1075865"/>
            <a:ext cx="2995740" cy="348813"/>
          </a:xfrm>
          <a:prstGeom prst="rect">
            <a:avLst/>
          </a:prstGeom>
          <a:noFill/>
        </p:spPr>
        <p:txBody>
          <a:bodyPr wrap="square">
            <a:spAutoFit/>
          </a:bodyPr>
          <a:lstStyle/>
          <a:p>
            <a:pPr algn="ctr" hangingPunct="0">
              <a:lnSpc>
                <a:spcPts val="2000"/>
              </a:lnSpc>
              <a:spcBef>
                <a:spcPts val="600"/>
              </a:spcBef>
              <a:spcAft>
                <a:spcPts val="600"/>
              </a:spcAft>
              <a:tabLst>
                <a:tab pos="95250" algn="l"/>
              </a:tabLst>
            </a:pPr>
            <a:r>
              <a:rPr lang="zh-CN" altLang="en-US" b="1" kern="100" dirty="0">
                <a:latin typeface="Times New Roman" panose="02020603050405020304" pitchFamily="18" charset="0"/>
                <a:ea typeface="黑体" panose="02010609060101010101" pitchFamily="49" charset="-122"/>
              </a:rPr>
              <a:t>标记</a:t>
            </a:r>
            <a:r>
              <a:rPr lang="zh-CN" altLang="zh-CN" sz="1800" b="1" kern="100" dirty="0">
                <a:effectLst/>
                <a:latin typeface="Times New Roman" panose="02020603050405020304" pitchFamily="18" charset="0"/>
                <a:ea typeface="黑体" panose="02010609060101010101" pitchFamily="49" charset="-122"/>
              </a:rPr>
              <a:t>用户</a:t>
            </a:r>
            <a:endParaRPr lang="zh-CN" altLang="zh-CN" sz="2400" kern="100" dirty="0">
              <a:effectLst/>
              <a:latin typeface="Times New Roman" panose="02020603050405020304" pitchFamily="18" charset="0"/>
              <a:ea typeface="宋体" panose="02010600030101010101" pitchFamily="2" charset="-122"/>
            </a:endParaRPr>
          </a:p>
        </p:txBody>
      </p:sp>
      <p:graphicFrame>
        <p:nvGraphicFramePr>
          <p:cNvPr id="11" name="表格 10">
            <a:extLst>
              <a:ext uri="{FF2B5EF4-FFF2-40B4-BE49-F238E27FC236}">
                <a16:creationId xmlns:a16="http://schemas.microsoft.com/office/drawing/2014/main" id="{F09AD09B-AD7D-4E06-8782-DA4E066018EC}"/>
              </a:ext>
            </a:extLst>
          </p:cNvPr>
          <p:cNvGraphicFramePr>
            <a:graphicFrameLocks noGrp="1"/>
          </p:cNvGraphicFramePr>
          <p:nvPr>
            <p:extLst>
              <p:ext uri="{D42A27DB-BD31-4B8C-83A1-F6EECF244321}">
                <p14:modId xmlns:p14="http://schemas.microsoft.com/office/powerpoint/2010/main" val="4195256358"/>
              </p:ext>
            </p:extLst>
          </p:nvPr>
        </p:nvGraphicFramePr>
        <p:xfrm>
          <a:off x="6096000" y="1548948"/>
          <a:ext cx="5865949" cy="4622800"/>
        </p:xfrm>
        <a:graphic>
          <a:graphicData uri="http://schemas.openxmlformats.org/drawingml/2006/table">
            <a:tbl>
              <a:tblPr firstRow="1" firstCol="1" lastRow="1" lastCol="1" bandRow="1" bandCol="1">
                <a:tableStyleId>{5C22544A-7EE6-4342-B048-85BDC9FD1C3A}</a:tableStyleId>
              </a:tblPr>
              <a:tblGrid>
                <a:gridCol w="1068663">
                  <a:extLst>
                    <a:ext uri="{9D8B030D-6E8A-4147-A177-3AD203B41FA5}">
                      <a16:colId xmlns:a16="http://schemas.microsoft.com/office/drawing/2014/main" val="2609541497"/>
                    </a:ext>
                  </a:extLst>
                </a:gridCol>
                <a:gridCol w="4797286">
                  <a:extLst>
                    <a:ext uri="{9D8B030D-6E8A-4147-A177-3AD203B41FA5}">
                      <a16:colId xmlns:a16="http://schemas.microsoft.com/office/drawing/2014/main" val="3310609795"/>
                    </a:ext>
                  </a:extLst>
                </a:gridCol>
              </a:tblGrid>
              <a:tr h="0">
                <a:tc>
                  <a:txBody>
                    <a:bodyPr/>
                    <a:lstStyle/>
                    <a:p>
                      <a:pPr algn="ctr">
                        <a:lnSpc>
                          <a:spcPct val="150000"/>
                        </a:lnSpc>
                      </a:pPr>
                      <a:r>
                        <a:rPr lang="zh-CN" sz="1600" kern="100">
                          <a:effectLst/>
                        </a:rPr>
                        <a:t>用例名称</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sz="1600" kern="100" dirty="0">
                          <a:effectLst/>
                        </a:rPr>
                        <a:t>标记用户</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extLst>
                  <a:ext uri="{0D108BD9-81ED-4DB2-BD59-A6C34878D82A}">
                    <a16:rowId xmlns:a16="http://schemas.microsoft.com/office/drawing/2014/main" val="1091695678"/>
                  </a:ext>
                </a:extLst>
              </a:tr>
              <a:tr h="0">
                <a:tc>
                  <a:txBody>
                    <a:bodyPr/>
                    <a:lstStyle/>
                    <a:p>
                      <a:pPr algn="ctr">
                        <a:lnSpc>
                          <a:spcPct val="150000"/>
                        </a:lnSpc>
                      </a:pPr>
                      <a:r>
                        <a:rPr lang="zh-CN" sz="1600" kern="100">
                          <a:effectLst/>
                        </a:rPr>
                        <a:t>简要描述</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sz="1600" kern="100">
                          <a:effectLst/>
                        </a:rPr>
                        <a:t>该用例描述了系统根据获取的数据标记用户的过程</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extLst>
                  <a:ext uri="{0D108BD9-81ED-4DB2-BD59-A6C34878D82A}">
                    <a16:rowId xmlns:a16="http://schemas.microsoft.com/office/drawing/2014/main" val="3503869033"/>
                  </a:ext>
                </a:extLst>
              </a:tr>
              <a:tr h="0">
                <a:tc>
                  <a:txBody>
                    <a:bodyPr/>
                    <a:lstStyle/>
                    <a:p>
                      <a:pPr algn="ctr">
                        <a:lnSpc>
                          <a:spcPct val="150000"/>
                        </a:lnSpc>
                      </a:pPr>
                      <a:r>
                        <a:rPr lang="zh-CN" sz="1600" kern="100">
                          <a:effectLst/>
                        </a:rPr>
                        <a:t>参与者</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sz="1600" kern="100" dirty="0">
                          <a:effectLst/>
                        </a:rPr>
                        <a:t>网站管理员</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extLst>
                  <a:ext uri="{0D108BD9-81ED-4DB2-BD59-A6C34878D82A}">
                    <a16:rowId xmlns:a16="http://schemas.microsoft.com/office/drawing/2014/main" val="568920716"/>
                  </a:ext>
                </a:extLst>
              </a:tr>
              <a:tr h="0">
                <a:tc>
                  <a:txBody>
                    <a:bodyPr/>
                    <a:lstStyle/>
                    <a:p>
                      <a:pPr algn="ctr">
                        <a:lnSpc>
                          <a:spcPct val="150000"/>
                        </a:lnSpc>
                      </a:pPr>
                      <a:r>
                        <a:rPr lang="zh-CN" sz="1600" kern="100">
                          <a:effectLst/>
                        </a:rPr>
                        <a:t>涉众</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sz="1600" kern="100" dirty="0">
                          <a:effectLst/>
                        </a:rPr>
                        <a:t>无</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extLst>
                  <a:ext uri="{0D108BD9-81ED-4DB2-BD59-A6C34878D82A}">
                    <a16:rowId xmlns:a16="http://schemas.microsoft.com/office/drawing/2014/main" val="1841919673"/>
                  </a:ext>
                </a:extLst>
              </a:tr>
              <a:tr h="0">
                <a:tc>
                  <a:txBody>
                    <a:bodyPr/>
                    <a:lstStyle/>
                    <a:p>
                      <a:pPr algn="ctr">
                        <a:lnSpc>
                          <a:spcPct val="150000"/>
                        </a:lnSpc>
                      </a:pPr>
                      <a:r>
                        <a:rPr lang="zh-CN" sz="1600" kern="100">
                          <a:effectLst/>
                        </a:rPr>
                        <a:t>前置条件</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sz="1600" kern="100">
                          <a:effectLst/>
                        </a:rPr>
                        <a:t>已经获得用户身份数据</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extLst>
                  <a:ext uri="{0D108BD9-81ED-4DB2-BD59-A6C34878D82A}">
                    <a16:rowId xmlns:a16="http://schemas.microsoft.com/office/drawing/2014/main" val="260072579"/>
                  </a:ext>
                </a:extLst>
              </a:tr>
              <a:tr h="0">
                <a:tc>
                  <a:txBody>
                    <a:bodyPr/>
                    <a:lstStyle/>
                    <a:p>
                      <a:pPr algn="ctr">
                        <a:lnSpc>
                          <a:spcPct val="150000"/>
                        </a:lnSpc>
                      </a:pPr>
                      <a:r>
                        <a:rPr lang="zh-CN" sz="1600" kern="100">
                          <a:effectLst/>
                        </a:rPr>
                        <a:t>后置条件</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sz="1600" kern="100" dirty="0">
                          <a:effectLst/>
                        </a:rPr>
                        <a:t>标记成功后保存到数据库中</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extLst>
                  <a:ext uri="{0D108BD9-81ED-4DB2-BD59-A6C34878D82A}">
                    <a16:rowId xmlns:a16="http://schemas.microsoft.com/office/drawing/2014/main" val="3271740811"/>
                  </a:ext>
                </a:extLst>
              </a:tr>
              <a:tr h="422910">
                <a:tc>
                  <a:txBody>
                    <a:bodyPr/>
                    <a:lstStyle/>
                    <a:p>
                      <a:pPr algn="ctr">
                        <a:lnSpc>
                          <a:spcPct val="150000"/>
                        </a:lnSpc>
                      </a:pPr>
                      <a:r>
                        <a:rPr lang="zh-CN" sz="1600" kern="100">
                          <a:effectLst/>
                        </a:rPr>
                        <a:t>基本事件流</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marL="342900" lvl="0" indent="-342900" algn="just">
                        <a:lnSpc>
                          <a:spcPct val="150000"/>
                        </a:lnSpc>
                        <a:buFont typeface="+mj-lt"/>
                        <a:buAutoNum type="arabicPeriod"/>
                      </a:pPr>
                      <a:r>
                        <a:rPr lang="zh-CN" sz="1600" kern="100" dirty="0">
                          <a:effectLst/>
                        </a:rPr>
                        <a:t>传入收集到的用户浏览器等信息</a:t>
                      </a:r>
                    </a:p>
                    <a:p>
                      <a:pPr marL="342900" lvl="0" indent="-342900" algn="l">
                        <a:lnSpc>
                          <a:spcPct val="150000"/>
                        </a:lnSpc>
                        <a:buFont typeface="+mj-lt"/>
                        <a:buAutoNum type="arabicPeriod"/>
                      </a:pPr>
                      <a:r>
                        <a:rPr lang="zh-CN" sz="1600" kern="100" dirty="0">
                          <a:effectLst/>
                        </a:rPr>
                        <a:t>根据数据区分用户后，存入</a:t>
                      </a:r>
                      <a:r>
                        <a:rPr lang="en-US" sz="1600" kern="100" dirty="0">
                          <a:effectLst/>
                        </a:rPr>
                        <a:t>IndexedDB</a:t>
                      </a:r>
                      <a:r>
                        <a:rPr lang="zh-CN" sz="1600" kern="100" dirty="0">
                          <a:effectLst/>
                        </a:rPr>
                        <a:t>中，并同步到</a:t>
                      </a:r>
                      <a:r>
                        <a:rPr lang="en-US" sz="1600" kern="100" dirty="0">
                          <a:effectLst/>
                        </a:rPr>
                        <a:t>MongoDB</a:t>
                      </a:r>
                      <a:r>
                        <a:rPr lang="zh-CN" sz="1600" kern="100" dirty="0">
                          <a:effectLst/>
                        </a:rPr>
                        <a:t>。（</a:t>
                      </a:r>
                      <a:r>
                        <a:rPr lang="en-US" sz="1600" kern="100" dirty="0">
                          <a:effectLst/>
                        </a:rPr>
                        <a:t>B-2</a:t>
                      </a:r>
                      <a:r>
                        <a:rPr lang="zh-CN" sz="1600" kern="100" dirty="0">
                          <a:effectLst/>
                        </a:rPr>
                        <a: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extLst>
                  <a:ext uri="{0D108BD9-81ED-4DB2-BD59-A6C34878D82A}">
                    <a16:rowId xmlns:a16="http://schemas.microsoft.com/office/drawing/2014/main" val="2051647767"/>
                  </a:ext>
                </a:extLst>
              </a:tr>
              <a:tr h="0">
                <a:tc>
                  <a:txBody>
                    <a:bodyPr/>
                    <a:lstStyle/>
                    <a:p>
                      <a:pPr algn="ctr">
                        <a:lnSpc>
                          <a:spcPct val="150000"/>
                        </a:lnSpc>
                      </a:pPr>
                      <a:r>
                        <a:rPr lang="zh-CN" sz="1600" kern="100">
                          <a:effectLst/>
                        </a:rPr>
                        <a:t>备选事件流</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en-US" sz="1600" kern="100" dirty="0">
                          <a:effectLst/>
                        </a:rPr>
                        <a:t>B-2 </a:t>
                      </a:r>
                      <a:r>
                        <a:rPr lang="zh-CN" sz="1600" kern="100" dirty="0">
                          <a:effectLst/>
                        </a:rPr>
                        <a:t>同一用户已存在</a:t>
                      </a:r>
                    </a:p>
                    <a:p>
                      <a:pPr marL="342900" lvl="0" indent="-342900" algn="l">
                        <a:lnSpc>
                          <a:spcPct val="150000"/>
                        </a:lnSpc>
                        <a:buFont typeface="+mj-lt"/>
                        <a:buAutoNum type="arabicPeriod"/>
                      </a:pPr>
                      <a:r>
                        <a:rPr lang="zh-CN" sz="1600" kern="100" dirty="0">
                          <a:effectLst/>
                        </a:rPr>
                        <a:t>检查数据是否重复</a:t>
                      </a:r>
                    </a:p>
                    <a:p>
                      <a:pPr marL="342900" lvl="0" indent="-342900" algn="l">
                        <a:lnSpc>
                          <a:spcPct val="150000"/>
                        </a:lnSpc>
                        <a:buFont typeface="+mj-lt"/>
                        <a:buAutoNum type="arabicPeriod"/>
                      </a:pPr>
                      <a:r>
                        <a:rPr lang="zh-CN" sz="1600" kern="100" dirty="0">
                          <a:effectLst/>
                        </a:rPr>
                        <a:t>添加不重复的新数据</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extLst>
                  <a:ext uri="{0D108BD9-81ED-4DB2-BD59-A6C34878D82A}">
                    <a16:rowId xmlns:a16="http://schemas.microsoft.com/office/drawing/2014/main" val="2856456708"/>
                  </a:ext>
                </a:extLst>
              </a:tr>
            </a:tbl>
          </a:graphicData>
        </a:graphic>
      </p:graphicFrame>
      <p:graphicFrame>
        <p:nvGraphicFramePr>
          <p:cNvPr id="13" name="表格 12">
            <a:extLst>
              <a:ext uri="{FF2B5EF4-FFF2-40B4-BE49-F238E27FC236}">
                <a16:creationId xmlns:a16="http://schemas.microsoft.com/office/drawing/2014/main" id="{CD181860-31D6-43B9-8BD1-9124F3151CF2}"/>
              </a:ext>
            </a:extLst>
          </p:cNvPr>
          <p:cNvGraphicFramePr>
            <a:graphicFrameLocks noGrp="1"/>
          </p:cNvGraphicFramePr>
          <p:nvPr>
            <p:extLst>
              <p:ext uri="{D42A27DB-BD31-4B8C-83A1-F6EECF244321}">
                <p14:modId xmlns:p14="http://schemas.microsoft.com/office/powerpoint/2010/main" val="3455754204"/>
              </p:ext>
            </p:extLst>
          </p:nvPr>
        </p:nvGraphicFramePr>
        <p:xfrm>
          <a:off x="356641" y="1548947"/>
          <a:ext cx="5242002" cy="4557441"/>
        </p:xfrm>
        <a:graphic>
          <a:graphicData uri="http://schemas.openxmlformats.org/drawingml/2006/table">
            <a:tbl>
              <a:tblPr firstRow="1" firstCol="1" lastRow="1" lastCol="1" bandRow="1" bandCol="1">
                <a:tableStyleId>{5C22544A-7EE6-4342-B048-85BDC9FD1C3A}</a:tableStyleId>
              </a:tblPr>
              <a:tblGrid>
                <a:gridCol w="973042">
                  <a:extLst>
                    <a:ext uri="{9D8B030D-6E8A-4147-A177-3AD203B41FA5}">
                      <a16:colId xmlns:a16="http://schemas.microsoft.com/office/drawing/2014/main" val="165910500"/>
                    </a:ext>
                  </a:extLst>
                </a:gridCol>
                <a:gridCol w="4268960">
                  <a:extLst>
                    <a:ext uri="{9D8B030D-6E8A-4147-A177-3AD203B41FA5}">
                      <a16:colId xmlns:a16="http://schemas.microsoft.com/office/drawing/2014/main" val="2391028386"/>
                    </a:ext>
                  </a:extLst>
                </a:gridCol>
              </a:tblGrid>
              <a:tr h="428906">
                <a:tc>
                  <a:txBody>
                    <a:bodyPr/>
                    <a:lstStyle/>
                    <a:p>
                      <a:pPr algn="ctr">
                        <a:lnSpc>
                          <a:spcPct val="150000"/>
                        </a:lnSpc>
                      </a:pPr>
                      <a:r>
                        <a:rPr lang="zh-CN" sz="1600" kern="100">
                          <a:effectLst/>
                        </a:rPr>
                        <a:t>用例名称</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tc>
                  <a:txBody>
                    <a:bodyPr/>
                    <a:lstStyle/>
                    <a:p>
                      <a:pPr algn="l">
                        <a:lnSpc>
                          <a:spcPct val="150000"/>
                        </a:lnSpc>
                      </a:pPr>
                      <a:r>
                        <a:rPr lang="zh-CN" sz="1600" kern="100" dirty="0">
                          <a:effectLst/>
                        </a:rPr>
                        <a:t>记录用户身份数据</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extLst>
                  <a:ext uri="{0D108BD9-81ED-4DB2-BD59-A6C34878D82A}">
                    <a16:rowId xmlns:a16="http://schemas.microsoft.com/office/drawing/2014/main" val="643595235"/>
                  </a:ext>
                </a:extLst>
              </a:tr>
              <a:tr h="428906">
                <a:tc>
                  <a:txBody>
                    <a:bodyPr/>
                    <a:lstStyle/>
                    <a:p>
                      <a:pPr algn="ctr">
                        <a:lnSpc>
                          <a:spcPct val="150000"/>
                        </a:lnSpc>
                      </a:pPr>
                      <a:r>
                        <a:rPr lang="zh-CN" sz="1600" kern="100">
                          <a:effectLst/>
                        </a:rPr>
                        <a:t>简要描述</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tc>
                  <a:txBody>
                    <a:bodyPr/>
                    <a:lstStyle/>
                    <a:p>
                      <a:pPr algn="l">
                        <a:lnSpc>
                          <a:spcPct val="150000"/>
                        </a:lnSpc>
                      </a:pPr>
                      <a:r>
                        <a:rPr lang="zh-CN" sz="1600" kern="100" dirty="0">
                          <a:effectLst/>
                        </a:rPr>
                        <a:t>该用例描述了系统记录用户身份数据的过程</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extLst>
                  <a:ext uri="{0D108BD9-81ED-4DB2-BD59-A6C34878D82A}">
                    <a16:rowId xmlns:a16="http://schemas.microsoft.com/office/drawing/2014/main" val="2709953332"/>
                  </a:ext>
                </a:extLst>
              </a:tr>
              <a:tr h="428906">
                <a:tc>
                  <a:txBody>
                    <a:bodyPr/>
                    <a:lstStyle/>
                    <a:p>
                      <a:pPr algn="ctr">
                        <a:lnSpc>
                          <a:spcPct val="150000"/>
                        </a:lnSpc>
                      </a:pPr>
                      <a:r>
                        <a:rPr lang="zh-CN" sz="1600" kern="100">
                          <a:effectLst/>
                        </a:rPr>
                        <a:t>参与者</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tc>
                  <a:txBody>
                    <a:bodyPr/>
                    <a:lstStyle/>
                    <a:p>
                      <a:pPr algn="l">
                        <a:lnSpc>
                          <a:spcPct val="150000"/>
                        </a:lnSpc>
                      </a:pPr>
                      <a:r>
                        <a:rPr lang="zh-CN" sz="1600" kern="100" dirty="0">
                          <a:effectLst/>
                        </a:rPr>
                        <a:t>网站管理员</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extLst>
                  <a:ext uri="{0D108BD9-81ED-4DB2-BD59-A6C34878D82A}">
                    <a16:rowId xmlns:a16="http://schemas.microsoft.com/office/drawing/2014/main" val="602094600"/>
                  </a:ext>
                </a:extLst>
              </a:tr>
              <a:tr h="428906">
                <a:tc>
                  <a:txBody>
                    <a:bodyPr/>
                    <a:lstStyle/>
                    <a:p>
                      <a:pPr algn="ctr">
                        <a:lnSpc>
                          <a:spcPct val="150000"/>
                        </a:lnSpc>
                      </a:pPr>
                      <a:r>
                        <a:rPr lang="zh-CN" sz="1600" kern="100">
                          <a:effectLst/>
                        </a:rPr>
                        <a:t>涉众</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tc>
                  <a:txBody>
                    <a:bodyPr/>
                    <a:lstStyle/>
                    <a:p>
                      <a:pPr algn="l">
                        <a:lnSpc>
                          <a:spcPct val="150000"/>
                        </a:lnSpc>
                      </a:pPr>
                      <a:r>
                        <a:rPr lang="zh-CN" sz="1600" kern="100">
                          <a:effectLst/>
                        </a:rPr>
                        <a:t>用户</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extLst>
                  <a:ext uri="{0D108BD9-81ED-4DB2-BD59-A6C34878D82A}">
                    <a16:rowId xmlns:a16="http://schemas.microsoft.com/office/drawing/2014/main" val="4117969631"/>
                  </a:ext>
                </a:extLst>
              </a:tr>
              <a:tr h="428906">
                <a:tc>
                  <a:txBody>
                    <a:bodyPr/>
                    <a:lstStyle/>
                    <a:p>
                      <a:pPr algn="ctr">
                        <a:lnSpc>
                          <a:spcPct val="150000"/>
                        </a:lnSpc>
                      </a:pPr>
                      <a:r>
                        <a:rPr lang="zh-CN" sz="1600" kern="100">
                          <a:effectLst/>
                        </a:rPr>
                        <a:t>前置条件</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tc>
                  <a:txBody>
                    <a:bodyPr/>
                    <a:lstStyle/>
                    <a:p>
                      <a:pPr algn="l">
                        <a:lnSpc>
                          <a:spcPct val="150000"/>
                        </a:lnSpc>
                      </a:pPr>
                      <a:r>
                        <a:rPr lang="zh-CN" sz="1600" kern="100">
                          <a:effectLst/>
                        </a:rPr>
                        <a:t>用户进入到网站</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extLst>
                  <a:ext uri="{0D108BD9-81ED-4DB2-BD59-A6C34878D82A}">
                    <a16:rowId xmlns:a16="http://schemas.microsoft.com/office/drawing/2014/main" val="875407965"/>
                  </a:ext>
                </a:extLst>
              </a:tr>
              <a:tr h="428906">
                <a:tc>
                  <a:txBody>
                    <a:bodyPr/>
                    <a:lstStyle/>
                    <a:p>
                      <a:pPr algn="ctr">
                        <a:lnSpc>
                          <a:spcPct val="150000"/>
                        </a:lnSpc>
                      </a:pPr>
                      <a:r>
                        <a:rPr lang="zh-CN" sz="1600" kern="100">
                          <a:effectLst/>
                        </a:rPr>
                        <a:t>后置条件</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tc>
                  <a:txBody>
                    <a:bodyPr/>
                    <a:lstStyle/>
                    <a:p>
                      <a:pPr algn="l">
                        <a:lnSpc>
                          <a:spcPct val="150000"/>
                        </a:lnSpc>
                      </a:pPr>
                      <a:r>
                        <a:rPr lang="zh-CN" sz="1600" kern="100" dirty="0">
                          <a:effectLst/>
                        </a:rPr>
                        <a:t>记录成功后进行用户标记</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extLst>
                  <a:ext uri="{0D108BD9-81ED-4DB2-BD59-A6C34878D82A}">
                    <a16:rowId xmlns:a16="http://schemas.microsoft.com/office/drawing/2014/main" val="3598689297"/>
                  </a:ext>
                </a:extLst>
              </a:tr>
              <a:tr h="1223275">
                <a:tc>
                  <a:txBody>
                    <a:bodyPr/>
                    <a:lstStyle/>
                    <a:p>
                      <a:pPr algn="ctr">
                        <a:lnSpc>
                          <a:spcPct val="150000"/>
                        </a:lnSpc>
                      </a:pPr>
                      <a:r>
                        <a:rPr lang="zh-CN" sz="1600" kern="100">
                          <a:effectLst/>
                        </a:rPr>
                        <a:t>基本事件流</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tc>
                  <a:txBody>
                    <a:bodyPr/>
                    <a:lstStyle/>
                    <a:p>
                      <a:pPr marL="342900" lvl="0" indent="-342900" algn="l">
                        <a:lnSpc>
                          <a:spcPct val="150000"/>
                        </a:lnSpc>
                        <a:buFont typeface="+mj-lt"/>
                        <a:buAutoNum type="arabicPeriod"/>
                      </a:pPr>
                      <a:r>
                        <a:rPr lang="zh-CN" sz="1600" kern="100" dirty="0">
                          <a:effectLst/>
                        </a:rPr>
                        <a:t>用户进入网站</a:t>
                      </a:r>
                    </a:p>
                    <a:p>
                      <a:pPr marL="342900" lvl="0" indent="-342900" algn="l">
                        <a:lnSpc>
                          <a:spcPct val="150000"/>
                        </a:lnSpc>
                        <a:buFont typeface="+mj-lt"/>
                        <a:buAutoNum type="arabicPeriod"/>
                      </a:pPr>
                      <a:r>
                        <a:rPr lang="zh-CN" sz="1600" kern="100" dirty="0">
                          <a:effectLst/>
                        </a:rPr>
                        <a:t>系统收集用户身份数据，包括</a:t>
                      </a:r>
                      <a:r>
                        <a:rPr lang="en-US" sz="1600" kern="100" dirty="0" err="1">
                          <a:effectLst/>
                        </a:rPr>
                        <a:t>useragent</a:t>
                      </a:r>
                      <a:r>
                        <a:rPr lang="zh-CN" sz="1600" kern="100" dirty="0">
                          <a:effectLst/>
                        </a:rPr>
                        <a:t>、</a:t>
                      </a:r>
                      <a:r>
                        <a:rPr lang="en-US" sz="1600" kern="100" dirty="0" err="1">
                          <a:effectLst/>
                        </a:rPr>
                        <a:t>ip</a:t>
                      </a:r>
                      <a:r>
                        <a:rPr lang="zh-CN" sz="1600" kern="100" dirty="0">
                          <a:effectLst/>
                        </a:rPr>
                        <a:t>地址、</a:t>
                      </a:r>
                      <a:r>
                        <a:rPr lang="en-US" sz="1600" kern="100" dirty="0">
                          <a:effectLst/>
                        </a:rPr>
                        <a:t>fingerprint</a:t>
                      </a:r>
                      <a:r>
                        <a:rPr lang="zh-CN" sz="1600" kern="100" dirty="0">
                          <a:effectLst/>
                        </a:rPr>
                        <a:t>等。（</a:t>
                      </a:r>
                      <a:r>
                        <a:rPr lang="en-US" sz="1600" kern="100" dirty="0">
                          <a:effectLst/>
                        </a:rPr>
                        <a:t>A-2</a:t>
                      </a:r>
                      <a:r>
                        <a:rPr lang="zh-CN" sz="1600" kern="100" dirty="0">
                          <a:effectLst/>
                        </a:rPr>
                        <a: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extLst>
                  <a:ext uri="{0D108BD9-81ED-4DB2-BD59-A6C34878D82A}">
                    <a16:rowId xmlns:a16="http://schemas.microsoft.com/office/drawing/2014/main" val="2957677454"/>
                  </a:ext>
                </a:extLst>
              </a:tr>
              <a:tr h="0">
                <a:tc>
                  <a:txBody>
                    <a:bodyPr/>
                    <a:lstStyle/>
                    <a:p>
                      <a:pPr algn="ctr">
                        <a:lnSpc>
                          <a:spcPct val="150000"/>
                        </a:lnSpc>
                      </a:pPr>
                      <a:r>
                        <a:rPr lang="zh-CN" sz="1600" kern="100">
                          <a:effectLst/>
                        </a:rPr>
                        <a:t>备选事件流</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tc>
                  <a:txBody>
                    <a:bodyPr/>
                    <a:lstStyle/>
                    <a:p>
                      <a:pPr algn="l">
                        <a:lnSpc>
                          <a:spcPct val="150000"/>
                        </a:lnSpc>
                      </a:pPr>
                      <a:r>
                        <a:rPr lang="en-US" sz="1600" kern="100" dirty="0">
                          <a:effectLst/>
                        </a:rPr>
                        <a:t>A-2 </a:t>
                      </a:r>
                      <a:r>
                        <a:rPr lang="zh-CN" sz="1600" kern="100" dirty="0">
                          <a:effectLst/>
                        </a:rPr>
                        <a:t>存在无法获取的数据</a:t>
                      </a:r>
                    </a:p>
                    <a:p>
                      <a:pPr marL="342900" lvl="0" indent="-342900" algn="l">
                        <a:lnSpc>
                          <a:spcPct val="150000"/>
                        </a:lnSpc>
                        <a:buFont typeface="+mj-lt"/>
                        <a:buAutoNum type="arabicPeriod"/>
                      </a:pPr>
                      <a:r>
                        <a:rPr lang="zh-CN" sz="1600" kern="100" dirty="0">
                          <a:effectLst/>
                        </a:rPr>
                        <a:t>以</a:t>
                      </a:r>
                      <a:r>
                        <a:rPr lang="en-US" sz="1600" kern="100" dirty="0">
                          <a:effectLst/>
                        </a:rPr>
                        <a:t>undefined</a:t>
                      </a:r>
                      <a:r>
                        <a:rPr lang="zh-CN" sz="1600" kern="100" dirty="0">
                          <a:effectLst/>
                        </a:rPr>
                        <a:t>代替</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extLst>
                  <a:ext uri="{0D108BD9-81ED-4DB2-BD59-A6C34878D82A}">
                    <a16:rowId xmlns:a16="http://schemas.microsoft.com/office/drawing/2014/main" val="1808618798"/>
                  </a:ext>
                </a:extLst>
              </a:tr>
            </a:tbl>
          </a:graphicData>
        </a:graphic>
      </p:graphicFrame>
    </p:spTree>
    <p:extLst>
      <p:ext uri="{BB962C8B-B14F-4D97-AF65-F5344CB8AC3E}">
        <p14:creationId xmlns:p14="http://schemas.microsoft.com/office/powerpoint/2010/main" val="4278955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238845" y="219693"/>
            <a:ext cx="2995740" cy="523220"/>
          </a:xfrm>
          <a:prstGeom prst="rect">
            <a:avLst/>
          </a:prstGeom>
          <a:noFill/>
        </p:spPr>
        <p:txBody>
          <a:bodyPr wrap="square" rtlCol="0">
            <a:spAutoFit/>
          </a:bodyPr>
          <a:lstStyle/>
          <a:p>
            <a:r>
              <a:rPr lang="zh-CN" altLang="en-US" sz="2800" b="1" spc="300" dirty="0">
                <a:solidFill>
                  <a:schemeClr val="tx1">
                    <a:lumMod val="75000"/>
                    <a:lumOff val="25000"/>
                  </a:schemeClr>
                </a:solidFill>
              </a:rPr>
              <a:t>项目需求分析</a:t>
            </a:r>
          </a:p>
        </p:txBody>
      </p:sp>
      <p:grpSp>
        <p:nvGrpSpPr>
          <p:cNvPr id="3" name="组合 2"/>
          <p:cNvGrpSpPr/>
          <p:nvPr/>
        </p:nvGrpSpPr>
        <p:grpSpPr>
          <a:xfrm>
            <a:off x="-3694" y="237055"/>
            <a:ext cx="1203844" cy="488496"/>
            <a:chOff x="-3694" y="237055"/>
            <a:chExt cx="1203844" cy="488496"/>
          </a:xfrm>
        </p:grpSpPr>
        <p:grpSp>
          <p:nvGrpSpPr>
            <p:cNvPr id="7" name="组合 6"/>
            <p:cNvGrpSpPr/>
            <p:nvPr/>
          </p:nvGrpSpPr>
          <p:grpSpPr>
            <a:xfrm>
              <a:off x="0" y="237055"/>
              <a:ext cx="1200150" cy="488496"/>
              <a:chOff x="0" y="254454"/>
              <a:chExt cx="1795510" cy="732518"/>
            </a:xfrm>
          </p:grpSpPr>
          <p:sp>
            <p:nvSpPr>
              <p:cNvPr id="2" name="矩形 1"/>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任意多边形 4"/>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4" name="文本框 13"/>
            <p:cNvSpPr txBox="1"/>
            <p:nvPr/>
          </p:nvSpPr>
          <p:spPr>
            <a:xfrm>
              <a:off x="-3694" y="237055"/>
              <a:ext cx="720670" cy="461665"/>
            </a:xfrm>
            <a:prstGeom prst="rect">
              <a:avLst/>
            </a:prstGeom>
            <a:noFill/>
          </p:spPr>
          <p:txBody>
            <a:bodyPr wrap="square" rtlCol="0">
              <a:spAutoFit/>
            </a:bodyPr>
            <a:lstStyle/>
            <a:p>
              <a:pPr algn="ctr"/>
              <a:r>
                <a:rPr lang="en-US" altLang="zh-CN" sz="2400" b="1" dirty="0">
                  <a:solidFill>
                    <a:schemeClr val="bg1"/>
                  </a:solidFill>
                </a:rPr>
                <a:t>03</a:t>
              </a:r>
              <a:endParaRPr lang="zh-CN" altLang="en-US" sz="2400" b="1" dirty="0">
                <a:solidFill>
                  <a:schemeClr val="bg1"/>
                </a:solidFill>
              </a:endParaRPr>
            </a:p>
          </p:txBody>
        </p:sp>
      </p:grpSp>
      <p:grpSp>
        <p:nvGrpSpPr>
          <p:cNvPr id="15" name="组合 14"/>
          <p:cNvGrpSpPr/>
          <p:nvPr/>
        </p:nvGrpSpPr>
        <p:grpSpPr>
          <a:xfrm>
            <a:off x="-3694" y="6575725"/>
            <a:ext cx="12195694" cy="282275"/>
            <a:chOff x="-3694" y="6575725"/>
            <a:chExt cx="12195694" cy="282275"/>
          </a:xfrm>
        </p:grpSpPr>
        <p:sp>
          <p:nvSpPr>
            <p:cNvPr id="16" name="矩形 19"/>
            <p:cNvSpPr/>
            <p:nvPr/>
          </p:nvSpPr>
          <p:spPr>
            <a:xfrm>
              <a:off x="-3694" y="6575725"/>
              <a:ext cx="9785869" cy="282275"/>
            </a:xfrm>
            <a:custGeom>
              <a:avLst/>
              <a:gdLst>
                <a:gd name="connsiteX0" fmla="*/ 0 w 9785869"/>
                <a:gd name="connsiteY0" fmla="*/ 0 h 282275"/>
                <a:gd name="connsiteX1" fmla="*/ 9785869 w 9785869"/>
                <a:gd name="connsiteY1" fmla="*/ 0 h 282275"/>
                <a:gd name="connsiteX2" fmla="*/ 9785869 w 9785869"/>
                <a:gd name="connsiteY2" fmla="*/ 282275 h 282275"/>
                <a:gd name="connsiteX3" fmla="*/ 0 w 9785869"/>
                <a:gd name="connsiteY3" fmla="*/ 282275 h 282275"/>
                <a:gd name="connsiteX4" fmla="*/ 0 w 9785869"/>
                <a:gd name="connsiteY4" fmla="*/ 0 h 282275"/>
                <a:gd name="connsiteX0-1" fmla="*/ 0 w 9785869"/>
                <a:gd name="connsiteY0-2" fmla="*/ 0 h 282275"/>
                <a:gd name="connsiteX1-3" fmla="*/ 9785869 w 9785869"/>
                <a:gd name="connsiteY1-4" fmla="*/ 0 h 282275"/>
                <a:gd name="connsiteX2-5" fmla="*/ 9500119 w 9785869"/>
                <a:gd name="connsiteY2-6" fmla="*/ 282275 h 282275"/>
                <a:gd name="connsiteX3-7" fmla="*/ 0 w 9785869"/>
                <a:gd name="connsiteY3-8" fmla="*/ 282275 h 282275"/>
                <a:gd name="connsiteX4-9" fmla="*/ 0 w 9785869"/>
                <a:gd name="connsiteY4-10" fmla="*/ 0 h 282275"/>
                <a:gd name="connsiteX0-11" fmla="*/ 0 w 9785869"/>
                <a:gd name="connsiteY0-12" fmla="*/ 0 h 282275"/>
                <a:gd name="connsiteX1-13" fmla="*/ 9785869 w 9785869"/>
                <a:gd name="connsiteY1-14" fmla="*/ 0 h 282275"/>
                <a:gd name="connsiteX2-15" fmla="*/ 9623944 w 9785869"/>
                <a:gd name="connsiteY2-16" fmla="*/ 263225 h 282275"/>
                <a:gd name="connsiteX3-17" fmla="*/ 0 w 9785869"/>
                <a:gd name="connsiteY3-18" fmla="*/ 282275 h 282275"/>
                <a:gd name="connsiteX4-19" fmla="*/ 0 w 9785869"/>
                <a:gd name="connsiteY4-20" fmla="*/ 0 h 282275"/>
                <a:gd name="connsiteX0-21" fmla="*/ 0 w 9785869"/>
                <a:gd name="connsiteY0-22" fmla="*/ 0 h 282275"/>
                <a:gd name="connsiteX1-23" fmla="*/ 9785869 w 9785869"/>
                <a:gd name="connsiteY1-24" fmla="*/ 0 h 282275"/>
                <a:gd name="connsiteX2-25" fmla="*/ 9633469 w 9785869"/>
                <a:gd name="connsiteY2-26" fmla="*/ 282275 h 282275"/>
                <a:gd name="connsiteX3-27" fmla="*/ 0 w 9785869"/>
                <a:gd name="connsiteY3-28" fmla="*/ 282275 h 282275"/>
                <a:gd name="connsiteX4-29" fmla="*/ 0 w 9785869"/>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5869" h="282275">
                  <a:moveTo>
                    <a:pt x="0" y="0"/>
                  </a:moveTo>
                  <a:lnTo>
                    <a:pt x="9785869" y="0"/>
                  </a:lnTo>
                  <a:lnTo>
                    <a:pt x="9633469" y="282275"/>
                  </a:lnTo>
                  <a:lnTo>
                    <a:pt x="0" y="2822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文本框 16"/>
            <p:cNvSpPr txBox="1"/>
            <p:nvPr/>
          </p:nvSpPr>
          <p:spPr>
            <a:xfrm>
              <a:off x="9782176" y="6575725"/>
              <a:ext cx="1809750" cy="276999"/>
            </a:xfrm>
            <a:prstGeom prst="rect">
              <a:avLst/>
            </a:prstGeom>
            <a:noFill/>
          </p:spPr>
          <p:txBody>
            <a:bodyPr wrap="square" rtlCol="0">
              <a:spAutoFit/>
            </a:bodyPr>
            <a:lstStyle/>
            <a:p>
              <a:pPr algn="dist"/>
              <a:r>
                <a:rPr lang="zh-CN" altLang="en-US" sz="1200" i="1" dirty="0">
                  <a:solidFill>
                    <a:schemeClr val="tx1">
                      <a:lumMod val="75000"/>
                      <a:lumOff val="25000"/>
                    </a:schemeClr>
                  </a:solidFill>
                </a:rPr>
                <a:t>北京航空航天大学</a:t>
              </a:r>
            </a:p>
          </p:txBody>
        </p:sp>
        <p:sp>
          <p:nvSpPr>
            <p:cNvPr id="18" name="矩形 21"/>
            <p:cNvSpPr/>
            <p:nvPr/>
          </p:nvSpPr>
          <p:spPr>
            <a:xfrm>
              <a:off x="11591925" y="6575725"/>
              <a:ext cx="600075" cy="282275"/>
            </a:xfrm>
            <a:custGeom>
              <a:avLst/>
              <a:gdLst>
                <a:gd name="connsiteX0" fmla="*/ 0 w 600075"/>
                <a:gd name="connsiteY0" fmla="*/ 0 h 282275"/>
                <a:gd name="connsiteX1" fmla="*/ 600075 w 600075"/>
                <a:gd name="connsiteY1" fmla="*/ 0 h 282275"/>
                <a:gd name="connsiteX2" fmla="*/ 600075 w 600075"/>
                <a:gd name="connsiteY2" fmla="*/ 282275 h 282275"/>
                <a:gd name="connsiteX3" fmla="*/ 0 w 600075"/>
                <a:gd name="connsiteY3" fmla="*/ 282275 h 282275"/>
                <a:gd name="connsiteX4" fmla="*/ 0 w 600075"/>
                <a:gd name="connsiteY4" fmla="*/ 0 h 282275"/>
                <a:gd name="connsiteX0-1" fmla="*/ 247650 w 600075"/>
                <a:gd name="connsiteY0-2" fmla="*/ 0 h 282275"/>
                <a:gd name="connsiteX1-3" fmla="*/ 600075 w 600075"/>
                <a:gd name="connsiteY1-4" fmla="*/ 0 h 282275"/>
                <a:gd name="connsiteX2-5" fmla="*/ 600075 w 600075"/>
                <a:gd name="connsiteY2-6" fmla="*/ 282275 h 282275"/>
                <a:gd name="connsiteX3-7" fmla="*/ 0 w 600075"/>
                <a:gd name="connsiteY3-8" fmla="*/ 282275 h 282275"/>
                <a:gd name="connsiteX4-9" fmla="*/ 247650 w 600075"/>
                <a:gd name="connsiteY4-10" fmla="*/ 0 h 282275"/>
                <a:gd name="connsiteX0-11" fmla="*/ 217170 w 600075"/>
                <a:gd name="connsiteY0-12" fmla="*/ 0 h 282275"/>
                <a:gd name="connsiteX1-13" fmla="*/ 600075 w 600075"/>
                <a:gd name="connsiteY1-14" fmla="*/ 0 h 282275"/>
                <a:gd name="connsiteX2-15" fmla="*/ 600075 w 600075"/>
                <a:gd name="connsiteY2-16" fmla="*/ 282275 h 282275"/>
                <a:gd name="connsiteX3-17" fmla="*/ 0 w 600075"/>
                <a:gd name="connsiteY3-18" fmla="*/ 282275 h 282275"/>
                <a:gd name="connsiteX4-19" fmla="*/ 217170 w 600075"/>
                <a:gd name="connsiteY4-20" fmla="*/ 0 h 282275"/>
                <a:gd name="connsiteX0-21" fmla="*/ 140970 w 600075"/>
                <a:gd name="connsiteY0-22" fmla="*/ 0 h 282275"/>
                <a:gd name="connsiteX1-23" fmla="*/ 600075 w 600075"/>
                <a:gd name="connsiteY1-24" fmla="*/ 0 h 282275"/>
                <a:gd name="connsiteX2-25" fmla="*/ 600075 w 600075"/>
                <a:gd name="connsiteY2-26" fmla="*/ 282275 h 282275"/>
                <a:gd name="connsiteX3-27" fmla="*/ 0 w 600075"/>
                <a:gd name="connsiteY3-28" fmla="*/ 282275 h 282275"/>
                <a:gd name="connsiteX4-29" fmla="*/ 140970 w 600075"/>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0075" h="282275">
                  <a:moveTo>
                    <a:pt x="140970" y="0"/>
                  </a:moveTo>
                  <a:lnTo>
                    <a:pt x="600075" y="0"/>
                  </a:lnTo>
                  <a:lnTo>
                    <a:pt x="600075" y="282275"/>
                  </a:lnTo>
                  <a:lnTo>
                    <a:pt x="0" y="282275"/>
                  </a:lnTo>
                  <a:lnTo>
                    <a:pt x="14097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文本框 23">
            <a:extLst>
              <a:ext uri="{FF2B5EF4-FFF2-40B4-BE49-F238E27FC236}">
                <a16:creationId xmlns:a16="http://schemas.microsoft.com/office/drawing/2014/main" id="{7B5B3F21-21C2-4765-B48C-ABB29C103FE0}"/>
              </a:ext>
            </a:extLst>
          </p:cNvPr>
          <p:cNvSpPr txBox="1"/>
          <p:nvPr/>
        </p:nvSpPr>
        <p:spPr>
          <a:xfrm>
            <a:off x="1394033" y="1056955"/>
            <a:ext cx="2995740" cy="348813"/>
          </a:xfrm>
          <a:prstGeom prst="rect">
            <a:avLst/>
          </a:prstGeom>
          <a:noFill/>
        </p:spPr>
        <p:txBody>
          <a:bodyPr wrap="square">
            <a:spAutoFit/>
          </a:bodyPr>
          <a:lstStyle/>
          <a:p>
            <a:pPr algn="ctr" hangingPunct="0">
              <a:lnSpc>
                <a:spcPts val="2000"/>
              </a:lnSpc>
              <a:spcBef>
                <a:spcPts val="600"/>
              </a:spcBef>
              <a:spcAft>
                <a:spcPts val="600"/>
              </a:spcAft>
              <a:tabLst>
                <a:tab pos="95250" algn="l"/>
              </a:tabLst>
            </a:pPr>
            <a:r>
              <a:rPr lang="zh-CN" altLang="zh-CN" sz="1800" b="1" kern="100" dirty="0">
                <a:effectLst/>
                <a:latin typeface="Times New Roman" panose="02020603050405020304" pitchFamily="18" charset="0"/>
                <a:ea typeface="黑体" panose="02010609060101010101" pitchFamily="49" charset="-122"/>
              </a:rPr>
              <a:t>记录用户</a:t>
            </a:r>
            <a:r>
              <a:rPr lang="zh-CN" altLang="en-US" b="1" kern="100" dirty="0">
                <a:latin typeface="Times New Roman" panose="02020603050405020304" pitchFamily="18" charset="0"/>
                <a:ea typeface="黑体" panose="02010609060101010101" pitchFamily="49" charset="-122"/>
              </a:rPr>
              <a:t>请求</a:t>
            </a:r>
            <a:r>
              <a:rPr lang="zh-CN" altLang="zh-CN" sz="1800" b="1" kern="100" dirty="0">
                <a:effectLst/>
                <a:latin typeface="Times New Roman" panose="02020603050405020304" pitchFamily="18" charset="0"/>
                <a:ea typeface="黑体" panose="02010609060101010101" pitchFamily="49" charset="-122"/>
              </a:rPr>
              <a:t>数据</a:t>
            </a:r>
            <a:endParaRPr lang="zh-CN" altLang="zh-CN" sz="2400" kern="100" dirty="0">
              <a:effectLst/>
              <a:latin typeface="Times New Roman" panose="02020603050405020304" pitchFamily="18" charset="0"/>
              <a:ea typeface="宋体" panose="02010600030101010101" pitchFamily="2" charset="-122"/>
            </a:endParaRPr>
          </a:p>
        </p:txBody>
      </p:sp>
      <p:sp>
        <p:nvSpPr>
          <p:cNvPr id="26" name="文本框 25">
            <a:extLst>
              <a:ext uri="{FF2B5EF4-FFF2-40B4-BE49-F238E27FC236}">
                <a16:creationId xmlns:a16="http://schemas.microsoft.com/office/drawing/2014/main" id="{C1565377-188C-4E73-B527-FA16166CF82F}"/>
              </a:ext>
            </a:extLst>
          </p:cNvPr>
          <p:cNvSpPr txBox="1"/>
          <p:nvPr/>
        </p:nvSpPr>
        <p:spPr>
          <a:xfrm>
            <a:off x="7531104" y="1031603"/>
            <a:ext cx="2995740" cy="348813"/>
          </a:xfrm>
          <a:prstGeom prst="rect">
            <a:avLst/>
          </a:prstGeom>
          <a:noFill/>
        </p:spPr>
        <p:txBody>
          <a:bodyPr wrap="square">
            <a:spAutoFit/>
          </a:bodyPr>
          <a:lstStyle/>
          <a:p>
            <a:pPr algn="ctr" hangingPunct="0">
              <a:lnSpc>
                <a:spcPts val="2000"/>
              </a:lnSpc>
              <a:spcBef>
                <a:spcPts val="600"/>
              </a:spcBef>
              <a:spcAft>
                <a:spcPts val="600"/>
              </a:spcAft>
              <a:tabLst>
                <a:tab pos="95250" algn="l"/>
              </a:tabLst>
            </a:pPr>
            <a:r>
              <a:rPr lang="zh-CN" altLang="en-US" b="1" kern="100" dirty="0">
                <a:latin typeface="Times New Roman" panose="02020603050405020304" pitchFamily="18" charset="0"/>
                <a:ea typeface="黑体" panose="02010609060101010101" pitchFamily="49" charset="-122"/>
              </a:rPr>
              <a:t>标记爬虫</a:t>
            </a:r>
            <a:endParaRPr lang="zh-CN" altLang="zh-CN" sz="2400" kern="100" dirty="0">
              <a:effectLst/>
              <a:latin typeface="Times New Roman" panose="02020603050405020304" pitchFamily="18" charset="0"/>
              <a:ea typeface="宋体" panose="02010600030101010101" pitchFamily="2" charset="-122"/>
            </a:endParaRPr>
          </a:p>
        </p:txBody>
      </p:sp>
      <p:graphicFrame>
        <p:nvGraphicFramePr>
          <p:cNvPr id="11" name="表格 10">
            <a:extLst>
              <a:ext uri="{FF2B5EF4-FFF2-40B4-BE49-F238E27FC236}">
                <a16:creationId xmlns:a16="http://schemas.microsoft.com/office/drawing/2014/main" id="{F09AD09B-AD7D-4E06-8782-DA4E066018EC}"/>
              </a:ext>
            </a:extLst>
          </p:cNvPr>
          <p:cNvGraphicFramePr>
            <a:graphicFrameLocks noGrp="1"/>
          </p:cNvGraphicFramePr>
          <p:nvPr>
            <p:extLst>
              <p:ext uri="{D42A27DB-BD31-4B8C-83A1-F6EECF244321}">
                <p14:modId xmlns:p14="http://schemas.microsoft.com/office/powerpoint/2010/main" val="1337559756"/>
              </p:ext>
            </p:extLst>
          </p:nvPr>
        </p:nvGraphicFramePr>
        <p:xfrm>
          <a:off x="6096000" y="1504686"/>
          <a:ext cx="5865949" cy="4623816"/>
        </p:xfrm>
        <a:graphic>
          <a:graphicData uri="http://schemas.openxmlformats.org/drawingml/2006/table">
            <a:tbl>
              <a:tblPr firstRow="1" firstCol="1" lastRow="1" lastCol="1" bandRow="1" bandCol="1">
                <a:tableStyleId>{5C22544A-7EE6-4342-B048-85BDC9FD1C3A}</a:tableStyleId>
              </a:tblPr>
              <a:tblGrid>
                <a:gridCol w="1068663">
                  <a:extLst>
                    <a:ext uri="{9D8B030D-6E8A-4147-A177-3AD203B41FA5}">
                      <a16:colId xmlns:a16="http://schemas.microsoft.com/office/drawing/2014/main" val="2609541497"/>
                    </a:ext>
                  </a:extLst>
                </a:gridCol>
                <a:gridCol w="4797286">
                  <a:extLst>
                    <a:ext uri="{9D8B030D-6E8A-4147-A177-3AD203B41FA5}">
                      <a16:colId xmlns:a16="http://schemas.microsoft.com/office/drawing/2014/main" val="3310609795"/>
                    </a:ext>
                  </a:extLst>
                </a:gridCol>
              </a:tblGrid>
              <a:tr h="0">
                <a:tc>
                  <a:txBody>
                    <a:bodyPr/>
                    <a:lstStyle/>
                    <a:p>
                      <a:pPr algn="ctr">
                        <a:lnSpc>
                          <a:spcPct val="150000"/>
                        </a:lnSpc>
                      </a:pPr>
                      <a:r>
                        <a:rPr lang="zh-CN" sz="1600" kern="100">
                          <a:effectLst/>
                        </a:rPr>
                        <a:t>用例名称</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altLang="en-US" sz="1600" b="1" kern="100" dirty="0">
                          <a:solidFill>
                            <a:schemeClr val="lt1"/>
                          </a:solidFill>
                          <a:effectLst/>
                          <a:latin typeface="+mn-lt"/>
                          <a:ea typeface="+mn-ea"/>
                          <a:cs typeface="+mn-cs"/>
                        </a:rPr>
                        <a:t>标记爬虫</a:t>
                      </a:r>
                    </a:p>
                  </a:txBody>
                  <a:tcPr marL="68580" marR="68580" marT="36195" marB="36195">
                    <a:solidFill>
                      <a:srgbClr val="4B91D1"/>
                    </a:solidFill>
                  </a:tcPr>
                </a:tc>
                <a:extLst>
                  <a:ext uri="{0D108BD9-81ED-4DB2-BD59-A6C34878D82A}">
                    <a16:rowId xmlns:a16="http://schemas.microsoft.com/office/drawing/2014/main" val="1091695678"/>
                  </a:ext>
                </a:extLst>
              </a:tr>
              <a:tr h="0">
                <a:tc>
                  <a:txBody>
                    <a:bodyPr/>
                    <a:lstStyle/>
                    <a:p>
                      <a:pPr algn="ctr">
                        <a:lnSpc>
                          <a:spcPct val="150000"/>
                        </a:lnSpc>
                      </a:pPr>
                      <a:r>
                        <a:rPr lang="zh-CN" sz="1600" kern="100">
                          <a:effectLst/>
                        </a:rPr>
                        <a:t>简要描述</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altLang="en-US" sz="1600" b="1" kern="100" dirty="0">
                          <a:solidFill>
                            <a:schemeClr val="lt1"/>
                          </a:solidFill>
                          <a:effectLst/>
                          <a:latin typeface="+mn-lt"/>
                          <a:ea typeface="+mn-ea"/>
                          <a:cs typeface="+mn-cs"/>
                        </a:rPr>
                        <a:t>该用例描述了系统根据获取的数据标记爬虫的过程</a:t>
                      </a:r>
                    </a:p>
                  </a:txBody>
                  <a:tcPr marL="68580" marR="68580" marT="36195" marB="36195">
                    <a:solidFill>
                      <a:srgbClr val="4B91D1"/>
                    </a:solidFill>
                  </a:tcPr>
                </a:tc>
                <a:extLst>
                  <a:ext uri="{0D108BD9-81ED-4DB2-BD59-A6C34878D82A}">
                    <a16:rowId xmlns:a16="http://schemas.microsoft.com/office/drawing/2014/main" val="3503869033"/>
                  </a:ext>
                </a:extLst>
              </a:tr>
              <a:tr h="0">
                <a:tc>
                  <a:txBody>
                    <a:bodyPr/>
                    <a:lstStyle/>
                    <a:p>
                      <a:pPr algn="ctr">
                        <a:lnSpc>
                          <a:spcPct val="150000"/>
                        </a:lnSpc>
                      </a:pPr>
                      <a:r>
                        <a:rPr lang="zh-CN" sz="1600" kern="100">
                          <a:effectLst/>
                        </a:rPr>
                        <a:t>参与者</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altLang="en-US" sz="1600" b="1" kern="100" dirty="0">
                          <a:solidFill>
                            <a:schemeClr val="lt1"/>
                          </a:solidFill>
                          <a:effectLst/>
                          <a:latin typeface="+mn-lt"/>
                          <a:ea typeface="+mn-ea"/>
                          <a:cs typeface="+mn-cs"/>
                        </a:rPr>
                        <a:t>网站管理员</a:t>
                      </a:r>
                    </a:p>
                  </a:txBody>
                  <a:tcPr marL="68580" marR="68580" marT="36195" marB="36195">
                    <a:solidFill>
                      <a:srgbClr val="4B91D1"/>
                    </a:solidFill>
                  </a:tcPr>
                </a:tc>
                <a:extLst>
                  <a:ext uri="{0D108BD9-81ED-4DB2-BD59-A6C34878D82A}">
                    <a16:rowId xmlns:a16="http://schemas.microsoft.com/office/drawing/2014/main" val="568920716"/>
                  </a:ext>
                </a:extLst>
              </a:tr>
              <a:tr h="0">
                <a:tc>
                  <a:txBody>
                    <a:bodyPr/>
                    <a:lstStyle/>
                    <a:p>
                      <a:pPr algn="ctr">
                        <a:lnSpc>
                          <a:spcPct val="150000"/>
                        </a:lnSpc>
                      </a:pPr>
                      <a:r>
                        <a:rPr lang="zh-CN" sz="1600" kern="100">
                          <a:effectLst/>
                        </a:rPr>
                        <a:t>涉众</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altLang="en-US" sz="1600" b="1" kern="100" dirty="0">
                          <a:solidFill>
                            <a:schemeClr val="lt1"/>
                          </a:solidFill>
                          <a:effectLst/>
                          <a:latin typeface="+mn-lt"/>
                          <a:ea typeface="+mn-ea"/>
                          <a:cs typeface="+mn-cs"/>
                        </a:rPr>
                        <a:t>无</a:t>
                      </a:r>
                    </a:p>
                  </a:txBody>
                  <a:tcPr marL="68580" marR="68580" marT="36195" marB="36195">
                    <a:solidFill>
                      <a:srgbClr val="4B91D1"/>
                    </a:solidFill>
                  </a:tcPr>
                </a:tc>
                <a:extLst>
                  <a:ext uri="{0D108BD9-81ED-4DB2-BD59-A6C34878D82A}">
                    <a16:rowId xmlns:a16="http://schemas.microsoft.com/office/drawing/2014/main" val="1841919673"/>
                  </a:ext>
                </a:extLst>
              </a:tr>
              <a:tr h="0">
                <a:tc>
                  <a:txBody>
                    <a:bodyPr/>
                    <a:lstStyle/>
                    <a:p>
                      <a:pPr algn="ctr">
                        <a:lnSpc>
                          <a:spcPct val="150000"/>
                        </a:lnSpc>
                      </a:pPr>
                      <a:r>
                        <a:rPr lang="zh-CN" sz="1600" kern="100">
                          <a:effectLst/>
                        </a:rPr>
                        <a:t>前置条件</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altLang="en-US" sz="1600" b="1" kern="100" dirty="0">
                          <a:solidFill>
                            <a:schemeClr val="lt1"/>
                          </a:solidFill>
                          <a:effectLst/>
                          <a:latin typeface="+mn-lt"/>
                          <a:ea typeface="+mn-ea"/>
                          <a:cs typeface="+mn-cs"/>
                        </a:rPr>
                        <a:t>已经获得用户请求数据</a:t>
                      </a:r>
                    </a:p>
                  </a:txBody>
                  <a:tcPr marL="68580" marR="68580" marT="36195" marB="36195">
                    <a:solidFill>
                      <a:srgbClr val="4B91D1"/>
                    </a:solidFill>
                  </a:tcPr>
                </a:tc>
                <a:extLst>
                  <a:ext uri="{0D108BD9-81ED-4DB2-BD59-A6C34878D82A}">
                    <a16:rowId xmlns:a16="http://schemas.microsoft.com/office/drawing/2014/main" val="260072579"/>
                  </a:ext>
                </a:extLst>
              </a:tr>
              <a:tr h="0">
                <a:tc>
                  <a:txBody>
                    <a:bodyPr/>
                    <a:lstStyle/>
                    <a:p>
                      <a:pPr algn="ctr">
                        <a:lnSpc>
                          <a:spcPct val="150000"/>
                        </a:lnSpc>
                      </a:pPr>
                      <a:r>
                        <a:rPr lang="zh-CN" sz="1600" kern="100">
                          <a:effectLst/>
                        </a:rPr>
                        <a:t>后置条件</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altLang="en-US" sz="1600" b="1" kern="100" dirty="0">
                          <a:solidFill>
                            <a:schemeClr val="lt1"/>
                          </a:solidFill>
                          <a:effectLst/>
                          <a:latin typeface="+mn-lt"/>
                          <a:ea typeface="+mn-ea"/>
                          <a:cs typeface="+mn-cs"/>
                        </a:rPr>
                        <a:t>标记成功后保存到数据库中</a:t>
                      </a:r>
                    </a:p>
                  </a:txBody>
                  <a:tcPr marL="68580" marR="68580" marT="36195" marB="36195">
                    <a:solidFill>
                      <a:srgbClr val="4B91D1"/>
                    </a:solidFill>
                  </a:tcPr>
                </a:tc>
                <a:extLst>
                  <a:ext uri="{0D108BD9-81ED-4DB2-BD59-A6C34878D82A}">
                    <a16:rowId xmlns:a16="http://schemas.microsoft.com/office/drawing/2014/main" val="3271740811"/>
                  </a:ext>
                </a:extLst>
              </a:tr>
              <a:tr h="422910">
                <a:tc>
                  <a:txBody>
                    <a:bodyPr/>
                    <a:lstStyle/>
                    <a:p>
                      <a:pPr algn="ctr">
                        <a:lnSpc>
                          <a:spcPct val="150000"/>
                        </a:lnSpc>
                      </a:pPr>
                      <a:r>
                        <a:rPr lang="zh-CN" sz="1600" kern="100">
                          <a:effectLst/>
                        </a:rPr>
                        <a:t>基本事件流</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marL="342900" lvl="0" indent="-342900" algn="just">
                        <a:lnSpc>
                          <a:spcPct val="150000"/>
                        </a:lnSpc>
                        <a:buFont typeface="+mj-lt"/>
                        <a:buAutoNum type="arabicPeriod"/>
                      </a:pPr>
                      <a:r>
                        <a:rPr lang="zh-CN" altLang="en-US" sz="1600" b="1" kern="100" dirty="0">
                          <a:solidFill>
                            <a:schemeClr val="lt1"/>
                          </a:solidFill>
                          <a:effectLst/>
                          <a:latin typeface="+mn-lt"/>
                          <a:ea typeface="+mn-ea"/>
                          <a:cs typeface="+mn-cs"/>
                        </a:rPr>
                        <a:t>传入收集到的用户请求信息</a:t>
                      </a:r>
                    </a:p>
                    <a:p>
                      <a:pPr marL="342900" lvl="0" indent="-342900" algn="just">
                        <a:lnSpc>
                          <a:spcPct val="150000"/>
                        </a:lnSpc>
                        <a:buFont typeface="+mj-lt"/>
                        <a:buAutoNum type="arabicPeriod"/>
                      </a:pPr>
                      <a:r>
                        <a:rPr lang="zh-CN" altLang="en-US" sz="1600" b="1" kern="100" dirty="0">
                          <a:solidFill>
                            <a:schemeClr val="lt1"/>
                          </a:solidFill>
                          <a:effectLst/>
                          <a:latin typeface="+mn-lt"/>
                          <a:ea typeface="+mn-ea"/>
                          <a:cs typeface="+mn-cs"/>
                        </a:rPr>
                        <a:t>根据信息进行频率、合法性等检查以区分爬虫</a:t>
                      </a:r>
                    </a:p>
                    <a:p>
                      <a:pPr marL="342900" lvl="0" indent="-342900" algn="l">
                        <a:lnSpc>
                          <a:spcPct val="150000"/>
                        </a:lnSpc>
                        <a:buFont typeface="+mj-lt"/>
                        <a:buAutoNum type="arabicPeriod"/>
                      </a:pPr>
                      <a:r>
                        <a:rPr lang="zh-CN" altLang="en-US" sz="1600" b="1" kern="100" dirty="0">
                          <a:solidFill>
                            <a:schemeClr val="lt1"/>
                          </a:solidFill>
                          <a:effectLst/>
                          <a:latin typeface="+mn-lt"/>
                          <a:ea typeface="+mn-ea"/>
                          <a:cs typeface="+mn-cs"/>
                        </a:rPr>
                        <a:t>区分爬虫后，存入</a:t>
                      </a:r>
                      <a:r>
                        <a:rPr lang="en-US" sz="1600" b="1" kern="100" dirty="0">
                          <a:solidFill>
                            <a:schemeClr val="lt1"/>
                          </a:solidFill>
                          <a:effectLst/>
                          <a:latin typeface="+mn-lt"/>
                          <a:ea typeface="+mn-ea"/>
                          <a:cs typeface="+mn-cs"/>
                        </a:rPr>
                        <a:t>MongoDB</a:t>
                      </a:r>
                      <a:r>
                        <a:rPr lang="zh-CN" altLang="en-US" sz="1600" b="1" kern="100" dirty="0">
                          <a:solidFill>
                            <a:schemeClr val="lt1"/>
                          </a:solidFill>
                          <a:effectLst/>
                          <a:latin typeface="+mn-lt"/>
                          <a:ea typeface="+mn-ea"/>
                          <a:cs typeface="+mn-cs"/>
                        </a:rPr>
                        <a:t>中。（</a:t>
                      </a:r>
                      <a:r>
                        <a:rPr lang="en-US" sz="1600" b="1" kern="100" dirty="0">
                          <a:solidFill>
                            <a:schemeClr val="lt1"/>
                          </a:solidFill>
                          <a:effectLst/>
                          <a:latin typeface="+mn-lt"/>
                          <a:ea typeface="+mn-ea"/>
                          <a:cs typeface="+mn-cs"/>
                        </a:rPr>
                        <a:t>D-2</a:t>
                      </a:r>
                      <a:r>
                        <a:rPr lang="zh-CN" altLang="en-US" sz="1600" b="1" kern="100" dirty="0">
                          <a:solidFill>
                            <a:schemeClr val="lt1"/>
                          </a:solidFill>
                          <a:effectLst/>
                          <a:latin typeface="+mn-lt"/>
                          <a:ea typeface="+mn-ea"/>
                          <a:cs typeface="+mn-cs"/>
                        </a:rPr>
                        <a:t>）</a:t>
                      </a:r>
                    </a:p>
                  </a:txBody>
                  <a:tcPr marL="68580" marR="68580" marT="36195" marB="36195">
                    <a:solidFill>
                      <a:srgbClr val="4B91D1"/>
                    </a:solidFill>
                  </a:tcPr>
                </a:tc>
                <a:extLst>
                  <a:ext uri="{0D108BD9-81ED-4DB2-BD59-A6C34878D82A}">
                    <a16:rowId xmlns:a16="http://schemas.microsoft.com/office/drawing/2014/main" val="2051647767"/>
                  </a:ext>
                </a:extLst>
              </a:tr>
              <a:tr h="0">
                <a:tc>
                  <a:txBody>
                    <a:bodyPr/>
                    <a:lstStyle/>
                    <a:p>
                      <a:pPr algn="ctr">
                        <a:lnSpc>
                          <a:spcPct val="150000"/>
                        </a:lnSpc>
                      </a:pPr>
                      <a:r>
                        <a:rPr lang="zh-CN" sz="1600" kern="100">
                          <a:effectLst/>
                        </a:rPr>
                        <a:t>备选事件流</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en-US" sz="1600" b="1" kern="100" dirty="0">
                          <a:solidFill>
                            <a:schemeClr val="lt1"/>
                          </a:solidFill>
                          <a:effectLst/>
                          <a:latin typeface="+mn-lt"/>
                          <a:ea typeface="+mn-ea"/>
                          <a:cs typeface="+mn-cs"/>
                        </a:rPr>
                        <a:t>D-2 </a:t>
                      </a:r>
                      <a:r>
                        <a:rPr lang="zh-CN" altLang="en-US" sz="1600" b="1" kern="100" dirty="0">
                          <a:solidFill>
                            <a:schemeClr val="lt1"/>
                          </a:solidFill>
                          <a:effectLst/>
                          <a:latin typeface="+mn-lt"/>
                          <a:ea typeface="+mn-ea"/>
                          <a:cs typeface="+mn-cs"/>
                        </a:rPr>
                        <a:t>同一用户已存在</a:t>
                      </a:r>
                    </a:p>
                    <a:p>
                      <a:pPr marL="342900" lvl="0" indent="-342900" algn="l">
                        <a:lnSpc>
                          <a:spcPct val="150000"/>
                        </a:lnSpc>
                        <a:buFont typeface="+mj-lt"/>
                        <a:buAutoNum type="arabicPeriod"/>
                      </a:pPr>
                      <a:r>
                        <a:rPr lang="zh-CN" altLang="en-US" sz="1600" b="1" kern="100" dirty="0">
                          <a:solidFill>
                            <a:schemeClr val="lt1"/>
                          </a:solidFill>
                          <a:effectLst/>
                          <a:latin typeface="+mn-lt"/>
                          <a:ea typeface="+mn-ea"/>
                          <a:cs typeface="+mn-cs"/>
                        </a:rPr>
                        <a:t>检查数据是否重复</a:t>
                      </a:r>
                    </a:p>
                    <a:p>
                      <a:pPr marL="342900" lvl="0" indent="-342900" algn="l">
                        <a:lnSpc>
                          <a:spcPct val="150000"/>
                        </a:lnSpc>
                        <a:buFont typeface="+mj-lt"/>
                        <a:buAutoNum type="arabicPeriod"/>
                      </a:pPr>
                      <a:r>
                        <a:rPr lang="en-US" sz="1600" b="1" kern="100" dirty="0">
                          <a:solidFill>
                            <a:schemeClr val="lt1"/>
                          </a:solidFill>
                          <a:effectLst/>
                          <a:latin typeface="+mn-lt"/>
                          <a:ea typeface="+mn-ea"/>
                          <a:cs typeface="+mn-cs"/>
                        </a:rPr>
                        <a:t>	</a:t>
                      </a:r>
                      <a:r>
                        <a:rPr lang="zh-CN" altLang="en-US" sz="1600" b="1" kern="100" dirty="0">
                          <a:solidFill>
                            <a:schemeClr val="lt1"/>
                          </a:solidFill>
                          <a:effectLst/>
                          <a:latin typeface="+mn-lt"/>
                          <a:ea typeface="+mn-ea"/>
                          <a:cs typeface="+mn-cs"/>
                        </a:rPr>
                        <a:t>更新请求频率、访问限制等信息</a:t>
                      </a:r>
                    </a:p>
                  </a:txBody>
                  <a:tcPr marL="68580" marR="68580" marT="36195" marB="36195">
                    <a:solidFill>
                      <a:srgbClr val="4B91D1"/>
                    </a:solidFill>
                  </a:tcPr>
                </a:tc>
                <a:extLst>
                  <a:ext uri="{0D108BD9-81ED-4DB2-BD59-A6C34878D82A}">
                    <a16:rowId xmlns:a16="http://schemas.microsoft.com/office/drawing/2014/main" val="2856456708"/>
                  </a:ext>
                </a:extLst>
              </a:tr>
            </a:tbl>
          </a:graphicData>
        </a:graphic>
      </p:graphicFrame>
      <p:graphicFrame>
        <p:nvGraphicFramePr>
          <p:cNvPr id="13" name="表格 12">
            <a:extLst>
              <a:ext uri="{FF2B5EF4-FFF2-40B4-BE49-F238E27FC236}">
                <a16:creationId xmlns:a16="http://schemas.microsoft.com/office/drawing/2014/main" id="{CD181860-31D6-43B9-8BD1-9124F3151CF2}"/>
              </a:ext>
            </a:extLst>
          </p:cNvPr>
          <p:cNvGraphicFramePr>
            <a:graphicFrameLocks noGrp="1"/>
          </p:cNvGraphicFramePr>
          <p:nvPr>
            <p:extLst>
              <p:ext uri="{D42A27DB-BD31-4B8C-83A1-F6EECF244321}">
                <p14:modId xmlns:p14="http://schemas.microsoft.com/office/powerpoint/2010/main" val="3258692934"/>
              </p:ext>
            </p:extLst>
          </p:nvPr>
        </p:nvGraphicFramePr>
        <p:xfrm>
          <a:off x="356641" y="1504685"/>
          <a:ext cx="5242002" cy="4826543"/>
        </p:xfrm>
        <a:graphic>
          <a:graphicData uri="http://schemas.openxmlformats.org/drawingml/2006/table">
            <a:tbl>
              <a:tblPr firstRow="1" firstCol="1" lastRow="1" lastCol="1" bandRow="1" bandCol="1">
                <a:tableStyleId>{5C22544A-7EE6-4342-B048-85BDC9FD1C3A}</a:tableStyleId>
              </a:tblPr>
              <a:tblGrid>
                <a:gridCol w="973042">
                  <a:extLst>
                    <a:ext uri="{9D8B030D-6E8A-4147-A177-3AD203B41FA5}">
                      <a16:colId xmlns:a16="http://schemas.microsoft.com/office/drawing/2014/main" val="165910500"/>
                    </a:ext>
                  </a:extLst>
                </a:gridCol>
                <a:gridCol w="4268960">
                  <a:extLst>
                    <a:ext uri="{9D8B030D-6E8A-4147-A177-3AD203B41FA5}">
                      <a16:colId xmlns:a16="http://schemas.microsoft.com/office/drawing/2014/main" val="2391028386"/>
                    </a:ext>
                  </a:extLst>
                </a:gridCol>
              </a:tblGrid>
              <a:tr h="428906">
                <a:tc>
                  <a:txBody>
                    <a:bodyPr/>
                    <a:lstStyle/>
                    <a:p>
                      <a:pPr algn="ctr">
                        <a:lnSpc>
                          <a:spcPct val="150000"/>
                        </a:lnSpc>
                      </a:pPr>
                      <a:r>
                        <a:rPr lang="zh-CN" sz="1600" kern="100" dirty="0">
                          <a:effectLst/>
                        </a:rPr>
                        <a:t>用例名称</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tc>
                  <a:txBody>
                    <a:bodyPr/>
                    <a:lstStyle/>
                    <a:p>
                      <a:pPr algn="l">
                        <a:lnSpc>
                          <a:spcPct val="150000"/>
                        </a:lnSpc>
                      </a:pPr>
                      <a:r>
                        <a:rPr lang="zh-CN" altLang="en-US" sz="1600" b="1" kern="100" dirty="0">
                          <a:solidFill>
                            <a:schemeClr val="lt1"/>
                          </a:solidFill>
                          <a:effectLst/>
                          <a:latin typeface="+mn-lt"/>
                          <a:ea typeface="+mn-ea"/>
                          <a:cs typeface="+mn-cs"/>
                        </a:rPr>
                        <a:t>记录用户请求数据</a:t>
                      </a:r>
                    </a:p>
                  </a:txBody>
                  <a:tcPr marL="68580" marR="68580" marT="36195" marB="36195">
                    <a:solidFill>
                      <a:srgbClr val="1A8F92"/>
                    </a:solidFill>
                  </a:tcPr>
                </a:tc>
                <a:extLst>
                  <a:ext uri="{0D108BD9-81ED-4DB2-BD59-A6C34878D82A}">
                    <a16:rowId xmlns:a16="http://schemas.microsoft.com/office/drawing/2014/main" val="643595235"/>
                  </a:ext>
                </a:extLst>
              </a:tr>
              <a:tr h="428906">
                <a:tc>
                  <a:txBody>
                    <a:bodyPr/>
                    <a:lstStyle/>
                    <a:p>
                      <a:pPr algn="ctr">
                        <a:lnSpc>
                          <a:spcPct val="150000"/>
                        </a:lnSpc>
                      </a:pPr>
                      <a:r>
                        <a:rPr lang="zh-CN" sz="1600" kern="100">
                          <a:effectLst/>
                        </a:rPr>
                        <a:t>简要描述</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tc>
                  <a:txBody>
                    <a:bodyPr/>
                    <a:lstStyle/>
                    <a:p>
                      <a:pPr algn="l">
                        <a:lnSpc>
                          <a:spcPct val="150000"/>
                        </a:lnSpc>
                      </a:pPr>
                      <a:r>
                        <a:rPr lang="zh-CN" altLang="en-US" sz="1600" b="1" kern="100" dirty="0">
                          <a:solidFill>
                            <a:schemeClr val="lt1"/>
                          </a:solidFill>
                          <a:effectLst/>
                          <a:latin typeface="+mn-lt"/>
                          <a:ea typeface="+mn-ea"/>
                          <a:cs typeface="+mn-cs"/>
                        </a:rPr>
                        <a:t>该用例描述了系统记录用户请求数据的过程</a:t>
                      </a:r>
                    </a:p>
                  </a:txBody>
                  <a:tcPr marL="68580" marR="68580" marT="36195" marB="36195">
                    <a:solidFill>
                      <a:srgbClr val="1A8F92"/>
                    </a:solidFill>
                  </a:tcPr>
                </a:tc>
                <a:extLst>
                  <a:ext uri="{0D108BD9-81ED-4DB2-BD59-A6C34878D82A}">
                    <a16:rowId xmlns:a16="http://schemas.microsoft.com/office/drawing/2014/main" val="2709953332"/>
                  </a:ext>
                </a:extLst>
              </a:tr>
              <a:tr h="428906">
                <a:tc>
                  <a:txBody>
                    <a:bodyPr/>
                    <a:lstStyle/>
                    <a:p>
                      <a:pPr algn="ctr">
                        <a:lnSpc>
                          <a:spcPct val="150000"/>
                        </a:lnSpc>
                      </a:pPr>
                      <a:r>
                        <a:rPr lang="zh-CN" sz="1600" kern="100">
                          <a:effectLst/>
                        </a:rPr>
                        <a:t>参与者</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tc>
                  <a:txBody>
                    <a:bodyPr/>
                    <a:lstStyle/>
                    <a:p>
                      <a:pPr algn="l">
                        <a:lnSpc>
                          <a:spcPct val="150000"/>
                        </a:lnSpc>
                      </a:pPr>
                      <a:r>
                        <a:rPr lang="zh-CN" altLang="en-US" sz="1600" b="1" kern="100" dirty="0">
                          <a:solidFill>
                            <a:schemeClr val="lt1"/>
                          </a:solidFill>
                          <a:effectLst/>
                          <a:latin typeface="+mn-lt"/>
                          <a:ea typeface="+mn-ea"/>
                          <a:cs typeface="+mn-cs"/>
                        </a:rPr>
                        <a:t>网站管理员</a:t>
                      </a:r>
                    </a:p>
                  </a:txBody>
                  <a:tcPr marL="68580" marR="68580" marT="36195" marB="36195">
                    <a:solidFill>
                      <a:srgbClr val="1A8F92"/>
                    </a:solidFill>
                  </a:tcPr>
                </a:tc>
                <a:extLst>
                  <a:ext uri="{0D108BD9-81ED-4DB2-BD59-A6C34878D82A}">
                    <a16:rowId xmlns:a16="http://schemas.microsoft.com/office/drawing/2014/main" val="602094600"/>
                  </a:ext>
                </a:extLst>
              </a:tr>
              <a:tr h="428906">
                <a:tc>
                  <a:txBody>
                    <a:bodyPr/>
                    <a:lstStyle/>
                    <a:p>
                      <a:pPr algn="ctr">
                        <a:lnSpc>
                          <a:spcPct val="150000"/>
                        </a:lnSpc>
                      </a:pPr>
                      <a:r>
                        <a:rPr lang="zh-CN" sz="1600" kern="100">
                          <a:effectLst/>
                        </a:rPr>
                        <a:t>涉众</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tc>
                  <a:txBody>
                    <a:bodyPr/>
                    <a:lstStyle/>
                    <a:p>
                      <a:pPr algn="l">
                        <a:lnSpc>
                          <a:spcPct val="150000"/>
                        </a:lnSpc>
                      </a:pPr>
                      <a:r>
                        <a:rPr lang="zh-CN" altLang="en-US" sz="1600" b="1" kern="100" dirty="0">
                          <a:solidFill>
                            <a:schemeClr val="lt1"/>
                          </a:solidFill>
                          <a:effectLst/>
                          <a:latin typeface="+mn-lt"/>
                          <a:ea typeface="+mn-ea"/>
                          <a:cs typeface="+mn-cs"/>
                        </a:rPr>
                        <a:t>用户</a:t>
                      </a:r>
                    </a:p>
                  </a:txBody>
                  <a:tcPr marL="68580" marR="68580" marT="36195" marB="36195">
                    <a:solidFill>
                      <a:srgbClr val="1A8F92"/>
                    </a:solidFill>
                  </a:tcPr>
                </a:tc>
                <a:extLst>
                  <a:ext uri="{0D108BD9-81ED-4DB2-BD59-A6C34878D82A}">
                    <a16:rowId xmlns:a16="http://schemas.microsoft.com/office/drawing/2014/main" val="4117969631"/>
                  </a:ext>
                </a:extLst>
              </a:tr>
              <a:tr h="428906">
                <a:tc>
                  <a:txBody>
                    <a:bodyPr/>
                    <a:lstStyle/>
                    <a:p>
                      <a:pPr algn="ctr">
                        <a:lnSpc>
                          <a:spcPct val="150000"/>
                        </a:lnSpc>
                      </a:pPr>
                      <a:r>
                        <a:rPr lang="zh-CN" sz="1600" kern="100">
                          <a:effectLst/>
                        </a:rPr>
                        <a:t>前置条件</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tc>
                  <a:txBody>
                    <a:bodyPr/>
                    <a:lstStyle/>
                    <a:p>
                      <a:pPr algn="l">
                        <a:lnSpc>
                          <a:spcPct val="150000"/>
                        </a:lnSpc>
                      </a:pPr>
                      <a:r>
                        <a:rPr lang="zh-CN" altLang="en-US" sz="1600" b="1" kern="100" dirty="0">
                          <a:solidFill>
                            <a:schemeClr val="lt1"/>
                          </a:solidFill>
                          <a:effectLst/>
                          <a:latin typeface="+mn-lt"/>
                          <a:ea typeface="+mn-ea"/>
                          <a:cs typeface="+mn-cs"/>
                        </a:rPr>
                        <a:t>用户进入到网站</a:t>
                      </a:r>
                    </a:p>
                  </a:txBody>
                  <a:tcPr marL="68580" marR="68580" marT="36195" marB="36195">
                    <a:solidFill>
                      <a:srgbClr val="1A8F92"/>
                    </a:solidFill>
                  </a:tcPr>
                </a:tc>
                <a:extLst>
                  <a:ext uri="{0D108BD9-81ED-4DB2-BD59-A6C34878D82A}">
                    <a16:rowId xmlns:a16="http://schemas.microsoft.com/office/drawing/2014/main" val="875407965"/>
                  </a:ext>
                </a:extLst>
              </a:tr>
              <a:tr h="428906">
                <a:tc>
                  <a:txBody>
                    <a:bodyPr/>
                    <a:lstStyle/>
                    <a:p>
                      <a:pPr algn="ctr">
                        <a:lnSpc>
                          <a:spcPct val="150000"/>
                        </a:lnSpc>
                      </a:pPr>
                      <a:r>
                        <a:rPr lang="zh-CN" sz="1600" kern="100">
                          <a:effectLst/>
                        </a:rPr>
                        <a:t>后置条件</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tc>
                  <a:txBody>
                    <a:bodyPr/>
                    <a:lstStyle/>
                    <a:p>
                      <a:pPr algn="l">
                        <a:lnSpc>
                          <a:spcPct val="150000"/>
                        </a:lnSpc>
                      </a:pPr>
                      <a:r>
                        <a:rPr lang="zh-CN" altLang="en-US" sz="1600" b="1" kern="100" dirty="0">
                          <a:solidFill>
                            <a:schemeClr val="lt1"/>
                          </a:solidFill>
                          <a:effectLst/>
                          <a:latin typeface="+mn-lt"/>
                          <a:ea typeface="+mn-ea"/>
                          <a:cs typeface="+mn-cs"/>
                        </a:rPr>
                        <a:t>记录成功后进行爬虫标记</a:t>
                      </a:r>
                    </a:p>
                  </a:txBody>
                  <a:tcPr marL="68580" marR="68580" marT="36195" marB="36195">
                    <a:solidFill>
                      <a:srgbClr val="1A8F92"/>
                    </a:solidFill>
                  </a:tcPr>
                </a:tc>
                <a:extLst>
                  <a:ext uri="{0D108BD9-81ED-4DB2-BD59-A6C34878D82A}">
                    <a16:rowId xmlns:a16="http://schemas.microsoft.com/office/drawing/2014/main" val="3598689297"/>
                  </a:ext>
                </a:extLst>
              </a:tr>
              <a:tr h="1223275">
                <a:tc>
                  <a:txBody>
                    <a:bodyPr/>
                    <a:lstStyle/>
                    <a:p>
                      <a:pPr algn="ctr">
                        <a:lnSpc>
                          <a:spcPct val="150000"/>
                        </a:lnSpc>
                      </a:pPr>
                      <a:r>
                        <a:rPr lang="zh-CN" sz="1600" kern="100">
                          <a:effectLst/>
                        </a:rPr>
                        <a:t>基本事件流</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tc>
                  <a:txBody>
                    <a:bodyPr/>
                    <a:lstStyle/>
                    <a:p>
                      <a:pPr marL="342900" lvl="0" indent="-342900" algn="just">
                        <a:lnSpc>
                          <a:spcPct val="150000"/>
                        </a:lnSpc>
                        <a:buFont typeface="+mj-lt"/>
                        <a:buAutoNum type="arabicPeriod"/>
                      </a:pPr>
                      <a:r>
                        <a:rPr lang="zh-CN" altLang="en-US" sz="1600" b="1" kern="100" dirty="0">
                          <a:solidFill>
                            <a:schemeClr val="lt1"/>
                          </a:solidFill>
                          <a:effectLst/>
                          <a:latin typeface="+mn-lt"/>
                          <a:ea typeface="+mn-ea"/>
                          <a:cs typeface="+mn-cs"/>
                        </a:rPr>
                        <a:t>用户进入网站</a:t>
                      </a:r>
                    </a:p>
                    <a:p>
                      <a:pPr marL="342900" lvl="0" indent="-342900" algn="just">
                        <a:lnSpc>
                          <a:spcPct val="150000"/>
                        </a:lnSpc>
                        <a:buFont typeface="+mj-lt"/>
                        <a:buAutoNum type="arabicPeriod"/>
                      </a:pPr>
                      <a:r>
                        <a:rPr lang="zh-CN" altLang="en-US" sz="1600" b="1" kern="100" dirty="0">
                          <a:solidFill>
                            <a:schemeClr val="lt1"/>
                          </a:solidFill>
                          <a:effectLst/>
                          <a:latin typeface="+mn-lt"/>
                          <a:ea typeface="+mn-ea"/>
                          <a:cs typeface="+mn-cs"/>
                        </a:rPr>
                        <a:t>系统收集用户请求数据，包括请求的</a:t>
                      </a:r>
                      <a:r>
                        <a:rPr lang="en-US" sz="1600" b="1" kern="100" dirty="0">
                          <a:solidFill>
                            <a:schemeClr val="lt1"/>
                          </a:solidFill>
                          <a:effectLst/>
                          <a:latin typeface="+mn-lt"/>
                          <a:ea typeface="+mn-ea"/>
                          <a:cs typeface="+mn-cs"/>
                        </a:rPr>
                        <a:t>header</a:t>
                      </a:r>
                      <a:r>
                        <a:rPr lang="zh-CN" altLang="en-US" sz="1600" b="1" kern="100" dirty="0">
                          <a:solidFill>
                            <a:schemeClr val="lt1"/>
                          </a:solidFill>
                          <a:effectLst/>
                          <a:latin typeface="+mn-lt"/>
                          <a:ea typeface="+mn-ea"/>
                          <a:cs typeface="+mn-cs"/>
                        </a:rPr>
                        <a:t>、请求的频率等。（</a:t>
                      </a:r>
                      <a:r>
                        <a:rPr lang="en-US" sz="1600" b="1" kern="100" dirty="0">
                          <a:solidFill>
                            <a:schemeClr val="lt1"/>
                          </a:solidFill>
                          <a:effectLst/>
                          <a:latin typeface="+mn-lt"/>
                          <a:ea typeface="+mn-ea"/>
                          <a:cs typeface="+mn-cs"/>
                        </a:rPr>
                        <a:t>C-2</a:t>
                      </a:r>
                      <a:r>
                        <a:rPr lang="zh-CN" altLang="en-US" sz="1600" b="1" kern="100" dirty="0">
                          <a:solidFill>
                            <a:schemeClr val="lt1"/>
                          </a:solidFill>
                          <a:effectLst/>
                          <a:latin typeface="+mn-lt"/>
                          <a:ea typeface="+mn-ea"/>
                          <a:cs typeface="+mn-cs"/>
                        </a:rPr>
                        <a:t>）</a:t>
                      </a:r>
                    </a:p>
                    <a:p>
                      <a:pPr marL="342900" lvl="0" indent="-342900" algn="l">
                        <a:lnSpc>
                          <a:spcPct val="150000"/>
                        </a:lnSpc>
                        <a:buFont typeface="+mj-lt"/>
                        <a:buAutoNum type="arabicPeriod"/>
                      </a:pPr>
                      <a:r>
                        <a:rPr lang="zh-CN" altLang="en-US" sz="1600" b="1" kern="100" dirty="0">
                          <a:solidFill>
                            <a:schemeClr val="lt1"/>
                          </a:solidFill>
                          <a:effectLst/>
                          <a:latin typeface="+mn-lt"/>
                          <a:ea typeface="+mn-ea"/>
                          <a:cs typeface="+mn-cs"/>
                        </a:rPr>
                        <a:t>计算请求的频率</a:t>
                      </a:r>
                    </a:p>
                  </a:txBody>
                  <a:tcPr marL="68580" marR="68580" marT="36195" marB="36195">
                    <a:solidFill>
                      <a:srgbClr val="1A8F92"/>
                    </a:solidFill>
                  </a:tcPr>
                </a:tc>
                <a:extLst>
                  <a:ext uri="{0D108BD9-81ED-4DB2-BD59-A6C34878D82A}">
                    <a16:rowId xmlns:a16="http://schemas.microsoft.com/office/drawing/2014/main" val="2957677454"/>
                  </a:ext>
                </a:extLst>
              </a:tr>
              <a:tr h="0">
                <a:tc>
                  <a:txBody>
                    <a:bodyPr/>
                    <a:lstStyle/>
                    <a:p>
                      <a:pPr algn="ctr">
                        <a:lnSpc>
                          <a:spcPct val="150000"/>
                        </a:lnSpc>
                      </a:pPr>
                      <a:r>
                        <a:rPr lang="zh-CN" sz="1600" kern="100">
                          <a:effectLst/>
                        </a:rPr>
                        <a:t>备选事件流</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tc>
                  <a:txBody>
                    <a:bodyPr/>
                    <a:lstStyle/>
                    <a:p>
                      <a:pPr algn="l">
                        <a:lnSpc>
                          <a:spcPct val="150000"/>
                        </a:lnSpc>
                      </a:pPr>
                      <a:r>
                        <a:rPr lang="zh-CN" altLang="en-US" sz="1600" b="1" kern="100" dirty="0">
                          <a:solidFill>
                            <a:schemeClr val="lt1"/>
                          </a:solidFill>
                          <a:effectLst/>
                          <a:latin typeface="+mn-lt"/>
                          <a:ea typeface="+mn-ea"/>
                          <a:cs typeface="+mn-cs"/>
                        </a:rPr>
                        <a:t>记录用户请求数据</a:t>
                      </a:r>
                    </a:p>
                  </a:txBody>
                  <a:tcPr marL="68580" marR="68580" marT="36195" marB="36195">
                    <a:solidFill>
                      <a:srgbClr val="1A8F92"/>
                    </a:solidFill>
                  </a:tcPr>
                </a:tc>
                <a:extLst>
                  <a:ext uri="{0D108BD9-81ED-4DB2-BD59-A6C34878D82A}">
                    <a16:rowId xmlns:a16="http://schemas.microsoft.com/office/drawing/2014/main" val="1808618798"/>
                  </a:ext>
                </a:extLst>
              </a:tr>
            </a:tbl>
          </a:graphicData>
        </a:graphic>
      </p:graphicFrame>
    </p:spTree>
    <p:extLst>
      <p:ext uri="{BB962C8B-B14F-4D97-AF65-F5344CB8AC3E}">
        <p14:creationId xmlns:p14="http://schemas.microsoft.com/office/powerpoint/2010/main" val="189513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238845" y="219693"/>
            <a:ext cx="2995740" cy="523220"/>
          </a:xfrm>
          <a:prstGeom prst="rect">
            <a:avLst/>
          </a:prstGeom>
          <a:noFill/>
        </p:spPr>
        <p:txBody>
          <a:bodyPr wrap="square" rtlCol="0">
            <a:spAutoFit/>
          </a:bodyPr>
          <a:lstStyle/>
          <a:p>
            <a:r>
              <a:rPr lang="zh-CN" altLang="en-US" sz="2800" b="1" spc="300" dirty="0">
                <a:solidFill>
                  <a:schemeClr val="tx1">
                    <a:lumMod val="75000"/>
                    <a:lumOff val="25000"/>
                  </a:schemeClr>
                </a:solidFill>
              </a:rPr>
              <a:t>项目需求分析</a:t>
            </a:r>
          </a:p>
        </p:txBody>
      </p:sp>
      <p:grpSp>
        <p:nvGrpSpPr>
          <p:cNvPr id="3" name="组合 2"/>
          <p:cNvGrpSpPr/>
          <p:nvPr/>
        </p:nvGrpSpPr>
        <p:grpSpPr>
          <a:xfrm>
            <a:off x="-3694" y="237055"/>
            <a:ext cx="1203844" cy="488496"/>
            <a:chOff x="-3694" y="237055"/>
            <a:chExt cx="1203844" cy="488496"/>
          </a:xfrm>
        </p:grpSpPr>
        <p:grpSp>
          <p:nvGrpSpPr>
            <p:cNvPr id="7" name="组合 6"/>
            <p:cNvGrpSpPr/>
            <p:nvPr/>
          </p:nvGrpSpPr>
          <p:grpSpPr>
            <a:xfrm>
              <a:off x="0" y="237055"/>
              <a:ext cx="1200150" cy="488496"/>
              <a:chOff x="0" y="254454"/>
              <a:chExt cx="1795510" cy="732518"/>
            </a:xfrm>
          </p:grpSpPr>
          <p:sp>
            <p:nvSpPr>
              <p:cNvPr id="2" name="矩形 1"/>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任意多边形 4"/>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4" name="文本框 13"/>
            <p:cNvSpPr txBox="1"/>
            <p:nvPr/>
          </p:nvSpPr>
          <p:spPr>
            <a:xfrm>
              <a:off x="-3694" y="237055"/>
              <a:ext cx="720670" cy="461665"/>
            </a:xfrm>
            <a:prstGeom prst="rect">
              <a:avLst/>
            </a:prstGeom>
            <a:noFill/>
          </p:spPr>
          <p:txBody>
            <a:bodyPr wrap="square" rtlCol="0">
              <a:spAutoFit/>
            </a:bodyPr>
            <a:lstStyle/>
            <a:p>
              <a:pPr algn="ctr"/>
              <a:r>
                <a:rPr lang="en-US" altLang="zh-CN" sz="2400" b="1" dirty="0">
                  <a:solidFill>
                    <a:schemeClr val="bg1"/>
                  </a:solidFill>
                </a:rPr>
                <a:t>03</a:t>
              </a:r>
              <a:endParaRPr lang="zh-CN" altLang="en-US" sz="2400" b="1" dirty="0">
                <a:solidFill>
                  <a:schemeClr val="bg1"/>
                </a:solidFill>
              </a:endParaRPr>
            </a:p>
          </p:txBody>
        </p:sp>
      </p:grpSp>
      <p:grpSp>
        <p:nvGrpSpPr>
          <p:cNvPr id="15" name="组合 14"/>
          <p:cNvGrpSpPr/>
          <p:nvPr/>
        </p:nvGrpSpPr>
        <p:grpSpPr>
          <a:xfrm>
            <a:off x="-3694" y="6575725"/>
            <a:ext cx="12195694" cy="282275"/>
            <a:chOff x="-3694" y="6575725"/>
            <a:chExt cx="12195694" cy="282275"/>
          </a:xfrm>
        </p:grpSpPr>
        <p:sp>
          <p:nvSpPr>
            <p:cNvPr id="16" name="矩形 19"/>
            <p:cNvSpPr/>
            <p:nvPr/>
          </p:nvSpPr>
          <p:spPr>
            <a:xfrm>
              <a:off x="-3694" y="6575725"/>
              <a:ext cx="9785869" cy="282275"/>
            </a:xfrm>
            <a:custGeom>
              <a:avLst/>
              <a:gdLst>
                <a:gd name="connsiteX0" fmla="*/ 0 w 9785869"/>
                <a:gd name="connsiteY0" fmla="*/ 0 h 282275"/>
                <a:gd name="connsiteX1" fmla="*/ 9785869 w 9785869"/>
                <a:gd name="connsiteY1" fmla="*/ 0 h 282275"/>
                <a:gd name="connsiteX2" fmla="*/ 9785869 w 9785869"/>
                <a:gd name="connsiteY2" fmla="*/ 282275 h 282275"/>
                <a:gd name="connsiteX3" fmla="*/ 0 w 9785869"/>
                <a:gd name="connsiteY3" fmla="*/ 282275 h 282275"/>
                <a:gd name="connsiteX4" fmla="*/ 0 w 9785869"/>
                <a:gd name="connsiteY4" fmla="*/ 0 h 282275"/>
                <a:gd name="connsiteX0-1" fmla="*/ 0 w 9785869"/>
                <a:gd name="connsiteY0-2" fmla="*/ 0 h 282275"/>
                <a:gd name="connsiteX1-3" fmla="*/ 9785869 w 9785869"/>
                <a:gd name="connsiteY1-4" fmla="*/ 0 h 282275"/>
                <a:gd name="connsiteX2-5" fmla="*/ 9500119 w 9785869"/>
                <a:gd name="connsiteY2-6" fmla="*/ 282275 h 282275"/>
                <a:gd name="connsiteX3-7" fmla="*/ 0 w 9785869"/>
                <a:gd name="connsiteY3-8" fmla="*/ 282275 h 282275"/>
                <a:gd name="connsiteX4-9" fmla="*/ 0 w 9785869"/>
                <a:gd name="connsiteY4-10" fmla="*/ 0 h 282275"/>
                <a:gd name="connsiteX0-11" fmla="*/ 0 w 9785869"/>
                <a:gd name="connsiteY0-12" fmla="*/ 0 h 282275"/>
                <a:gd name="connsiteX1-13" fmla="*/ 9785869 w 9785869"/>
                <a:gd name="connsiteY1-14" fmla="*/ 0 h 282275"/>
                <a:gd name="connsiteX2-15" fmla="*/ 9623944 w 9785869"/>
                <a:gd name="connsiteY2-16" fmla="*/ 263225 h 282275"/>
                <a:gd name="connsiteX3-17" fmla="*/ 0 w 9785869"/>
                <a:gd name="connsiteY3-18" fmla="*/ 282275 h 282275"/>
                <a:gd name="connsiteX4-19" fmla="*/ 0 w 9785869"/>
                <a:gd name="connsiteY4-20" fmla="*/ 0 h 282275"/>
                <a:gd name="connsiteX0-21" fmla="*/ 0 w 9785869"/>
                <a:gd name="connsiteY0-22" fmla="*/ 0 h 282275"/>
                <a:gd name="connsiteX1-23" fmla="*/ 9785869 w 9785869"/>
                <a:gd name="connsiteY1-24" fmla="*/ 0 h 282275"/>
                <a:gd name="connsiteX2-25" fmla="*/ 9633469 w 9785869"/>
                <a:gd name="connsiteY2-26" fmla="*/ 282275 h 282275"/>
                <a:gd name="connsiteX3-27" fmla="*/ 0 w 9785869"/>
                <a:gd name="connsiteY3-28" fmla="*/ 282275 h 282275"/>
                <a:gd name="connsiteX4-29" fmla="*/ 0 w 9785869"/>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5869" h="282275">
                  <a:moveTo>
                    <a:pt x="0" y="0"/>
                  </a:moveTo>
                  <a:lnTo>
                    <a:pt x="9785869" y="0"/>
                  </a:lnTo>
                  <a:lnTo>
                    <a:pt x="9633469" y="282275"/>
                  </a:lnTo>
                  <a:lnTo>
                    <a:pt x="0" y="2822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文本框 16"/>
            <p:cNvSpPr txBox="1"/>
            <p:nvPr/>
          </p:nvSpPr>
          <p:spPr>
            <a:xfrm>
              <a:off x="9782176" y="6575725"/>
              <a:ext cx="1809750" cy="276999"/>
            </a:xfrm>
            <a:prstGeom prst="rect">
              <a:avLst/>
            </a:prstGeom>
            <a:noFill/>
          </p:spPr>
          <p:txBody>
            <a:bodyPr wrap="square" rtlCol="0">
              <a:spAutoFit/>
            </a:bodyPr>
            <a:lstStyle/>
            <a:p>
              <a:pPr algn="dist"/>
              <a:r>
                <a:rPr lang="zh-CN" altLang="en-US" sz="1200" i="1" dirty="0">
                  <a:solidFill>
                    <a:schemeClr val="tx1">
                      <a:lumMod val="75000"/>
                      <a:lumOff val="25000"/>
                    </a:schemeClr>
                  </a:solidFill>
                </a:rPr>
                <a:t>北京航空航天大学</a:t>
              </a:r>
            </a:p>
          </p:txBody>
        </p:sp>
        <p:sp>
          <p:nvSpPr>
            <p:cNvPr id="18" name="矩形 21"/>
            <p:cNvSpPr/>
            <p:nvPr/>
          </p:nvSpPr>
          <p:spPr>
            <a:xfrm>
              <a:off x="11591925" y="6575725"/>
              <a:ext cx="600075" cy="282275"/>
            </a:xfrm>
            <a:custGeom>
              <a:avLst/>
              <a:gdLst>
                <a:gd name="connsiteX0" fmla="*/ 0 w 600075"/>
                <a:gd name="connsiteY0" fmla="*/ 0 h 282275"/>
                <a:gd name="connsiteX1" fmla="*/ 600075 w 600075"/>
                <a:gd name="connsiteY1" fmla="*/ 0 h 282275"/>
                <a:gd name="connsiteX2" fmla="*/ 600075 w 600075"/>
                <a:gd name="connsiteY2" fmla="*/ 282275 h 282275"/>
                <a:gd name="connsiteX3" fmla="*/ 0 w 600075"/>
                <a:gd name="connsiteY3" fmla="*/ 282275 h 282275"/>
                <a:gd name="connsiteX4" fmla="*/ 0 w 600075"/>
                <a:gd name="connsiteY4" fmla="*/ 0 h 282275"/>
                <a:gd name="connsiteX0-1" fmla="*/ 247650 w 600075"/>
                <a:gd name="connsiteY0-2" fmla="*/ 0 h 282275"/>
                <a:gd name="connsiteX1-3" fmla="*/ 600075 w 600075"/>
                <a:gd name="connsiteY1-4" fmla="*/ 0 h 282275"/>
                <a:gd name="connsiteX2-5" fmla="*/ 600075 w 600075"/>
                <a:gd name="connsiteY2-6" fmla="*/ 282275 h 282275"/>
                <a:gd name="connsiteX3-7" fmla="*/ 0 w 600075"/>
                <a:gd name="connsiteY3-8" fmla="*/ 282275 h 282275"/>
                <a:gd name="connsiteX4-9" fmla="*/ 247650 w 600075"/>
                <a:gd name="connsiteY4-10" fmla="*/ 0 h 282275"/>
                <a:gd name="connsiteX0-11" fmla="*/ 217170 w 600075"/>
                <a:gd name="connsiteY0-12" fmla="*/ 0 h 282275"/>
                <a:gd name="connsiteX1-13" fmla="*/ 600075 w 600075"/>
                <a:gd name="connsiteY1-14" fmla="*/ 0 h 282275"/>
                <a:gd name="connsiteX2-15" fmla="*/ 600075 w 600075"/>
                <a:gd name="connsiteY2-16" fmla="*/ 282275 h 282275"/>
                <a:gd name="connsiteX3-17" fmla="*/ 0 w 600075"/>
                <a:gd name="connsiteY3-18" fmla="*/ 282275 h 282275"/>
                <a:gd name="connsiteX4-19" fmla="*/ 217170 w 600075"/>
                <a:gd name="connsiteY4-20" fmla="*/ 0 h 282275"/>
                <a:gd name="connsiteX0-21" fmla="*/ 140970 w 600075"/>
                <a:gd name="connsiteY0-22" fmla="*/ 0 h 282275"/>
                <a:gd name="connsiteX1-23" fmla="*/ 600075 w 600075"/>
                <a:gd name="connsiteY1-24" fmla="*/ 0 h 282275"/>
                <a:gd name="connsiteX2-25" fmla="*/ 600075 w 600075"/>
                <a:gd name="connsiteY2-26" fmla="*/ 282275 h 282275"/>
                <a:gd name="connsiteX3-27" fmla="*/ 0 w 600075"/>
                <a:gd name="connsiteY3-28" fmla="*/ 282275 h 282275"/>
                <a:gd name="connsiteX4-29" fmla="*/ 140970 w 600075"/>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0075" h="282275">
                  <a:moveTo>
                    <a:pt x="140970" y="0"/>
                  </a:moveTo>
                  <a:lnTo>
                    <a:pt x="600075" y="0"/>
                  </a:lnTo>
                  <a:lnTo>
                    <a:pt x="600075" y="282275"/>
                  </a:lnTo>
                  <a:lnTo>
                    <a:pt x="0" y="282275"/>
                  </a:lnTo>
                  <a:lnTo>
                    <a:pt x="14097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6" name="文本框 25">
            <a:extLst>
              <a:ext uri="{FF2B5EF4-FFF2-40B4-BE49-F238E27FC236}">
                <a16:creationId xmlns:a16="http://schemas.microsoft.com/office/drawing/2014/main" id="{C1565377-188C-4E73-B527-FA16166CF82F}"/>
              </a:ext>
            </a:extLst>
          </p:cNvPr>
          <p:cNvSpPr txBox="1"/>
          <p:nvPr/>
        </p:nvSpPr>
        <p:spPr>
          <a:xfrm>
            <a:off x="4272999" y="1368694"/>
            <a:ext cx="2995740" cy="348813"/>
          </a:xfrm>
          <a:prstGeom prst="rect">
            <a:avLst/>
          </a:prstGeom>
          <a:noFill/>
        </p:spPr>
        <p:txBody>
          <a:bodyPr wrap="square">
            <a:spAutoFit/>
          </a:bodyPr>
          <a:lstStyle/>
          <a:p>
            <a:pPr algn="ctr" hangingPunct="0">
              <a:lnSpc>
                <a:spcPts val="2000"/>
              </a:lnSpc>
              <a:spcBef>
                <a:spcPts val="600"/>
              </a:spcBef>
              <a:spcAft>
                <a:spcPts val="600"/>
              </a:spcAft>
              <a:tabLst>
                <a:tab pos="95250" algn="l"/>
              </a:tabLst>
            </a:pPr>
            <a:r>
              <a:rPr lang="zh-CN" altLang="en-US" b="1" kern="100" dirty="0">
                <a:latin typeface="Times New Roman" panose="02020603050405020304" pitchFamily="18" charset="0"/>
                <a:ea typeface="黑体" panose="02010609060101010101" pitchFamily="49" charset="-122"/>
              </a:rPr>
              <a:t>设置访问限制</a:t>
            </a:r>
          </a:p>
        </p:txBody>
      </p:sp>
      <p:graphicFrame>
        <p:nvGraphicFramePr>
          <p:cNvPr id="11" name="表格 10">
            <a:extLst>
              <a:ext uri="{FF2B5EF4-FFF2-40B4-BE49-F238E27FC236}">
                <a16:creationId xmlns:a16="http://schemas.microsoft.com/office/drawing/2014/main" id="{F09AD09B-AD7D-4E06-8782-DA4E066018EC}"/>
              </a:ext>
            </a:extLst>
          </p:cNvPr>
          <p:cNvGraphicFramePr>
            <a:graphicFrameLocks noGrp="1"/>
          </p:cNvGraphicFramePr>
          <p:nvPr>
            <p:extLst>
              <p:ext uri="{D42A27DB-BD31-4B8C-83A1-F6EECF244321}">
                <p14:modId xmlns:p14="http://schemas.microsoft.com/office/powerpoint/2010/main" val="3241774335"/>
              </p:ext>
            </p:extLst>
          </p:nvPr>
        </p:nvGraphicFramePr>
        <p:xfrm>
          <a:off x="2837895" y="1948570"/>
          <a:ext cx="5865949" cy="3892296"/>
        </p:xfrm>
        <a:graphic>
          <a:graphicData uri="http://schemas.openxmlformats.org/drawingml/2006/table">
            <a:tbl>
              <a:tblPr firstRow="1" firstCol="1" lastRow="1" lastCol="1" bandRow="1" bandCol="1">
                <a:tableStyleId>{5C22544A-7EE6-4342-B048-85BDC9FD1C3A}</a:tableStyleId>
              </a:tblPr>
              <a:tblGrid>
                <a:gridCol w="1068663">
                  <a:extLst>
                    <a:ext uri="{9D8B030D-6E8A-4147-A177-3AD203B41FA5}">
                      <a16:colId xmlns:a16="http://schemas.microsoft.com/office/drawing/2014/main" val="2609541497"/>
                    </a:ext>
                  </a:extLst>
                </a:gridCol>
                <a:gridCol w="4797286">
                  <a:extLst>
                    <a:ext uri="{9D8B030D-6E8A-4147-A177-3AD203B41FA5}">
                      <a16:colId xmlns:a16="http://schemas.microsoft.com/office/drawing/2014/main" val="3310609795"/>
                    </a:ext>
                  </a:extLst>
                </a:gridCol>
              </a:tblGrid>
              <a:tr h="0">
                <a:tc>
                  <a:txBody>
                    <a:bodyPr/>
                    <a:lstStyle/>
                    <a:p>
                      <a:pPr algn="ctr">
                        <a:lnSpc>
                          <a:spcPct val="150000"/>
                        </a:lnSpc>
                      </a:pPr>
                      <a:r>
                        <a:rPr lang="zh-CN" sz="1600" kern="100">
                          <a:effectLst/>
                        </a:rPr>
                        <a:t>用例名称</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altLang="en-US" sz="1600" b="1" kern="100" dirty="0">
                          <a:solidFill>
                            <a:schemeClr val="lt1"/>
                          </a:solidFill>
                          <a:effectLst/>
                          <a:latin typeface="+mn-lt"/>
                          <a:ea typeface="+mn-ea"/>
                          <a:cs typeface="+mn-cs"/>
                        </a:rPr>
                        <a:t>设置访问限制</a:t>
                      </a:r>
                    </a:p>
                  </a:txBody>
                  <a:tcPr marL="68580" marR="68580" marT="36195" marB="36195">
                    <a:solidFill>
                      <a:srgbClr val="4B91D1"/>
                    </a:solidFill>
                  </a:tcPr>
                </a:tc>
                <a:extLst>
                  <a:ext uri="{0D108BD9-81ED-4DB2-BD59-A6C34878D82A}">
                    <a16:rowId xmlns:a16="http://schemas.microsoft.com/office/drawing/2014/main" val="1091695678"/>
                  </a:ext>
                </a:extLst>
              </a:tr>
              <a:tr h="0">
                <a:tc>
                  <a:txBody>
                    <a:bodyPr/>
                    <a:lstStyle/>
                    <a:p>
                      <a:pPr algn="ctr">
                        <a:lnSpc>
                          <a:spcPct val="150000"/>
                        </a:lnSpc>
                      </a:pPr>
                      <a:r>
                        <a:rPr lang="zh-CN" sz="1600" kern="100">
                          <a:effectLst/>
                        </a:rPr>
                        <a:t>简要描述</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altLang="en-US" sz="1600" b="1" kern="100">
                          <a:solidFill>
                            <a:schemeClr val="lt1"/>
                          </a:solidFill>
                          <a:effectLst/>
                          <a:latin typeface="+mn-lt"/>
                          <a:ea typeface="+mn-ea"/>
                          <a:cs typeface="+mn-cs"/>
                        </a:rPr>
                        <a:t>该用例描述了系统根据爬虫标记限制访问的过程</a:t>
                      </a:r>
                    </a:p>
                  </a:txBody>
                  <a:tcPr marL="68580" marR="68580" marT="36195" marB="36195">
                    <a:solidFill>
                      <a:srgbClr val="4B91D1"/>
                    </a:solidFill>
                  </a:tcPr>
                </a:tc>
                <a:extLst>
                  <a:ext uri="{0D108BD9-81ED-4DB2-BD59-A6C34878D82A}">
                    <a16:rowId xmlns:a16="http://schemas.microsoft.com/office/drawing/2014/main" val="3503869033"/>
                  </a:ext>
                </a:extLst>
              </a:tr>
              <a:tr h="0">
                <a:tc>
                  <a:txBody>
                    <a:bodyPr/>
                    <a:lstStyle/>
                    <a:p>
                      <a:pPr algn="ctr">
                        <a:lnSpc>
                          <a:spcPct val="150000"/>
                        </a:lnSpc>
                      </a:pPr>
                      <a:r>
                        <a:rPr lang="zh-CN" sz="1600" kern="100">
                          <a:effectLst/>
                        </a:rPr>
                        <a:t>参与者</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altLang="en-US" sz="1600" b="1" kern="100">
                          <a:solidFill>
                            <a:schemeClr val="lt1"/>
                          </a:solidFill>
                          <a:effectLst/>
                          <a:latin typeface="+mn-lt"/>
                          <a:ea typeface="+mn-ea"/>
                          <a:cs typeface="+mn-cs"/>
                        </a:rPr>
                        <a:t>网站管理员</a:t>
                      </a:r>
                    </a:p>
                  </a:txBody>
                  <a:tcPr marL="68580" marR="68580" marT="36195" marB="36195">
                    <a:solidFill>
                      <a:srgbClr val="4B91D1"/>
                    </a:solidFill>
                  </a:tcPr>
                </a:tc>
                <a:extLst>
                  <a:ext uri="{0D108BD9-81ED-4DB2-BD59-A6C34878D82A}">
                    <a16:rowId xmlns:a16="http://schemas.microsoft.com/office/drawing/2014/main" val="568920716"/>
                  </a:ext>
                </a:extLst>
              </a:tr>
              <a:tr h="0">
                <a:tc>
                  <a:txBody>
                    <a:bodyPr/>
                    <a:lstStyle/>
                    <a:p>
                      <a:pPr algn="ctr">
                        <a:lnSpc>
                          <a:spcPct val="150000"/>
                        </a:lnSpc>
                      </a:pPr>
                      <a:r>
                        <a:rPr lang="zh-CN" sz="1600" kern="100">
                          <a:effectLst/>
                        </a:rPr>
                        <a:t>涉众</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altLang="en-US" sz="1600" b="1" kern="100" dirty="0">
                          <a:solidFill>
                            <a:schemeClr val="lt1"/>
                          </a:solidFill>
                          <a:effectLst/>
                          <a:latin typeface="+mn-lt"/>
                          <a:ea typeface="+mn-ea"/>
                          <a:cs typeface="+mn-cs"/>
                        </a:rPr>
                        <a:t>无</a:t>
                      </a:r>
                    </a:p>
                  </a:txBody>
                  <a:tcPr marL="68580" marR="68580" marT="36195" marB="36195">
                    <a:solidFill>
                      <a:srgbClr val="4B91D1"/>
                    </a:solidFill>
                  </a:tcPr>
                </a:tc>
                <a:extLst>
                  <a:ext uri="{0D108BD9-81ED-4DB2-BD59-A6C34878D82A}">
                    <a16:rowId xmlns:a16="http://schemas.microsoft.com/office/drawing/2014/main" val="1841919673"/>
                  </a:ext>
                </a:extLst>
              </a:tr>
              <a:tr h="0">
                <a:tc>
                  <a:txBody>
                    <a:bodyPr/>
                    <a:lstStyle/>
                    <a:p>
                      <a:pPr algn="ctr">
                        <a:lnSpc>
                          <a:spcPct val="150000"/>
                        </a:lnSpc>
                      </a:pPr>
                      <a:r>
                        <a:rPr lang="zh-CN" sz="1600" kern="100">
                          <a:effectLst/>
                        </a:rPr>
                        <a:t>前置条件</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altLang="en-US" sz="1600" b="1" kern="100">
                          <a:solidFill>
                            <a:schemeClr val="lt1"/>
                          </a:solidFill>
                          <a:effectLst/>
                          <a:latin typeface="+mn-lt"/>
                          <a:ea typeface="+mn-ea"/>
                          <a:cs typeface="+mn-cs"/>
                        </a:rPr>
                        <a:t>已经完成爬虫标记</a:t>
                      </a:r>
                    </a:p>
                  </a:txBody>
                  <a:tcPr marL="68580" marR="68580" marT="36195" marB="36195">
                    <a:solidFill>
                      <a:srgbClr val="4B91D1"/>
                    </a:solidFill>
                  </a:tcPr>
                </a:tc>
                <a:extLst>
                  <a:ext uri="{0D108BD9-81ED-4DB2-BD59-A6C34878D82A}">
                    <a16:rowId xmlns:a16="http://schemas.microsoft.com/office/drawing/2014/main" val="260072579"/>
                  </a:ext>
                </a:extLst>
              </a:tr>
              <a:tr h="0">
                <a:tc>
                  <a:txBody>
                    <a:bodyPr/>
                    <a:lstStyle/>
                    <a:p>
                      <a:pPr algn="ctr">
                        <a:lnSpc>
                          <a:spcPct val="150000"/>
                        </a:lnSpc>
                      </a:pPr>
                      <a:r>
                        <a:rPr lang="zh-CN" sz="1600" kern="100">
                          <a:effectLst/>
                        </a:rPr>
                        <a:t>后置条件</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altLang="en-US" sz="1600" b="1" kern="100">
                          <a:solidFill>
                            <a:schemeClr val="lt1"/>
                          </a:solidFill>
                          <a:effectLst/>
                          <a:latin typeface="+mn-lt"/>
                          <a:ea typeface="+mn-ea"/>
                          <a:cs typeface="+mn-cs"/>
                        </a:rPr>
                        <a:t>无</a:t>
                      </a:r>
                    </a:p>
                  </a:txBody>
                  <a:tcPr marL="68580" marR="68580" marT="36195" marB="36195">
                    <a:solidFill>
                      <a:srgbClr val="4B91D1"/>
                    </a:solidFill>
                  </a:tcPr>
                </a:tc>
                <a:extLst>
                  <a:ext uri="{0D108BD9-81ED-4DB2-BD59-A6C34878D82A}">
                    <a16:rowId xmlns:a16="http://schemas.microsoft.com/office/drawing/2014/main" val="3271740811"/>
                  </a:ext>
                </a:extLst>
              </a:tr>
              <a:tr h="422910">
                <a:tc>
                  <a:txBody>
                    <a:bodyPr/>
                    <a:lstStyle/>
                    <a:p>
                      <a:pPr algn="ctr">
                        <a:lnSpc>
                          <a:spcPct val="150000"/>
                        </a:lnSpc>
                      </a:pPr>
                      <a:r>
                        <a:rPr lang="zh-CN" sz="1600" kern="100">
                          <a:effectLst/>
                        </a:rPr>
                        <a:t>基本事件流</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marL="342900" lvl="0" indent="-342900" algn="just">
                        <a:lnSpc>
                          <a:spcPct val="150000"/>
                        </a:lnSpc>
                        <a:buFont typeface="+mj-lt"/>
                        <a:buAutoNum type="arabicPeriod"/>
                      </a:pPr>
                      <a:r>
                        <a:rPr lang="zh-CN" altLang="en-US" sz="1600" b="1" kern="100">
                          <a:solidFill>
                            <a:schemeClr val="lt1"/>
                          </a:solidFill>
                          <a:effectLst/>
                          <a:latin typeface="+mn-lt"/>
                          <a:ea typeface="+mn-ea"/>
                          <a:cs typeface="+mn-cs"/>
                        </a:rPr>
                        <a:t>传入需要限制的用户数据。</a:t>
                      </a:r>
                    </a:p>
                    <a:p>
                      <a:pPr marL="342900" lvl="0" indent="-342900" algn="l">
                        <a:lnSpc>
                          <a:spcPct val="150000"/>
                        </a:lnSpc>
                        <a:buFont typeface="+mj-lt"/>
                        <a:buAutoNum type="arabicPeriod"/>
                      </a:pPr>
                      <a:r>
                        <a:rPr lang="zh-CN" altLang="en-US" sz="1600" b="1" kern="100">
                          <a:solidFill>
                            <a:schemeClr val="lt1"/>
                          </a:solidFill>
                          <a:effectLst/>
                          <a:latin typeface="+mn-lt"/>
                          <a:ea typeface="+mn-ea"/>
                          <a:cs typeface="+mn-cs"/>
                        </a:rPr>
                        <a:t>根据数据对请求进行限制。（</a:t>
                      </a:r>
                      <a:r>
                        <a:rPr lang="en-US" sz="1600" b="1" kern="100">
                          <a:solidFill>
                            <a:schemeClr val="lt1"/>
                          </a:solidFill>
                          <a:effectLst/>
                          <a:latin typeface="+mn-lt"/>
                          <a:ea typeface="+mn-ea"/>
                          <a:cs typeface="+mn-cs"/>
                        </a:rPr>
                        <a:t>E-2</a:t>
                      </a:r>
                      <a:r>
                        <a:rPr lang="zh-CN" altLang="en-US" sz="1600" b="1" kern="100">
                          <a:solidFill>
                            <a:schemeClr val="lt1"/>
                          </a:solidFill>
                          <a:effectLst/>
                          <a:latin typeface="+mn-lt"/>
                          <a:ea typeface="+mn-ea"/>
                          <a:cs typeface="+mn-cs"/>
                        </a:rPr>
                        <a:t>）</a:t>
                      </a:r>
                    </a:p>
                  </a:txBody>
                  <a:tcPr marL="68580" marR="68580" marT="36195" marB="36195">
                    <a:solidFill>
                      <a:srgbClr val="4B91D1"/>
                    </a:solidFill>
                  </a:tcPr>
                </a:tc>
                <a:extLst>
                  <a:ext uri="{0D108BD9-81ED-4DB2-BD59-A6C34878D82A}">
                    <a16:rowId xmlns:a16="http://schemas.microsoft.com/office/drawing/2014/main" val="2051647767"/>
                  </a:ext>
                </a:extLst>
              </a:tr>
              <a:tr h="0">
                <a:tc>
                  <a:txBody>
                    <a:bodyPr/>
                    <a:lstStyle/>
                    <a:p>
                      <a:pPr algn="ctr">
                        <a:lnSpc>
                          <a:spcPct val="150000"/>
                        </a:lnSpc>
                      </a:pPr>
                      <a:r>
                        <a:rPr lang="zh-CN" sz="1600" kern="100">
                          <a:effectLst/>
                        </a:rPr>
                        <a:t>备选事件流</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en-US" sz="1600" b="1" kern="100" dirty="0">
                          <a:solidFill>
                            <a:schemeClr val="lt1"/>
                          </a:solidFill>
                          <a:effectLst/>
                          <a:latin typeface="+mn-lt"/>
                          <a:ea typeface="+mn-ea"/>
                          <a:cs typeface="+mn-cs"/>
                        </a:rPr>
                        <a:t>E-2 </a:t>
                      </a:r>
                      <a:r>
                        <a:rPr lang="zh-CN" altLang="en-US" sz="1600" b="1" kern="100" dirty="0">
                          <a:solidFill>
                            <a:schemeClr val="lt1"/>
                          </a:solidFill>
                          <a:effectLst/>
                          <a:latin typeface="+mn-lt"/>
                          <a:ea typeface="+mn-ea"/>
                          <a:cs typeface="+mn-cs"/>
                        </a:rPr>
                        <a:t>同一用户已存在</a:t>
                      </a:r>
                    </a:p>
                    <a:p>
                      <a:pPr marL="342900" lvl="0" indent="-342900" algn="l">
                        <a:lnSpc>
                          <a:spcPct val="150000"/>
                        </a:lnSpc>
                        <a:buFont typeface="+mj-lt"/>
                        <a:buAutoNum type="arabicPeriod"/>
                      </a:pPr>
                      <a:r>
                        <a:rPr lang="zh-CN" altLang="en-US" sz="1600" b="1" kern="100" dirty="0">
                          <a:solidFill>
                            <a:schemeClr val="lt1"/>
                          </a:solidFill>
                          <a:effectLst/>
                          <a:latin typeface="+mn-lt"/>
                          <a:ea typeface="+mn-ea"/>
                          <a:cs typeface="+mn-cs"/>
                        </a:rPr>
                        <a:t>更新限制信息</a:t>
                      </a:r>
                      <a:r>
                        <a:rPr lang="en-US" sz="1600" b="1" kern="100" dirty="0">
                          <a:solidFill>
                            <a:schemeClr val="lt1"/>
                          </a:solidFill>
                          <a:effectLst/>
                          <a:latin typeface="+mn-lt"/>
                          <a:ea typeface="+mn-ea"/>
                          <a:cs typeface="+mn-cs"/>
                        </a:rPr>
                        <a:t>	</a:t>
                      </a:r>
                      <a:endParaRPr lang="zh-CN" altLang="en-US" sz="1600" b="1" kern="100" dirty="0">
                        <a:solidFill>
                          <a:schemeClr val="lt1"/>
                        </a:solidFill>
                        <a:effectLst/>
                        <a:latin typeface="+mn-lt"/>
                        <a:ea typeface="+mn-ea"/>
                        <a:cs typeface="+mn-cs"/>
                      </a:endParaRPr>
                    </a:p>
                  </a:txBody>
                  <a:tcPr marL="68580" marR="68580" marT="36195" marB="36195">
                    <a:solidFill>
                      <a:srgbClr val="4B91D1"/>
                    </a:solidFill>
                  </a:tcPr>
                </a:tc>
                <a:extLst>
                  <a:ext uri="{0D108BD9-81ED-4DB2-BD59-A6C34878D82A}">
                    <a16:rowId xmlns:a16="http://schemas.microsoft.com/office/drawing/2014/main" val="2856456708"/>
                  </a:ext>
                </a:extLst>
              </a:tr>
            </a:tbl>
          </a:graphicData>
        </a:graphic>
      </p:graphicFrame>
    </p:spTree>
    <p:extLst>
      <p:ext uri="{BB962C8B-B14F-4D97-AF65-F5344CB8AC3E}">
        <p14:creationId xmlns:p14="http://schemas.microsoft.com/office/powerpoint/2010/main" val="2326593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238845" y="219693"/>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系统设计</a:t>
            </a:r>
          </a:p>
        </p:txBody>
      </p:sp>
      <p:grpSp>
        <p:nvGrpSpPr>
          <p:cNvPr id="4" name="组合 3"/>
          <p:cNvGrpSpPr/>
          <p:nvPr/>
        </p:nvGrpSpPr>
        <p:grpSpPr>
          <a:xfrm>
            <a:off x="-3694" y="237055"/>
            <a:ext cx="1203844" cy="488496"/>
            <a:chOff x="-3694" y="237055"/>
            <a:chExt cx="1203844" cy="488496"/>
          </a:xfrm>
        </p:grpSpPr>
        <p:grpSp>
          <p:nvGrpSpPr>
            <p:cNvPr id="7" name="组合 6"/>
            <p:cNvGrpSpPr/>
            <p:nvPr/>
          </p:nvGrpSpPr>
          <p:grpSpPr>
            <a:xfrm>
              <a:off x="0" y="237055"/>
              <a:ext cx="1200150" cy="488496"/>
              <a:chOff x="0" y="254454"/>
              <a:chExt cx="1795510" cy="732518"/>
            </a:xfrm>
          </p:grpSpPr>
          <p:sp>
            <p:nvSpPr>
              <p:cNvPr id="2" name="矩形 1"/>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任意多边形 4"/>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4" name="文本框 13"/>
            <p:cNvSpPr txBox="1"/>
            <p:nvPr/>
          </p:nvSpPr>
          <p:spPr>
            <a:xfrm>
              <a:off x="-3694" y="237055"/>
              <a:ext cx="720670" cy="461665"/>
            </a:xfrm>
            <a:prstGeom prst="rect">
              <a:avLst/>
            </a:prstGeom>
            <a:noFill/>
          </p:spPr>
          <p:txBody>
            <a:bodyPr wrap="square" rtlCol="0">
              <a:spAutoFit/>
            </a:bodyPr>
            <a:lstStyle/>
            <a:p>
              <a:pPr algn="ctr"/>
              <a:r>
                <a:rPr lang="en-US" altLang="zh-CN" sz="2400" b="1" dirty="0">
                  <a:solidFill>
                    <a:schemeClr val="bg1"/>
                  </a:solidFill>
                </a:rPr>
                <a:t>04</a:t>
              </a:r>
              <a:endParaRPr lang="zh-CN" altLang="en-US" sz="2400" b="1" dirty="0">
                <a:solidFill>
                  <a:schemeClr val="bg1"/>
                </a:solidFill>
              </a:endParaRPr>
            </a:p>
          </p:txBody>
        </p:sp>
      </p:grpSp>
      <p:grpSp>
        <p:nvGrpSpPr>
          <p:cNvPr id="15" name="组合 14"/>
          <p:cNvGrpSpPr/>
          <p:nvPr/>
        </p:nvGrpSpPr>
        <p:grpSpPr>
          <a:xfrm>
            <a:off x="-3694" y="6575725"/>
            <a:ext cx="12195694" cy="282275"/>
            <a:chOff x="-3694" y="6575725"/>
            <a:chExt cx="12195694" cy="282275"/>
          </a:xfrm>
        </p:grpSpPr>
        <p:sp>
          <p:nvSpPr>
            <p:cNvPr id="16" name="矩形 19"/>
            <p:cNvSpPr/>
            <p:nvPr/>
          </p:nvSpPr>
          <p:spPr>
            <a:xfrm>
              <a:off x="-3694" y="6575725"/>
              <a:ext cx="9785869" cy="282275"/>
            </a:xfrm>
            <a:custGeom>
              <a:avLst/>
              <a:gdLst>
                <a:gd name="connsiteX0" fmla="*/ 0 w 9785869"/>
                <a:gd name="connsiteY0" fmla="*/ 0 h 282275"/>
                <a:gd name="connsiteX1" fmla="*/ 9785869 w 9785869"/>
                <a:gd name="connsiteY1" fmla="*/ 0 h 282275"/>
                <a:gd name="connsiteX2" fmla="*/ 9785869 w 9785869"/>
                <a:gd name="connsiteY2" fmla="*/ 282275 h 282275"/>
                <a:gd name="connsiteX3" fmla="*/ 0 w 9785869"/>
                <a:gd name="connsiteY3" fmla="*/ 282275 h 282275"/>
                <a:gd name="connsiteX4" fmla="*/ 0 w 9785869"/>
                <a:gd name="connsiteY4" fmla="*/ 0 h 282275"/>
                <a:gd name="connsiteX0-1" fmla="*/ 0 w 9785869"/>
                <a:gd name="connsiteY0-2" fmla="*/ 0 h 282275"/>
                <a:gd name="connsiteX1-3" fmla="*/ 9785869 w 9785869"/>
                <a:gd name="connsiteY1-4" fmla="*/ 0 h 282275"/>
                <a:gd name="connsiteX2-5" fmla="*/ 9500119 w 9785869"/>
                <a:gd name="connsiteY2-6" fmla="*/ 282275 h 282275"/>
                <a:gd name="connsiteX3-7" fmla="*/ 0 w 9785869"/>
                <a:gd name="connsiteY3-8" fmla="*/ 282275 h 282275"/>
                <a:gd name="connsiteX4-9" fmla="*/ 0 w 9785869"/>
                <a:gd name="connsiteY4-10" fmla="*/ 0 h 282275"/>
                <a:gd name="connsiteX0-11" fmla="*/ 0 w 9785869"/>
                <a:gd name="connsiteY0-12" fmla="*/ 0 h 282275"/>
                <a:gd name="connsiteX1-13" fmla="*/ 9785869 w 9785869"/>
                <a:gd name="connsiteY1-14" fmla="*/ 0 h 282275"/>
                <a:gd name="connsiteX2-15" fmla="*/ 9623944 w 9785869"/>
                <a:gd name="connsiteY2-16" fmla="*/ 263225 h 282275"/>
                <a:gd name="connsiteX3-17" fmla="*/ 0 w 9785869"/>
                <a:gd name="connsiteY3-18" fmla="*/ 282275 h 282275"/>
                <a:gd name="connsiteX4-19" fmla="*/ 0 w 9785869"/>
                <a:gd name="connsiteY4-20" fmla="*/ 0 h 282275"/>
                <a:gd name="connsiteX0-21" fmla="*/ 0 w 9785869"/>
                <a:gd name="connsiteY0-22" fmla="*/ 0 h 282275"/>
                <a:gd name="connsiteX1-23" fmla="*/ 9785869 w 9785869"/>
                <a:gd name="connsiteY1-24" fmla="*/ 0 h 282275"/>
                <a:gd name="connsiteX2-25" fmla="*/ 9633469 w 9785869"/>
                <a:gd name="connsiteY2-26" fmla="*/ 282275 h 282275"/>
                <a:gd name="connsiteX3-27" fmla="*/ 0 w 9785869"/>
                <a:gd name="connsiteY3-28" fmla="*/ 282275 h 282275"/>
                <a:gd name="connsiteX4-29" fmla="*/ 0 w 9785869"/>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5869" h="282275">
                  <a:moveTo>
                    <a:pt x="0" y="0"/>
                  </a:moveTo>
                  <a:lnTo>
                    <a:pt x="9785869" y="0"/>
                  </a:lnTo>
                  <a:lnTo>
                    <a:pt x="9633469" y="282275"/>
                  </a:lnTo>
                  <a:lnTo>
                    <a:pt x="0" y="2822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文本框 16"/>
            <p:cNvSpPr txBox="1"/>
            <p:nvPr/>
          </p:nvSpPr>
          <p:spPr>
            <a:xfrm>
              <a:off x="9782176" y="6575725"/>
              <a:ext cx="1809750" cy="276999"/>
            </a:xfrm>
            <a:prstGeom prst="rect">
              <a:avLst/>
            </a:prstGeom>
            <a:noFill/>
          </p:spPr>
          <p:txBody>
            <a:bodyPr wrap="square" rtlCol="0">
              <a:spAutoFit/>
            </a:bodyPr>
            <a:lstStyle/>
            <a:p>
              <a:pPr algn="dist"/>
              <a:r>
                <a:rPr lang="zh-CN" altLang="en-US" sz="1200" i="1" dirty="0">
                  <a:solidFill>
                    <a:schemeClr val="tx1">
                      <a:lumMod val="75000"/>
                      <a:lumOff val="25000"/>
                    </a:schemeClr>
                  </a:solidFill>
                </a:rPr>
                <a:t>北京航空航天大学</a:t>
              </a:r>
            </a:p>
          </p:txBody>
        </p:sp>
        <p:sp>
          <p:nvSpPr>
            <p:cNvPr id="18" name="矩形 21"/>
            <p:cNvSpPr/>
            <p:nvPr/>
          </p:nvSpPr>
          <p:spPr>
            <a:xfrm>
              <a:off x="11591925" y="6575725"/>
              <a:ext cx="600075" cy="282275"/>
            </a:xfrm>
            <a:custGeom>
              <a:avLst/>
              <a:gdLst>
                <a:gd name="connsiteX0" fmla="*/ 0 w 600075"/>
                <a:gd name="connsiteY0" fmla="*/ 0 h 282275"/>
                <a:gd name="connsiteX1" fmla="*/ 600075 w 600075"/>
                <a:gd name="connsiteY1" fmla="*/ 0 h 282275"/>
                <a:gd name="connsiteX2" fmla="*/ 600075 w 600075"/>
                <a:gd name="connsiteY2" fmla="*/ 282275 h 282275"/>
                <a:gd name="connsiteX3" fmla="*/ 0 w 600075"/>
                <a:gd name="connsiteY3" fmla="*/ 282275 h 282275"/>
                <a:gd name="connsiteX4" fmla="*/ 0 w 600075"/>
                <a:gd name="connsiteY4" fmla="*/ 0 h 282275"/>
                <a:gd name="connsiteX0-1" fmla="*/ 247650 w 600075"/>
                <a:gd name="connsiteY0-2" fmla="*/ 0 h 282275"/>
                <a:gd name="connsiteX1-3" fmla="*/ 600075 w 600075"/>
                <a:gd name="connsiteY1-4" fmla="*/ 0 h 282275"/>
                <a:gd name="connsiteX2-5" fmla="*/ 600075 w 600075"/>
                <a:gd name="connsiteY2-6" fmla="*/ 282275 h 282275"/>
                <a:gd name="connsiteX3-7" fmla="*/ 0 w 600075"/>
                <a:gd name="connsiteY3-8" fmla="*/ 282275 h 282275"/>
                <a:gd name="connsiteX4-9" fmla="*/ 247650 w 600075"/>
                <a:gd name="connsiteY4-10" fmla="*/ 0 h 282275"/>
                <a:gd name="connsiteX0-11" fmla="*/ 217170 w 600075"/>
                <a:gd name="connsiteY0-12" fmla="*/ 0 h 282275"/>
                <a:gd name="connsiteX1-13" fmla="*/ 600075 w 600075"/>
                <a:gd name="connsiteY1-14" fmla="*/ 0 h 282275"/>
                <a:gd name="connsiteX2-15" fmla="*/ 600075 w 600075"/>
                <a:gd name="connsiteY2-16" fmla="*/ 282275 h 282275"/>
                <a:gd name="connsiteX3-17" fmla="*/ 0 w 600075"/>
                <a:gd name="connsiteY3-18" fmla="*/ 282275 h 282275"/>
                <a:gd name="connsiteX4-19" fmla="*/ 217170 w 600075"/>
                <a:gd name="connsiteY4-20" fmla="*/ 0 h 282275"/>
                <a:gd name="connsiteX0-21" fmla="*/ 140970 w 600075"/>
                <a:gd name="connsiteY0-22" fmla="*/ 0 h 282275"/>
                <a:gd name="connsiteX1-23" fmla="*/ 600075 w 600075"/>
                <a:gd name="connsiteY1-24" fmla="*/ 0 h 282275"/>
                <a:gd name="connsiteX2-25" fmla="*/ 600075 w 600075"/>
                <a:gd name="connsiteY2-26" fmla="*/ 282275 h 282275"/>
                <a:gd name="connsiteX3-27" fmla="*/ 0 w 600075"/>
                <a:gd name="connsiteY3-28" fmla="*/ 282275 h 282275"/>
                <a:gd name="connsiteX4-29" fmla="*/ 140970 w 600075"/>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0075" h="282275">
                  <a:moveTo>
                    <a:pt x="140970" y="0"/>
                  </a:moveTo>
                  <a:lnTo>
                    <a:pt x="600075" y="0"/>
                  </a:lnTo>
                  <a:lnTo>
                    <a:pt x="600075" y="282275"/>
                  </a:lnTo>
                  <a:lnTo>
                    <a:pt x="0" y="282275"/>
                  </a:lnTo>
                  <a:lnTo>
                    <a:pt x="14097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cxnSp>
        <p:nvCxnSpPr>
          <p:cNvPr id="19" name="MH_Other_1"/>
          <p:cNvCxnSpPr/>
          <p:nvPr>
            <p:custDataLst>
              <p:tags r:id="rId1"/>
            </p:custDataLst>
          </p:nvPr>
        </p:nvCxnSpPr>
        <p:spPr>
          <a:xfrm>
            <a:off x="-116114" y="2027547"/>
            <a:ext cx="12308114" cy="0"/>
          </a:xfrm>
          <a:prstGeom prst="line">
            <a:avLst/>
          </a:prstGeom>
          <a:ln w="38100">
            <a:solidFill>
              <a:srgbClr val="DDDDDD"/>
            </a:solidFill>
          </a:ln>
        </p:spPr>
        <p:style>
          <a:lnRef idx="1">
            <a:schemeClr val="accent1"/>
          </a:lnRef>
          <a:fillRef idx="0">
            <a:schemeClr val="accent1"/>
          </a:fillRef>
          <a:effectRef idx="0">
            <a:schemeClr val="accent1"/>
          </a:effectRef>
          <a:fontRef idx="minor">
            <a:schemeClr val="tx1"/>
          </a:fontRef>
        </p:style>
      </p:cxnSp>
      <p:sp>
        <p:nvSpPr>
          <p:cNvPr id="20" name="MH_SubTitle_1"/>
          <p:cNvSpPr/>
          <p:nvPr>
            <p:custDataLst>
              <p:tags r:id="rId2"/>
            </p:custDataLst>
          </p:nvPr>
        </p:nvSpPr>
        <p:spPr>
          <a:xfrm>
            <a:off x="1392971" y="1388955"/>
            <a:ext cx="1277184" cy="1277184"/>
          </a:xfrm>
          <a:prstGeom prst="ellipse">
            <a:avLst/>
          </a:prstGeom>
          <a:ln w="508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anchor="ctr">
            <a:normAutofit/>
          </a:bodyPr>
          <a:lstStyle/>
          <a:p>
            <a:pPr algn="ctr">
              <a:defRPr/>
            </a:pPr>
            <a:r>
              <a:rPr lang="zh-CN" altLang="en-US" sz="2400" dirty="0">
                <a:solidFill>
                  <a:srgbClr val="FFFFFF"/>
                </a:solidFill>
                <a:latin typeface="Arial" panose="020B0604020202020204" pitchFamily="34" charset="0"/>
                <a:ea typeface="黑体" panose="02010609060101010101" pitchFamily="49" charset="-122"/>
              </a:rPr>
              <a:t>用户识别</a:t>
            </a:r>
          </a:p>
        </p:txBody>
      </p:sp>
      <p:grpSp>
        <p:nvGrpSpPr>
          <p:cNvPr id="8" name="组合 7"/>
          <p:cNvGrpSpPr/>
          <p:nvPr/>
        </p:nvGrpSpPr>
        <p:grpSpPr>
          <a:xfrm>
            <a:off x="176248" y="2666139"/>
            <a:ext cx="3710630" cy="3708159"/>
            <a:chOff x="679831" y="2663409"/>
            <a:chExt cx="3710630" cy="3803572"/>
          </a:xfrm>
        </p:grpSpPr>
        <p:sp>
          <p:nvSpPr>
            <p:cNvPr id="21" name="MH_Text_1"/>
            <p:cNvSpPr/>
            <p:nvPr>
              <p:custDataLst>
                <p:tags r:id="rId9"/>
              </p:custDataLst>
            </p:nvPr>
          </p:nvSpPr>
          <p:spPr>
            <a:xfrm>
              <a:off x="679831" y="2793486"/>
              <a:ext cx="3710630" cy="3673495"/>
            </a:xfrm>
            <a:prstGeom prst="roundRect">
              <a:avLst>
                <a:gd name="adj" fmla="val 9524"/>
              </a:avLst>
            </a:prstGeom>
            <a:solidFill>
              <a:schemeClr val="bg1">
                <a:lumMod val="95000"/>
              </a:schemeClr>
            </a:solidFill>
            <a:ln w="31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indent="457200">
                <a:lnSpc>
                  <a:spcPct val="130000"/>
                </a:lnSpc>
                <a:defRPr/>
              </a:pPr>
              <a:r>
                <a:rPr lang="zh-CN" altLang="en-US" sz="2000" dirty="0">
                  <a:solidFill>
                    <a:prstClr val="black">
                      <a:lumMod val="75000"/>
                      <a:lumOff val="25000"/>
                    </a:prstClr>
                  </a:solidFill>
                  <a:latin typeface="Arial" panose="020B0604020202020204" pitchFamily="34" charset="0"/>
                </a:rPr>
                <a:t>用户识别部分采用</a:t>
              </a:r>
              <a:r>
                <a:rPr lang="en-US" altLang="zh-CN" sz="2000" dirty="0">
                  <a:solidFill>
                    <a:prstClr val="black">
                      <a:lumMod val="75000"/>
                      <a:lumOff val="25000"/>
                    </a:prstClr>
                  </a:solidFill>
                  <a:latin typeface="Arial" panose="020B0604020202020204" pitchFamily="34" charset="0"/>
                </a:rPr>
                <a:t>IP</a:t>
              </a:r>
              <a:r>
                <a:rPr lang="zh-CN" altLang="en-US" sz="2000" dirty="0">
                  <a:solidFill>
                    <a:prstClr val="black">
                      <a:lumMod val="75000"/>
                      <a:lumOff val="25000"/>
                    </a:prstClr>
                  </a:solidFill>
                  <a:latin typeface="Arial" panose="020B0604020202020204" pitchFamily="34" charset="0"/>
                </a:rPr>
                <a:t>地址与浏览器</a:t>
              </a:r>
              <a:r>
                <a:rPr lang="en-US" altLang="zh-CN" sz="2000" dirty="0">
                  <a:solidFill>
                    <a:prstClr val="black">
                      <a:lumMod val="75000"/>
                      <a:lumOff val="25000"/>
                    </a:prstClr>
                  </a:solidFill>
                  <a:latin typeface="Arial" panose="020B0604020202020204" pitchFamily="34" charset="0"/>
                </a:rPr>
                <a:t>fingerprint</a:t>
              </a:r>
              <a:r>
                <a:rPr lang="zh-CN" altLang="en-US" sz="2000" dirty="0">
                  <a:solidFill>
                    <a:prstClr val="black">
                      <a:lumMod val="75000"/>
                      <a:lumOff val="25000"/>
                    </a:prstClr>
                  </a:solidFill>
                  <a:latin typeface="Arial" panose="020B0604020202020204" pitchFamily="34" charset="0"/>
                </a:rPr>
                <a:t>相结合的方式。</a:t>
              </a:r>
              <a:endParaRPr lang="en-US" altLang="zh-CN" sz="2000" dirty="0">
                <a:solidFill>
                  <a:prstClr val="black">
                    <a:lumMod val="75000"/>
                    <a:lumOff val="25000"/>
                  </a:prstClr>
                </a:solidFill>
                <a:latin typeface="Arial" panose="020B0604020202020204" pitchFamily="34" charset="0"/>
              </a:endParaRPr>
            </a:p>
            <a:p>
              <a:pPr indent="457200">
                <a:lnSpc>
                  <a:spcPct val="130000"/>
                </a:lnSpc>
                <a:defRPr/>
              </a:pPr>
              <a:r>
                <a:rPr lang="en-US" altLang="zh-CN" sz="2000" dirty="0">
                  <a:solidFill>
                    <a:prstClr val="black">
                      <a:lumMod val="75000"/>
                      <a:lumOff val="25000"/>
                    </a:prstClr>
                  </a:solidFill>
                  <a:latin typeface="Arial" panose="020B0604020202020204" pitchFamily="34" charset="0"/>
                </a:rPr>
                <a:t>Fingerprint</a:t>
              </a:r>
              <a:r>
                <a:rPr lang="zh-CN" altLang="en-US" sz="2000" dirty="0">
                  <a:solidFill>
                    <a:prstClr val="black">
                      <a:lumMod val="75000"/>
                      <a:lumOff val="25000"/>
                    </a:prstClr>
                  </a:solidFill>
                  <a:latin typeface="Arial" panose="020B0604020202020204" pitchFamily="34" charset="0"/>
                </a:rPr>
                <a:t>是通过获取浏览器具有辨识度的信息，进行计算得出的哈希值。</a:t>
              </a:r>
              <a:endParaRPr lang="en-US" altLang="zh-CN" sz="2000" dirty="0">
                <a:solidFill>
                  <a:prstClr val="black">
                    <a:lumMod val="75000"/>
                    <a:lumOff val="25000"/>
                  </a:prstClr>
                </a:solidFill>
                <a:latin typeface="Arial" panose="020B0604020202020204" pitchFamily="34" charset="0"/>
              </a:endParaRPr>
            </a:p>
            <a:p>
              <a:pPr indent="457200">
                <a:lnSpc>
                  <a:spcPct val="130000"/>
                </a:lnSpc>
                <a:defRPr/>
              </a:pPr>
              <a:r>
                <a:rPr lang="zh-CN" altLang="en-US" sz="2000" dirty="0">
                  <a:solidFill>
                    <a:prstClr val="black">
                      <a:lumMod val="75000"/>
                      <a:lumOff val="25000"/>
                    </a:prstClr>
                  </a:solidFill>
                  <a:latin typeface="Arial" panose="020B0604020202020204" pitchFamily="34" charset="0"/>
                </a:rPr>
                <a:t>其他特征值也被保存在数据库中，便于进一步区分</a:t>
              </a:r>
              <a:r>
                <a:rPr lang="zh-CN" altLang="en-US" sz="2100" dirty="0">
                  <a:solidFill>
                    <a:prstClr val="black">
                      <a:lumMod val="75000"/>
                      <a:lumOff val="25000"/>
                    </a:prstClr>
                  </a:solidFill>
                  <a:latin typeface="Arial" panose="020B0604020202020204" pitchFamily="34" charset="0"/>
                </a:rPr>
                <a:t>。</a:t>
              </a:r>
            </a:p>
          </p:txBody>
        </p:sp>
        <p:cxnSp>
          <p:nvCxnSpPr>
            <p:cNvPr id="22" name="MH_Other_2"/>
            <p:cNvCxnSpPr>
              <a:cxnSpLocks/>
              <a:stCxn id="20" idx="4"/>
              <a:endCxn id="21" idx="0"/>
            </p:cNvCxnSpPr>
            <p:nvPr>
              <p:custDataLst>
                <p:tags r:id="rId10"/>
              </p:custDataLst>
            </p:nvPr>
          </p:nvCxnSpPr>
          <p:spPr>
            <a:xfrm>
              <a:off x="2535146" y="2663409"/>
              <a:ext cx="0" cy="130077"/>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23" name="MH_SubTitle_2"/>
          <p:cNvSpPr/>
          <p:nvPr>
            <p:custDataLst>
              <p:tags r:id="rId3"/>
            </p:custDataLst>
          </p:nvPr>
        </p:nvSpPr>
        <p:spPr>
          <a:xfrm>
            <a:off x="5470662" y="1388955"/>
            <a:ext cx="1277184" cy="1277184"/>
          </a:xfrm>
          <a:prstGeom prst="ellipse">
            <a:avLst/>
          </a:prstGeom>
          <a:solidFill>
            <a:schemeClr val="accent2"/>
          </a:solidFill>
          <a:ln w="508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anchor="ctr">
            <a:normAutofit/>
          </a:bodyPr>
          <a:lstStyle/>
          <a:p>
            <a:pPr algn="ctr">
              <a:defRPr/>
            </a:pPr>
            <a:r>
              <a:rPr lang="zh-CN" altLang="en-US" sz="2400" dirty="0">
                <a:solidFill>
                  <a:srgbClr val="FFFFFF"/>
                </a:solidFill>
                <a:latin typeface="Arial" panose="020B0604020202020204" pitchFamily="34" charset="0"/>
                <a:ea typeface="黑体" panose="02010609060101010101" pitchFamily="49" charset="-122"/>
              </a:rPr>
              <a:t>爬虫识别</a:t>
            </a:r>
          </a:p>
        </p:txBody>
      </p:sp>
      <p:grpSp>
        <p:nvGrpSpPr>
          <p:cNvPr id="9" name="组合 8"/>
          <p:cNvGrpSpPr/>
          <p:nvPr/>
        </p:nvGrpSpPr>
        <p:grpSpPr>
          <a:xfrm>
            <a:off x="4267201" y="2666139"/>
            <a:ext cx="3709615" cy="3708144"/>
            <a:chOff x="4359965" y="2666139"/>
            <a:chExt cx="3709615" cy="3708144"/>
          </a:xfrm>
        </p:grpSpPr>
        <p:sp>
          <p:nvSpPr>
            <p:cNvPr id="24" name="MH_Text_2"/>
            <p:cNvSpPr/>
            <p:nvPr>
              <p:custDataLst>
                <p:tags r:id="rId7"/>
              </p:custDataLst>
            </p:nvPr>
          </p:nvSpPr>
          <p:spPr>
            <a:xfrm>
              <a:off x="4359965" y="2792950"/>
              <a:ext cx="3709615" cy="3581333"/>
            </a:xfrm>
            <a:prstGeom prst="roundRect">
              <a:avLst>
                <a:gd name="adj" fmla="val 9524"/>
              </a:avLst>
            </a:prstGeom>
            <a:solidFill>
              <a:schemeClr val="bg1">
                <a:lumMod val="95000"/>
              </a:schemeClr>
            </a:solidFill>
            <a:ln w="31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2500" lnSpcReduction="10000"/>
            </a:bodyPr>
            <a:lstStyle/>
            <a:p>
              <a:pPr indent="457200">
                <a:lnSpc>
                  <a:spcPct val="130000"/>
                </a:lnSpc>
                <a:defRPr/>
              </a:pPr>
              <a:r>
                <a:rPr lang="zh-CN" altLang="en-US" sz="2000" dirty="0">
                  <a:solidFill>
                    <a:prstClr val="black">
                      <a:lumMod val="75000"/>
                      <a:lumOff val="25000"/>
                    </a:prstClr>
                  </a:solidFill>
                  <a:latin typeface="Arial" panose="020B0604020202020204" pitchFamily="34" charset="0"/>
                </a:rPr>
                <a:t>爬虫识别的部分，采用设置阈值、</a:t>
              </a:r>
              <a:r>
                <a:rPr lang="en-US" altLang="zh-CN" sz="2000" dirty="0">
                  <a:solidFill>
                    <a:prstClr val="black">
                      <a:lumMod val="75000"/>
                      <a:lumOff val="25000"/>
                    </a:prstClr>
                  </a:solidFill>
                  <a:latin typeface="Arial" panose="020B0604020202020204" pitchFamily="34" charset="0"/>
                </a:rPr>
                <a:t>HTTP</a:t>
              </a:r>
              <a:r>
                <a:rPr lang="zh-CN" altLang="en-US" sz="2000" dirty="0">
                  <a:solidFill>
                    <a:prstClr val="black">
                      <a:lumMod val="75000"/>
                      <a:lumOff val="25000"/>
                    </a:prstClr>
                  </a:solidFill>
                  <a:latin typeface="Arial" panose="020B0604020202020204" pitchFamily="34" charset="0"/>
                </a:rPr>
                <a:t>请求检测的方式。</a:t>
              </a:r>
              <a:endParaRPr lang="en-US" altLang="zh-CN" sz="2000" dirty="0">
                <a:solidFill>
                  <a:prstClr val="black">
                    <a:lumMod val="75000"/>
                    <a:lumOff val="25000"/>
                  </a:prstClr>
                </a:solidFill>
                <a:latin typeface="Arial" panose="020B0604020202020204" pitchFamily="34" charset="0"/>
              </a:endParaRPr>
            </a:p>
            <a:p>
              <a:pPr indent="457200">
                <a:lnSpc>
                  <a:spcPct val="130000"/>
                </a:lnSpc>
                <a:defRPr/>
              </a:pPr>
              <a:r>
                <a:rPr lang="zh-CN" altLang="en-US" sz="2000" dirty="0">
                  <a:solidFill>
                    <a:prstClr val="black">
                      <a:lumMod val="75000"/>
                      <a:lumOff val="25000"/>
                    </a:prstClr>
                  </a:solidFill>
                  <a:latin typeface="Arial" panose="020B0604020202020204" pitchFamily="34" charset="0"/>
                </a:rPr>
                <a:t>通过记录时间段内的请求次数以及最近的访问时间，标记访问过于频繁的用户。对于请求中身份信息不匹配的用户也进行标记。</a:t>
              </a:r>
              <a:endParaRPr lang="en-US" altLang="zh-CN" sz="2000" dirty="0">
                <a:solidFill>
                  <a:prstClr val="black">
                    <a:lumMod val="75000"/>
                    <a:lumOff val="25000"/>
                  </a:prstClr>
                </a:solidFill>
                <a:latin typeface="Arial" panose="020B0604020202020204" pitchFamily="34" charset="0"/>
              </a:endParaRPr>
            </a:p>
            <a:p>
              <a:pPr indent="457200">
                <a:lnSpc>
                  <a:spcPct val="130000"/>
                </a:lnSpc>
                <a:defRPr/>
              </a:pPr>
              <a:r>
                <a:rPr lang="zh-CN" altLang="en-US" sz="2000" dirty="0">
                  <a:solidFill>
                    <a:prstClr val="black">
                      <a:lumMod val="75000"/>
                      <a:lumOff val="25000"/>
                    </a:prstClr>
                  </a:solidFill>
                  <a:latin typeface="Arial" panose="020B0604020202020204" pitchFamily="34" charset="0"/>
                </a:rPr>
                <a:t>去除白名单用户后，限制其他受标记用户的频率与次数。</a:t>
              </a:r>
              <a:endParaRPr lang="en-US" altLang="zh-CN" sz="2000" dirty="0">
                <a:solidFill>
                  <a:prstClr val="black">
                    <a:lumMod val="75000"/>
                    <a:lumOff val="25000"/>
                  </a:prstClr>
                </a:solidFill>
                <a:latin typeface="Arial" panose="020B0604020202020204" pitchFamily="34" charset="0"/>
              </a:endParaRPr>
            </a:p>
          </p:txBody>
        </p:sp>
        <p:cxnSp>
          <p:nvCxnSpPr>
            <p:cNvPr id="25" name="MH_Other_3"/>
            <p:cNvCxnSpPr>
              <a:cxnSpLocks/>
              <a:stCxn id="23" idx="4"/>
            </p:cNvCxnSpPr>
            <p:nvPr>
              <p:custDataLst>
                <p:tags r:id="rId8"/>
              </p:custDataLst>
            </p:nvPr>
          </p:nvCxnSpPr>
          <p:spPr>
            <a:xfrm>
              <a:off x="6109254" y="2666139"/>
              <a:ext cx="0" cy="126811"/>
            </a:xfrm>
            <a:prstGeom prst="line">
              <a:avLst/>
            </a:prstGeom>
            <a:ln w="1905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26" name="MH_SubTitle_3"/>
          <p:cNvSpPr/>
          <p:nvPr>
            <p:custDataLst>
              <p:tags r:id="rId4"/>
            </p:custDataLst>
          </p:nvPr>
        </p:nvSpPr>
        <p:spPr>
          <a:xfrm>
            <a:off x="9573354" y="1388955"/>
            <a:ext cx="1277184" cy="1277184"/>
          </a:xfrm>
          <a:prstGeom prst="ellipse">
            <a:avLst/>
          </a:prstGeom>
          <a:solidFill>
            <a:schemeClr val="accent3"/>
          </a:solidFill>
          <a:ln w="508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anchor="ctr">
            <a:normAutofit/>
          </a:bodyPr>
          <a:lstStyle/>
          <a:p>
            <a:pPr algn="ctr">
              <a:defRPr/>
            </a:pPr>
            <a:r>
              <a:rPr lang="zh-CN" altLang="en-US" sz="2400" dirty="0">
                <a:solidFill>
                  <a:srgbClr val="FFFFFF"/>
                </a:solidFill>
                <a:latin typeface="Arial" panose="020B0604020202020204" pitchFamily="34" charset="0"/>
                <a:ea typeface="黑体" panose="02010609060101010101" pitchFamily="49" charset="-122"/>
              </a:rPr>
              <a:t>访问限制</a:t>
            </a:r>
          </a:p>
        </p:txBody>
      </p:sp>
      <p:grpSp>
        <p:nvGrpSpPr>
          <p:cNvPr id="10" name="组合 9"/>
          <p:cNvGrpSpPr/>
          <p:nvPr/>
        </p:nvGrpSpPr>
        <p:grpSpPr>
          <a:xfrm>
            <a:off x="8357138" y="2666139"/>
            <a:ext cx="3709615" cy="3708142"/>
            <a:chOff x="8449902" y="2666139"/>
            <a:chExt cx="3709615" cy="3708142"/>
          </a:xfrm>
        </p:grpSpPr>
        <p:sp>
          <p:nvSpPr>
            <p:cNvPr id="27" name="MH_Text_3"/>
            <p:cNvSpPr/>
            <p:nvPr>
              <p:custDataLst>
                <p:tags r:id="rId5"/>
              </p:custDataLst>
            </p:nvPr>
          </p:nvSpPr>
          <p:spPr>
            <a:xfrm>
              <a:off x="8449902" y="2792950"/>
              <a:ext cx="3709615" cy="3581331"/>
            </a:xfrm>
            <a:prstGeom prst="roundRect">
              <a:avLst>
                <a:gd name="adj" fmla="val 9524"/>
              </a:avLst>
            </a:prstGeom>
            <a:solidFill>
              <a:schemeClr val="bg1">
                <a:lumMod val="95000"/>
              </a:schemeClr>
            </a:solidFill>
            <a:ln w="3175">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indent="457200">
                <a:lnSpc>
                  <a:spcPct val="130000"/>
                </a:lnSpc>
                <a:defRPr/>
              </a:pPr>
              <a:r>
                <a:rPr lang="zh-CN" altLang="en-US" sz="2000" dirty="0">
                  <a:solidFill>
                    <a:prstClr val="black">
                      <a:lumMod val="75000"/>
                      <a:lumOff val="25000"/>
                    </a:prstClr>
                  </a:solidFill>
                  <a:latin typeface="Arial" panose="020B0604020202020204" pitchFamily="34" charset="0"/>
                </a:rPr>
                <a:t>在访问限制部分，过时的用户代理、过时的浏览器版本、不合理的海外</a:t>
              </a:r>
              <a:r>
                <a:rPr lang="en-US" altLang="zh-CN" sz="2000" dirty="0">
                  <a:solidFill>
                    <a:prstClr val="black">
                      <a:lumMod val="75000"/>
                      <a:lumOff val="25000"/>
                    </a:prstClr>
                  </a:solidFill>
                  <a:latin typeface="Arial" panose="020B0604020202020204" pitchFamily="34" charset="0"/>
                </a:rPr>
                <a:t>IP</a:t>
              </a:r>
              <a:r>
                <a:rPr lang="zh-CN" altLang="en-US" sz="2000" dirty="0">
                  <a:solidFill>
                    <a:prstClr val="black">
                      <a:lumMod val="75000"/>
                      <a:lumOff val="25000"/>
                    </a:prstClr>
                  </a:solidFill>
                  <a:latin typeface="Arial" panose="020B0604020202020204" pitchFamily="34" charset="0"/>
                </a:rPr>
                <a:t>、不合理的</a:t>
              </a:r>
              <a:r>
                <a:rPr lang="en-US" altLang="zh-CN" sz="2000" dirty="0" err="1">
                  <a:solidFill>
                    <a:prstClr val="black">
                      <a:lumMod val="75000"/>
                      <a:lumOff val="25000"/>
                    </a:prstClr>
                  </a:solidFill>
                  <a:latin typeface="Arial" panose="020B0604020202020204" pitchFamily="34" charset="0"/>
                </a:rPr>
                <a:t>Referer</a:t>
              </a:r>
              <a:r>
                <a:rPr lang="zh-CN" altLang="en-US" sz="2000" dirty="0">
                  <a:solidFill>
                    <a:prstClr val="black">
                      <a:lumMod val="75000"/>
                      <a:lumOff val="25000"/>
                    </a:prstClr>
                  </a:solidFill>
                  <a:latin typeface="Arial" panose="020B0604020202020204" pitchFamily="34" charset="0"/>
                </a:rPr>
                <a:t>都会被特别标记，在需要时可以在这些方面设置更为严格的限制策略。</a:t>
              </a:r>
            </a:p>
          </p:txBody>
        </p:sp>
        <p:cxnSp>
          <p:nvCxnSpPr>
            <p:cNvPr id="28" name="MH_Other_4"/>
            <p:cNvCxnSpPr>
              <a:cxnSpLocks/>
              <a:stCxn id="26" idx="4"/>
              <a:endCxn id="27" idx="0"/>
            </p:cNvCxnSpPr>
            <p:nvPr>
              <p:custDataLst>
                <p:tags r:id="rId6"/>
              </p:custDataLst>
            </p:nvPr>
          </p:nvCxnSpPr>
          <p:spPr>
            <a:xfrm>
              <a:off x="10304710" y="2666139"/>
              <a:ext cx="0" cy="126811"/>
            </a:xfrm>
            <a:prstGeom prst="line">
              <a:avLst/>
            </a:prstGeom>
            <a:ln w="1905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198519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 calcmode="lin" valueType="num">
                                      <p:cBhvr>
                                        <p:cTn id="10" dur="500" fill="hold"/>
                                        <p:tgtEl>
                                          <p:spTgt spid="20"/>
                                        </p:tgtEl>
                                        <p:attrNameLst>
                                          <p:attrName>ppt_w</p:attrName>
                                        </p:attrNameLst>
                                      </p:cBhvr>
                                      <p:tavLst>
                                        <p:tav tm="0">
                                          <p:val>
                                            <p:fltVal val="0"/>
                                          </p:val>
                                        </p:tav>
                                        <p:tav tm="100000">
                                          <p:val>
                                            <p:strVal val="#ppt_w"/>
                                          </p:val>
                                        </p:tav>
                                      </p:tavLst>
                                    </p:anim>
                                    <p:anim calcmode="lin" valueType="num">
                                      <p:cBhvr>
                                        <p:cTn id="11" dur="500" fill="hold"/>
                                        <p:tgtEl>
                                          <p:spTgt spid="20"/>
                                        </p:tgtEl>
                                        <p:attrNameLst>
                                          <p:attrName>ppt_h</p:attrName>
                                        </p:attrNameLst>
                                      </p:cBhvr>
                                      <p:tavLst>
                                        <p:tav tm="0">
                                          <p:val>
                                            <p:fltVal val="0"/>
                                          </p:val>
                                        </p:tav>
                                        <p:tav tm="100000">
                                          <p:val>
                                            <p:strVal val="#ppt_h"/>
                                          </p:val>
                                        </p:tav>
                                      </p:tavLst>
                                    </p:anim>
                                    <p:animEffect transition="in" filter="fade">
                                      <p:cBhvr>
                                        <p:cTn id="12" dur="500"/>
                                        <p:tgtEl>
                                          <p:spTgt spid="20"/>
                                        </p:tgtEl>
                                      </p:cBhvr>
                                    </p:animEffect>
                                  </p:childTnLst>
                                </p:cTn>
                              </p:par>
                              <p:par>
                                <p:cTn id="13" presetID="22" presetClass="entr" presetSubtype="1"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p:cTn id="20" dur="500" fill="hold"/>
                                        <p:tgtEl>
                                          <p:spTgt spid="23"/>
                                        </p:tgtEl>
                                        <p:attrNameLst>
                                          <p:attrName>ppt_w</p:attrName>
                                        </p:attrNameLst>
                                      </p:cBhvr>
                                      <p:tavLst>
                                        <p:tav tm="0">
                                          <p:val>
                                            <p:fltVal val="0"/>
                                          </p:val>
                                        </p:tav>
                                        <p:tav tm="100000">
                                          <p:val>
                                            <p:strVal val="#ppt_w"/>
                                          </p:val>
                                        </p:tav>
                                      </p:tavLst>
                                    </p:anim>
                                    <p:anim calcmode="lin" valueType="num">
                                      <p:cBhvr>
                                        <p:cTn id="21" dur="500" fill="hold"/>
                                        <p:tgtEl>
                                          <p:spTgt spid="23"/>
                                        </p:tgtEl>
                                        <p:attrNameLst>
                                          <p:attrName>ppt_h</p:attrName>
                                        </p:attrNameLst>
                                      </p:cBhvr>
                                      <p:tavLst>
                                        <p:tav tm="0">
                                          <p:val>
                                            <p:fltVal val="0"/>
                                          </p:val>
                                        </p:tav>
                                        <p:tav tm="100000">
                                          <p:val>
                                            <p:strVal val="#ppt_h"/>
                                          </p:val>
                                        </p:tav>
                                      </p:tavLst>
                                    </p:anim>
                                    <p:animEffect transition="in" filter="fade">
                                      <p:cBhvr>
                                        <p:cTn id="22" dur="500"/>
                                        <p:tgtEl>
                                          <p:spTgt spid="23"/>
                                        </p:tgtEl>
                                      </p:cBhvr>
                                    </p:animEffect>
                                  </p:childTnLst>
                                </p:cTn>
                              </p:par>
                              <p:par>
                                <p:cTn id="23" presetID="22" presetClass="entr" presetSubtype="1"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p:cTn id="30" dur="500" fill="hold"/>
                                        <p:tgtEl>
                                          <p:spTgt spid="26"/>
                                        </p:tgtEl>
                                        <p:attrNameLst>
                                          <p:attrName>ppt_w</p:attrName>
                                        </p:attrNameLst>
                                      </p:cBhvr>
                                      <p:tavLst>
                                        <p:tav tm="0">
                                          <p:val>
                                            <p:fltVal val="0"/>
                                          </p:val>
                                        </p:tav>
                                        <p:tav tm="100000">
                                          <p:val>
                                            <p:strVal val="#ppt_w"/>
                                          </p:val>
                                        </p:tav>
                                      </p:tavLst>
                                    </p:anim>
                                    <p:anim calcmode="lin" valueType="num">
                                      <p:cBhvr>
                                        <p:cTn id="31" dur="500" fill="hold"/>
                                        <p:tgtEl>
                                          <p:spTgt spid="26"/>
                                        </p:tgtEl>
                                        <p:attrNameLst>
                                          <p:attrName>ppt_h</p:attrName>
                                        </p:attrNameLst>
                                      </p:cBhvr>
                                      <p:tavLst>
                                        <p:tav tm="0">
                                          <p:val>
                                            <p:fltVal val="0"/>
                                          </p:val>
                                        </p:tav>
                                        <p:tav tm="100000">
                                          <p:val>
                                            <p:strVal val="#ppt_h"/>
                                          </p:val>
                                        </p:tav>
                                      </p:tavLst>
                                    </p:anim>
                                    <p:animEffect transition="in" filter="fade">
                                      <p:cBhvr>
                                        <p:cTn id="32" dur="500"/>
                                        <p:tgtEl>
                                          <p:spTgt spid="26"/>
                                        </p:tgtEl>
                                      </p:cBhvr>
                                    </p:animEffect>
                                  </p:childTnLst>
                                </p:cTn>
                              </p:par>
                              <p:par>
                                <p:cTn id="33" presetID="22" presetClass="entr" presetSubtype="1"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P spid="2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511170339"/>
  <p:tag name="MH_LIBRARY" val="GRAPHIC"/>
  <p:tag name="MH_TYPE" val="SubTitle"/>
  <p:tag name="MH_ORDER" val="4"/>
</p:tagLst>
</file>

<file path=ppt/tags/tag10.xml><?xml version="1.0" encoding="utf-8"?>
<p:tagLst xmlns:a="http://schemas.openxmlformats.org/drawingml/2006/main" xmlns:r="http://schemas.openxmlformats.org/officeDocument/2006/relationships" xmlns:p="http://schemas.openxmlformats.org/presentationml/2006/main">
  <p:tag name="MH" val="20160511170830"/>
  <p:tag name="MH_LIBRARY" val="GRAPHIC"/>
  <p:tag name="MH_TYPE" val="SubTitle"/>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0511170830"/>
  <p:tag name="MH_LIBRARY" val="GRAPHIC"/>
  <p:tag name="MH_TYPE" val="Text"/>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0511170830"/>
  <p:tag name="MH_LIBRARY" val="GRAPHIC"/>
  <p:tag name="MH_TYPE" val="SubTitle"/>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60511170830"/>
  <p:tag name="MH_LIBRARY" val="GRAPHIC"/>
  <p:tag name="MH_TYPE" val="Text"/>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60511170830"/>
  <p:tag name="MH_LIBRARY" val="GRAPHIC"/>
  <p:tag name="MH_TYPE" val="SubTitle"/>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60511170830"/>
  <p:tag name="MH_LIBRARY" val="GRAPHIC"/>
  <p:tag name="MH_TYPE" val="Text"/>
  <p:tag name="MH_ORDER" val="4"/>
</p:tagLst>
</file>

<file path=ppt/tags/tag16.xml><?xml version="1.0" encoding="utf-8"?>
<p:tagLst xmlns:a="http://schemas.openxmlformats.org/drawingml/2006/main" xmlns:r="http://schemas.openxmlformats.org/officeDocument/2006/relationships" xmlns:p="http://schemas.openxmlformats.org/presentationml/2006/main">
  <p:tag name="MH" val="20160511170830"/>
  <p:tag name="MH_LIBRARY" val="GRAPHIC"/>
  <p:tag name="MH_TYPE" val="SubTitle"/>
  <p:tag name="MH_ORDER" val="4"/>
</p:tagLst>
</file>

<file path=ppt/tags/tag17.xml><?xml version="1.0" encoding="utf-8"?>
<p:tagLst xmlns:a="http://schemas.openxmlformats.org/drawingml/2006/main" xmlns:r="http://schemas.openxmlformats.org/officeDocument/2006/relationships" xmlns:p="http://schemas.openxmlformats.org/presentationml/2006/main">
  <p:tag name="MH" val="20160511170830"/>
  <p:tag name="MH_LIBRARY" val="GRAPHIC"/>
  <p:tag name="MH_TYPE" val="Text"/>
  <p:tag name="MH_ORDER" val="5"/>
</p:tagLst>
</file>

<file path=ppt/tags/tag18.xml><?xml version="1.0" encoding="utf-8"?>
<p:tagLst xmlns:a="http://schemas.openxmlformats.org/drawingml/2006/main" xmlns:r="http://schemas.openxmlformats.org/officeDocument/2006/relationships" xmlns:p="http://schemas.openxmlformats.org/presentationml/2006/main">
  <p:tag name="MH" val="20160511170830"/>
  <p:tag name="MH_LIBRARY" val="GRAPHIC"/>
  <p:tag name="MH_TYPE" val="SubTitle"/>
  <p:tag name="MH_ORDER" val="5"/>
</p:tagLst>
</file>

<file path=ppt/tags/tag19.xml><?xml version="1.0" encoding="utf-8"?>
<p:tagLst xmlns:a="http://schemas.openxmlformats.org/drawingml/2006/main" xmlns:r="http://schemas.openxmlformats.org/officeDocument/2006/relationships" xmlns:p="http://schemas.openxmlformats.org/presentationml/2006/main">
  <p:tag name="MH" val="20160511172211"/>
  <p:tag name="MH_LIBRARY" val="GRAPHIC"/>
  <p:tag name="MH_TYPE" val="Other"/>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511170339"/>
  <p:tag name="MH_LIBRARY" val="GRAPHIC"/>
  <p:tag name="MH_TYPE" val="SubTitle"/>
  <p:tag name="MH_ORDER" val="3"/>
</p:tagLst>
</file>

<file path=ppt/tags/tag20.xml><?xml version="1.0" encoding="utf-8"?>
<p:tagLst xmlns:a="http://schemas.openxmlformats.org/drawingml/2006/main" xmlns:r="http://schemas.openxmlformats.org/officeDocument/2006/relationships" xmlns:p="http://schemas.openxmlformats.org/presentationml/2006/main">
  <p:tag name="MH" val="20160511172211"/>
  <p:tag name="MH_LIBRARY" val="GRAPHIC"/>
  <p:tag name="MH_TYPE" val="Other"/>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511172211"/>
  <p:tag name="MH_LIBRARY" val="GRAPHIC"/>
  <p:tag name="MH_TYPE" val="SubTitle"/>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60511172211"/>
  <p:tag name="MH_LIBRARY" val="GRAPHIC"/>
  <p:tag name="MH_TYPE" val="Text"/>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60511165525"/>
  <p:tag name="MH_LIBRARY" val="GRAPHIC"/>
  <p:tag name="MH_TYPE" val="Other"/>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60511165525"/>
  <p:tag name="MH_LIBRARY" val="GRAPHIC"/>
  <p:tag name="MH_TYPE" val="SubTitle"/>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60511165525"/>
  <p:tag name="MH_LIBRARY" val="GRAPHIC"/>
  <p:tag name="MH_TYPE" val="SubTitle"/>
  <p:tag name="MH_ORDER" val="2"/>
</p:tagLst>
</file>

<file path=ppt/tags/tag26.xml><?xml version="1.0" encoding="utf-8"?>
<p:tagLst xmlns:a="http://schemas.openxmlformats.org/drawingml/2006/main" xmlns:r="http://schemas.openxmlformats.org/officeDocument/2006/relationships" xmlns:p="http://schemas.openxmlformats.org/presentationml/2006/main">
  <p:tag name="MH" val="20160511165525"/>
  <p:tag name="MH_LIBRARY" val="GRAPHIC"/>
  <p:tag name="MH_TYPE" val="SubTitle"/>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160511165525"/>
  <p:tag name="MH_LIBRARY" val="GRAPHIC"/>
  <p:tag name="MH_TYPE" val="Text"/>
  <p:tag name="MH_ORDER" val="3"/>
</p:tagLst>
</file>

<file path=ppt/tags/tag28.xml><?xml version="1.0" encoding="utf-8"?>
<p:tagLst xmlns:a="http://schemas.openxmlformats.org/drawingml/2006/main" xmlns:r="http://schemas.openxmlformats.org/officeDocument/2006/relationships" xmlns:p="http://schemas.openxmlformats.org/presentationml/2006/main">
  <p:tag name="MH" val="20160511165525"/>
  <p:tag name="MH_LIBRARY" val="GRAPHIC"/>
  <p:tag name="MH_TYPE" val="Other"/>
  <p:tag name="MH_ORDER" val="4"/>
</p:tagLst>
</file>

<file path=ppt/tags/tag29.xml><?xml version="1.0" encoding="utf-8"?>
<p:tagLst xmlns:a="http://schemas.openxmlformats.org/drawingml/2006/main" xmlns:r="http://schemas.openxmlformats.org/officeDocument/2006/relationships" xmlns:p="http://schemas.openxmlformats.org/presentationml/2006/main">
  <p:tag name="MH" val="20160511165525"/>
  <p:tag name="MH_LIBRARY" val="GRAPHIC"/>
  <p:tag name="MH_TYPE" val="Text"/>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511170339"/>
  <p:tag name="MH_LIBRARY" val="GRAPHIC"/>
  <p:tag name="MH_TYPE" val="SubTitle"/>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160511165525"/>
  <p:tag name="MH_LIBRARY" val="GRAPHIC"/>
  <p:tag name="MH_TYPE" val="Other"/>
  <p:tag name="MH_ORDER" val="3"/>
</p:tagLst>
</file>

<file path=ppt/tags/tag31.xml><?xml version="1.0" encoding="utf-8"?>
<p:tagLst xmlns:a="http://schemas.openxmlformats.org/drawingml/2006/main" xmlns:r="http://schemas.openxmlformats.org/officeDocument/2006/relationships" xmlns:p="http://schemas.openxmlformats.org/presentationml/2006/main">
  <p:tag name="MH" val="20160511165525"/>
  <p:tag name="MH_LIBRARY" val="GRAPHIC"/>
  <p:tag name="MH_TYPE" val="Text"/>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60511165525"/>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0511170339"/>
  <p:tag name="MH_LIBRARY" val="GRAPHIC"/>
  <p:tag name="MH_TYPE" val="Sub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511170339"/>
  <p:tag name="MH_LIBRARY" val="GRAPHIC"/>
  <p:tag name="MH_TYPE" val="SubTitle"/>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60511170339"/>
  <p:tag name="MH_LIBRARY" val="GRAPHIC"/>
  <p:tag name="MH_TYPE" val="SubTitle"/>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0511170339"/>
  <p:tag name="MH_LIBRARY" val="GRAPHIC"/>
  <p:tag name="MH_TYPE" val="SubTitle"/>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511170339"/>
  <p:tag name="MH_LIBRARY" val="GRAPHIC"/>
  <p:tag name="MH_TYPE" val="SubTitle"/>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0511170830"/>
  <p:tag name="MH_LIBRARY" val="GRAPHIC"/>
  <p:tag name="MH_TYPE" val="Text"/>
  <p:tag name="MH_ORDER" val="1"/>
</p:tagLst>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44546A"/>
      </a:dk2>
      <a:lt2>
        <a:srgbClr val="E7E6E6"/>
      </a:lt2>
      <a:accent1>
        <a:srgbClr val="0070C0"/>
      </a:accent1>
      <a:accent2>
        <a:srgbClr val="07C1CC"/>
      </a:accent2>
      <a:accent3>
        <a:srgbClr val="839192"/>
      </a:accent3>
      <a:accent4>
        <a:srgbClr val="156595"/>
      </a:accent4>
      <a:accent5>
        <a:srgbClr val="FBD78D"/>
      </a:accent5>
      <a:accent6>
        <a:srgbClr val="F2523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1193</TotalTime>
  <Words>1899</Words>
  <Application>Microsoft Office PowerPoint</Application>
  <PresentationFormat>宽屏</PresentationFormat>
  <Paragraphs>288</Paragraphs>
  <Slides>14</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华文行楷</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mycomputer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chenjiawei</dc:creator>
  <cp:lastModifiedBy>黒島 飛鳥</cp:lastModifiedBy>
  <cp:revision>117</cp:revision>
  <dcterms:created xsi:type="dcterms:W3CDTF">2016-05-11T01:57:00Z</dcterms:created>
  <dcterms:modified xsi:type="dcterms:W3CDTF">2021-04-16T02:54:52Z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