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7" r:id="rId5"/>
    <p:sldId id="274" r:id="rId6"/>
    <p:sldId id="278" r:id="rId7"/>
    <p:sldId id="275" r:id="rId8"/>
    <p:sldId id="279" r:id="rId9"/>
    <p:sldId id="280" r:id="rId10"/>
    <p:sldId id="281" r:id="rId11"/>
    <p:sldId id="276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3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1D3A5-5387-4E66-8FCE-CCC14E8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207DB2-5BCE-4522-8790-3A8FDE99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6970-C25E-4347-B788-41E7D70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3121A-2DE4-4F41-990D-ABFA449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1D051-4A30-4210-87E6-28A1F622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6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A651E-F653-4FFB-87F1-897A57E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6557A1-2815-4822-9FE9-F12C3C010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11563-0B0E-41A7-B927-E9F0EBC0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48C98-96BE-42F3-9C54-E2235287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8DE81-07E9-4104-AAAA-69C45093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0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D091F3-5FD5-4B9D-AAD3-C2D589AD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941E5A-311B-448F-A75C-2B57B990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77580-DEE5-4902-8B62-B0252550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6B77C-D79D-4CF2-9632-C7B4EF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1D9C-A349-4FA6-BD2D-183211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DFAEA-5F8D-4FD9-AE2C-E02F54A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260A-CE4E-4422-A503-2E5FBC09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FEE2-549B-4E6C-AD20-D8D553AB8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00CBC-D313-494A-B2B2-BC021D11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43871-0A71-4BFB-A6BC-651D9F4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6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F3EDD-38AC-4A60-8998-CA33D229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C78F4-386D-4231-A759-495D1E2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2BBFA-9D41-4D8F-85F2-D4F4A07B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738D1-9BE9-48BD-92E9-57A67073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E94E1-AC27-4543-B2F6-BFD1F61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9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7579-4BC3-45C4-994E-B3DE3F58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3AD14-4651-4B45-B0AE-FEC38B28A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9FD0F0-7B2C-4D1D-ACB4-B5C3BFE2B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F8854-CC49-4FB4-A3A8-1F223D1B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41D374-4A95-4BBC-B85A-77CE9316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19C5F-5D8A-48DD-AD5B-58AED5A3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7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D3C0F-22E6-4CB2-A004-F4743D6E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FAFAC-1617-4CC8-8C3A-4EC4855B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E3F20E-0A66-4999-B4CF-00E062C3C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10630A-DA66-4A33-8ED7-2CDC1652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B98B6B-E799-47A8-BAC9-4D3D8C187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B84432-1DC8-4544-8ACF-A66143A4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2971D-1349-4BE3-A088-75EB4C72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11347A-97F3-4082-A4EA-0883F155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6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AC9B-C2A1-4666-A330-2C2F1C79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BBB62-DAE0-41C3-B962-FE9F594C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84A89-F616-45F6-97C8-E0B827C9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7D793B-B0AC-4317-8721-7273C037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4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AB9AB3-DF15-4295-937F-ACAE9914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56C36C-D9A2-4D1D-903A-DCF5A6EF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04A77-C58A-4DC6-9C3C-D157083A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C98D6-5017-467A-AB4D-9B19BE9B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B26B-DED7-4A82-AF50-EA3E05881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F5EF-6931-4547-9587-56D9128E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ABC18-F066-475E-A67B-56FD2202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25DF3-E53E-422E-A8AA-BC3DD36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5D555-BDDD-4493-8BEC-D27E318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8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5580C-C7F9-4526-9C73-786674C09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8385B7-5067-4D43-AA44-D85FBA91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2093D-9E51-4C98-A1EC-AEEB6CA05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C31B-A2DA-437F-BB26-DDFB2E31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7085-3053-441B-B557-EB5DA2C4BF3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2A248-4446-4C5C-B8B7-96FDE89F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39B75-AA28-411C-808E-FF7AEDC2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EE097-1069-4B9C-91A8-62C412E6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4255F-4126-4E9B-AB7B-5E312E250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F854-2A38-4EB5-BFD1-AC7F1DE20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7085-3053-441B-B557-EB5DA2C4BF36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F45B0-123F-40E8-8F56-E21847E6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558CB-6678-4100-B11F-D9CC6070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13B-354C-484E-8B2B-67ADA2F18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4185822" y="382012"/>
            <a:ext cx="7571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객체지향설계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5917840"/>
            <a:ext cx="2670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임상우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0F41A4-DE89-4186-9488-B4DCB0FC34C8}"/>
              </a:ext>
            </a:extLst>
          </p:cNvPr>
          <p:cNvGrpSpPr/>
          <p:nvPr/>
        </p:nvGrpSpPr>
        <p:grpSpPr>
          <a:xfrm>
            <a:off x="4470402" y="1951672"/>
            <a:ext cx="7368003" cy="232728"/>
            <a:chOff x="6969211" y="3355043"/>
            <a:chExt cx="478791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/>
            <p:nvPr/>
          </p:nvCxnSpPr>
          <p:spPr>
            <a:xfrm>
              <a:off x="6969211" y="3429000"/>
              <a:ext cx="47879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9273168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F80BAB9-D6A2-4F54-8972-4BC7E90A1F1D}"/>
              </a:ext>
            </a:extLst>
          </p:cNvPr>
          <p:cNvSpPr txBox="1"/>
          <p:nvPr/>
        </p:nvSpPr>
        <p:spPr>
          <a:xfrm>
            <a:off x="708658" y="5270413"/>
            <a:ext cx="37160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en-US" altLang="ko-KR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임상우</a:t>
            </a:r>
            <a:r>
              <a:rPr lang="en-US" altLang="ko-KR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7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노민성</a:t>
            </a:r>
            <a:r>
              <a:rPr lang="en-US" altLang="ko-KR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7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박도영</a:t>
            </a:r>
            <a:r>
              <a:rPr lang="en-US" altLang="ko-KR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이인규</a:t>
            </a:r>
          </a:p>
        </p:txBody>
      </p:sp>
    </p:spTree>
    <p:extLst>
      <p:ext uri="{BB962C8B-B14F-4D97-AF65-F5344CB8AC3E}">
        <p14:creationId xmlns:p14="http://schemas.microsoft.com/office/powerpoint/2010/main" val="321322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9698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Use Case Diagram - 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회원정보관리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3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A53C1E0-CDBF-4CDC-BEF2-CF73C00E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08" y="1377315"/>
            <a:ext cx="6935332" cy="517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7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4161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Class Diagram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4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456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2765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UBJECT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2442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BD47AD-49B9-4B6C-808E-A1023F267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53305"/>
              </p:ext>
            </p:extLst>
          </p:nvPr>
        </p:nvGraphicFramePr>
        <p:xfrm>
          <a:off x="1106252" y="1961803"/>
          <a:ext cx="9979496" cy="3647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874">
                  <a:extLst>
                    <a:ext uri="{9D8B030D-6E8A-4147-A177-3AD203B41FA5}">
                      <a16:colId xmlns:a16="http://schemas.microsoft.com/office/drawing/2014/main" val="3438247960"/>
                    </a:ext>
                  </a:extLst>
                </a:gridCol>
                <a:gridCol w="2494874">
                  <a:extLst>
                    <a:ext uri="{9D8B030D-6E8A-4147-A177-3AD203B41FA5}">
                      <a16:colId xmlns:a16="http://schemas.microsoft.com/office/drawing/2014/main" val="2400469480"/>
                    </a:ext>
                  </a:extLst>
                </a:gridCol>
                <a:gridCol w="2494874">
                  <a:extLst>
                    <a:ext uri="{9D8B030D-6E8A-4147-A177-3AD203B41FA5}">
                      <a16:colId xmlns:a16="http://schemas.microsoft.com/office/drawing/2014/main" val="1731920271"/>
                    </a:ext>
                  </a:extLst>
                </a:gridCol>
                <a:gridCol w="2494874">
                  <a:extLst>
                    <a:ext uri="{9D8B030D-6E8A-4147-A177-3AD203B41FA5}">
                      <a16:colId xmlns:a16="http://schemas.microsoft.com/office/drawing/2014/main" val="2871641397"/>
                    </a:ext>
                  </a:extLst>
                </a:gridCol>
              </a:tblGrid>
              <a:tr h="729473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729025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3240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18237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60797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28458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722C860E-A488-4738-BA85-CA78A9243CB0}"/>
              </a:ext>
            </a:extLst>
          </p:cNvPr>
          <p:cNvSpPr/>
          <p:nvPr/>
        </p:nvSpPr>
        <p:spPr>
          <a:xfrm>
            <a:off x="1052252" y="555516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428F3C2-349D-41F1-AB73-DC1DE334861D}"/>
              </a:ext>
            </a:extLst>
          </p:cNvPr>
          <p:cNvSpPr/>
          <p:nvPr/>
        </p:nvSpPr>
        <p:spPr>
          <a:xfrm>
            <a:off x="10992548" y="1915203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B5889-8809-4DF2-8C43-54194BCBCE44}"/>
              </a:ext>
            </a:extLst>
          </p:cNvPr>
          <p:cNvGrpSpPr/>
          <p:nvPr/>
        </p:nvGrpSpPr>
        <p:grpSpPr>
          <a:xfrm>
            <a:off x="177745" y="898289"/>
            <a:ext cx="7073287" cy="180000"/>
            <a:chOff x="177745" y="987893"/>
            <a:chExt cx="7073287" cy="18000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613BFEE-A61A-4C3E-97EF-FB98319933D7}"/>
                </a:ext>
              </a:extLst>
            </p:cNvPr>
            <p:cNvCxnSpPr>
              <a:cxnSpLocks/>
            </p:cNvCxnSpPr>
            <p:nvPr/>
          </p:nvCxnSpPr>
          <p:spPr>
            <a:xfrm>
              <a:off x="177745" y="1058842"/>
              <a:ext cx="7073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AB320B3-5D71-4B4F-BE71-CEC9534E15E6}"/>
                </a:ext>
              </a:extLst>
            </p:cNvPr>
            <p:cNvSpPr/>
            <p:nvPr/>
          </p:nvSpPr>
          <p:spPr>
            <a:xfrm>
              <a:off x="872252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42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2765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UBJECT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2442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B5889-8809-4DF2-8C43-54194BCBCE44}"/>
              </a:ext>
            </a:extLst>
          </p:cNvPr>
          <p:cNvGrpSpPr/>
          <p:nvPr/>
        </p:nvGrpSpPr>
        <p:grpSpPr>
          <a:xfrm>
            <a:off x="177745" y="898289"/>
            <a:ext cx="7073287" cy="180000"/>
            <a:chOff x="177745" y="987893"/>
            <a:chExt cx="7073287" cy="18000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613BFEE-A61A-4C3E-97EF-FB98319933D7}"/>
                </a:ext>
              </a:extLst>
            </p:cNvPr>
            <p:cNvCxnSpPr>
              <a:cxnSpLocks/>
            </p:cNvCxnSpPr>
            <p:nvPr/>
          </p:nvCxnSpPr>
          <p:spPr>
            <a:xfrm>
              <a:off x="177745" y="1058842"/>
              <a:ext cx="7073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AB320B3-5D71-4B4F-BE71-CEC9534E15E6}"/>
                </a:ext>
              </a:extLst>
            </p:cNvPr>
            <p:cNvSpPr/>
            <p:nvPr/>
          </p:nvSpPr>
          <p:spPr>
            <a:xfrm>
              <a:off x="872252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A804EA5-79C6-4201-AA76-D503DDFE34A5}"/>
              </a:ext>
            </a:extLst>
          </p:cNvPr>
          <p:cNvGrpSpPr/>
          <p:nvPr/>
        </p:nvGrpSpPr>
        <p:grpSpPr>
          <a:xfrm>
            <a:off x="1305609" y="1781185"/>
            <a:ext cx="2765052" cy="4256088"/>
            <a:chOff x="1588242" y="1781185"/>
            <a:chExt cx="2765052" cy="42560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F7929A1-0A52-42DC-9D44-9130060DFC4C}"/>
                </a:ext>
              </a:extLst>
            </p:cNvPr>
            <p:cNvSpPr/>
            <p:nvPr/>
          </p:nvSpPr>
          <p:spPr>
            <a:xfrm>
              <a:off x="1588242" y="1781185"/>
              <a:ext cx="276505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2EC4CE-8A7C-4715-B2F8-D1BB7FBC9DC1}"/>
                </a:ext>
              </a:extLst>
            </p:cNvPr>
            <p:cNvSpPr/>
            <p:nvPr/>
          </p:nvSpPr>
          <p:spPr>
            <a:xfrm>
              <a:off x="3657600" y="1783610"/>
              <a:ext cx="478531" cy="743460"/>
            </a:xfrm>
            <a:prstGeom prst="flowChartOffpage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120026C-3489-4DB3-8085-0333900C38B0}"/>
              </a:ext>
            </a:extLst>
          </p:cNvPr>
          <p:cNvGrpSpPr/>
          <p:nvPr/>
        </p:nvGrpSpPr>
        <p:grpSpPr>
          <a:xfrm>
            <a:off x="4713474" y="1781185"/>
            <a:ext cx="2765052" cy="4256088"/>
            <a:chOff x="4713474" y="1781185"/>
            <a:chExt cx="2765052" cy="425608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4863FC6-E03F-400D-8F7B-DB97A09AAD34}"/>
                </a:ext>
              </a:extLst>
            </p:cNvPr>
            <p:cNvSpPr/>
            <p:nvPr/>
          </p:nvSpPr>
          <p:spPr>
            <a:xfrm>
              <a:off x="4713474" y="1781185"/>
              <a:ext cx="276505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다른 페이지 연결선 15">
              <a:extLst>
                <a:ext uri="{FF2B5EF4-FFF2-40B4-BE49-F238E27FC236}">
                  <a16:creationId xmlns:a16="http://schemas.microsoft.com/office/drawing/2014/main" id="{99D062E2-76A6-421D-93F2-211638E8B3A8}"/>
                </a:ext>
              </a:extLst>
            </p:cNvPr>
            <p:cNvSpPr/>
            <p:nvPr/>
          </p:nvSpPr>
          <p:spPr>
            <a:xfrm>
              <a:off x="6772501" y="1783610"/>
              <a:ext cx="478531" cy="743460"/>
            </a:xfrm>
            <a:prstGeom prst="flowChartOffpage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5469F49-6B38-4829-85D9-86DFB435D9EE}"/>
              </a:ext>
            </a:extLst>
          </p:cNvPr>
          <p:cNvGrpSpPr/>
          <p:nvPr/>
        </p:nvGrpSpPr>
        <p:grpSpPr>
          <a:xfrm>
            <a:off x="8121339" y="1781185"/>
            <a:ext cx="2765052" cy="4256088"/>
            <a:chOff x="7838706" y="1781185"/>
            <a:chExt cx="2765052" cy="425608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969E905-061B-4A52-8C7D-B941D70FA6B9}"/>
                </a:ext>
              </a:extLst>
            </p:cNvPr>
            <p:cNvSpPr/>
            <p:nvPr/>
          </p:nvSpPr>
          <p:spPr>
            <a:xfrm>
              <a:off x="7838706" y="1781185"/>
              <a:ext cx="276505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다른 페이지 연결선 17">
              <a:extLst>
                <a:ext uri="{FF2B5EF4-FFF2-40B4-BE49-F238E27FC236}">
                  <a16:creationId xmlns:a16="http://schemas.microsoft.com/office/drawing/2014/main" id="{933129BB-4E0A-4B3C-939D-6371A273DF24}"/>
                </a:ext>
              </a:extLst>
            </p:cNvPr>
            <p:cNvSpPr/>
            <p:nvPr/>
          </p:nvSpPr>
          <p:spPr>
            <a:xfrm>
              <a:off x="9898086" y="1783610"/>
              <a:ext cx="478531" cy="743460"/>
            </a:xfrm>
            <a:prstGeom prst="flowChartOffpage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535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5662187" y="382012"/>
            <a:ext cx="60949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</a:t>
            </a:r>
            <a:r>
              <a:rPr lang="ko-KR" altLang="en-US" sz="9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글로도</a:t>
            </a:r>
            <a:endParaRPr lang="en-US" altLang="ko-KR" sz="9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/>
            <a:r>
              <a:rPr lang="ko-KR" altLang="en-US" sz="96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예쁜</a:t>
            </a:r>
            <a:r>
              <a:rPr lang="ko-KR" altLang="en-US" sz="9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템플릿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9209C-D385-43B4-ADC4-D872C28C30B1}"/>
              </a:ext>
            </a:extLst>
          </p:cNvPr>
          <p:cNvSpPr txBox="1"/>
          <p:nvPr/>
        </p:nvSpPr>
        <p:spPr>
          <a:xfrm>
            <a:off x="616239" y="5917840"/>
            <a:ext cx="3409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20190401</a:t>
            </a:r>
            <a:r>
              <a:rPr lang="en-US" altLang="ko-KR" sz="2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</a:t>
            </a:r>
            <a:r>
              <a:rPr lang="ko-KR" altLang="en-US" sz="2800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촌년</a:t>
            </a:r>
            <a:r>
              <a:rPr lang="ko-KR" altLang="en-US" sz="2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경자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0F41A4-DE89-4186-9488-B4DCB0FC34C8}"/>
              </a:ext>
            </a:extLst>
          </p:cNvPr>
          <p:cNvGrpSpPr/>
          <p:nvPr/>
        </p:nvGrpSpPr>
        <p:grpSpPr>
          <a:xfrm>
            <a:off x="5968538" y="3554548"/>
            <a:ext cx="5788587" cy="180000"/>
            <a:chOff x="5968538" y="3355043"/>
            <a:chExt cx="5788587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5968538" y="3429000"/>
              <a:ext cx="57885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8862831" y="335504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0A90D20-11BA-49C7-BAF0-B303194ECC57}"/>
              </a:ext>
            </a:extLst>
          </p:cNvPr>
          <p:cNvGrpSpPr/>
          <p:nvPr/>
        </p:nvGrpSpPr>
        <p:grpSpPr>
          <a:xfrm>
            <a:off x="0" y="0"/>
            <a:ext cx="4026147" cy="6502615"/>
            <a:chOff x="0" y="0"/>
            <a:chExt cx="4026147" cy="6502615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DA9F131-C806-4B87-8F21-8217CEB0F73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28251C-818C-4F6E-81A8-C73DA45F00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85937"/>
              <a:ext cx="402614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51539-F9B4-42AB-97A1-553750C9A021}"/>
                </a:ext>
              </a:extLst>
            </p:cNvPr>
            <p:cNvSpPr/>
            <p:nvPr/>
          </p:nvSpPr>
          <p:spPr>
            <a:xfrm>
              <a:off x="454239" y="3950918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6C77127-6385-436A-A633-C405DA073EF0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B04C8EF4-B16C-4181-A886-C661F108D6CC}"/>
                </a:ext>
              </a:extLst>
            </p:cNvPr>
            <p:cNvSpPr/>
            <p:nvPr/>
          </p:nvSpPr>
          <p:spPr>
            <a:xfrm rot="5400000">
              <a:off x="366653" y="5645086"/>
              <a:ext cx="367338" cy="316671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16839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5692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표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/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과제는 늘 어렵다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F38B356-2159-4ABE-809A-757AC70DBC2E}"/>
              </a:ext>
            </a:extLst>
          </p:cNvPr>
          <p:cNvSpPr txBox="1"/>
          <p:nvPr/>
        </p:nvSpPr>
        <p:spPr>
          <a:xfrm>
            <a:off x="908858" y="1998890"/>
            <a:ext cx="10374284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체포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·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구속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·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압수 또는 수색을 할 때에는 적법한 절차에 따라 검사의 신청에 의하여 법관이 발부한 영장을 제시하여야 한다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다만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현행범인인 경우와 장기 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년 이상의 형에 해당하는 죄를 범하고 도피 또는 증거인멸의 염려가 있을 때에는 사후에 영장을 청구할 수 있다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군사법원의 조직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·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권한 및 재판관의 자격은 법률로 정한다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국무위원은 국정에 관하여 대통령을 보좌하며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국무회의의 구성원으로서 국정을 심의한다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모든 국민은 법률이 정하는 바에 의하여 납세의 의무를 진다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위원은 정당에 가입하거나 정치에 관여할 수 없다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사회적 특수계급의 제도는 인정되지 아니하며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어떠한 형태로도 이를 창설할 수 없다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대법원은 법률에 저촉되지 아니하는 범위안에서 소송에 관한 절차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법원의 내부규율과 사무처리에 관한 규칙을 제정할 수 있다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576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482FA3-0806-446B-830F-C54177B3A1EE}"/>
              </a:ext>
            </a:extLst>
          </p:cNvPr>
          <p:cNvSpPr/>
          <p:nvPr/>
        </p:nvSpPr>
        <p:spPr>
          <a:xfrm>
            <a:off x="332820" y="1805849"/>
            <a:ext cx="10955864" cy="4208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국무회의는 정부의 권한에 속하는 중요한 정책을 심의한다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사회적 특수계급의 제도는 인정되지 아니하며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어떠한 형태로도 이를 창설할 수 없다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국가안전보장회의는 대통령이 주재한다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타인의 범죄행위로 인하여 생명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·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신체에 대한 피해를 받은 국민은 법률이 정하는 바에 의하여 국가로부터 구조를 받을 수 있다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국회의원의 수는 법률로 정하되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200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인 이상으로 한다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대통령은 제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항과 제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항의 처분 또는 명령을 한 때에는 지체없이 국회에 보고하여 그 승인을 얻어야 한다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대한민국은 국제평화의 유지에 노력하고 침략적 전쟁을 부인한다</a:t>
            </a:r>
            <a:r>
              <a:rPr lang="en-US" altLang="ko-KR" sz="20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2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686626" y="157292"/>
            <a:ext cx="4868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목 짓기도 어렵다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93556A7-1A68-4ED0-A004-46CAB803B326}"/>
              </a:ext>
            </a:extLst>
          </p:cNvPr>
          <p:cNvGrpSpPr/>
          <p:nvPr/>
        </p:nvGrpSpPr>
        <p:grpSpPr>
          <a:xfrm>
            <a:off x="0" y="0"/>
            <a:ext cx="7254178" cy="6558455"/>
            <a:chOff x="0" y="0"/>
            <a:chExt cx="7254178" cy="655845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00EBF24-B5AD-443B-AFCC-9954287B3C62}"/>
                </a:ext>
              </a:extLst>
            </p:cNvPr>
            <p:cNvCxnSpPr>
              <a:cxnSpLocks/>
            </p:cNvCxnSpPr>
            <p:nvPr/>
          </p:nvCxnSpPr>
          <p:spPr>
            <a:xfrm>
              <a:off x="506626" y="0"/>
              <a:ext cx="0" cy="650261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437614" y="476555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9043FC-6910-4700-8AD4-59CBB827DE25}"/>
                </a:ext>
              </a:extLst>
            </p:cNvPr>
            <p:cNvSpPr/>
            <p:nvPr/>
          </p:nvSpPr>
          <p:spPr>
            <a:xfrm>
              <a:off x="436239" y="392791"/>
              <a:ext cx="180000" cy="180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A13F871-E78C-41F9-8F2D-9BBD0DEDABB9}"/>
                </a:ext>
              </a:extLst>
            </p:cNvPr>
            <p:cNvSpPr/>
            <p:nvPr/>
          </p:nvSpPr>
          <p:spPr>
            <a:xfrm>
              <a:off x="382695" y="6331133"/>
              <a:ext cx="263694" cy="227322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aseline="-250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1921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2765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UBJECT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6FA9DB-3395-4999-9741-AA32A32C9E36}"/>
              </a:ext>
            </a:extLst>
          </p:cNvPr>
          <p:cNvGrpSpPr/>
          <p:nvPr/>
        </p:nvGrpSpPr>
        <p:grpSpPr>
          <a:xfrm>
            <a:off x="0" y="0"/>
            <a:ext cx="7254178" cy="5799158"/>
            <a:chOff x="0" y="0"/>
            <a:chExt cx="7254178" cy="5799158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AF6112C-A086-46CA-9B56-9069D8501EBC}"/>
                </a:ext>
              </a:extLst>
            </p:cNvPr>
            <p:cNvCxnSpPr/>
            <p:nvPr/>
          </p:nvCxnSpPr>
          <p:spPr>
            <a:xfrm flipH="1">
              <a:off x="0" y="0"/>
              <a:ext cx="1072055" cy="57991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820224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2C039F6-0BD1-4865-B18C-FF54710C65CD}"/>
              </a:ext>
            </a:extLst>
          </p:cNvPr>
          <p:cNvGrpSpPr/>
          <p:nvPr/>
        </p:nvGrpSpPr>
        <p:grpSpPr>
          <a:xfrm>
            <a:off x="6799261" y="4414345"/>
            <a:ext cx="5392739" cy="2451198"/>
            <a:chOff x="6799261" y="4414345"/>
            <a:chExt cx="5392739" cy="2451198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A55DAFB-8DF2-4E7A-8DED-D19CFD5C2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92607" y="4414345"/>
              <a:ext cx="399393" cy="2451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98379A-A3CC-42C2-A002-A16F5501C5B4}"/>
              </a:ext>
            </a:extLst>
          </p:cNvPr>
          <p:cNvSpPr/>
          <p:nvPr/>
        </p:nvSpPr>
        <p:spPr>
          <a:xfrm>
            <a:off x="1409529" y="1654291"/>
            <a:ext cx="9372942" cy="4489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대통령은 국가의 원수</a:t>
            </a:r>
          </a:p>
          <a:p>
            <a:pPr marL="0"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국가는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균형있는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국민경제의 성장 및 안정과 적정한 소득의 분배를 유지하고, 시장의 지배와 경제력의 남용을 방지하며,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경제주체간의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조화를 통한 경제의 민주화를 위하여 경제에 관한 규제와 조정을 할 수 있다.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marL="0"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국무총리는 대통령을</a:t>
            </a:r>
          </a:p>
          <a:p>
            <a:pPr marL="0" lv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행정각부의 장은 국무위원 중에서 국무총리의 제청으로 대통령이 임명한다. 대통령은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전시·사변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또는 이에 준하는 국가비상사태에 있어서 병력으로써 군사상의 필요에 응하거나 공공의 안녕질서를 유지할 필요가 있을 때에는 법률이 정하는 바에 의하여 계엄을 선포할 수 있다.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909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2765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UBJECT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14C4373-3445-4996-B558-03F72A2489FB}"/>
              </a:ext>
            </a:extLst>
          </p:cNvPr>
          <p:cNvGrpSpPr/>
          <p:nvPr/>
        </p:nvGrpSpPr>
        <p:grpSpPr>
          <a:xfrm>
            <a:off x="1137398" y="1662550"/>
            <a:ext cx="2773543" cy="3524645"/>
            <a:chOff x="858403" y="1662550"/>
            <a:chExt cx="2773543" cy="35246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EDA519-54F3-4BEB-99F8-ABB28591E977}"/>
                </a:ext>
              </a:extLst>
            </p:cNvPr>
            <p:cNvSpPr txBox="1"/>
            <p:nvPr/>
          </p:nvSpPr>
          <p:spPr>
            <a:xfrm>
              <a:off x="1413055" y="1662550"/>
              <a:ext cx="1664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드립력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하락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20E2DA-E97A-432E-BDC6-55C84563C409}"/>
                </a:ext>
              </a:extLst>
            </p:cNvPr>
            <p:cNvSpPr txBox="1"/>
            <p:nvPr/>
          </p:nvSpPr>
          <p:spPr>
            <a:xfrm>
              <a:off x="858403" y="2394123"/>
              <a:ext cx="2773543" cy="279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200000"/>
                </a:lnSpc>
              </a:pPr>
              <a:r>
                <a:rPr lang="ko-KR" altLang="en-US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컴퓨터 상태도 영 이상하고 내 상태도 이상하고 아무 말도 힘들고 흑흑 역시 아무 말은 한 잔하고 신나게 해야 </a:t>
              </a:r>
              <a:r>
                <a:rPr lang="ko-KR" altLang="en-US" dirty="0" err="1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되나봐요</a:t>
              </a:r>
              <a:endPara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444C83D-9EFC-4B1B-A12D-7FC55BE3F000}"/>
              </a:ext>
            </a:extLst>
          </p:cNvPr>
          <p:cNvGrpSpPr/>
          <p:nvPr/>
        </p:nvGrpSpPr>
        <p:grpSpPr>
          <a:xfrm>
            <a:off x="4709228" y="1662550"/>
            <a:ext cx="2773543" cy="2970647"/>
            <a:chOff x="4709229" y="1662550"/>
            <a:chExt cx="2773543" cy="297064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C92701-419E-42F6-BE72-EB98FFFB3F74}"/>
                </a:ext>
              </a:extLst>
            </p:cNvPr>
            <p:cNvSpPr txBox="1"/>
            <p:nvPr/>
          </p:nvSpPr>
          <p:spPr>
            <a:xfrm>
              <a:off x="4983357" y="1662550"/>
              <a:ext cx="2225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원래도 없었지만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8CFF92-EC29-4C4E-AA33-9B43D412797A}"/>
                </a:ext>
              </a:extLst>
            </p:cNvPr>
            <p:cNvSpPr txBox="1"/>
            <p:nvPr/>
          </p:nvSpPr>
          <p:spPr>
            <a:xfrm>
              <a:off x="4709229" y="2394123"/>
              <a:ext cx="2773543" cy="2239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200000"/>
                </a:lnSpc>
              </a:pPr>
              <a:r>
                <a:rPr lang="ko-KR" altLang="en-US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모든 국민은 그 보호하는 자녀에게 적어도 초등교육과 법률이 정하는 교육을 받게 할 의무를 진다</a:t>
              </a:r>
              <a:r>
                <a:rPr lang="en-US" altLang="ko-KR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.</a:t>
              </a:r>
              <a:endPara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92E983D-4FAB-426A-9646-3ED5921A6FA6}"/>
              </a:ext>
            </a:extLst>
          </p:cNvPr>
          <p:cNvGrpSpPr/>
          <p:nvPr/>
        </p:nvGrpSpPr>
        <p:grpSpPr>
          <a:xfrm>
            <a:off x="8281059" y="1662550"/>
            <a:ext cx="2773543" cy="4078643"/>
            <a:chOff x="8560054" y="1662550"/>
            <a:chExt cx="2773543" cy="407864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72AC5C-B111-4DC6-B1C7-EF9AC9214CAF}"/>
                </a:ext>
              </a:extLst>
            </p:cNvPr>
            <p:cNvSpPr txBox="1"/>
            <p:nvPr/>
          </p:nvSpPr>
          <p:spPr>
            <a:xfrm>
              <a:off x="8935972" y="1662550"/>
              <a:ext cx="2021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이젠 정말 없다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749717-FB83-4AF9-A7A3-FCCDFACF828B}"/>
                </a:ext>
              </a:extLst>
            </p:cNvPr>
            <p:cNvSpPr txBox="1"/>
            <p:nvPr/>
          </p:nvSpPr>
          <p:spPr>
            <a:xfrm>
              <a:off x="8560054" y="2394123"/>
              <a:ext cx="2773543" cy="3347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200000"/>
                </a:lnSpc>
              </a:pPr>
              <a:r>
                <a:rPr lang="ko-KR" altLang="en-US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재의의 요구가 있을 때에는 국회는 재의에 붙이고</a:t>
              </a:r>
              <a:r>
                <a:rPr lang="en-US" altLang="ko-KR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, </a:t>
              </a:r>
              <a:r>
                <a:rPr lang="ko-KR" altLang="en-US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재적의원과반수의 출석과 출석의원 </a:t>
              </a:r>
              <a:r>
                <a:rPr lang="en-US" altLang="ko-KR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3</a:t>
              </a:r>
              <a:r>
                <a:rPr lang="ko-KR" altLang="en-US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분의 </a:t>
              </a:r>
              <a:r>
                <a:rPr lang="en-US" altLang="ko-KR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2 </a:t>
              </a:r>
              <a:r>
                <a:rPr lang="ko-KR" altLang="en-US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이상의 찬성으로 전과 같은 의결을 하면 그 법률안은 법률로서 확정된다</a:t>
              </a:r>
              <a:r>
                <a:rPr lang="en-US" altLang="ko-KR" dirty="0">
                  <a:latin typeface="나눔바른고딕 UltraLight" panose="00000300000000000000" pitchFamily="2" charset="-127"/>
                  <a:ea typeface="나눔바른고딕 UltraLight" panose="00000300000000000000" pitchFamily="2" charset="-127"/>
                </a:rPr>
                <a:t>.</a:t>
              </a:r>
              <a:endPara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665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white clouds during daytime">
            <a:extLst>
              <a:ext uri="{FF2B5EF4-FFF2-40B4-BE49-F238E27FC236}">
                <a16:creationId xmlns:a16="http://schemas.microsoft.com/office/drawing/2014/main" id="{9ECAE9F8-30D4-4680-A71D-A3009A03A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24" y="1729736"/>
            <a:ext cx="6911025" cy="440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052924" y="157292"/>
            <a:ext cx="5968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진은 이렇게 넣어볼까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9F1B193-90D8-454D-8667-BE2465F678E7}"/>
              </a:ext>
            </a:extLst>
          </p:cNvPr>
          <p:cNvGrpSpPr/>
          <p:nvPr/>
        </p:nvGrpSpPr>
        <p:grpSpPr>
          <a:xfrm>
            <a:off x="464576" y="1579761"/>
            <a:ext cx="7251032" cy="4757973"/>
            <a:chOff x="743926" y="1611292"/>
            <a:chExt cx="7251032" cy="475797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F8F5B9D-DFF2-41C1-91CF-65635D89D3DA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17446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74D6ADC-9C1A-4F2D-846F-1E307A8DD05E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6" y="61642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EEEEC8C-1E25-4453-8C37-E4B3026970A6}"/>
                </a:ext>
              </a:extLst>
            </p:cNvPr>
            <p:cNvCxnSpPr>
              <a:cxnSpLocks/>
            </p:cNvCxnSpPr>
            <p:nvPr/>
          </p:nvCxnSpPr>
          <p:spPr>
            <a:xfrm>
              <a:off x="89935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3EFF5E4-3733-4751-B03E-8F7FB3AADCE7}"/>
                </a:ext>
              </a:extLst>
            </p:cNvPr>
            <p:cNvCxnSpPr>
              <a:cxnSpLocks/>
            </p:cNvCxnSpPr>
            <p:nvPr/>
          </p:nvCxnSpPr>
          <p:spPr>
            <a:xfrm>
              <a:off x="7814500" y="1611292"/>
              <a:ext cx="0" cy="4757973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553257C-579B-4ADC-8CA1-2149DC355F9A}"/>
                </a:ext>
              </a:extLst>
            </p:cNvPr>
            <p:cNvCxnSpPr>
              <a:cxnSpLocks/>
            </p:cNvCxnSpPr>
            <p:nvPr/>
          </p:nvCxnSpPr>
          <p:spPr>
            <a:xfrm>
              <a:off x="7617958" y="4648200"/>
              <a:ext cx="0" cy="1721065"/>
            </a:xfrm>
            <a:prstGeom prst="line">
              <a:avLst/>
            </a:prstGeom>
            <a:ln w="76200">
              <a:prstDash val="lgDashDotDot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742500" y="1691692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AC5E28-DAB8-4075-8C23-5D8D7FA8E68D}"/>
                </a:ext>
              </a:extLst>
            </p:cNvPr>
            <p:cNvSpPr/>
            <p:nvPr/>
          </p:nvSpPr>
          <p:spPr>
            <a:xfrm>
              <a:off x="845350" y="611976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EA50834-CE18-4CDE-928A-1ECA8A2B6EF6}"/>
              </a:ext>
            </a:extLst>
          </p:cNvPr>
          <p:cNvGrpSpPr/>
          <p:nvPr/>
        </p:nvGrpSpPr>
        <p:grpSpPr>
          <a:xfrm>
            <a:off x="844425" y="274015"/>
            <a:ext cx="108000" cy="539495"/>
            <a:chOff x="844425" y="258791"/>
            <a:chExt cx="108000" cy="53949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A81748-2B1E-40EF-A8D6-69B3A134775E}"/>
                </a:ext>
              </a:extLst>
            </p:cNvPr>
            <p:cNvSpPr/>
            <p:nvPr/>
          </p:nvSpPr>
          <p:spPr>
            <a:xfrm>
              <a:off x="844425" y="474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FE7329-BFE2-48BB-8118-67D7751C3AC3}"/>
                </a:ext>
              </a:extLst>
            </p:cNvPr>
            <p:cNvCxnSpPr>
              <a:cxnSpLocks/>
            </p:cNvCxnSpPr>
            <p:nvPr/>
          </p:nvCxnSpPr>
          <p:spPr>
            <a:xfrm>
              <a:off x="898425" y="258791"/>
              <a:ext cx="0" cy="53949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AF57C2-2DAE-4677-B75D-2C9767E9CBD6}"/>
              </a:ext>
            </a:extLst>
          </p:cNvPr>
          <p:cNvSpPr/>
          <p:nvPr/>
        </p:nvSpPr>
        <p:spPr>
          <a:xfrm>
            <a:off x="8022786" y="1618897"/>
            <a:ext cx="3672721" cy="4625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모든 국민은 보건에 관하여 국가의 보호를 받는다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학교교육 및 평생교육을 포함한 교육제도와 그 운영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교육재정 및 교원의 지위에 관한 기본적인 사항은 법률로 정한다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rgbClr val="333333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재판의 전심절차로서 행정심판을 할 수 있다</a:t>
            </a:r>
            <a:r>
              <a:rPr lang="en-US" altLang="ko-KR" dirty="0">
                <a:solidFill>
                  <a:srgbClr val="333333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행정심판의 절차는 법률로 정하되</a:t>
            </a:r>
            <a:r>
              <a:rPr lang="en-US" altLang="ko-KR" dirty="0">
                <a:solidFill>
                  <a:srgbClr val="333333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사법절차가 준용되어야 한다</a:t>
            </a:r>
            <a:r>
              <a:rPr lang="en-US" altLang="ko-KR" dirty="0">
                <a:solidFill>
                  <a:srgbClr val="333333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dirty="0">
                <a:solidFill>
                  <a:srgbClr val="333333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국회는 의원의 자격을 심사하며</a:t>
            </a:r>
            <a:r>
              <a:rPr lang="en-US" altLang="ko-KR" dirty="0">
                <a:solidFill>
                  <a:srgbClr val="333333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의원을 징계할 수 있다</a:t>
            </a:r>
            <a:r>
              <a:rPr lang="en-US" altLang="ko-KR" dirty="0">
                <a:solidFill>
                  <a:srgbClr val="333333"/>
                </a:solidFill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dirty="0">
              <a:solidFill>
                <a:srgbClr val="333333"/>
              </a:solidFill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711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272837" y="227845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88FD2-B784-4645-9AFD-890644856D3F}"/>
              </a:ext>
            </a:extLst>
          </p:cNvPr>
          <p:cNvGrpSpPr/>
          <p:nvPr/>
        </p:nvGrpSpPr>
        <p:grpSpPr>
          <a:xfrm>
            <a:off x="391948" y="987893"/>
            <a:ext cx="6859084" cy="180000"/>
            <a:chOff x="391948" y="987893"/>
            <a:chExt cx="6859084" cy="18000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391948" y="1058842"/>
              <a:ext cx="685908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2824241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F266237-7C9F-49D5-ACF5-54F770C6A9F3}"/>
              </a:ext>
            </a:extLst>
          </p:cNvPr>
          <p:cNvSpPr txBox="1"/>
          <p:nvPr/>
        </p:nvSpPr>
        <p:spPr>
          <a:xfrm>
            <a:off x="272837" y="1474340"/>
            <a:ext cx="36086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주제 및 요구사항</a:t>
            </a:r>
            <a:endParaRPr lang="ko-KR" altLang="en-US" sz="3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4CD20-AE3F-4DC4-BD83-D59C618AD013}"/>
              </a:ext>
            </a:extLst>
          </p:cNvPr>
          <p:cNvSpPr txBox="1"/>
          <p:nvPr/>
        </p:nvSpPr>
        <p:spPr>
          <a:xfrm>
            <a:off x="272837" y="2443835"/>
            <a:ext cx="35237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Activity</a:t>
            </a:r>
            <a:r>
              <a:rPr lang="ko-KR" altLang="en-US" sz="30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0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Diagram</a:t>
            </a:r>
            <a:endParaRPr lang="ko-KR" altLang="en-US" sz="3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35D4A9-ED66-4DAF-A6D8-8FF128080A9E}"/>
              </a:ext>
            </a:extLst>
          </p:cNvPr>
          <p:cNvSpPr txBox="1"/>
          <p:nvPr/>
        </p:nvSpPr>
        <p:spPr>
          <a:xfrm>
            <a:off x="272837" y="3413330"/>
            <a:ext cx="38507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Use Case Diagram</a:t>
            </a:r>
            <a:endParaRPr lang="ko-KR" altLang="en-US" sz="3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54FEF3-BC4E-4B96-8096-B737802D38BD}"/>
              </a:ext>
            </a:extLst>
          </p:cNvPr>
          <p:cNvSpPr txBox="1"/>
          <p:nvPr/>
        </p:nvSpPr>
        <p:spPr>
          <a:xfrm>
            <a:off x="272837" y="4382825"/>
            <a:ext cx="31293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0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Class</a:t>
            </a:r>
            <a:r>
              <a:rPr lang="ko-KR" altLang="en-US" sz="30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0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Diagram</a:t>
            </a:r>
            <a:endParaRPr lang="ko-KR" altLang="en-US" sz="3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958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2765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UBJECT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2442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BD47AD-49B9-4B6C-808E-A1023F267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585964"/>
              </p:ext>
            </p:extLst>
          </p:nvPr>
        </p:nvGraphicFramePr>
        <p:xfrm>
          <a:off x="1106252" y="1961803"/>
          <a:ext cx="9979496" cy="3647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874">
                  <a:extLst>
                    <a:ext uri="{9D8B030D-6E8A-4147-A177-3AD203B41FA5}">
                      <a16:colId xmlns:a16="http://schemas.microsoft.com/office/drawing/2014/main" val="3438247960"/>
                    </a:ext>
                  </a:extLst>
                </a:gridCol>
                <a:gridCol w="2494874">
                  <a:extLst>
                    <a:ext uri="{9D8B030D-6E8A-4147-A177-3AD203B41FA5}">
                      <a16:colId xmlns:a16="http://schemas.microsoft.com/office/drawing/2014/main" val="2400469480"/>
                    </a:ext>
                  </a:extLst>
                </a:gridCol>
                <a:gridCol w="2494874">
                  <a:extLst>
                    <a:ext uri="{9D8B030D-6E8A-4147-A177-3AD203B41FA5}">
                      <a16:colId xmlns:a16="http://schemas.microsoft.com/office/drawing/2014/main" val="1731920271"/>
                    </a:ext>
                  </a:extLst>
                </a:gridCol>
                <a:gridCol w="2494874">
                  <a:extLst>
                    <a:ext uri="{9D8B030D-6E8A-4147-A177-3AD203B41FA5}">
                      <a16:colId xmlns:a16="http://schemas.microsoft.com/office/drawing/2014/main" val="2871641397"/>
                    </a:ext>
                  </a:extLst>
                </a:gridCol>
              </a:tblGrid>
              <a:tr h="729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제목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제목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제목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3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제목 </a:t>
                      </a:r>
                      <a:r>
                        <a:rPr lang="en-US" altLang="ko-KR" b="0" dirty="0">
                          <a:solidFill>
                            <a:schemeClr val="bg1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729025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스페인 하숙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2,000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5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10,000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73240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재미있네요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1,500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6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9,000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18237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지금 </a:t>
                      </a:r>
                      <a:r>
                        <a:rPr lang="ko-KR" altLang="en-US" dirty="0" err="1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롸잇나우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5,000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10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50,000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60797"/>
                  </a:ext>
                </a:extLst>
              </a:tr>
              <a:tr h="729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보는 중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25,000</a:t>
                      </a:r>
                      <a:endParaRPr lang="ko-KR" altLang="en-US" dirty="0">
                        <a:latin typeface="나눔바른고딕 UltraLight" panose="00000300000000000000" pitchFamily="2" charset="-127"/>
                        <a:ea typeface="나눔바른고딕 Ultra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2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50,000</a:t>
                      </a:r>
                      <a:r>
                        <a:rPr lang="ko-KR" altLang="en-US" dirty="0">
                          <a:latin typeface="나눔바른고딕 UltraLight" panose="00000300000000000000" pitchFamily="2" charset="-127"/>
                          <a:ea typeface="나눔바른고딕 UltraLight" panose="00000300000000000000" pitchFamily="2" charset="-127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628458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722C860E-A488-4738-BA85-CA78A9243CB0}"/>
              </a:ext>
            </a:extLst>
          </p:cNvPr>
          <p:cNvSpPr/>
          <p:nvPr/>
        </p:nvSpPr>
        <p:spPr>
          <a:xfrm>
            <a:off x="1052252" y="555516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428F3C2-349D-41F1-AB73-DC1DE334861D}"/>
              </a:ext>
            </a:extLst>
          </p:cNvPr>
          <p:cNvSpPr/>
          <p:nvPr/>
        </p:nvSpPr>
        <p:spPr>
          <a:xfrm>
            <a:off x="10992548" y="1915203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B5889-8809-4DF2-8C43-54194BCBCE44}"/>
              </a:ext>
            </a:extLst>
          </p:cNvPr>
          <p:cNvGrpSpPr/>
          <p:nvPr/>
        </p:nvGrpSpPr>
        <p:grpSpPr>
          <a:xfrm>
            <a:off x="177745" y="898289"/>
            <a:ext cx="7073287" cy="180000"/>
            <a:chOff x="177745" y="987893"/>
            <a:chExt cx="7073287" cy="18000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613BFEE-A61A-4C3E-97EF-FB98319933D7}"/>
                </a:ext>
              </a:extLst>
            </p:cNvPr>
            <p:cNvCxnSpPr>
              <a:cxnSpLocks/>
            </p:cNvCxnSpPr>
            <p:nvPr/>
          </p:nvCxnSpPr>
          <p:spPr>
            <a:xfrm>
              <a:off x="177745" y="1058842"/>
              <a:ext cx="7073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AB320B3-5D71-4B4F-BE71-CEC9534E15E6}"/>
                </a:ext>
              </a:extLst>
            </p:cNvPr>
            <p:cNvSpPr/>
            <p:nvPr/>
          </p:nvSpPr>
          <p:spPr>
            <a:xfrm>
              <a:off x="872252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321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2765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</a:t>
            </a:r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UBJECT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244245" y="157292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B5889-8809-4DF2-8C43-54194BCBCE44}"/>
              </a:ext>
            </a:extLst>
          </p:cNvPr>
          <p:cNvGrpSpPr/>
          <p:nvPr/>
        </p:nvGrpSpPr>
        <p:grpSpPr>
          <a:xfrm>
            <a:off x="177745" y="898289"/>
            <a:ext cx="7073287" cy="180000"/>
            <a:chOff x="177745" y="987893"/>
            <a:chExt cx="7073287" cy="18000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613BFEE-A61A-4C3E-97EF-FB98319933D7}"/>
                </a:ext>
              </a:extLst>
            </p:cNvPr>
            <p:cNvCxnSpPr>
              <a:cxnSpLocks/>
            </p:cNvCxnSpPr>
            <p:nvPr/>
          </p:nvCxnSpPr>
          <p:spPr>
            <a:xfrm>
              <a:off x="177745" y="1058842"/>
              <a:ext cx="7073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AB320B3-5D71-4B4F-BE71-CEC9534E15E6}"/>
                </a:ext>
              </a:extLst>
            </p:cNvPr>
            <p:cNvSpPr/>
            <p:nvPr/>
          </p:nvSpPr>
          <p:spPr>
            <a:xfrm>
              <a:off x="872252" y="98789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A804EA5-79C6-4201-AA76-D503DDFE34A5}"/>
              </a:ext>
            </a:extLst>
          </p:cNvPr>
          <p:cNvGrpSpPr/>
          <p:nvPr/>
        </p:nvGrpSpPr>
        <p:grpSpPr>
          <a:xfrm>
            <a:off x="1305609" y="1781185"/>
            <a:ext cx="2765052" cy="4256088"/>
            <a:chOff x="1588242" y="1781185"/>
            <a:chExt cx="2765052" cy="42560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F7929A1-0A52-42DC-9D44-9130060DFC4C}"/>
                </a:ext>
              </a:extLst>
            </p:cNvPr>
            <p:cNvSpPr/>
            <p:nvPr/>
          </p:nvSpPr>
          <p:spPr>
            <a:xfrm>
              <a:off x="1588242" y="1781185"/>
              <a:ext cx="276505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542EC4CE-8A7C-4715-B2F8-D1BB7FBC9DC1}"/>
                </a:ext>
              </a:extLst>
            </p:cNvPr>
            <p:cNvSpPr/>
            <p:nvPr/>
          </p:nvSpPr>
          <p:spPr>
            <a:xfrm>
              <a:off x="3657600" y="1783610"/>
              <a:ext cx="478531" cy="743460"/>
            </a:xfrm>
            <a:prstGeom prst="flowChartOffpage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120026C-3489-4DB3-8085-0333900C38B0}"/>
              </a:ext>
            </a:extLst>
          </p:cNvPr>
          <p:cNvGrpSpPr/>
          <p:nvPr/>
        </p:nvGrpSpPr>
        <p:grpSpPr>
          <a:xfrm>
            <a:off x="4713474" y="1781185"/>
            <a:ext cx="2765052" cy="4256088"/>
            <a:chOff x="4713474" y="1781185"/>
            <a:chExt cx="2765052" cy="425608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4863FC6-E03F-400D-8F7B-DB97A09AAD34}"/>
                </a:ext>
              </a:extLst>
            </p:cNvPr>
            <p:cNvSpPr/>
            <p:nvPr/>
          </p:nvSpPr>
          <p:spPr>
            <a:xfrm>
              <a:off x="4713474" y="1781185"/>
              <a:ext cx="276505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다른 페이지 연결선 15">
              <a:extLst>
                <a:ext uri="{FF2B5EF4-FFF2-40B4-BE49-F238E27FC236}">
                  <a16:creationId xmlns:a16="http://schemas.microsoft.com/office/drawing/2014/main" id="{99D062E2-76A6-421D-93F2-211638E8B3A8}"/>
                </a:ext>
              </a:extLst>
            </p:cNvPr>
            <p:cNvSpPr/>
            <p:nvPr/>
          </p:nvSpPr>
          <p:spPr>
            <a:xfrm>
              <a:off x="6772501" y="1783610"/>
              <a:ext cx="478531" cy="743460"/>
            </a:xfrm>
            <a:prstGeom prst="flowChartOffpage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5469F49-6B38-4829-85D9-86DFB435D9EE}"/>
              </a:ext>
            </a:extLst>
          </p:cNvPr>
          <p:cNvGrpSpPr/>
          <p:nvPr/>
        </p:nvGrpSpPr>
        <p:grpSpPr>
          <a:xfrm>
            <a:off x="8121339" y="1781185"/>
            <a:ext cx="2765052" cy="4256088"/>
            <a:chOff x="7838706" y="1781185"/>
            <a:chExt cx="2765052" cy="425608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969E905-061B-4A52-8C7D-B941D70FA6B9}"/>
                </a:ext>
              </a:extLst>
            </p:cNvPr>
            <p:cNvSpPr/>
            <p:nvPr/>
          </p:nvSpPr>
          <p:spPr>
            <a:xfrm>
              <a:off x="7838706" y="1781185"/>
              <a:ext cx="2765052" cy="4256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다른 페이지 연결선 17">
              <a:extLst>
                <a:ext uri="{FF2B5EF4-FFF2-40B4-BE49-F238E27FC236}">
                  <a16:creationId xmlns:a16="http://schemas.microsoft.com/office/drawing/2014/main" id="{933129BB-4E0A-4B3C-939D-6371A273DF24}"/>
                </a:ext>
              </a:extLst>
            </p:cNvPr>
            <p:cNvSpPr/>
            <p:nvPr/>
          </p:nvSpPr>
          <p:spPr>
            <a:xfrm>
              <a:off x="9898086" y="1783610"/>
              <a:ext cx="478531" cy="743460"/>
            </a:xfrm>
            <a:prstGeom prst="flowChartOffpageConnector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5D10B5D-FC30-41A2-8A0B-E0AA959B4AD3}"/>
              </a:ext>
            </a:extLst>
          </p:cNvPr>
          <p:cNvSpPr txBox="1"/>
          <p:nvPr/>
        </p:nvSpPr>
        <p:spPr>
          <a:xfrm>
            <a:off x="3512953" y="1904174"/>
            <a:ext cx="220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DB1BEC-59FF-4F61-BC33-1B7BF94E83AD}"/>
              </a:ext>
            </a:extLst>
          </p:cNvPr>
          <p:cNvSpPr txBox="1"/>
          <p:nvPr/>
        </p:nvSpPr>
        <p:spPr>
          <a:xfrm>
            <a:off x="6918038" y="1904174"/>
            <a:ext cx="220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009933-B37E-4AEB-92B5-1EB13460D460}"/>
              </a:ext>
            </a:extLst>
          </p:cNvPr>
          <p:cNvSpPr txBox="1"/>
          <p:nvPr/>
        </p:nvSpPr>
        <p:spPr>
          <a:xfrm>
            <a:off x="10309631" y="1904174"/>
            <a:ext cx="220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C2D45-8B57-4BA4-B9AB-D472BDCD118F}"/>
              </a:ext>
            </a:extLst>
          </p:cNvPr>
          <p:cNvSpPr txBox="1"/>
          <p:nvPr/>
        </p:nvSpPr>
        <p:spPr>
          <a:xfrm>
            <a:off x="1476280" y="3753562"/>
            <a:ext cx="2423709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국가는 평생교육을 진흥하여야 한다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군인은 현역을 면한 후가 아니면 국무위원으로 임명될 수 없다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 </a:t>
            </a:r>
            <a:endParaRPr lang="ko-KR" altLang="en-US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4E9BF1-5C0A-4384-962A-178FB9328940}"/>
              </a:ext>
            </a:extLst>
          </p:cNvPr>
          <p:cNvSpPr txBox="1"/>
          <p:nvPr/>
        </p:nvSpPr>
        <p:spPr>
          <a:xfrm>
            <a:off x="4884145" y="3753562"/>
            <a:ext cx="2423709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모든 국민은 법률이 정하는 바에 의하여 국가기관에 문서로 청원할 권리를 가진다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3C79D-CA89-4978-ABEE-5EB1B9523090}"/>
              </a:ext>
            </a:extLst>
          </p:cNvPr>
          <p:cNvSpPr txBox="1"/>
          <p:nvPr/>
        </p:nvSpPr>
        <p:spPr>
          <a:xfrm>
            <a:off x="8292011" y="3753562"/>
            <a:ext cx="2423709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국가는 재해를 예방하고 그 </a:t>
            </a:r>
            <a:r>
              <a:rPr lang="ko-KR" altLang="en-US" dirty="0" err="1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위험으로부터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국민을 보호하기 위하여 노력하여야 한다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.</a:t>
            </a:r>
            <a:endParaRPr lang="ko-KR" altLang="en-US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13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4926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주제 및 요구사항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0A08838-3F9F-4CBA-896B-C385687C3B31}"/>
              </a:ext>
            </a:extLst>
          </p:cNvPr>
          <p:cNvSpPr txBox="1"/>
          <p:nvPr/>
        </p:nvSpPr>
        <p:spPr>
          <a:xfrm>
            <a:off x="272837" y="1474340"/>
            <a:ext cx="34740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기능적 요구사항</a:t>
            </a:r>
            <a:endParaRPr lang="ko-KR" altLang="en-US" sz="3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9D5D9-1A45-451B-9A37-63EB5F719EEF}"/>
              </a:ext>
            </a:extLst>
          </p:cNvPr>
          <p:cNvSpPr txBox="1"/>
          <p:nvPr/>
        </p:nvSpPr>
        <p:spPr>
          <a:xfrm>
            <a:off x="702248" y="2001586"/>
            <a:ext cx="10374284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회원 관리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-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회원 관리 기능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카테고리 분류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-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분야 선택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검색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정렬 기능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유저 간 커뮤니케이션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-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문의사항 작성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채팅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,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리뷰 작성 기능</a:t>
            </a: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4.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결제 시스템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- </a:t>
            </a:r>
            <a:r>
              <a:rPr lang="ko-KR" altLang="en-US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거래금 관리 기능</a:t>
            </a:r>
            <a:endParaRPr lang="en-US" altLang="ko-KR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02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4926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주제 및 요구사항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1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0A08838-3F9F-4CBA-896B-C385687C3B31}"/>
              </a:ext>
            </a:extLst>
          </p:cNvPr>
          <p:cNvSpPr txBox="1"/>
          <p:nvPr/>
        </p:nvSpPr>
        <p:spPr>
          <a:xfrm>
            <a:off x="272837" y="1474340"/>
            <a:ext cx="38587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비기능적 요구사항</a:t>
            </a:r>
            <a:endParaRPr lang="ko-KR" altLang="en-US" sz="30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09D5D9-1A45-451B-9A37-63EB5F719EEF}"/>
              </a:ext>
            </a:extLst>
          </p:cNvPr>
          <p:cNvSpPr txBox="1"/>
          <p:nvPr/>
        </p:nvSpPr>
        <p:spPr>
          <a:xfrm>
            <a:off x="702248" y="2001586"/>
            <a:ext cx="10374284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1. Operational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-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2. Performance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-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3. Security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-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4. Cultural and Political Requirements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    -</a:t>
            </a:r>
          </a:p>
        </p:txBody>
      </p:sp>
    </p:spTree>
    <p:extLst>
      <p:ext uri="{BB962C8B-B14F-4D97-AF65-F5344CB8AC3E}">
        <p14:creationId xmlns:p14="http://schemas.microsoft.com/office/powerpoint/2010/main" val="101123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4793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Activity Diagram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2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B60EF55-BEF1-4E81-A060-1E456EDDD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22" y="1252340"/>
            <a:ext cx="4044950" cy="5092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EBB2DB-9BF1-47F2-A55A-C94092BB6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390" y="352425"/>
            <a:ext cx="2997200" cy="564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8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4793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바른고딕 UltraLight" panose="00000300000000000000" pitchFamily="2" charset="-127"/>
              </a:rPr>
              <a:t>Activity Diagram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2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B154879-FEA1-4262-AF1F-F3991AA0B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66" y="1202842"/>
            <a:ext cx="4940300" cy="52197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B21A4BB-4E44-4E6E-93E1-3B0B512F2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032" y="1202842"/>
            <a:ext cx="4483100" cy="42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7298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Use Case Diagram – 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개요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3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0B56776-0061-4158-8944-8B7380B05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95" y="1544658"/>
            <a:ext cx="57023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4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8467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Use Case Diagram - 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회원가입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3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3245D1D-FE54-48EB-94C9-8B5A5D380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08" y="1466214"/>
            <a:ext cx="6589766" cy="483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0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F6ACC8-2AC5-4530-9480-DF9F27457F31}"/>
              </a:ext>
            </a:extLst>
          </p:cNvPr>
          <p:cNvGrpSpPr/>
          <p:nvPr/>
        </p:nvGrpSpPr>
        <p:grpSpPr>
          <a:xfrm>
            <a:off x="0" y="157292"/>
            <a:ext cx="7254178" cy="974997"/>
            <a:chOff x="0" y="157292"/>
            <a:chExt cx="7254178" cy="9749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D4C3A08-1C6F-4197-A0D7-E312B862BA0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58842"/>
              <a:ext cx="725103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3C047CC-DD8C-4A0F-9000-301F1A391B6D}"/>
                </a:ext>
              </a:extLst>
            </p:cNvPr>
            <p:cNvSpPr/>
            <p:nvPr/>
          </p:nvSpPr>
          <p:spPr>
            <a:xfrm>
              <a:off x="6799261" y="1012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703390-C68B-4520-8871-801CBAEB476A}"/>
                </a:ext>
              </a:extLst>
            </p:cNvPr>
            <p:cNvSpPr/>
            <p:nvPr/>
          </p:nvSpPr>
          <p:spPr>
            <a:xfrm>
              <a:off x="7110178" y="988289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DB7E6A-4B75-4D97-9225-AC145DB339E1}"/>
                </a:ext>
              </a:extLst>
            </p:cNvPr>
            <p:cNvSpPr/>
            <p:nvPr/>
          </p:nvSpPr>
          <p:spPr>
            <a:xfrm>
              <a:off x="907308" y="985924"/>
              <a:ext cx="144000" cy="144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1D46B52-18CD-4D76-92E2-04415FD2FA34}"/>
                </a:ext>
              </a:extLst>
            </p:cNvPr>
            <p:cNvCxnSpPr>
              <a:cxnSpLocks/>
            </p:cNvCxnSpPr>
            <p:nvPr/>
          </p:nvCxnSpPr>
          <p:spPr>
            <a:xfrm>
              <a:off x="970995" y="157292"/>
              <a:ext cx="0" cy="826065"/>
            </a:xfrm>
            <a:prstGeom prst="line">
              <a:avLst/>
            </a:prstGeom>
            <a:ln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B290CA-D309-4E4F-802C-BA6FAD9B5F5E}"/>
              </a:ext>
            </a:extLst>
          </p:cNvPr>
          <p:cNvSpPr txBox="1"/>
          <p:nvPr/>
        </p:nvSpPr>
        <p:spPr>
          <a:xfrm>
            <a:off x="1170606" y="157292"/>
            <a:ext cx="8467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Use Case Diagram - </a:t>
            </a:r>
            <a:r>
              <a:rPr lang="ko-KR" altLang="en-US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약속잡기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36275E-5958-4610-8654-5074395D7DF4}"/>
              </a:ext>
            </a:extLst>
          </p:cNvPr>
          <p:cNvSpPr txBox="1"/>
          <p:nvPr/>
        </p:nvSpPr>
        <p:spPr>
          <a:xfrm>
            <a:off x="177745" y="157292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나눔바른고딕 UltraLight" panose="00000300000000000000" pitchFamily="2" charset="-127"/>
                <a:ea typeface="나눔스퀘어 ExtraBold" panose="020B0600000101010101" pitchFamily="50" charset="-127"/>
              </a:rPr>
              <a:t>3</a:t>
            </a:r>
            <a:endParaRPr lang="ko-KR" altLang="en-US" sz="4800" dirty="0">
              <a:latin typeface="나눔바른고딕 UltraLight" panose="00000300000000000000" pitchFamily="2" charset="-127"/>
              <a:ea typeface="나눔바른고딕 UltraLight" panose="00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8A0A5B8-2FD3-464B-843E-8B38C38D794F}"/>
              </a:ext>
            </a:extLst>
          </p:cNvPr>
          <p:cNvGrpSpPr/>
          <p:nvPr/>
        </p:nvGrpSpPr>
        <p:grpSpPr>
          <a:xfrm>
            <a:off x="6799261" y="6538538"/>
            <a:ext cx="5392739" cy="108000"/>
            <a:chOff x="6799261" y="6538538"/>
            <a:chExt cx="5392739" cy="108000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7E425D2-DEBC-46E4-A8CE-91D2E6A9976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261" y="6592538"/>
              <a:ext cx="533873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D469563-CE88-4074-81FB-7EA3D745EB75}"/>
                </a:ext>
              </a:extLst>
            </p:cNvPr>
            <p:cNvSpPr/>
            <p:nvPr/>
          </p:nvSpPr>
          <p:spPr>
            <a:xfrm>
              <a:off x="6799261" y="653853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-250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E7E179F-A08C-46B5-9D87-D2327A424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94" y="1295400"/>
            <a:ext cx="6139183" cy="506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3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635</Words>
  <Application>Microsoft Office PowerPoint</Application>
  <PresentationFormat>와이드스크린</PresentationFormat>
  <Paragraphs>111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나눔바른고딕 UltraLight</vt:lpstr>
      <vt:lpstr>나눔스퀘어 Bold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조점례</dc:creator>
  <cp:lastModifiedBy>이인규</cp:lastModifiedBy>
  <cp:revision>10</cp:revision>
  <dcterms:created xsi:type="dcterms:W3CDTF">2019-04-01T11:39:14Z</dcterms:created>
  <dcterms:modified xsi:type="dcterms:W3CDTF">2022-04-27T06:42:48Z</dcterms:modified>
</cp:coreProperties>
</file>