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94" r:id="rId4"/>
    <p:sldId id="2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1CF01-3315-E748-A1C1-8496EB554A7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6EC0-A344-BE4F-AC2F-F39375BB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46EC0-A344-BE4F-AC2F-F39375BB5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2F07-F84B-0B47-85F5-7F57C41B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0339B-AFFF-774F-AE0E-E32457B5D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C2B5-576E-CF41-8DC9-BB80B02A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2773-E399-BD4E-AFAB-0FD73B08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4360-9B4D-3A40-984F-E535DCD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3F94-D973-724A-BF45-093A8563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9F5A-85A9-ED4D-860C-A26409A94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AA75-772E-344B-B355-75DC91FC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9531-D767-F64D-AF7D-CA356B3A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CA76-B15E-BE44-9B02-15D7A88E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CB4B1-F131-AF4A-A5ED-FA95F8621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EFF0-50F9-C445-BB5E-F638A9269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CC02-4E7D-6A4C-A11D-6A303C87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E875-053B-FE40-9CF4-3D7B9D27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5129C-CBB3-134A-B9FC-2BE959D1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1DF3-56C3-2A4B-A7DA-13298CDF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3E08-33F2-8A42-977A-84587B56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E405-CA08-474C-A82A-3B6FF827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656B-2DEA-1746-A7A0-67B6EB0D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ACCD-8DDB-EA4A-B710-79BAF879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AA55-6052-C24B-B10D-A41FE4F2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65E0-E6BC-864F-8D5F-D91312E39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40B5-9A68-724F-BA79-EE67C783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048F-0A44-F74E-B743-0155AE1E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6A6E-B336-3344-9D80-6DB81783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F7BA-BB2F-B044-9294-77DE3B5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1C09-8D62-544E-AA3B-3EA888A40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0C354-F77F-734C-A501-95A43A892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1C443-FD72-7344-AA6D-2F61D6BA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63EE-BBD1-964D-B045-AB4F9C3F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70780-19FC-8B43-B17C-58A97DD7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837E-6982-8D42-8C97-B1729BC2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A8546-149A-AB4B-BB43-53602EB3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6202-AC25-204A-A9A9-D85B3FAA4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974E4-C55E-0043-BED2-0C66CC0F0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2EB8B-E508-B049-8352-895AE986D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D4F72-2D9B-0E49-A827-88FD860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E1CFB-8F19-2A41-9932-1945AC2E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15D25-A32D-AC49-960C-7F791525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A853-B04C-BF45-98CA-A2963D89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1D191-007C-0245-A026-1FE5C3D4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E354-AB80-9042-92D4-360C107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BE37F-9DA5-494A-B9F0-A20D8BF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717E7-EAEA-5541-A010-B3D94D03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B986D-969C-8148-A1A7-FB7ACDE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84821-F009-D448-B534-529CA512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832F-8998-C243-ADF0-33C318B5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ADBE-5ACF-5F44-B4C4-A177D28D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F668F-CD09-9745-9301-2CC8C203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78BB1-B8BE-8448-B116-48E14A80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EEA98-6C03-994A-9FA3-D7CE2950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F432E-6425-3641-8F24-33F1F2A0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0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8115-9060-654D-A54E-82F9FE91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91C7B-B1F3-ED4F-B00C-7225D5773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4386E-ACCD-7F4E-83BA-7AB17546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BD062-3F5A-D64B-A610-A2B0D6F2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FDB0-9435-6049-9C6E-D1E2D2EA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4E7B9-8754-C141-BA6C-AA6FE8C1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0CD0A-2A9B-D943-922B-9337872A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5C7A-7701-654B-A793-60226054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B9E0-13A6-0A4B-ACD7-106D42EAB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76D7-2F6A-5147-8CEA-858D4A7CF74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0C7A-6E27-0142-AAA1-A34AC68B5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64B9-AB6E-6E49-83ED-1EBD721E1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7E71-32A6-7742-8435-D450A760B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572"/>
          </a:xfrm>
        </p:spPr>
        <p:txBody>
          <a:bodyPr/>
          <a:lstStyle/>
          <a:p>
            <a:r>
              <a:rPr lang="en-US" dirty="0"/>
              <a:t>ECE314 Lab 7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E733-311E-FA46-B7F9-898A436C5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0663" y="2601117"/>
            <a:ext cx="3416984" cy="157138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 to Markov chains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Markov Gibberish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Random graphs</a:t>
            </a:r>
          </a:p>
        </p:txBody>
      </p:sp>
    </p:spTree>
    <p:extLst>
      <p:ext uri="{BB962C8B-B14F-4D97-AF65-F5344CB8AC3E}">
        <p14:creationId xmlns:p14="http://schemas.microsoft.com/office/powerpoint/2010/main" val="14704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41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Markov chain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5E9BD-CBB0-43B2-8E9B-4B544EE71B64}"/>
                  </a:ext>
                </a:extLst>
              </p:cNvPr>
              <p:cNvSpPr txBox="1"/>
              <p:nvPr/>
            </p:nvSpPr>
            <p:spPr>
              <a:xfrm>
                <a:off x="3318830" y="1136666"/>
                <a:ext cx="43928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5E9BD-CBB0-43B2-8E9B-4B544EE71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830" y="1136666"/>
                <a:ext cx="4392806" cy="307777"/>
              </a:xfrm>
              <a:prstGeom prst="rect">
                <a:avLst/>
              </a:prstGeom>
              <a:blipFill>
                <a:blip r:embed="rId2"/>
                <a:stretch>
                  <a:fillRect l="-83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F79928-307A-4ADA-A701-E03FB03396D7}"/>
                  </a:ext>
                </a:extLst>
              </p:cNvPr>
              <p:cNvSpPr/>
              <p:nvPr/>
            </p:nvSpPr>
            <p:spPr>
              <a:xfrm>
                <a:off x="2789006" y="1092247"/>
                <a:ext cx="5659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F79928-307A-4ADA-A701-E03FB0339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006" y="1092247"/>
                <a:ext cx="56598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158B9F-D558-4AB9-BE84-63ABD5BFC284}"/>
                  </a:ext>
                </a:extLst>
              </p:cNvPr>
              <p:cNvSpPr txBox="1"/>
              <p:nvPr/>
            </p:nvSpPr>
            <p:spPr>
              <a:xfrm>
                <a:off x="1977481" y="1669002"/>
                <a:ext cx="7075503" cy="646331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Definition: Markov chain is a random sequence such that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completely determined by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158B9F-D558-4AB9-BE84-63ABD5BFC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481" y="1669002"/>
                <a:ext cx="7075503" cy="646331"/>
              </a:xfrm>
              <a:prstGeom prst="rect">
                <a:avLst/>
              </a:prstGeom>
              <a:blipFill>
                <a:blip r:embed="rId4"/>
                <a:stretch>
                  <a:fillRect l="-602" t="-4630" b="-12963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76A645DC-E62D-431D-B200-9E2084D5B9A4}"/>
              </a:ext>
            </a:extLst>
          </p:cNvPr>
          <p:cNvSpPr/>
          <p:nvPr/>
        </p:nvSpPr>
        <p:spPr>
          <a:xfrm>
            <a:off x="2120071" y="35057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1848AD-6B37-4176-85C5-C7E731D94008}"/>
              </a:ext>
            </a:extLst>
          </p:cNvPr>
          <p:cNvSpPr/>
          <p:nvPr/>
        </p:nvSpPr>
        <p:spPr>
          <a:xfrm>
            <a:off x="2897193" y="475894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64B37C-F109-4E35-A277-F7AF49FB034F}"/>
              </a:ext>
            </a:extLst>
          </p:cNvPr>
          <p:cNvSpPr/>
          <p:nvPr/>
        </p:nvSpPr>
        <p:spPr>
          <a:xfrm>
            <a:off x="1471526" y="475894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39F564D-B68E-4B77-8B69-41DC98EDE444}"/>
              </a:ext>
            </a:extLst>
          </p:cNvPr>
          <p:cNvSpPr/>
          <p:nvPr/>
        </p:nvSpPr>
        <p:spPr>
          <a:xfrm>
            <a:off x="1976541" y="3112865"/>
            <a:ext cx="750511" cy="506037"/>
          </a:xfrm>
          <a:custGeom>
            <a:avLst/>
            <a:gdLst>
              <a:gd name="connsiteX0" fmla="*/ 166750 w 750511"/>
              <a:gd name="connsiteY0" fmla="*/ 497159 h 506037"/>
              <a:gd name="connsiteX1" fmla="*/ 6952 w 750511"/>
              <a:gd name="connsiteY1" fmla="*/ 248584 h 506037"/>
              <a:gd name="connsiteX2" fmla="*/ 370936 w 750511"/>
              <a:gd name="connsiteY2" fmla="*/ 9 h 506037"/>
              <a:gd name="connsiteX3" fmla="*/ 743798 w 750511"/>
              <a:gd name="connsiteY3" fmla="*/ 257462 h 506037"/>
              <a:gd name="connsiteX4" fmla="*/ 575123 w 750511"/>
              <a:gd name="connsiteY4" fmla="*/ 506037 h 50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511" h="506037">
                <a:moveTo>
                  <a:pt x="166750" y="497159"/>
                </a:moveTo>
                <a:cubicBezTo>
                  <a:pt x="69835" y="414300"/>
                  <a:pt x="-27079" y="331442"/>
                  <a:pt x="6952" y="248584"/>
                </a:cubicBezTo>
                <a:cubicBezTo>
                  <a:pt x="40983" y="165726"/>
                  <a:pt x="248128" y="-1471"/>
                  <a:pt x="370936" y="9"/>
                </a:cubicBezTo>
                <a:cubicBezTo>
                  <a:pt x="493744" y="1489"/>
                  <a:pt x="709767" y="173124"/>
                  <a:pt x="743798" y="257462"/>
                </a:cubicBezTo>
                <a:cubicBezTo>
                  <a:pt x="777829" y="341800"/>
                  <a:pt x="676476" y="423918"/>
                  <a:pt x="575123" y="506037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F2E4CFE-3E31-446B-847B-3232CF7375D3}"/>
              </a:ext>
            </a:extLst>
          </p:cNvPr>
          <p:cNvSpPr/>
          <p:nvPr/>
        </p:nvSpPr>
        <p:spPr>
          <a:xfrm>
            <a:off x="2597128" y="3734580"/>
            <a:ext cx="739255" cy="1145309"/>
          </a:xfrm>
          <a:custGeom>
            <a:avLst/>
            <a:gdLst>
              <a:gd name="connsiteX0" fmla="*/ 0 w 739255"/>
              <a:gd name="connsiteY0" fmla="*/ 0 h 1145309"/>
              <a:gd name="connsiteX1" fmla="*/ 637309 w 739255"/>
              <a:gd name="connsiteY1" fmla="*/ 304800 h 1145309"/>
              <a:gd name="connsiteX2" fmla="*/ 729673 w 739255"/>
              <a:gd name="connsiteY2" fmla="*/ 1145309 h 114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9255" h="1145309">
                <a:moveTo>
                  <a:pt x="0" y="0"/>
                </a:moveTo>
                <a:cubicBezTo>
                  <a:pt x="257848" y="56957"/>
                  <a:pt x="515697" y="113915"/>
                  <a:pt x="637309" y="304800"/>
                </a:cubicBezTo>
                <a:cubicBezTo>
                  <a:pt x="758921" y="495685"/>
                  <a:pt x="744297" y="820497"/>
                  <a:pt x="729673" y="1145309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01C101-527C-406D-AAB7-F48AE83A07DD}"/>
              </a:ext>
            </a:extLst>
          </p:cNvPr>
          <p:cNvSpPr/>
          <p:nvPr/>
        </p:nvSpPr>
        <p:spPr>
          <a:xfrm>
            <a:off x="1813155" y="3880098"/>
            <a:ext cx="425255" cy="914400"/>
          </a:xfrm>
          <a:custGeom>
            <a:avLst/>
            <a:gdLst>
              <a:gd name="connsiteX0" fmla="*/ 387927 w 425255"/>
              <a:gd name="connsiteY0" fmla="*/ 0 h 914400"/>
              <a:gd name="connsiteX1" fmla="*/ 387927 w 425255"/>
              <a:gd name="connsiteY1" fmla="*/ 461819 h 914400"/>
              <a:gd name="connsiteX2" fmla="*/ 0 w 425255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255" h="914400">
                <a:moveTo>
                  <a:pt x="387927" y="0"/>
                </a:moveTo>
                <a:cubicBezTo>
                  <a:pt x="420254" y="154709"/>
                  <a:pt x="452582" y="309419"/>
                  <a:pt x="387927" y="461819"/>
                </a:cubicBezTo>
                <a:cubicBezTo>
                  <a:pt x="323272" y="614219"/>
                  <a:pt x="161636" y="764309"/>
                  <a:pt x="0" y="91440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04108B-8ED5-4BC9-915D-F2DC30626DD9}"/>
                  </a:ext>
                </a:extLst>
              </p:cNvPr>
              <p:cNvSpPr txBox="1"/>
              <p:nvPr/>
            </p:nvSpPr>
            <p:spPr>
              <a:xfrm>
                <a:off x="2178630" y="2857161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04108B-8ED5-4BC9-915D-F2DC30626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30" y="2857161"/>
                <a:ext cx="357470" cy="276999"/>
              </a:xfrm>
              <a:prstGeom prst="rect">
                <a:avLst/>
              </a:prstGeom>
              <a:blipFill>
                <a:blip r:embed="rId5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ABBAE6-572F-4D5D-B2B7-4C1E8F5092DA}"/>
                  </a:ext>
                </a:extLst>
              </p:cNvPr>
              <p:cNvSpPr txBox="1"/>
              <p:nvPr/>
            </p:nvSpPr>
            <p:spPr>
              <a:xfrm>
                <a:off x="3336383" y="392164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ABBAE6-572F-4D5D-B2B7-4C1E8F509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83" y="3921647"/>
                <a:ext cx="357470" cy="276999"/>
              </a:xfrm>
              <a:prstGeom prst="rect">
                <a:avLst/>
              </a:prstGeom>
              <a:blipFill>
                <a:blip r:embed="rId6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8AA285-D1B2-47C2-9281-CE97D3A2509A}"/>
                  </a:ext>
                </a:extLst>
              </p:cNvPr>
              <p:cNvSpPr txBox="1"/>
              <p:nvPr/>
            </p:nvSpPr>
            <p:spPr>
              <a:xfrm>
                <a:off x="1847047" y="416842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8AA285-D1B2-47C2-9281-CE97D3A25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047" y="4168422"/>
                <a:ext cx="357470" cy="276999"/>
              </a:xfrm>
              <a:prstGeom prst="rect">
                <a:avLst/>
              </a:prstGeom>
              <a:blipFill>
                <a:blip r:embed="rId7"/>
                <a:stretch>
                  <a:fillRect l="-15254" r="-152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310C090-67C2-41E9-880E-F76162EED7FC}"/>
              </a:ext>
            </a:extLst>
          </p:cNvPr>
          <p:cNvSpPr/>
          <p:nvPr/>
        </p:nvSpPr>
        <p:spPr>
          <a:xfrm>
            <a:off x="3007432" y="4990726"/>
            <a:ext cx="623539" cy="606015"/>
          </a:xfrm>
          <a:custGeom>
            <a:avLst/>
            <a:gdLst>
              <a:gd name="connsiteX0" fmla="*/ 365551 w 623539"/>
              <a:gd name="connsiteY0" fmla="*/ 0 h 606015"/>
              <a:gd name="connsiteX1" fmla="*/ 614932 w 623539"/>
              <a:gd name="connsiteY1" fmla="*/ 397163 h 606015"/>
              <a:gd name="connsiteX2" fmla="*/ 88460 w 623539"/>
              <a:gd name="connsiteY2" fmla="*/ 600363 h 606015"/>
              <a:gd name="connsiteX3" fmla="*/ 5332 w 623539"/>
              <a:gd name="connsiteY3" fmla="*/ 184727 h 60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539" h="606015">
                <a:moveTo>
                  <a:pt x="365551" y="0"/>
                </a:moveTo>
                <a:cubicBezTo>
                  <a:pt x="513332" y="148551"/>
                  <a:pt x="661114" y="297103"/>
                  <a:pt x="614932" y="397163"/>
                </a:cubicBezTo>
                <a:cubicBezTo>
                  <a:pt x="568750" y="497223"/>
                  <a:pt x="190060" y="635769"/>
                  <a:pt x="88460" y="600363"/>
                </a:cubicBezTo>
                <a:cubicBezTo>
                  <a:pt x="-13140" y="564957"/>
                  <a:pt x="-3904" y="374842"/>
                  <a:pt x="5332" y="184727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3D1760-B830-4FDE-B39C-297352B60C43}"/>
                  </a:ext>
                </a:extLst>
              </p:cNvPr>
              <p:cNvSpPr txBox="1"/>
              <p:nvPr/>
            </p:nvSpPr>
            <p:spPr>
              <a:xfrm>
                <a:off x="3181213" y="5627253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3D1760-B830-4FDE-B39C-297352B6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213" y="5627253"/>
                <a:ext cx="357470" cy="276999"/>
              </a:xfrm>
              <a:prstGeom prst="rect">
                <a:avLst/>
              </a:prstGeom>
              <a:blipFill>
                <a:blip r:embed="rId8"/>
                <a:stretch>
                  <a:fillRect l="-15517" r="-1724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5610994-AA11-46EF-A102-F97ECB6B3438}"/>
              </a:ext>
            </a:extLst>
          </p:cNvPr>
          <p:cNvSpPr/>
          <p:nvPr/>
        </p:nvSpPr>
        <p:spPr>
          <a:xfrm>
            <a:off x="1858219" y="5138508"/>
            <a:ext cx="1071418" cy="129337"/>
          </a:xfrm>
          <a:custGeom>
            <a:avLst/>
            <a:gdLst>
              <a:gd name="connsiteX0" fmla="*/ 1071418 w 1071418"/>
              <a:gd name="connsiteY0" fmla="*/ 0 h 129337"/>
              <a:gd name="connsiteX1" fmla="*/ 572655 w 1071418"/>
              <a:gd name="connsiteY1" fmla="*/ 129309 h 129337"/>
              <a:gd name="connsiteX2" fmla="*/ 0 w 1071418"/>
              <a:gd name="connsiteY2" fmla="*/ 9236 h 12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418" h="129337">
                <a:moveTo>
                  <a:pt x="1071418" y="0"/>
                </a:moveTo>
                <a:cubicBezTo>
                  <a:pt x="911321" y="63885"/>
                  <a:pt x="751225" y="127770"/>
                  <a:pt x="572655" y="129309"/>
                </a:cubicBezTo>
                <a:cubicBezTo>
                  <a:pt x="394085" y="130848"/>
                  <a:pt x="197042" y="70042"/>
                  <a:pt x="0" y="9236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143EB8-3DC9-4087-9C53-805717D92F79}"/>
                  </a:ext>
                </a:extLst>
              </p:cNvPr>
              <p:cNvSpPr txBox="1"/>
              <p:nvPr/>
            </p:nvSpPr>
            <p:spPr>
              <a:xfrm>
                <a:off x="2239658" y="5350254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143EB8-3DC9-4087-9C53-805717D92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58" y="5350254"/>
                <a:ext cx="357470" cy="276999"/>
              </a:xfrm>
              <a:prstGeom prst="rect">
                <a:avLst/>
              </a:prstGeom>
              <a:blipFill>
                <a:blip r:embed="rId9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C268FA-7539-4C6F-8816-C28A46D53630}"/>
              </a:ext>
            </a:extLst>
          </p:cNvPr>
          <p:cNvSpPr/>
          <p:nvPr/>
        </p:nvSpPr>
        <p:spPr>
          <a:xfrm>
            <a:off x="1395711" y="3789998"/>
            <a:ext cx="721126" cy="1052946"/>
          </a:xfrm>
          <a:custGeom>
            <a:avLst/>
            <a:gdLst>
              <a:gd name="connsiteX0" fmla="*/ 111526 w 721126"/>
              <a:gd name="connsiteY0" fmla="*/ 1052946 h 1052946"/>
              <a:gd name="connsiteX1" fmla="*/ 46872 w 721126"/>
              <a:gd name="connsiteY1" fmla="*/ 535710 h 1052946"/>
              <a:gd name="connsiteX2" fmla="*/ 721126 w 721126"/>
              <a:gd name="connsiteY2" fmla="*/ 0 h 105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126" h="1052946">
                <a:moveTo>
                  <a:pt x="111526" y="1052946"/>
                </a:moveTo>
                <a:cubicBezTo>
                  <a:pt x="28399" y="882073"/>
                  <a:pt x="-54728" y="711201"/>
                  <a:pt x="46872" y="535710"/>
                </a:cubicBezTo>
                <a:cubicBezTo>
                  <a:pt x="148472" y="360219"/>
                  <a:pt x="434799" y="180109"/>
                  <a:pt x="721126" y="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8EC055-2D73-4192-9B21-0271527EC4AF}"/>
                  </a:ext>
                </a:extLst>
              </p:cNvPr>
              <p:cNvSpPr txBox="1"/>
              <p:nvPr/>
            </p:nvSpPr>
            <p:spPr>
              <a:xfrm>
                <a:off x="1034812" y="410021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8EC055-2D73-4192-9B21-0271527EC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12" y="4100212"/>
                <a:ext cx="357470" cy="276999"/>
              </a:xfrm>
              <a:prstGeom prst="rect">
                <a:avLst/>
              </a:prstGeom>
              <a:blipFill>
                <a:blip r:embed="rId10"/>
                <a:stretch>
                  <a:fillRect l="-15517" r="-1896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B14960D-86F6-4843-A50F-64504AA3AB2D}"/>
              </a:ext>
            </a:extLst>
          </p:cNvPr>
          <p:cNvSpPr/>
          <p:nvPr/>
        </p:nvSpPr>
        <p:spPr>
          <a:xfrm>
            <a:off x="1922874" y="4704053"/>
            <a:ext cx="979054" cy="203545"/>
          </a:xfrm>
          <a:custGeom>
            <a:avLst/>
            <a:gdLst>
              <a:gd name="connsiteX0" fmla="*/ 0 w 979054"/>
              <a:gd name="connsiteY0" fmla="*/ 203545 h 203545"/>
              <a:gd name="connsiteX1" fmla="*/ 471054 w 979054"/>
              <a:gd name="connsiteY1" fmla="*/ 345 h 203545"/>
              <a:gd name="connsiteX2" fmla="*/ 979054 w 979054"/>
              <a:gd name="connsiteY2" fmla="*/ 157364 h 20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054" h="203545">
                <a:moveTo>
                  <a:pt x="0" y="203545"/>
                </a:moveTo>
                <a:cubicBezTo>
                  <a:pt x="153939" y="105793"/>
                  <a:pt x="307878" y="8042"/>
                  <a:pt x="471054" y="345"/>
                </a:cubicBezTo>
                <a:cubicBezTo>
                  <a:pt x="634230" y="-7352"/>
                  <a:pt x="900545" y="115800"/>
                  <a:pt x="979054" y="15736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C52C90-703C-4DCC-A7C8-CF0343F8EF3B}"/>
                  </a:ext>
                </a:extLst>
              </p:cNvPr>
              <p:cNvSpPr txBox="1"/>
              <p:nvPr/>
            </p:nvSpPr>
            <p:spPr>
              <a:xfrm>
                <a:off x="2233666" y="4718568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C52C90-703C-4DCC-A7C8-CF0343F8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666" y="4718568"/>
                <a:ext cx="357470" cy="276999"/>
              </a:xfrm>
              <a:prstGeom prst="rect">
                <a:avLst/>
              </a:prstGeom>
              <a:blipFill>
                <a:blip r:embed="rId11"/>
                <a:stretch>
                  <a:fillRect l="-13559" r="-1694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D7F96-5A40-47CE-8EC1-16668BC2D589}"/>
                  </a:ext>
                </a:extLst>
              </p:cNvPr>
              <p:cNvSpPr txBox="1"/>
              <p:nvPr/>
            </p:nvSpPr>
            <p:spPr>
              <a:xfrm>
                <a:off x="4202545" y="3505712"/>
                <a:ext cx="5241797" cy="195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Describe a Markov chain: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State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{1,2,3}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distribution: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   0   0]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transition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D7F96-5A40-47CE-8EC1-16668BC2D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545" y="3505712"/>
                <a:ext cx="5241797" cy="1954959"/>
              </a:xfrm>
              <a:prstGeom prst="rect">
                <a:avLst/>
              </a:prstGeom>
              <a:blipFill>
                <a:blip r:embed="rId12"/>
                <a:stretch>
                  <a:fillRect l="-93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DBE132-AA04-484B-8DC7-D0BCC2030B6B}"/>
                  </a:ext>
                </a:extLst>
              </p:cNvPr>
              <p:cNvSpPr txBox="1"/>
              <p:nvPr/>
            </p:nvSpPr>
            <p:spPr>
              <a:xfrm>
                <a:off x="4202545" y="2533995"/>
                <a:ext cx="59389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State distribution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DBE132-AA04-484B-8DC7-D0BCC2030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545" y="2533995"/>
                <a:ext cx="5938982" cy="646331"/>
              </a:xfrm>
              <a:prstGeom prst="rect">
                <a:avLst/>
              </a:prstGeom>
              <a:blipFill>
                <a:blip r:embed="rId13"/>
                <a:stretch>
                  <a:fillRect l="-82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60F589-87EA-42B8-BDC9-20D1E107C83D}"/>
                  </a:ext>
                </a:extLst>
              </p:cNvPr>
              <p:cNvSpPr txBox="1"/>
              <p:nvPr/>
            </p:nvSpPr>
            <p:spPr>
              <a:xfrm>
                <a:off x="4259086" y="5509058"/>
                <a:ext cx="1817421" cy="276999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60F589-87EA-42B8-BDC9-20D1E107C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086" y="5509058"/>
                <a:ext cx="1817421" cy="276999"/>
              </a:xfrm>
              <a:prstGeom prst="rect">
                <a:avLst/>
              </a:prstGeom>
              <a:blipFill>
                <a:blip r:embed="rId14"/>
                <a:stretch>
                  <a:fillRect l="-1000" r="-2000" b="-4255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FA1E04-2BA8-4607-8CFC-5A54049481EF}"/>
                  </a:ext>
                </a:extLst>
              </p:cNvPr>
              <p:cNvSpPr txBox="1"/>
              <p:nvPr/>
            </p:nvSpPr>
            <p:spPr>
              <a:xfrm>
                <a:off x="6733309" y="5509058"/>
                <a:ext cx="32190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0.3   0.5   0.2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0.19  0.45  0.36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=[0.237  0.455  0.308]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FA1E04-2BA8-4607-8CFC-5A5404948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309" y="5509058"/>
                <a:ext cx="3219033" cy="923330"/>
              </a:xfrm>
              <a:prstGeom prst="rect">
                <a:avLst/>
              </a:prstGeom>
              <a:blipFill>
                <a:blip r:embed="rId15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9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2" grpId="0" animBg="1"/>
      <p:bldP spid="3" grpId="0" animBg="1"/>
      <p:bldP spid="12" grpId="0" animBg="1"/>
      <p:bldP spid="13" grpId="0" animBg="1"/>
      <p:bldP spid="4" grpId="0" animBg="1"/>
      <p:bldP spid="5" grpId="0" animBg="1"/>
      <p:bldP spid="14" grpId="0" animBg="1"/>
      <p:bldP spid="15" grpId="0"/>
      <p:bldP spid="16" grpId="0"/>
      <p:bldP spid="17" grpId="0"/>
      <p:bldP spid="19" grpId="0" animBg="1"/>
      <p:bldP spid="20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/>
      <p:bldP spid="30" grpId="0"/>
      <p:bldP spid="32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41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Markov Gibberish</a:t>
            </a:r>
          </a:p>
        </p:txBody>
      </p:sp>
      <p:pic>
        <p:nvPicPr>
          <p:cNvPr id="1026" name="Picture 2" descr="people-chat-bot-talking - Quytech Blog">
            <a:extLst>
              <a:ext uri="{FF2B5EF4-FFF2-40B4-BE49-F238E27FC236}">
                <a16:creationId xmlns:a16="http://schemas.microsoft.com/office/drawing/2014/main" id="{9C31F3A9-9261-4727-BF26-7CDE77B7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53" y="572911"/>
            <a:ext cx="4139847" cy="22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55EE82-0DA1-4090-8A60-AD774F318B45}"/>
              </a:ext>
            </a:extLst>
          </p:cNvPr>
          <p:cNvSpPr txBox="1"/>
          <p:nvPr/>
        </p:nvSpPr>
        <p:spPr>
          <a:xfrm>
            <a:off x="667264" y="3060441"/>
            <a:ext cx="48284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Once when I was six years old I saw a magnificent picture in a book, called True Stories from Nature, about the primeval forest. It was a picture of a boa constrictor in the act of swallowing an animal. Here is a</a:t>
            </a:r>
          </a:p>
          <a:p>
            <a:r>
              <a:rPr lang="en-US" sz="1200" dirty="0"/>
              <a:t>copy of the drawing.</a:t>
            </a:r>
          </a:p>
          <a:p>
            <a:r>
              <a:rPr lang="en-US" sz="1200" dirty="0"/>
              <a:t>In the book it said: "Boa constrictors swallow their prey whole, without chewing it. After that they are not able to move, and they sleep through the six months that they need for digestion."</a:t>
            </a:r>
          </a:p>
          <a:p>
            <a:r>
              <a:rPr lang="en-US" sz="1200" dirty="0"/>
              <a:t>I pondered deeply, then, over the adventures of the jungle. And after some work with a colored pencil I succeeded in making my first drawing. My Drawing Number One. It looked something like this:</a:t>
            </a:r>
          </a:p>
          <a:p>
            <a:r>
              <a:rPr lang="en-US" sz="1200" dirty="0"/>
              <a:t>I showed my masterpiece to the grown-ups, and asked them whether the drawing frightened them.</a:t>
            </a:r>
          </a:p>
          <a:p>
            <a:r>
              <a:rPr lang="en-US" sz="1200" dirty="0"/>
              <a:t>But they answered: "Frighten? Why should any one be frightened by a hat?“</a:t>
            </a:r>
          </a:p>
          <a:p>
            <a:r>
              <a:rPr lang="en-US" sz="1200" dirty="0"/>
              <a:t>… </a:t>
            </a:r>
          </a:p>
          <a:p>
            <a:pPr algn="r"/>
            <a:r>
              <a:rPr lang="en-US" sz="1200" b="1" dirty="0"/>
              <a:t>-- The Little Princess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FFA908-EA45-4254-8A84-682CD1E928D8}"/>
                  </a:ext>
                </a:extLst>
              </p:cNvPr>
              <p:cNvSpPr txBox="1"/>
              <p:nvPr/>
            </p:nvSpPr>
            <p:spPr>
              <a:xfrm>
                <a:off x="6096000" y="402717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FFA908-EA45-4254-8A84-682CD1E92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27178"/>
                <a:ext cx="317138" cy="276999"/>
              </a:xfrm>
              <a:prstGeom prst="rect">
                <a:avLst/>
              </a:prstGeom>
              <a:blipFill>
                <a:blip r:embed="rId3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229F78-2BC9-47AB-BEB0-2E1CB62A378E}"/>
                  </a:ext>
                </a:extLst>
              </p:cNvPr>
              <p:cNvSpPr txBox="1"/>
              <p:nvPr/>
            </p:nvSpPr>
            <p:spPr>
              <a:xfrm>
                <a:off x="6854838" y="404107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229F78-2BC9-47AB-BEB0-2E1CB62A3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838" y="4041078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F38F7B5-B375-4872-9DEA-41D47277BFA3}"/>
                  </a:ext>
                </a:extLst>
              </p:cNvPr>
              <p:cNvSpPr txBox="1"/>
              <p:nvPr/>
            </p:nvSpPr>
            <p:spPr>
              <a:xfrm>
                <a:off x="7611014" y="405497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F38F7B5-B375-4872-9DEA-41D47277B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014" y="4054978"/>
                <a:ext cx="322461" cy="276999"/>
              </a:xfrm>
              <a:prstGeom prst="rect">
                <a:avLst/>
              </a:prstGeom>
              <a:blipFill>
                <a:blip r:embed="rId5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A25AF7-4563-4AFB-907D-A6549327A49E}"/>
                  </a:ext>
                </a:extLst>
              </p:cNvPr>
              <p:cNvSpPr txBox="1"/>
              <p:nvPr/>
            </p:nvSpPr>
            <p:spPr>
              <a:xfrm>
                <a:off x="8367190" y="4068878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A25AF7-4563-4AFB-907D-A6549327A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190" y="4068878"/>
                <a:ext cx="315471" cy="276999"/>
              </a:xfrm>
              <a:prstGeom prst="rect">
                <a:avLst/>
              </a:prstGeom>
              <a:blipFill>
                <a:blip r:embed="rId6"/>
                <a:stretch>
                  <a:fillRect l="-11765" r="-78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E699772-7216-4981-A0AD-4F83A5727C2F}"/>
              </a:ext>
            </a:extLst>
          </p:cNvPr>
          <p:cNvSpPr/>
          <p:nvPr/>
        </p:nvSpPr>
        <p:spPr>
          <a:xfrm>
            <a:off x="6199122" y="4341181"/>
            <a:ext cx="816745" cy="186431"/>
          </a:xfrm>
          <a:custGeom>
            <a:avLst/>
            <a:gdLst>
              <a:gd name="connsiteX0" fmla="*/ 0 w 816745"/>
              <a:gd name="connsiteY0" fmla="*/ 0 h 186431"/>
              <a:gd name="connsiteX1" fmla="*/ 426128 w 816745"/>
              <a:gd name="connsiteY1" fmla="*/ 186431 h 186431"/>
              <a:gd name="connsiteX2" fmla="*/ 816745 w 816745"/>
              <a:gd name="connsiteY2" fmla="*/ 0 h 18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745" h="186431">
                <a:moveTo>
                  <a:pt x="0" y="0"/>
                </a:moveTo>
                <a:cubicBezTo>
                  <a:pt x="145002" y="93215"/>
                  <a:pt x="290004" y="186431"/>
                  <a:pt x="426128" y="186431"/>
                </a:cubicBezTo>
                <a:cubicBezTo>
                  <a:pt x="562252" y="186431"/>
                  <a:pt x="770877" y="16276"/>
                  <a:pt x="8167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FA95D6-85D0-4E0F-BF2B-470CEA854399}"/>
              </a:ext>
            </a:extLst>
          </p:cNvPr>
          <p:cNvSpPr/>
          <p:nvPr/>
        </p:nvSpPr>
        <p:spPr>
          <a:xfrm>
            <a:off x="6977849" y="3879529"/>
            <a:ext cx="736846" cy="239710"/>
          </a:xfrm>
          <a:custGeom>
            <a:avLst/>
            <a:gdLst>
              <a:gd name="connsiteX0" fmla="*/ 0 w 736846"/>
              <a:gd name="connsiteY0" fmla="*/ 239710 h 239710"/>
              <a:gd name="connsiteX1" fmla="*/ 363984 w 736846"/>
              <a:gd name="connsiteY1" fmla="*/ 13 h 239710"/>
              <a:gd name="connsiteX2" fmla="*/ 736846 w 736846"/>
              <a:gd name="connsiteY2" fmla="*/ 230832 h 23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846" h="239710">
                <a:moveTo>
                  <a:pt x="0" y="239710"/>
                </a:moveTo>
                <a:cubicBezTo>
                  <a:pt x="120588" y="120601"/>
                  <a:pt x="241176" y="1493"/>
                  <a:pt x="363984" y="13"/>
                </a:cubicBezTo>
                <a:cubicBezTo>
                  <a:pt x="486792" y="-1467"/>
                  <a:pt x="611819" y="114682"/>
                  <a:pt x="736846" y="2308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28BEA0A-662B-4EC6-BF64-3AECCCEA80D8}"/>
              </a:ext>
            </a:extLst>
          </p:cNvPr>
          <p:cNvSpPr/>
          <p:nvPr/>
        </p:nvSpPr>
        <p:spPr>
          <a:xfrm>
            <a:off x="7767961" y="4332303"/>
            <a:ext cx="790113" cy="195379"/>
          </a:xfrm>
          <a:custGeom>
            <a:avLst/>
            <a:gdLst>
              <a:gd name="connsiteX0" fmla="*/ 0 w 790113"/>
              <a:gd name="connsiteY0" fmla="*/ 0 h 195379"/>
              <a:gd name="connsiteX1" fmla="*/ 417251 w 790113"/>
              <a:gd name="connsiteY1" fmla="*/ 195309 h 195379"/>
              <a:gd name="connsiteX2" fmla="*/ 790113 w 790113"/>
              <a:gd name="connsiteY2" fmla="*/ 17755 h 19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113" h="195379">
                <a:moveTo>
                  <a:pt x="0" y="0"/>
                </a:moveTo>
                <a:cubicBezTo>
                  <a:pt x="142783" y="96175"/>
                  <a:pt x="285566" y="192350"/>
                  <a:pt x="417251" y="195309"/>
                </a:cubicBezTo>
                <a:cubicBezTo>
                  <a:pt x="548936" y="198268"/>
                  <a:pt x="669524" y="108011"/>
                  <a:pt x="790113" y="177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159C43-76EB-4257-929F-F77CA13F26CD}"/>
                  </a:ext>
                </a:extLst>
              </p:cNvPr>
              <p:cNvSpPr txBox="1"/>
              <p:nvPr/>
            </p:nvSpPr>
            <p:spPr>
              <a:xfrm>
                <a:off x="9116376" y="408277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159C43-76EB-4257-929F-F77CA13F2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376" y="4082778"/>
                <a:ext cx="322461" cy="276999"/>
              </a:xfrm>
              <a:prstGeom prst="rect">
                <a:avLst/>
              </a:prstGeom>
              <a:blipFill>
                <a:blip r:embed="rId7"/>
                <a:stretch>
                  <a:fillRect l="-9434" r="-943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17F200-2B3C-4A21-965C-66C86476D45A}"/>
                  </a:ext>
                </a:extLst>
              </p:cNvPr>
              <p:cNvSpPr txBox="1"/>
              <p:nvPr/>
            </p:nvSpPr>
            <p:spPr>
              <a:xfrm>
                <a:off x="9872552" y="409667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17F200-2B3C-4A21-965C-66C86476D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552" y="4096678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615" r="-961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DDBEC34-0A87-42C9-92C3-D20E3B478304}"/>
              </a:ext>
            </a:extLst>
          </p:cNvPr>
          <p:cNvSpPr/>
          <p:nvPr/>
        </p:nvSpPr>
        <p:spPr>
          <a:xfrm>
            <a:off x="8495759" y="3861937"/>
            <a:ext cx="736846" cy="239710"/>
          </a:xfrm>
          <a:custGeom>
            <a:avLst/>
            <a:gdLst>
              <a:gd name="connsiteX0" fmla="*/ 0 w 736846"/>
              <a:gd name="connsiteY0" fmla="*/ 239710 h 239710"/>
              <a:gd name="connsiteX1" fmla="*/ 363984 w 736846"/>
              <a:gd name="connsiteY1" fmla="*/ 13 h 239710"/>
              <a:gd name="connsiteX2" fmla="*/ 736846 w 736846"/>
              <a:gd name="connsiteY2" fmla="*/ 230832 h 23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846" h="239710">
                <a:moveTo>
                  <a:pt x="0" y="239710"/>
                </a:moveTo>
                <a:cubicBezTo>
                  <a:pt x="120588" y="120601"/>
                  <a:pt x="241176" y="1493"/>
                  <a:pt x="363984" y="13"/>
                </a:cubicBezTo>
                <a:cubicBezTo>
                  <a:pt x="486792" y="-1467"/>
                  <a:pt x="611819" y="114682"/>
                  <a:pt x="736846" y="2308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92C5C26-803C-4568-8558-B63946560967}"/>
              </a:ext>
            </a:extLst>
          </p:cNvPr>
          <p:cNvSpPr/>
          <p:nvPr/>
        </p:nvSpPr>
        <p:spPr>
          <a:xfrm>
            <a:off x="9243669" y="4410194"/>
            <a:ext cx="790113" cy="195379"/>
          </a:xfrm>
          <a:custGeom>
            <a:avLst/>
            <a:gdLst>
              <a:gd name="connsiteX0" fmla="*/ 0 w 790113"/>
              <a:gd name="connsiteY0" fmla="*/ 0 h 195379"/>
              <a:gd name="connsiteX1" fmla="*/ 417251 w 790113"/>
              <a:gd name="connsiteY1" fmla="*/ 195309 h 195379"/>
              <a:gd name="connsiteX2" fmla="*/ 790113 w 790113"/>
              <a:gd name="connsiteY2" fmla="*/ 17755 h 19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113" h="195379">
                <a:moveTo>
                  <a:pt x="0" y="0"/>
                </a:moveTo>
                <a:cubicBezTo>
                  <a:pt x="142783" y="96175"/>
                  <a:pt x="285566" y="192350"/>
                  <a:pt x="417251" y="195309"/>
                </a:cubicBezTo>
                <a:cubicBezTo>
                  <a:pt x="548936" y="198268"/>
                  <a:pt x="669524" y="108011"/>
                  <a:pt x="790113" y="177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7D818F5-2403-460D-8FFA-B7F7A531541B}"/>
              </a:ext>
            </a:extLst>
          </p:cNvPr>
          <p:cNvSpPr/>
          <p:nvPr/>
        </p:nvSpPr>
        <p:spPr>
          <a:xfrm>
            <a:off x="10033731" y="3907323"/>
            <a:ext cx="736846" cy="239710"/>
          </a:xfrm>
          <a:custGeom>
            <a:avLst/>
            <a:gdLst>
              <a:gd name="connsiteX0" fmla="*/ 0 w 736846"/>
              <a:gd name="connsiteY0" fmla="*/ 239710 h 239710"/>
              <a:gd name="connsiteX1" fmla="*/ 363984 w 736846"/>
              <a:gd name="connsiteY1" fmla="*/ 13 h 239710"/>
              <a:gd name="connsiteX2" fmla="*/ 736846 w 736846"/>
              <a:gd name="connsiteY2" fmla="*/ 230832 h 23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846" h="239710">
                <a:moveTo>
                  <a:pt x="0" y="239710"/>
                </a:moveTo>
                <a:cubicBezTo>
                  <a:pt x="120588" y="120601"/>
                  <a:pt x="241176" y="1493"/>
                  <a:pt x="363984" y="13"/>
                </a:cubicBezTo>
                <a:cubicBezTo>
                  <a:pt x="486792" y="-1467"/>
                  <a:pt x="611819" y="114682"/>
                  <a:pt x="736846" y="2308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21635B-3CFC-4822-821D-E500DC800F31}"/>
                  </a:ext>
                </a:extLst>
              </p:cNvPr>
              <p:cNvSpPr txBox="1"/>
              <p:nvPr/>
            </p:nvSpPr>
            <p:spPr>
              <a:xfrm>
                <a:off x="6031345" y="5006109"/>
                <a:ext cx="5043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Markov chain: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21635B-3CFC-4822-821D-E500DC800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345" y="5006109"/>
                <a:ext cx="5043055" cy="369332"/>
              </a:xfrm>
              <a:prstGeom prst="rect">
                <a:avLst/>
              </a:prstGeom>
              <a:blipFill>
                <a:blip r:embed="rId9"/>
                <a:stretch>
                  <a:fillRect l="-96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4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4" grpId="0"/>
      <p:bldP spid="35" grpId="0"/>
      <p:bldP spid="36" grpId="0"/>
      <p:bldP spid="9" grpId="0" animBg="1"/>
      <p:bldP spid="10" grpId="0" animBg="1"/>
      <p:bldP spid="18" grpId="0" animBg="1"/>
      <p:bldP spid="37" grpId="0"/>
      <p:bldP spid="38" grpId="0"/>
      <p:bldP spid="39" grpId="0" animBg="1"/>
      <p:bldP spid="40" grpId="0" animBg="1"/>
      <p:bldP spid="41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41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graphs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D104C2-4A42-4FAA-8E35-290D66795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42" y="1467920"/>
            <a:ext cx="4381500" cy="42767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36CE24-1F92-410A-835F-BFF75833C9D7}"/>
                  </a:ext>
                </a:extLst>
              </p:cNvPr>
              <p:cNvSpPr txBox="1"/>
              <p:nvPr/>
            </p:nvSpPr>
            <p:spPr>
              <a:xfrm>
                <a:off x="900545" y="580967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36CE24-1F92-410A-835F-BFF75833C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45" y="5809672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B058E3-2BC0-49B1-85E0-7DD5B85C4B60}"/>
                  </a:ext>
                </a:extLst>
              </p:cNvPr>
              <p:cNvSpPr txBox="1"/>
              <p:nvPr/>
            </p:nvSpPr>
            <p:spPr>
              <a:xfrm>
                <a:off x="5480972" y="580967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B058E3-2BC0-49B1-85E0-7DD5B85C4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972" y="580967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406A2D-997A-443F-BA32-6927BE5444E7}"/>
                  </a:ext>
                </a:extLst>
              </p:cNvPr>
              <p:cNvSpPr txBox="1"/>
              <p:nvPr/>
            </p:nvSpPr>
            <p:spPr>
              <a:xfrm>
                <a:off x="900545" y="132942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406A2D-997A-443F-BA32-6927BE544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45" y="1329420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9C45DDD-C807-47DB-AEA0-65EE842B6751}"/>
              </a:ext>
            </a:extLst>
          </p:cNvPr>
          <p:cNvSpPr txBox="1"/>
          <p:nvPr/>
        </p:nvSpPr>
        <p:spPr>
          <a:xfrm>
            <a:off x="6493164" y="1467919"/>
            <a:ext cx="298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n: number of nodes</a:t>
            </a:r>
          </a:p>
          <a:p>
            <a:r>
              <a:rPr lang="en-US" sz="2400" dirty="0"/>
              <a:t>d: distance threshold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DB1280-C9D1-4BAF-A8AE-D5913DDB7F4D}"/>
                  </a:ext>
                </a:extLst>
              </p:cNvPr>
              <p:cNvSpPr txBox="1"/>
              <p:nvPr/>
            </p:nvSpPr>
            <p:spPr>
              <a:xfrm>
                <a:off x="6493165" y="2715492"/>
                <a:ext cx="2549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𝑐𝑜𝑛𝑛𝑒𝑐𝑡𝑒𝑑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 ?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DB1280-C9D1-4BAF-A8AE-D5913DDB7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165" y="2715492"/>
                <a:ext cx="2549993" cy="369332"/>
              </a:xfrm>
              <a:prstGeom prst="rect">
                <a:avLst/>
              </a:prstGeom>
              <a:blipFill>
                <a:blip r:embed="rId6"/>
                <a:stretch>
                  <a:fillRect l="-2153" r="-263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32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5537</TotalTime>
  <Words>335</Words>
  <Application>Microsoft Office PowerPoint</Application>
  <PresentationFormat>Widescreen</PresentationFormat>
  <Paragraphs>52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ECE314 Lab 7 Overview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Zeyu</dc:creator>
  <cp:lastModifiedBy>Zhou, Zeyu</cp:lastModifiedBy>
  <cp:revision>552</cp:revision>
  <dcterms:created xsi:type="dcterms:W3CDTF">2020-03-25T19:18:07Z</dcterms:created>
  <dcterms:modified xsi:type="dcterms:W3CDTF">2020-06-14T00:49:55Z</dcterms:modified>
</cp:coreProperties>
</file>