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87" r:id="rId5"/>
    <p:sldId id="288" r:id="rId6"/>
    <p:sldId id="289" r:id="rId7"/>
    <p:sldId id="290" r:id="rId8"/>
    <p:sldId id="291" r:id="rId9"/>
    <p:sldId id="262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3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6586312" cy="2787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process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altLang="zh-CN" dirty="0"/>
              <a:t>ernoulli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Poisson distribution vs. 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8DF16DDA-C12D-47F5-A300-236FF4649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920459"/>
                  </p:ext>
                </p:extLst>
              </p:nvPr>
            </p:nvGraphicFramePr>
            <p:xfrm>
              <a:off x="435364" y="3274487"/>
              <a:ext cx="5362832" cy="101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491">
                      <a:extLst>
                        <a:ext uri="{9D8B030D-6E8A-4147-A177-3AD203B41FA5}">
                          <a16:colId xmlns:a16="http://schemas.microsoft.com/office/drawing/2014/main" val="1760987525"/>
                        </a:ext>
                      </a:extLst>
                    </a:gridCol>
                    <a:gridCol w="588859">
                      <a:extLst>
                        <a:ext uri="{9D8B030D-6E8A-4147-A177-3AD203B41FA5}">
                          <a16:colId xmlns:a16="http://schemas.microsoft.com/office/drawing/2014/main" val="654392440"/>
                        </a:ext>
                      </a:extLst>
                    </a:gridCol>
                    <a:gridCol w="658725">
                      <a:extLst>
                        <a:ext uri="{9D8B030D-6E8A-4147-A177-3AD203B41FA5}">
                          <a16:colId xmlns:a16="http://schemas.microsoft.com/office/drawing/2014/main" val="3209947884"/>
                        </a:ext>
                      </a:extLst>
                    </a:gridCol>
                    <a:gridCol w="772117">
                      <a:extLst>
                        <a:ext uri="{9D8B030D-6E8A-4147-A177-3AD203B41FA5}">
                          <a16:colId xmlns:a16="http://schemas.microsoft.com/office/drawing/2014/main" val="2286934421"/>
                        </a:ext>
                      </a:extLst>
                    </a:gridCol>
                    <a:gridCol w="774888">
                      <a:extLst>
                        <a:ext uri="{9D8B030D-6E8A-4147-A177-3AD203B41FA5}">
                          <a16:colId xmlns:a16="http://schemas.microsoft.com/office/drawing/2014/main" val="307448473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393959566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188242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03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</a:t>
                          </a:r>
                          <a:r>
                            <a:rPr lang="en-US" dirty="0"/>
                            <a:t>(X=k)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26912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8DF16DDA-C12D-47F5-A300-236FF4649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920459"/>
                  </p:ext>
                </p:extLst>
              </p:nvPr>
            </p:nvGraphicFramePr>
            <p:xfrm>
              <a:off x="435364" y="3274487"/>
              <a:ext cx="5362832" cy="101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491">
                      <a:extLst>
                        <a:ext uri="{9D8B030D-6E8A-4147-A177-3AD203B41FA5}">
                          <a16:colId xmlns:a16="http://schemas.microsoft.com/office/drawing/2014/main" val="1760987525"/>
                        </a:ext>
                      </a:extLst>
                    </a:gridCol>
                    <a:gridCol w="588859">
                      <a:extLst>
                        <a:ext uri="{9D8B030D-6E8A-4147-A177-3AD203B41FA5}">
                          <a16:colId xmlns:a16="http://schemas.microsoft.com/office/drawing/2014/main" val="654392440"/>
                        </a:ext>
                      </a:extLst>
                    </a:gridCol>
                    <a:gridCol w="658725">
                      <a:extLst>
                        <a:ext uri="{9D8B030D-6E8A-4147-A177-3AD203B41FA5}">
                          <a16:colId xmlns:a16="http://schemas.microsoft.com/office/drawing/2014/main" val="3209947884"/>
                        </a:ext>
                      </a:extLst>
                    </a:gridCol>
                    <a:gridCol w="772117">
                      <a:extLst>
                        <a:ext uri="{9D8B030D-6E8A-4147-A177-3AD203B41FA5}">
                          <a16:colId xmlns:a16="http://schemas.microsoft.com/office/drawing/2014/main" val="2286934421"/>
                        </a:ext>
                      </a:extLst>
                    </a:gridCol>
                    <a:gridCol w="774888">
                      <a:extLst>
                        <a:ext uri="{9D8B030D-6E8A-4147-A177-3AD203B41FA5}">
                          <a16:colId xmlns:a16="http://schemas.microsoft.com/office/drawing/2014/main" val="307448473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393959566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188242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39130" t="-8197" r="-2899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0308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</a:t>
                          </a:r>
                          <a:r>
                            <a:rPr lang="en-US" dirty="0"/>
                            <a:t>(X=k)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1546" t="-62264" r="-66185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25926" t="-62264" r="-49444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77165" t="-62264" r="-32047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4219" t="-62264" r="-21796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43066" t="-62264" r="-10365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39130" t="-62264" r="-289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2691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292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33D3D8-97FF-4684-BABA-DFC915434D06}"/>
                  </a:ext>
                </a:extLst>
              </p:cNvPr>
              <p:cNvSpPr txBox="1"/>
              <p:nvPr/>
            </p:nvSpPr>
            <p:spPr>
              <a:xfrm>
                <a:off x="5149515" y="1255612"/>
                <a:ext cx="74058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33D3D8-97FF-4684-BABA-DFC91543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515" y="1255612"/>
                <a:ext cx="74058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968FC4FA-1226-462C-8B2A-C749F6D6AB57}"/>
              </a:ext>
            </a:extLst>
          </p:cNvPr>
          <p:cNvSpPr/>
          <p:nvPr/>
        </p:nvSpPr>
        <p:spPr>
          <a:xfrm>
            <a:off x="5351086" y="2175127"/>
            <a:ext cx="337444" cy="1170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A9265-1B89-42F9-8DE0-370CD50698E0}"/>
                  </a:ext>
                </a:extLst>
              </p:cNvPr>
              <p:cNvSpPr txBox="1"/>
              <p:nvPr/>
            </p:nvSpPr>
            <p:spPr>
              <a:xfrm>
                <a:off x="4584591" y="3526585"/>
                <a:ext cx="22474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A9265-1B89-42F9-8DE0-370CD506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91" y="3526585"/>
                <a:ext cx="2247499" cy="1200329"/>
              </a:xfrm>
              <a:prstGeom prst="rect">
                <a:avLst/>
              </a:prstGeom>
              <a:blipFill>
                <a:blip r:embed="rId7"/>
                <a:stretch>
                  <a:fillRect l="-3523" t="-4082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3BDA1-562F-416D-867E-E8CD5FD27481}"/>
                  </a:ext>
                </a:extLst>
              </p:cNvPr>
              <p:cNvSpPr txBox="1"/>
              <p:nvPr/>
            </p:nvSpPr>
            <p:spPr>
              <a:xfrm>
                <a:off x="1203158" y="5284269"/>
                <a:ext cx="9711890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You are given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(2000, 0.001)</m:t>
                    </m:r>
                  </m:oMath>
                </a14:m>
                <a:r>
                  <a:rPr lang="en-US" dirty="0"/>
                  <a:t>. You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 ∗0.001=2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3BDA1-562F-416D-867E-E8CD5FD2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8" y="5284269"/>
                <a:ext cx="9711890" cy="801117"/>
              </a:xfrm>
              <a:prstGeom prst="rect">
                <a:avLst/>
              </a:prstGeom>
              <a:blipFill>
                <a:blip r:embed="rId8"/>
                <a:stretch>
                  <a:fillRect l="-502" t="-4580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7D1998-AF5C-4906-ADB1-D29387411828}"/>
              </a:ext>
            </a:extLst>
          </p:cNvPr>
          <p:cNvSpPr txBox="1"/>
          <p:nvPr/>
        </p:nvSpPr>
        <p:spPr>
          <a:xfrm>
            <a:off x="7412854" y="3722255"/>
            <a:ext cx="43727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2.7 of ECE313 notes for a proof</a:t>
            </a:r>
          </a:p>
        </p:txBody>
      </p:sp>
    </p:spTree>
    <p:extLst>
      <p:ext uri="{BB962C8B-B14F-4D97-AF65-F5344CB8AC3E}">
        <p14:creationId xmlns:p14="http://schemas.microsoft.com/office/powerpoint/2010/main" val="21215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8A9AA9-11E0-4172-A37C-96B2A367838E}"/>
                  </a:ext>
                </a:extLst>
              </p:cNvPr>
              <p:cNvSpPr txBox="1"/>
              <p:nvPr/>
            </p:nvSpPr>
            <p:spPr>
              <a:xfrm>
                <a:off x="3407607" y="2086577"/>
                <a:ext cx="4392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8A9AA9-11E0-4172-A37C-96B2A367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07" y="2086577"/>
                <a:ext cx="4392806" cy="307777"/>
              </a:xfrm>
              <a:prstGeom prst="rect">
                <a:avLst/>
              </a:prstGeom>
              <a:blipFill>
                <a:blip r:embed="rId2"/>
                <a:stretch>
                  <a:fillRect l="-97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26C8-F9D2-4EC2-B015-8A7A937441B7}"/>
              </a:ext>
            </a:extLst>
          </p:cNvPr>
          <p:cNvCxnSpPr>
            <a:cxnSpLocks/>
          </p:cNvCxnSpPr>
          <p:nvPr/>
        </p:nvCxnSpPr>
        <p:spPr>
          <a:xfrm flipV="1">
            <a:off x="3142695" y="1535836"/>
            <a:ext cx="328474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CD7282-33C7-40B5-AC73-8FF079DD4E6D}"/>
              </a:ext>
            </a:extLst>
          </p:cNvPr>
          <p:cNvSpPr txBox="1"/>
          <p:nvPr/>
        </p:nvSpPr>
        <p:spPr>
          <a:xfrm>
            <a:off x="3306932" y="1157331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Random variable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A59D9B7-3E6B-445A-B9B8-0AB47D26B5BB}"/>
              </a:ext>
            </a:extLst>
          </p:cNvPr>
          <p:cNvSpPr/>
          <p:nvPr/>
        </p:nvSpPr>
        <p:spPr>
          <a:xfrm rot="5400000">
            <a:off x="4913312" y="610003"/>
            <a:ext cx="395058" cy="4254624"/>
          </a:xfrm>
          <a:prstGeom prst="rightBrace">
            <a:avLst>
              <a:gd name="adj1" fmla="val 44288"/>
              <a:gd name="adj2" fmla="val 49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1236A-898C-46E4-85C7-7D61B2806953}"/>
              </a:ext>
            </a:extLst>
          </p:cNvPr>
          <p:cNvSpPr txBox="1"/>
          <p:nvPr/>
        </p:nvSpPr>
        <p:spPr>
          <a:xfrm>
            <a:off x="4323425" y="311611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Random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A46F1E0-EF25-4D67-9A2B-9B1C1A9FBDE2}"/>
                  </a:ext>
                </a:extLst>
              </p:cNvPr>
              <p:cNvSpPr/>
              <p:nvPr/>
            </p:nvSpPr>
            <p:spPr>
              <a:xfrm>
                <a:off x="2877783" y="2059914"/>
                <a:ext cx="52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A46F1E0-EF25-4D67-9A2B-9B1C1A9F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83" y="2059914"/>
                <a:ext cx="52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8A9AA9-11E0-4172-A37C-96B2A367838E}"/>
                  </a:ext>
                </a:extLst>
              </p:cNvPr>
              <p:cNvSpPr txBox="1"/>
              <p:nvPr/>
            </p:nvSpPr>
            <p:spPr>
              <a:xfrm>
                <a:off x="2086250" y="1642368"/>
                <a:ext cx="48286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8A9AA9-11E0-4172-A37C-96B2A367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50" y="1642368"/>
                <a:ext cx="4828630" cy="307777"/>
              </a:xfrm>
              <a:prstGeom prst="rect">
                <a:avLst/>
              </a:prstGeom>
              <a:blipFill>
                <a:blip r:embed="rId2"/>
                <a:stretch>
                  <a:fillRect l="-75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26C8-F9D2-4EC2-B015-8A7A937441B7}"/>
              </a:ext>
            </a:extLst>
          </p:cNvPr>
          <p:cNvCxnSpPr>
            <a:cxnSpLocks/>
          </p:cNvCxnSpPr>
          <p:nvPr/>
        </p:nvCxnSpPr>
        <p:spPr>
          <a:xfrm flipV="1">
            <a:off x="2317071" y="1302956"/>
            <a:ext cx="248576" cy="33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CD7282-33C7-40B5-AC73-8FF079DD4E6D}"/>
              </a:ext>
            </a:extLst>
          </p:cNvPr>
          <p:cNvSpPr txBox="1"/>
          <p:nvPr/>
        </p:nvSpPr>
        <p:spPr>
          <a:xfrm>
            <a:off x="2481308" y="933624"/>
            <a:ext cx="43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Independent Bernoulli(p) random variables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4EEE4D-6FA2-4B5C-976C-353BBB5FEB6B}"/>
              </a:ext>
            </a:extLst>
          </p:cNvPr>
          <p:cNvCxnSpPr>
            <a:cxnSpLocks/>
          </p:cNvCxnSpPr>
          <p:nvPr/>
        </p:nvCxnSpPr>
        <p:spPr>
          <a:xfrm flipV="1">
            <a:off x="2729884" y="1323549"/>
            <a:ext cx="177553" cy="31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437B46-51F0-4171-8EF1-7DAEEF9F09B0}"/>
              </a:ext>
            </a:extLst>
          </p:cNvPr>
          <p:cNvCxnSpPr>
            <a:cxnSpLocks/>
          </p:cNvCxnSpPr>
          <p:nvPr/>
        </p:nvCxnSpPr>
        <p:spPr>
          <a:xfrm flipV="1">
            <a:off x="3126421" y="1313251"/>
            <a:ext cx="158317" cy="32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C9C86C-4084-428B-8AAC-ABA7CB25A31C}"/>
              </a:ext>
            </a:extLst>
          </p:cNvPr>
          <p:cNvCxnSpPr>
            <a:cxnSpLocks/>
          </p:cNvCxnSpPr>
          <p:nvPr/>
        </p:nvCxnSpPr>
        <p:spPr>
          <a:xfrm flipV="1">
            <a:off x="3546629" y="1323549"/>
            <a:ext cx="93216" cy="3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A57F0D-BC3A-4473-8945-C927D86B6FE6}"/>
              </a:ext>
            </a:extLst>
          </p:cNvPr>
          <p:cNvCxnSpPr>
            <a:cxnSpLocks/>
          </p:cNvCxnSpPr>
          <p:nvPr/>
        </p:nvCxnSpPr>
        <p:spPr>
          <a:xfrm flipV="1">
            <a:off x="4033748" y="1323553"/>
            <a:ext cx="38796" cy="31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F3D9E1-2AFA-4E4F-8E88-38BF98B2C5B5}"/>
              </a:ext>
            </a:extLst>
          </p:cNvPr>
          <p:cNvCxnSpPr>
            <a:cxnSpLocks/>
          </p:cNvCxnSpPr>
          <p:nvPr/>
        </p:nvCxnSpPr>
        <p:spPr>
          <a:xfrm flipV="1">
            <a:off x="4427651" y="1323549"/>
            <a:ext cx="0" cy="3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2DC64D-0A2F-4BE8-B2F3-E79B33272E73}"/>
              </a:ext>
            </a:extLst>
          </p:cNvPr>
          <p:cNvCxnSpPr>
            <a:cxnSpLocks/>
          </p:cNvCxnSpPr>
          <p:nvPr/>
        </p:nvCxnSpPr>
        <p:spPr>
          <a:xfrm flipH="1" flipV="1">
            <a:off x="4821554" y="1323549"/>
            <a:ext cx="21544" cy="31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978EB8-7DCB-46D9-B848-4E8CA43AED21}"/>
              </a:ext>
            </a:extLst>
          </p:cNvPr>
          <p:cNvCxnSpPr>
            <a:cxnSpLocks/>
          </p:cNvCxnSpPr>
          <p:nvPr/>
        </p:nvCxnSpPr>
        <p:spPr>
          <a:xfrm flipH="1" flipV="1">
            <a:off x="5198855" y="1302956"/>
            <a:ext cx="102096" cy="33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8710DD-4AA0-44FC-B6C6-A455D82F127C}"/>
              </a:ext>
            </a:extLst>
          </p:cNvPr>
          <p:cNvCxnSpPr>
            <a:cxnSpLocks/>
          </p:cNvCxnSpPr>
          <p:nvPr/>
        </p:nvCxnSpPr>
        <p:spPr>
          <a:xfrm flipH="1" flipV="1">
            <a:off x="5655381" y="1323549"/>
            <a:ext cx="100766" cy="32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288A71-2ACC-4047-8FAC-D8639162FCFE}"/>
              </a:ext>
            </a:extLst>
          </p:cNvPr>
          <p:cNvCxnSpPr>
            <a:cxnSpLocks/>
          </p:cNvCxnSpPr>
          <p:nvPr/>
        </p:nvCxnSpPr>
        <p:spPr>
          <a:xfrm flipH="1" flipV="1">
            <a:off x="6072154" y="1302956"/>
            <a:ext cx="176399" cy="33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DBE81F-4312-4CBF-8375-FAE38DFBB7FB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BC8BD1-0F31-4FF2-AFAF-D82730FD2707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/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blipFill>
                <a:blip r:embed="rId1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/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number of counts up to and including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  <a:blipFill>
                <a:blip r:embed="rId20"/>
                <a:stretch>
                  <a:fillRect l="-1546" t="-5505" r="-51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/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/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/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/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/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/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/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/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/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blipFill>
                <a:blip r:embed="rId29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/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blipFill>
                <a:blip r:embed="rId30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1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/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blipFill>
                <a:blip r:embed="rId1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/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number of counts up to and including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  <a:blipFill>
                <a:blip r:embed="rId20"/>
                <a:stretch>
                  <a:fillRect l="-1546" t="-5505" r="-51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/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/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/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/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/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/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/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/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/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blipFill>
                <a:blip r:embed="rId29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/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blipFill>
                <a:blip r:embed="rId30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30C4265-5CE4-432D-BD1F-4182D176C3B6}"/>
              </a:ext>
            </a:extLst>
          </p:cNvPr>
          <p:cNvSpPr txBox="1"/>
          <p:nvPr/>
        </p:nvSpPr>
        <p:spPr>
          <a:xfrm>
            <a:off x="1761198" y="5139975"/>
            <a:ext cx="84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 different descriptions are equivalent: knowing one gives you the other three.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19FA-74FF-4392-A959-DB38EF5C2FFB}"/>
              </a:ext>
            </a:extLst>
          </p:cNvPr>
          <p:cNvSpPr txBox="1"/>
          <p:nvPr/>
        </p:nvSpPr>
        <p:spPr>
          <a:xfrm>
            <a:off x="7492754" y="5903650"/>
            <a:ext cx="4015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overed in Section 2.6 of ECE313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9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602</Words>
  <Application>Microsoft Office PowerPoint</Application>
  <PresentationFormat>Widescreen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ECE314 Lab 3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235</cp:revision>
  <dcterms:created xsi:type="dcterms:W3CDTF">2020-03-25T19:18:07Z</dcterms:created>
  <dcterms:modified xsi:type="dcterms:W3CDTF">2020-06-09T21:15:02Z</dcterms:modified>
</cp:coreProperties>
</file>