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12192000"/>
  <p:notesSz cx="6858000" cy="9144000"/>
  <p:embeddedFontLst>
    <p:embeddedFont>
      <p:font typeface="Arial Narrow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Keshav Harisrikant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4D511F-A467-4DA6-8AAA-A277DE3A845C}">
  <a:tblStyle styleId="{934D511F-A467-4DA6-8AAA-A277DE3A84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095E6A93-79FE-4260-A2B2-28A1EB2ABA6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ArialNarrow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ArialNarrow-italic.fntdata"/><Relationship Id="rId23" Type="http://schemas.openxmlformats.org/officeDocument/2006/relationships/slide" Target="slides/slide17.xml"/><Relationship Id="rId67" Type="http://schemas.openxmlformats.org/officeDocument/2006/relationships/font" Target="fonts/ArialNarrow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ArialNarrow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24T22:44:16.588">
    <p:pos x="104" y="1850"/>
    <p:text>1*8 on tentative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 score will not curve. The total score will be curved slightly at the end of semester on a section-wise basis. Mine curved from 319 to 323 so not much.</a:t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becomes don’t care</a:t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Conflicting voltage level</a:t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fde8a10f9_0_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fde8a10f9_0_4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4fde8a10f9_0_4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4 words, each word consist of 2 bits. Number of word == number of different address {0,1,2,3}</a:t>
            </a:r>
            <a:endParaRPr/>
          </a:p>
        </p:txBody>
      </p:sp>
      <p:sp>
        <p:nvSpPr>
          <p:cNvPr id="207" name="Google Shape;2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mealy machine, the output (shift) depends on EXE(input) and Q(state), but for moore, it only depend on state (need two bits for Q)</a:t>
            </a:r>
            <a:endParaRPr/>
          </a:p>
        </p:txBody>
      </p:sp>
      <p:sp>
        <p:nvSpPr>
          <p:cNvPr id="264" name="Google Shape;26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de8a10f9_0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de8a10f9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4fde8a10f9_0_4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（Caveat: This calculation only holds provided that the width of gates are not limitied! (which is not true in practice)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Trick is to make more significant bits wider</a:t>
            </a:r>
            <a:endParaRPr/>
          </a:p>
        </p:txBody>
      </p:sp>
      <p:sp>
        <p:nvSpPr>
          <p:cNvPr id="312" name="Google Shape;31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i.e. there will not be the 16</a:t>
            </a:r>
            <a:r>
              <a:rPr baseline="30000" lang="en-US"/>
              <a:t>th</a:t>
            </a:r>
            <a:r>
              <a:rPr lang="en-US"/>
              <a:t> add since if M=1, it must subtract. But if M is zero, we’re done with at most 15 adds.</a:t>
            </a:r>
            <a:endParaRPr/>
          </a:p>
        </p:txBody>
      </p:sp>
      <p:sp>
        <p:nvSpPr>
          <p:cNvPr id="322" name="Google Shape;32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it also buffers the output data</a:t>
            </a:r>
            <a:endParaRPr/>
          </a:p>
        </p:txBody>
      </p:sp>
      <p:sp>
        <p:nvSpPr>
          <p:cNvPr id="335" name="Google Shape;33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de8a10f9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de8a10f9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4fde8a10f9_0_4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Non-blocking assignment will really get evaluated line by line. Above code will be synthesized to: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time removes time available for you to complete the path, cto time delays the arrival of your input. Hold time is the time that your </a:t>
            </a:r>
            <a:endParaRPr/>
          </a:p>
        </p:txBody>
      </p:sp>
      <p:sp>
        <p:nvSpPr>
          <p:cNvPr id="391" name="Google Shape;391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0ns, clock toggles, at 3ns, FF1 has valid output, if combinational path finishes less than 2 ns, then hold time of the second FF will be violated. The previous result of FF2 will not be stored.</a:t>
            </a:r>
            <a:endParaRPr/>
          </a:p>
        </p:txBody>
      </p:sp>
      <p:sp>
        <p:nvSpPr>
          <p:cNvPr id="407" name="Google Shape;407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fde8a10f9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fde8a10f9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4fde8a10f9_0_4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fde8a10f9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fde8a10f9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4fde8a10f9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fde8a10f9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fde8a10f9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4fde8a10f9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fde8a10f9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fde8a10f9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4fde8a10f9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initial block can’t be synthesized, it actually doesn’t need to synthesize it at all. The synthesis tool will read from the specified file and initialize the OCM.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initial block can’t be synthesized, it actually doesn’t need to synthesize it at all. The synthesis tool will read from the specified file and initialize the OCM.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de8a10f9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de8a10f9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4fde8a10f9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de8a10f9_0_4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de8a10f9_0_4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4fde8a10f9_0_4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de8a10f9_0_4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de8a10f9_0_4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fde8a10f9_0_4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 score will not curve. The total score will be curved slightly at the end of semester on a section-wise basis. Mine curved from 319 to 323 so not much.</a:t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ullets">
  <p:cSld name="Title and Bulle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body"/>
          </p:nvPr>
        </p:nvSpPr>
        <p:spPr>
          <a:xfrm>
            <a:off x="538788" y="1441076"/>
            <a:ext cx="112068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538788" y="560538"/>
            <a:ext cx="11145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4200"/>
              <a:buFont typeface="Arial"/>
              <a:buNone/>
              <a:defRPr b="1" i="0" sz="42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31915" y="6385632"/>
            <a:ext cx="47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38788" y="560538"/>
            <a:ext cx="11145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4200"/>
              <a:buFont typeface="Arial"/>
              <a:buNone/>
              <a:defRPr b="1" i="0" sz="42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538788" y="1436838"/>
            <a:ext cx="111453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31915" y="6385632"/>
            <a:ext cx="47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Text and Media">
  <p:cSld name="Title with Text and Medi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051030" y="1418908"/>
            <a:ext cx="3590700" cy="4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538788" y="1436838"/>
            <a:ext cx="7219800" cy="4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538788" y="560538"/>
            <a:ext cx="11145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4200"/>
              <a:buFont typeface="Arial"/>
              <a:buNone/>
              <a:defRPr b="1" i="0" sz="42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31915" y="6385632"/>
            <a:ext cx="47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de-by-side Text">
  <p:cSld name="Side-by-side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38788" y="1436838"/>
            <a:ext cx="5421600" cy="4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145261" y="1436838"/>
            <a:ext cx="5421600" cy="4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13294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538788" y="560538"/>
            <a:ext cx="11145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4200"/>
              <a:buFont typeface="Arial"/>
              <a:buNone/>
              <a:defRPr b="1" i="0" sz="4200" u="none" cap="none" strike="noStrike">
                <a:solidFill>
                  <a:srgbClr val="13294B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31915" y="6385632"/>
            <a:ext cx="47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Media">
  <p:cSld name="Title and Media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538788" y="1418908"/>
            <a:ext cx="11103000" cy="44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38788" y="560538"/>
            <a:ext cx="11145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142958"/>
              </a:buClr>
              <a:buSzPts val="4200"/>
              <a:buFont typeface="Arial"/>
              <a:buNone/>
              <a:defRPr b="1" i="0" sz="4200" u="none" cap="none" strike="noStrike">
                <a:solidFill>
                  <a:srgbClr val="14295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31915" y="6385632"/>
            <a:ext cx="47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2501153"/>
            <a:ext cx="12192000" cy="1798800"/>
          </a:xfrm>
          <a:prstGeom prst="rect">
            <a:avLst/>
          </a:prstGeom>
          <a:solidFill>
            <a:srgbClr val="13294B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0325" lIns="80675" spcFirstLastPara="1" rIns="80675" wrap="square" tIns="40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538788" y="2627610"/>
            <a:ext cx="111453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538788" y="3382179"/>
            <a:ext cx="11145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325" lIns="80675" spcFirstLastPara="1" rIns="80675" wrap="square" tIns="40325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731915" y="6385632"/>
            <a:ext cx="47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731915" y="6385632"/>
            <a:ext cx="47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0325" lIns="80675" spcFirstLastPara="1" rIns="80675" wrap="square" tIns="40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0325" lIns="80675" spcFirstLastPara="1" rIns="80675" wrap="square" tIns="403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328916"/>
            <a:ext cx="12192000" cy="529200"/>
          </a:xfrm>
          <a:prstGeom prst="rect">
            <a:avLst/>
          </a:prstGeom>
          <a:solidFill>
            <a:srgbClr val="E84A26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0325" lIns="80675" spcFirstLastPara="1" rIns="80675" wrap="square" tIns="40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75362" l="0" r="0" t="0"/>
          <a:stretch/>
        </p:blipFill>
        <p:spPr>
          <a:xfrm>
            <a:off x="-2" y="6196209"/>
            <a:ext cx="12191998" cy="22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71920" y="6488214"/>
            <a:ext cx="1712038" cy="17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63559" l="0" r="92703" t="0"/>
          <a:stretch/>
        </p:blipFill>
        <p:spPr>
          <a:xfrm>
            <a:off x="440850" y="6387832"/>
            <a:ext cx="324769" cy="3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31915" y="6385632"/>
            <a:ext cx="471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325" lIns="80675" spcFirstLastPara="1" rIns="80675" wrap="square" tIns="403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comments" Target="../comments/comment1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1524000" y="42686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ECE 385 Midterm Review</a:t>
            </a:r>
            <a:endParaRPr/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640275" y="3167575"/>
            <a:ext cx="111834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 Created by Yikuan Chen,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by Yanpei Tian 13:00 Oct 6</a:t>
            </a:r>
            <a:r>
              <a:rPr baseline="30000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2018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by Neil Varghese</a:t>
            </a:r>
            <a:r>
              <a:rPr lang="en-US" sz="3000"/>
              <a:t>,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Keshav Harisrikanth Feb 22</a:t>
            </a:r>
            <a:r>
              <a:rPr baseline="30000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2019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293514" y="367892"/>
            <a:ext cx="9850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Difficulty of Exam Questions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★ easy, ★ ★ medium, ★ ★ ★ hard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82909" y="1831578"/>
            <a:ext cx="1032075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Older sample problems on wiki may not reflect the difficulty of the real test. </a:t>
            </a:r>
            <a:endParaRPr/>
          </a:p>
          <a:p>
            <a:pPr indent="-254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Study lecture slides.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1.For the following circuit from Lab 1, will static-0 hazard happen when we switch in between A,B,C = 000 and 010?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740781" y="4653890"/>
            <a:ext cx="1032075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505" y="1892269"/>
            <a:ext cx="9254339" cy="250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1.For the following circuit from Lab 1, will static-0 hazard happen when we switch in between A,B,C = 000 and 010?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27294" y="4398380"/>
            <a:ext cx="11055734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from 000 to 010 (toggling B) will not cause the output to change from 0 to 1 because no matter what B is, as long as A and C remains 0, the NAND gate will always give a 1 and hence the output Z is always 0. 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505" y="1892269"/>
            <a:ext cx="9254339" cy="2506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2103330" y="502932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7699247" y="3656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{934D511F-A467-4DA6-8AAA-A277DE3A845C}</a:tableStyleId>
              </a:tblPr>
              <a:tblGrid>
                <a:gridCol w="773575"/>
                <a:gridCol w="643750"/>
                <a:gridCol w="640075"/>
                <a:gridCol w="658375"/>
                <a:gridCol w="630925"/>
              </a:tblGrid>
              <a:tr h="49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 \ 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9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393539" y="300942"/>
            <a:ext cx="9850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2. What is the correct way to connect LED chip to show the value of logic x (which is at an arbitrary place in the circuit)?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1875099" y="2100285"/>
            <a:ext cx="2651084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logic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    logic x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0200913" y="1855313"/>
            <a:ext cx="199904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logic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logic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513" y="1855312"/>
            <a:ext cx="5728330" cy="200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6175" y="3755200"/>
            <a:ext cx="5284224" cy="24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8953" y="1550417"/>
            <a:ext cx="586740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2. What is the correct way to connect LED chip to show the value of logic x (which is at an arbitrary place in the circuit)?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453" y="3655448"/>
            <a:ext cx="60864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690124" y="1713060"/>
            <a:ext cx="26511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logic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logic x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10058638" y="1609163"/>
            <a:ext cx="19989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logic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logic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8009681" y="2903063"/>
            <a:ext cx="18866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enough current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3596348" y="3865438"/>
            <a:ext cx="235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Vcc provides current for LED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1842105" y="6072613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2. How about this?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1615149" y="1906560"/>
            <a:ext cx="26511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logic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    logic x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9845213" y="1414238"/>
            <a:ext cx="19989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logic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logic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6990" l="0" r="0" t="9230"/>
          <a:stretch/>
        </p:blipFill>
        <p:spPr>
          <a:xfrm>
            <a:off x="4488365" y="750393"/>
            <a:ext cx="4986966" cy="207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5123" y="3611912"/>
            <a:ext cx="5573457" cy="258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2. How about this?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453" y="3694173"/>
            <a:ext cx="60864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1818174" y="1855335"/>
            <a:ext cx="2651100" cy="4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   logic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logic x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10200913" y="1855313"/>
            <a:ext cx="199904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logic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logic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875099" y="6072613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6990" l="0" r="0" t="9230"/>
          <a:stretch/>
        </p:blipFill>
        <p:spPr>
          <a:xfrm>
            <a:off x="4664202" y="1292368"/>
            <a:ext cx="4986966" cy="207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3505186" y="4119541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3.3V across R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7223545" y="3013506"/>
            <a:ext cx="235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3.3V here?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0V here?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243068" y="120244"/>
            <a:ext cx="98500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3. A student connected 4bits in shift register A to the switch box in the following way, but the LED does not correctly reflect the values in the shift reg.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The switch box and his logics are error free.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What had gone wrong?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140" y="1523216"/>
            <a:ext cx="8523950" cy="468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243068" y="120244"/>
            <a:ext cx="98500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3. A student connected 4bits in shift register A to the switch box in the following way, but the LED does not correctly reflect the values in the shift reg.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The switch box and his logics are error free.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What had gone wrong?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090" y="1466291"/>
            <a:ext cx="8523950" cy="468108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6366411" y="2505498"/>
            <a:ext cx="1886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 number pins are GND of switch box!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4. What is the RAM configuration we implement in Lab 2?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393539" y="2235915"/>
            <a:ext cx="1079548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Words by 4 bits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Words by 2 bits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Words by 2 bits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Words by 4 bits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4245" r="0" t="0"/>
          <a:stretch/>
        </p:blipFill>
        <p:spPr>
          <a:xfrm>
            <a:off x="4643435" y="1779455"/>
            <a:ext cx="7421243" cy="419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Lab 1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425" y="958879"/>
            <a:ext cx="8807346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4. What is the RAM configuration we implement in Lab 2?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393539" y="2235915"/>
            <a:ext cx="1079548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Words by 4 bits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 Words by 2 bits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Words by 2 bits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Words by 4 bits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4245" r="0" t="0"/>
          <a:stretch/>
        </p:blipFill>
        <p:spPr>
          <a:xfrm>
            <a:off x="4643435" y="1779455"/>
            <a:ext cx="7421243" cy="419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393539" y="300942"/>
            <a:ext cx="98500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5. In Lab2, assuming SAR is set to 01 at during clock cycle 0, what’s the (assume NO delay in combinational path) minimum and maximum clock cycle to have valid data in SBR?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1203768" y="2281080"/>
            <a:ext cx="1032075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and   4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and   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and   4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and   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and   4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797984"/>
            <a:ext cx="8293022" cy="419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393539" y="300942"/>
            <a:ext cx="98500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5. In Lab2, assuming SAR is set to 01 at during clock cycle 0, what’s the (assume NO delay in combinational path) minimum and maximum clock cycle to have valid data in SBR?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1203768" y="2281080"/>
            <a:ext cx="1032075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and   4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and   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  and   4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and   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and   4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797984"/>
            <a:ext cx="8293022" cy="419770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269047" y="5940531"/>
            <a:ext cx="90476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Counter = 01  @ cycle 0  → valid on next cycle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Counter = 10  @ cycle 0  → wait 3 more cycle to get 01 at shift-out and 1 more to write to SBR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423249" y="3373686"/>
            <a:ext cx="708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 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6. How many TTL chip(s) need clock input in the list below? 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821803" y="1841242"/>
            <a:ext cx="10320759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1.Comparator(7485)             2.4-1 MUX(74153)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3.D-Flipflop(7474)                 4.Shift Register(74194)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5.Asynchronous Counter(7493)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6.Synchronous Counter(74193)   7. NAND Gate (7400)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6. How many TTL chip(s) need clock input in the list below? </a:t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821803" y="1841242"/>
            <a:ext cx="10320759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1.Comparator(7485)             2.4-1 MUX(74153)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3.D-Flipflop(7474)                 4.Shift Register(74194)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5.Asynchronous Counter(7493) (counter always need clock!)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6.Synchronous Counter(74193)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NAND Gate (7400)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1756088" y="5570846"/>
            <a:ext cx="9261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7. The Serial Logic Processor you built in Lab 3. If you use only 2 states to build it, what FSM is it?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Moore Machine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Mealy Machine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Von-Neumann Machine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Harvard Machine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Modified Harvard Machine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7. The Serial Logic Processor you built in Lab 3. If you use only 2 states to build it, what FSM is it?</a:t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760843" y="2704842"/>
            <a:ext cx="1048986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Moore Machine (requires more states)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Mealy Machine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Von-Neumann Machine  (computer architecture)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Harvard Machine  (computer architecture)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Modified Harvard Machine  (computer architecture)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5772834" y="324433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 Lab 3, if a Moore Machine was used instead, what is the minimum number of states?</a:t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393539" y="101342"/>
            <a:ext cx="9850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 Lab 3, if a Moore Machine was used instead, what is the minimum number of states?</a:t>
            </a:r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166" y="1118360"/>
            <a:ext cx="6340252" cy="238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218" y="3566237"/>
            <a:ext cx="5251271" cy="261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393539" y="19067"/>
            <a:ext cx="9850200" cy="1385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8. In Lab 3. If you don’t have a 8:1 MUX and only have first 4 functions implemented, how many ways below can use to you achieve the function selection for 8 functions?</a:t>
            </a:r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628763" y="1404039"/>
            <a:ext cx="103209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1.Only use one 2:1 MUX and one 4:1 MUX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2.Only use two 4:1 MUX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3.Only use three 2:1 MUX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4.Only use a 4:1 MUX and an XOR gate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5.Only use a 4:1 MUX and a NOR gate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or 5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6242" y="2304360"/>
            <a:ext cx="5021087" cy="389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Lab 2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50" y="997042"/>
            <a:ext cx="7969877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/>
        </p:nvSpPr>
        <p:spPr>
          <a:xfrm>
            <a:off x="393539" y="158642"/>
            <a:ext cx="9850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8. In Lab 3. If you don’t have a 8:1 MUX and only have first 4 functions implemented, how many ways below can use to you achieve the function selection for 8 functions?</a:t>
            </a: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583613" y="1614777"/>
            <a:ext cx="110247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1.Only use one 2:1 MUX and one 4:1 MUX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2.Only use two 4:1 MUX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3.Only use three 2:1 MUX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4.Only use a 4:1 MUX and an XOR gate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5.Only use a 4:1 MUX and a NOR gate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                        F1 F0 controls 4:1 MUX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or 5                   F2 controls XOR, like a “conditional inverter”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168" y="1543750"/>
            <a:ext cx="4599282" cy="35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/>
          <p:nvPr/>
        </p:nvSpPr>
        <p:spPr>
          <a:xfrm>
            <a:off x="1621051" y="4534654"/>
            <a:ext cx="6463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7305040" y="2794000"/>
            <a:ext cx="4470400" cy="1320800"/>
          </a:xfrm>
          <a:prstGeom prst="rect">
            <a:avLst/>
          </a:prstGeom>
          <a:solidFill>
            <a:srgbClr val="5B9BD5">
              <a:alpha val="37647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/>
        </p:nvSpPr>
        <p:spPr>
          <a:xfrm>
            <a:off x="393539" y="300942"/>
            <a:ext cx="985005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9. If FULL ADDER has delay (from A,B,Cin to S,Cout) 2ns;N-bits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AND, OR, XOR gates all have delay 1ns. What’s the smallest total latency of 4-bit CRA and 4-bit CLA? (gates can have any-bit input)</a:t>
            </a: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760843" y="2704842"/>
            <a:ext cx="1032075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all input are valid at t=0ns. The time it takes for ALL output being valid is: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8ns,  8ns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10ns,8ns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8ns, 5ns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10ns,5ns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7ns,5ns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87" y="3520056"/>
            <a:ext cx="6719326" cy="2697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/>
        </p:nvSpPr>
        <p:spPr>
          <a:xfrm>
            <a:off x="379314" y="59092"/>
            <a:ext cx="98502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9. If FULL ADDER has delay (from A,B,Cin to S,Cout) 2ns;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N-bit AND, OR, XOR gates all have delay 1ns. What’s the smallest total latency of 4-bit CRA and 4-bit CLA? (gates can have any-bit input)</a:t>
            </a:r>
            <a:endParaRPr/>
          </a:p>
        </p:txBody>
      </p:sp>
      <p:sp>
        <p:nvSpPr>
          <p:cNvPr id="299" name="Google Shape;299;p42"/>
          <p:cNvSpPr txBox="1"/>
          <p:nvPr/>
        </p:nvSpPr>
        <p:spPr>
          <a:xfrm>
            <a:off x="659238" y="1874992"/>
            <a:ext cx="11014500" cy="6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all input are valid at t=0ns. The time it takes for ALL output being valid is: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8ns,  8ns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10ns,8ns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8ns, 5ns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★★★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10ns,5ns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7ns,5ns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C3 = G2 + P2G1 + P2P1G0 + P2P1P0Cin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 = An&amp;Bn,     Pn = An ^ Bn (xor)   → xor,and,or,FA3  == 5ns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810" y="2705951"/>
            <a:ext cx="6109652" cy="24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10. If we want to make a 28-bit CSA, we can simply use more 4-bit CSA modules. Can we make the CSA in Lab4 even faster?</a:t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682234" y="1396965"/>
            <a:ext cx="103209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(Suppose all 4-bit adders are built using hierarchical CSAs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 Each          you see here is a tiny CSA itself)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0" y="4104764"/>
            <a:ext cx="12192003" cy="20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1017" y="3720915"/>
            <a:ext cx="8286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/>
        </p:nvSpPr>
        <p:spPr>
          <a:xfrm>
            <a:off x="724984" y="1859340"/>
            <a:ext cx="1032075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5927" y="1370754"/>
            <a:ext cx="6206072" cy="2546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682548"/>
            <a:ext cx="12192003" cy="203317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 txBox="1"/>
          <p:nvPr/>
        </p:nvSpPr>
        <p:spPr>
          <a:xfrm>
            <a:off x="165870" y="2937786"/>
            <a:ext cx="6787200" cy="1815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554" l="-1868" r="-93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10. If we want to make a 28-bit CSA, we can simply use more 4-bit CSA modules. Can we make the CSA in Lab4 even faster?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10. In Lab 5, if we extend the input to two 16 bit 2’s compliment numbers, what will be the maximum number of total ADD?</a:t>
            </a:r>
            <a:endParaRPr/>
          </a:p>
        </p:txBody>
      </p:sp>
      <p:sp>
        <p:nvSpPr>
          <p:cNvPr id="325" name="Google Shape;325;p45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 (The last turn must be a subtraction if it happens at all)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depends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11. In sLC3 design, what is the purpose of the provided tristate.sv?</a:t>
            </a:r>
            <a:endParaRPr/>
          </a:p>
        </p:txBody>
      </p:sp>
      <p:sp>
        <p:nvSpPr>
          <p:cNvPr id="331" name="Google Shape;331;p46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connect data from PC, ALU, MDR… to the BUS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connect MEM2IO to the external SRAM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connect BUS to SRAM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 and b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 and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11. In sLC3 design, what is the purpose of the provided tristate.sv?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775068" y="2107267"/>
            <a:ext cx="103209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connect data from PC, ALU, MDR… to the BUS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connect MEM2IO to the external SRAM 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connect BUS to SRAM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 and b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b and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 b="0" l="659" r="0" t="0"/>
          <a:stretch/>
        </p:blipFill>
        <p:spPr>
          <a:xfrm>
            <a:off x="3842901" y="3713576"/>
            <a:ext cx="7960675" cy="2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11. Which of the following SystemVerilog code will cause “always_comb does not infer purely combinational logic”?</a:t>
            </a:r>
            <a:endParaRPr/>
          </a:p>
        </p:txBody>
      </p:sp>
      <p:graphicFrame>
        <p:nvGraphicFramePr>
          <p:cNvPr id="345" name="Google Shape;345;p48"/>
          <p:cNvGraphicFramePr/>
          <p:nvPr/>
        </p:nvGraphicFramePr>
        <p:xfrm>
          <a:off x="1869440" y="1927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{095E6A93-79FE-4260-A2B2-28A1EB2ABA66}</a:tableStyleId>
              </a:tblPr>
              <a:tblGrid>
                <a:gridCol w="4064000"/>
                <a:gridCol w="4064000"/>
              </a:tblGrid>
              <a:tr h="17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a.//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and c are input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 [5:0] a;</a:t>
                      </a:r>
                      <a:endParaRPr b="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always_comb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if(b == c) a = ~b;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endParaRPr b="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9CC2E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b.//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and c are input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 [5:0] a = 5’b0;</a:t>
                      </a:r>
                      <a:endParaRPr b="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always_comb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if(b == c) a = ~b;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endParaRPr b="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9CC2E5"/>
                    </a:solidFill>
                  </a:tcPr>
                </a:tc>
              </a:tr>
              <a:tr h="17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c.//</a:t>
                      </a: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and c are input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 [5:0] a;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always_comb</a:t>
                      </a: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if(b != c) a = ~b;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else a = 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d.//</a:t>
                      </a: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and c are input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 [5:0] a;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always_comb</a:t>
                      </a: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 = 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if(b == c) a = ~b;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6" name="Google Shape;346;p48"/>
          <p:cNvSpPr txBox="1"/>
          <p:nvPr/>
        </p:nvSpPr>
        <p:spPr>
          <a:xfrm>
            <a:off x="1786130" y="5701425"/>
            <a:ext cx="385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More than one will cause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11. Which of the following SystemVerilog code will cause “always_comb does not infer purely combinational logic”?</a:t>
            </a:r>
            <a:endParaRPr/>
          </a:p>
        </p:txBody>
      </p:sp>
      <p:graphicFrame>
        <p:nvGraphicFramePr>
          <p:cNvPr id="352" name="Google Shape;352;p49"/>
          <p:cNvGraphicFramePr/>
          <p:nvPr/>
        </p:nvGraphicFramePr>
        <p:xfrm>
          <a:off x="1869440" y="1927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{095E6A93-79FE-4260-A2B2-28A1EB2ABA66}</a:tableStyleId>
              </a:tblPr>
              <a:tblGrid>
                <a:gridCol w="4064000"/>
                <a:gridCol w="4064000"/>
              </a:tblGrid>
              <a:tr h="17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a.//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and c are input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 [5:0] a;</a:t>
                      </a:r>
                      <a:endParaRPr b="0"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always_comb</a:t>
                      </a:r>
                      <a:r>
                        <a:rPr b="0" lang="en-US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if(b == c) a = ~b;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nsolas"/>
                        <a:buNone/>
                      </a:pPr>
                      <a:r>
                        <a:rPr b="0" lang="en-US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★★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b.//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and c are input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 [5:0] a = 5’b0;</a:t>
                      </a:r>
                      <a:endParaRPr b="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always_comb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if(b == c) a = ~b;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endParaRPr b="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solidFill>
                      <a:srgbClr val="BBD6EE"/>
                    </a:solidFill>
                  </a:tcPr>
                </a:tc>
              </a:tr>
              <a:tr h="17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c.//</a:t>
                      </a: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and c are input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 [5:0] a;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always_comb</a:t>
                      </a: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if(b != c) a = ~b;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else a = 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d.//</a:t>
                      </a: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and c are input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 [5:0] a;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always_comb</a:t>
                      </a: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begin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 = 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if(b == c) a = ~b;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3" name="Google Shape;353;p49"/>
          <p:cNvSpPr txBox="1"/>
          <p:nvPr/>
        </p:nvSpPr>
        <p:spPr>
          <a:xfrm>
            <a:off x="1715005" y="5780975"/>
            <a:ext cx="385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More than one will cause</a:t>
            </a:r>
            <a:endParaRPr/>
          </a:p>
        </p:txBody>
      </p:sp>
      <p:sp>
        <p:nvSpPr>
          <p:cNvPr id="354" name="Google Shape;354;p49"/>
          <p:cNvSpPr txBox="1"/>
          <p:nvPr/>
        </p:nvSpPr>
        <p:spPr>
          <a:xfrm>
            <a:off x="142240" y="2540000"/>
            <a:ext cx="14732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or initial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(case must have default)</a:t>
            </a:r>
            <a:endParaRPr/>
          </a:p>
        </p:txBody>
      </p:sp>
      <p:sp>
        <p:nvSpPr>
          <p:cNvPr id="355" name="Google Shape;355;p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Lab 3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475" y="954367"/>
            <a:ext cx="7886282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/>
        </p:nvSpPr>
        <p:spPr>
          <a:xfrm>
            <a:off x="358814" y="460231"/>
            <a:ext cx="985005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Problem background</a:t>
            </a:r>
            <a:endParaRPr/>
          </a:p>
        </p:txBody>
      </p:sp>
      <p:sp>
        <p:nvSpPr>
          <p:cNvPr id="361" name="Google Shape;361;p50"/>
          <p:cNvSpPr txBox="1"/>
          <p:nvPr/>
        </p:nvSpPr>
        <p:spPr>
          <a:xfrm>
            <a:off x="822751" y="1229676"/>
            <a:ext cx="10320900" cy="4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ECE 385, we usually enforce you to use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&lt;= (non-blocking assignment) in always_ff, and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(blocking assignment) in always_comb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a sophisticated FPGA engineer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not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strictly follow this rule and may take advantage of the properties of these two kinds of assignment to simplify code.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 the following code, what would the value of A, B, C be after this clock cycle?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822776" y="1314817"/>
            <a:ext cx="10320900" cy="4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//assume A = 0, B = 1, C = 2 before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always_ff @ (posedge Clk)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 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 =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0, 1,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0, 0,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0, 0,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0, 2,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none of above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/>
        </p:nvSpPr>
        <p:spPr>
          <a:xfrm>
            <a:off x="393539" y="300942"/>
            <a:ext cx="98500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 the following code, what would the value of A, B, C be after this clock cycle?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935551" y="1385917"/>
            <a:ext cx="10320900" cy="4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//assume A = 0, B = 1, C = 2 before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always_ff @ (posedge Clk)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 =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 =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0, 1,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0, 0,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c) 0, 0, 0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★★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0, 2,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none of above</a:t>
            </a:r>
            <a:endParaRPr/>
          </a:p>
        </p:txBody>
      </p:sp>
      <p:grpSp>
        <p:nvGrpSpPr>
          <p:cNvPr id="375" name="Google Shape;375;p52"/>
          <p:cNvGrpSpPr/>
          <p:nvPr/>
        </p:nvGrpSpPr>
        <p:grpSpPr>
          <a:xfrm>
            <a:off x="4459626" y="3493479"/>
            <a:ext cx="6011065" cy="1336668"/>
            <a:chOff x="4928870" y="2976284"/>
            <a:chExt cx="2896417" cy="556856"/>
          </a:xfrm>
        </p:grpSpPr>
        <p:sp>
          <p:nvSpPr>
            <p:cNvPr id="376" name="Google Shape;376;p52"/>
            <p:cNvSpPr/>
            <p:nvPr/>
          </p:nvSpPr>
          <p:spPr>
            <a:xfrm>
              <a:off x="4928870" y="2979420"/>
              <a:ext cx="615950" cy="55372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>
              <a:off x="6054436" y="2976284"/>
              <a:ext cx="615950" cy="55372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>
              <a:off x="7209337" y="2976284"/>
              <a:ext cx="615950" cy="55372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cxnSp>
          <p:nvCxnSpPr>
            <p:cNvPr id="379" name="Google Shape;379;p52"/>
            <p:cNvCxnSpPr/>
            <p:nvPr/>
          </p:nvCxnSpPr>
          <p:spPr>
            <a:xfrm>
              <a:off x="5544820" y="3256280"/>
              <a:ext cx="509616" cy="0"/>
            </a:xfrm>
            <a:prstGeom prst="bentConnector3">
              <a:avLst>
                <a:gd fmla="val 46114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80" name="Google Shape;380;p52"/>
          <p:cNvSpPr/>
          <p:nvPr/>
        </p:nvSpPr>
        <p:spPr>
          <a:xfrm>
            <a:off x="4349751" y="5105146"/>
            <a:ext cx="376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assignment will really get evaluated line by line. Above code will be synthesized to: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52"/>
          <p:cNvCxnSpPr/>
          <p:nvPr/>
        </p:nvCxnSpPr>
        <p:spPr>
          <a:xfrm>
            <a:off x="8109945" y="4208163"/>
            <a:ext cx="10464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/>
        </p:nvSpPr>
        <p:spPr>
          <a:xfrm>
            <a:off x="393539" y="300942"/>
            <a:ext cx="98500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12. If a flip-flop has setup time 2ns, hold time 3ns, clock-to-output time 5ns, and the clock frequency is 50MHz. What is the longest allowed combinational path delay in one cycle?</a:t>
            </a:r>
            <a:endParaRPr/>
          </a:p>
        </p:txBody>
      </p:sp>
      <p:sp>
        <p:nvSpPr>
          <p:cNvPr id="387" name="Google Shape;387;p53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/>
        </p:nvSpPr>
        <p:spPr>
          <a:xfrm>
            <a:off x="393539" y="300942"/>
            <a:ext cx="98500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12. If a flip-flop has setup time 2ns, hold time 3ns, clock-to-output time 5ns, and the clock frequency is 50MHz. What is the longest combinational path delay in one cycle?</a:t>
            </a:r>
            <a:endParaRPr/>
          </a:p>
        </p:txBody>
      </p:sp>
      <p:sp>
        <p:nvSpPr>
          <p:cNvPr id="394" name="Google Shape;394;p54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 ns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 ★ ★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setup and hold time" id="395" name="Google Shape;395;p5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762" y="1807695"/>
            <a:ext cx="6885648" cy="420560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4"/>
          <p:cNvSpPr txBox="1"/>
          <p:nvPr/>
        </p:nvSpPr>
        <p:spPr>
          <a:xfrm>
            <a:off x="460375" y="5751815"/>
            <a:ext cx="87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= period – setuptime – clock-to-output-time  (hold time is irrelevant for this cycle)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5"/>
          <p:cNvSpPr txBox="1"/>
          <p:nvPr/>
        </p:nvSpPr>
        <p:spPr>
          <a:xfrm>
            <a:off x="393539" y="300942"/>
            <a:ext cx="98500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13. In a hypothetical 50MHz system. If Flipflop 1 has setup time 1ns, hold time 1ns, clk-to-out time 3ns, Flipflop2 has setup time 2ns, hold time 5ns, clk-to-out time 7ns, what’s MINIMUM allowed path delay?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setup and hold time" id="409" name="Google Shape;409;p5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4287" y="1874845"/>
            <a:ext cx="6885648" cy="420560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6"/>
          <p:cNvSpPr txBox="1"/>
          <p:nvPr/>
        </p:nvSpPr>
        <p:spPr>
          <a:xfrm>
            <a:off x="393550" y="5632440"/>
            <a:ext cx="87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= 5(hold time of FF2)-3(c-to-o time of FF1)</a:t>
            </a:r>
            <a:endParaRPr/>
          </a:p>
        </p:txBody>
      </p:sp>
      <p:sp>
        <p:nvSpPr>
          <p:cNvPr id="412" name="Google Shape;412;p56"/>
          <p:cNvSpPr txBox="1"/>
          <p:nvPr/>
        </p:nvSpPr>
        <p:spPr>
          <a:xfrm>
            <a:off x="661243" y="2454092"/>
            <a:ext cx="103209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ns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 ★ ★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6"/>
          <p:cNvSpPr/>
          <p:nvPr/>
        </p:nvSpPr>
        <p:spPr>
          <a:xfrm>
            <a:off x="7506789" y="5371012"/>
            <a:ext cx="836022" cy="45719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6"/>
          <p:cNvSpPr txBox="1"/>
          <p:nvPr/>
        </p:nvSpPr>
        <p:spPr>
          <a:xfrm>
            <a:off x="393539" y="300942"/>
            <a:ext cx="98500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13. In a hypothetical 50MHz system. If Flipflop 1 has setup time 1ns, hold time 1ns, clk-to-out time 3ns, Flipflop2 has setup time 2ns, hold time 5ns, clk-to-out time 7ns, what’s MINIMUM allowed path delay?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13. The storage element that test_memory.sv emulates is:</a:t>
            </a:r>
            <a:endParaRPr/>
          </a:p>
        </p:txBody>
      </p:sp>
      <p:sp>
        <p:nvSpPr>
          <p:cNvPr id="420" name="Google Shape;420;p57"/>
          <p:cNvSpPr txBox="1"/>
          <p:nvPr/>
        </p:nvSpPr>
        <p:spPr>
          <a:xfrm>
            <a:off x="760843" y="2704842"/>
            <a:ext cx="1032075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SDRAM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SRAM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On-chip-Memory</a:t>
            </a:r>
            <a:endParaRPr/>
          </a:p>
        </p:txBody>
      </p:sp>
      <p:pic>
        <p:nvPicPr>
          <p:cNvPr id="421" name="Google Shape;4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482" y="2074647"/>
            <a:ext cx="64008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13. The storage element that test_memory.sv emulates is:</a:t>
            </a:r>
            <a:endParaRPr/>
          </a:p>
        </p:txBody>
      </p:sp>
      <p:sp>
        <p:nvSpPr>
          <p:cNvPr id="427" name="Google Shape;427;p58"/>
          <p:cNvSpPr txBox="1"/>
          <p:nvPr/>
        </p:nvSpPr>
        <p:spPr>
          <a:xfrm>
            <a:off x="760843" y="2704842"/>
            <a:ext cx="1032075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SDRAM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SRAM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On-chip-Memory</a:t>
            </a:r>
            <a:endParaRPr/>
          </a:p>
        </p:txBody>
      </p:sp>
      <p:pic>
        <p:nvPicPr>
          <p:cNvPr id="428" name="Google Shape;4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482" y="2074647"/>
            <a:ext cx="64008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/>
        </p:nvSpPr>
        <p:spPr>
          <a:xfrm>
            <a:off x="393539" y="300942"/>
            <a:ext cx="98500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14. In Lab 6. If the instruction is 0001 000 001 100001 (Addi), ,and R0 has 0xFFFF, R1 has 0x0010, what is the condition code NZP after this operation?</a:t>
            </a:r>
            <a:endParaRPr/>
          </a:p>
        </p:txBody>
      </p:sp>
      <p:sp>
        <p:nvSpPr>
          <p:cNvPr id="434" name="Google Shape;434;p59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9565" y="1428161"/>
            <a:ext cx="4236513" cy="444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Lab 4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725" y="1025492"/>
            <a:ext cx="7876882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/>
        </p:nvSpPr>
        <p:spPr>
          <a:xfrm>
            <a:off x="393539" y="300942"/>
            <a:ext cx="98500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14. In Lab 6. If the instruction is 0001 000 001 100001 (Addi), ,and R0 has 0xFFFF, R1 has 0x0010, what is the condition code NZP after this operation?</a:t>
            </a:r>
            <a:endParaRPr/>
          </a:p>
        </p:txBody>
      </p:sp>
      <p:sp>
        <p:nvSpPr>
          <p:cNvPr id="441" name="Google Shape;441;p60"/>
          <p:cNvSpPr txBox="1"/>
          <p:nvPr/>
        </p:nvSpPr>
        <p:spPr>
          <a:xfrm>
            <a:off x="760843" y="270484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001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  (R0 &lt;= 0x0010 + 0x0001 = 0x0011)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15. What is the correct way to connect port in SystemVerilog?</a:t>
            </a:r>
            <a:endParaRPr/>
          </a:p>
        </p:txBody>
      </p:sp>
      <p:sp>
        <p:nvSpPr>
          <p:cNvPr id="447" name="Google Shape;447;p61"/>
          <p:cNvSpPr txBox="1"/>
          <p:nvPr/>
        </p:nvSpPr>
        <p:spPr>
          <a:xfrm>
            <a:off x="740523" y="1861562"/>
            <a:ext cx="10320759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have:   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 M(input a, input b, output logic c);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top level, I have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logics A, B,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m0(.*);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m0(.A(a),.B(b),.C(c));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m0(.a(A),b(B),.c(C));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c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b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15. What is the correct way to connect port in SystemVerilog?</a:t>
            </a:r>
            <a:endParaRPr/>
          </a:p>
        </p:txBody>
      </p:sp>
      <p:sp>
        <p:nvSpPr>
          <p:cNvPr id="453" name="Google Shape;453;p62"/>
          <p:cNvSpPr txBox="1"/>
          <p:nvPr/>
        </p:nvSpPr>
        <p:spPr>
          <a:xfrm>
            <a:off x="740523" y="1861562"/>
            <a:ext cx="10320759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have:   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 M(input a, input b, output logic c);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top level, I have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logics A, B,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m0(.*);     </a:t>
            </a:r>
            <a:r>
              <a:rPr lang="en-US" sz="32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//(A != a, case sensitive)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m0(.A(a),.B(b),.C(c));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m0(.a(A),.b(B),.c(C));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★  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c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b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/>
          <p:nvPr>
            <p:ph type="title"/>
          </p:nvPr>
        </p:nvSpPr>
        <p:spPr>
          <a:xfrm>
            <a:off x="358700" y="123842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Speed Round - Questions On Given Practice Midterm?</a:t>
            </a:r>
            <a:endParaRPr sz="3000"/>
          </a:p>
        </p:txBody>
      </p:sp>
      <p:pic>
        <p:nvPicPr>
          <p:cNvPr id="460" name="Google Shape;4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25" y="745375"/>
            <a:ext cx="10747450" cy="53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type="title"/>
          </p:nvPr>
        </p:nvSpPr>
        <p:spPr>
          <a:xfrm>
            <a:off x="358700" y="123842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Speed Round - (Cont.)</a:t>
            </a:r>
            <a:endParaRPr sz="3000"/>
          </a:p>
        </p:txBody>
      </p:sp>
      <p:pic>
        <p:nvPicPr>
          <p:cNvPr id="467" name="Google Shape;46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1139354"/>
            <a:ext cx="11260599" cy="47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>
            <p:ph type="title"/>
          </p:nvPr>
        </p:nvSpPr>
        <p:spPr>
          <a:xfrm>
            <a:off x="358700" y="123842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Speed Round - (Cont.)</a:t>
            </a:r>
            <a:endParaRPr sz="3000"/>
          </a:p>
        </p:txBody>
      </p:sp>
      <p:pic>
        <p:nvPicPr>
          <p:cNvPr id="474" name="Google Shape;4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00" y="887350"/>
            <a:ext cx="9807350" cy="20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675" y="2897925"/>
            <a:ext cx="9641476" cy="31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/>
        </p:nvSpPr>
        <p:spPr>
          <a:xfrm>
            <a:off x="393539" y="300942"/>
            <a:ext cx="9850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Some Tips:</a:t>
            </a:r>
            <a:endParaRPr/>
          </a:p>
        </p:txBody>
      </p:sp>
      <p:sp>
        <p:nvSpPr>
          <p:cNvPr id="481" name="Google Shape;481;p66"/>
          <p:cNvSpPr txBox="1"/>
          <p:nvPr/>
        </p:nvSpPr>
        <p:spPr>
          <a:xfrm>
            <a:off x="740523" y="1861562"/>
            <a:ext cx="10320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is always given in m(words)*n(bits) form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Lab5: the value in RegB is multiplier and the value from the switches is multiplicand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Hazard: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0-static-hazard: steady state is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1-static-hazard: steady state is 1;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/>
        </p:nvSpPr>
        <p:spPr>
          <a:xfrm>
            <a:off x="358814" y="474164"/>
            <a:ext cx="98500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Study Resource</a:t>
            </a:r>
            <a:endParaRPr/>
          </a:p>
        </p:txBody>
      </p:sp>
      <p:sp>
        <p:nvSpPr>
          <p:cNvPr id="488" name="Google Shape;488;p67"/>
          <p:cNvSpPr txBox="1"/>
          <p:nvPr/>
        </p:nvSpPr>
        <p:spPr>
          <a:xfrm>
            <a:off x="831024" y="2733015"/>
            <a:ext cx="1110189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Wiki: Lecture Slides, Q/A session recording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Definitely study the Post-lab Questions!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Spending the same time on Exam would probably earn you more points than spending that much time on the Final Project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/>
          <p:nvPr/>
        </p:nvSpPr>
        <p:spPr>
          <a:xfrm>
            <a:off x="858571" y="2455271"/>
            <a:ext cx="1025956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 your time wisely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 think you can get the answer to the question, skip it. It’s better to show off what you know than what you don’t know.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9BD7"/>
              </a:buClr>
              <a:buSzPts val="6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of Review Session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0" name="Google Shape;500;p6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7200"/>
              <a:t>Good luck!</a:t>
            </a:r>
            <a:endParaRPr sz="7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15650" y="308817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Lab 4 (Cont.)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288" y="916204"/>
            <a:ext cx="8025378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15650" y="193692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Lab 5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175" y="685950"/>
            <a:ext cx="8113049" cy="54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6000" y="66917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Lab 6 (Don’t worry about it)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-1639" l="1980" r="-1980" t="1640"/>
          <a:stretch/>
        </p:blipFill>
        <p:spPr>
          <a:xfrm>
            <a:off x="3453350" y="522275"/>
            <a:ext cx="8856594" cy="58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-56925" y="1682975"/>
            <a:ext cx="81954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Won’t be on this exam.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Not even week 1.</a:t>
            </a:r>
            <a:br>
              <a:rPr lang="en-US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Expect a more on the final.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When it does show up,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expect questions on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how memory was handled.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93539" y="300942"/>
            <a:ext cx="9850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Difficulty of Exam Questions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★ easy, ★ ★ medium, ★ ★ ★ hard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82909" y="1831578"/>
            <a:ext cx="10320759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are single correct answer multiple choice questions.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minutes long. Need No.2 (HB) pencil.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0" i="0" lang="en-US" sz="3000" u="none" cap="none" strike="noStrike"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 sz="3000"/>
              <a:t>66</a:t>
            </a:r>
            <a:r>
              <a:rPr b="0" i="0" lang="en-US" sz="3000" u="none" cap="none" strike="noStrike">
                <a:latin typeface="Arial"/>
                <a:ea typeface="Arial"/>
                <a:cs typeface="Arial"/>
                <a:sym typeface="Arial"/>
              </a:rPr>
              <a:t>% based on Labs. ~</a:t>
            </a:r>
            <a:r>
              <a:rPr lang="en-US" sz="3000"/>
              <a:t>33</a:t>
            </a:r>
            <a:r>
              <a:rPr b="0" i="0" lang="en-US" sz="3000" u="none" cap="none" strike="noStrike">
                <a:latin typeface="Arial"/>
                <a:ea typeface="Arial"/>
                <a:cs typeface="Arial"/>
                <a:sym typeface="Arial"/>
              </a:rPr>
              <a:t>% based on Lectures.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★              ~20%  (about 6 problems)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★ ★          ~40% (about 12-13 problems)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★ ★ ★     ~30% (about 8-9 problems)</a:t>
            </a:r>
            <a:endParaRPr b="0" i="0" sz="32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 Slides - Blue Tex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