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327" r:id="rId3"/>
    <p:sldId id="263" r:id="rId4"/>
    <p:sldId id="328" r:id="rId5"/>
    <p:sldId id="290" r:id="rId6"/>
    <p:sldId id="329" r:id="rId7"/>
    <p:sldId id="291" r:id="rId8"/>
    <p:sldId id="317" r:id="rId9"/>
    <p:sldId id="330" r:id="rId10"/>
    <p:sldId id="293" r:id="rId11"/>
    <p:sldId id="331" r:id="rId12"/>
    <p:sldId id="326" r:id="rId13"/>
    <p:sldId id="332" r:id="rId14"/>
    <p:sldId id="269" r:id="rId15"/>
    <p:sldId id="333" r:id="rId16"/>
    <p:sldId id="295" r:id="rId17"/>
    <p:sldId id="334" r:id="rId18"/>
    <p:sldId id="296" r:id="rId19"/>
    <p:sldId id="335" r:id="rId20"/>
    <p:sldId id="297" r:id="rId21"/>
    <p:sldId id="298" r:id="rId22"/>
    <p:sldId id="299" r:id="rId23"/>
    <p:sldId id="336" r:id="rId24"/>
    <p:sldId id="300" r:id="rId25"/>
    <p:sldId id="337" r:id="rId26"/>
    <p:sldId id="301" r:id="rId27"/>
    <p:sldId id="338" r:id="rId28"/>
    <p:sldId id="319" r:id="rId29"/>
    <p:sldId id="339" r:id="rId30"/>
    <p:sldId id="303" r:id="rId31"/>
    <p:sldId id="340" r:id="rId32"/>
    <p:sldId id="304" r:id="rId33"/>
    <p:sldId id="341" r:id="rId34"/>
    <p:sldId id="305" r:id="rId35"/>
    <p:sldId id="342" r:id="rId36"/>
    <p:sldId id="307" r:id="rId37"/>
    <p:sldId id="343" r:id="rId38"/>
    <p:sldId id="309" r:id="rId39"/>
    <p:sldId id="344" r:id="rId40"/>
    <p:sldId id="324" r:id="rId41"/>
    <p:sldId id="345" r:id="rId42"/>
    <p:sldId id="311" r:id="rId43"/>
    <p:sldId id="346" r:id="rId44"/>
    <p:sldId id="347" r:id="rId45"/>
    <p:sldId id="312" r:id="rId46"/>
    <p:sldId id="313"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209BD7"/>
    <a:srgbClr val="EF50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60" autoAdjust="0"/>
    <p:restoredTop sz="94647"/>
  </p:normalViewPr>
  <p:slideViewPr>
    <p:cSldViewPr snapToGrid="0">
      <p:cViewPr varScale="1">
        <p:scale>
          <a:sx n="74" d="100"/>
          <a:sy n="74" d="100"/>
        </p:scale>
        <p:origin x="176" y="17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02DB3-72C7-4954-A722-A49145A8823C}" type="datetimeFigureOut">
              <a:rPr lang="en-US" smtClean="0"/>
              <a:t>11/10/18</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1D74A1-7969-4862-9EBA-213C79520C49}" type="slidenum">
              <a:rPr lang="en-US" smtClean="0"/>
              <a:t>‹#›</a:t>
            </a:fld>
            <a:endParaRPr lang="en-US"/>
          </a:p>
        </p:txBody>
      </p:sp>
    </p:spTree>
    <p:extLst>
      <p:ext uri="{BB962C8B-B14F-4D97-AF65-F5344CB8AC3E}">
        <p14:creationId xmlns:p14="http://schemas.microsoft.com/office/powerpoint/2010/main" val="1819606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1</a:t>
            </a:fld>
            <a:endParaRPr lang="en-US"/>
          </a:p>
        </p:txBody>
      </p:sp>
    </p:spTree>
    <p:extLst>
      <p:ext uri="{BB962C8B-B14F-4D97-AF65-F5344CB8AC3E}">
        <p14:creationId xmlns:p14="http://schemas.microsoft.com/office/powerpoint/2010/main" val="3895736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b is zero-extended, c creates a register that would delay a cycle (but we only want combinational logic), d is wrong because 16’b1 is actually 16’b0000000000000001.</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16</a:t>
            </a:fld>
            <a:endParaRPr lang="en-US"/>
          </a:p>
        </p:txBody>
      </p:sp>
    </p:spTree>
    <p:extLst>
      <p:ext uri="{BB962C8B-B14F-4D97-AF65-F5344CB8AC3E}">
        <p14:creationId xmlns:p14="http://schemas.microsoft.com/office/powerpoint/2010/main" val="478144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b is zero-extended, c creates a register that would delay a cycle (but we only want combinational logic), d is wrong because 16’b1 is actually 16’b0000000000000001.</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17</a:t>
            </a:fld>
            <a:endParaRPr lang="en-US"/>
          </a:p>
        </p:txBody>
      </p:sp>
    </p:spTree>
    <p:extLst>
      <p:ext uri="{BB962C8B-B14F-4D97-AF65-F5344CB8AC3E}">
        <p14:creationId xmlns:p14="http://schemas.microsoft.com/office/powerpoint/2010/main" val="3459795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This is not even a </a:t>
            </a:r>
            <a:r>
              <a:rPr lang="en-US" sz="1200" i="1" kern="1200" dirty="0" err="1">
                <a:solidFill>
                  <a:schemeClr val="tx1"/>
                </a:solidFill>
                <a:effectLst/>
                <a:latin typeface="+mn-lt"/>
                <a:ea typeface="+mn-ea"/>
                <a:cs typeface="+mn-cs"/>
              </a:rPr>
              <a:t>SystemVerilog</a:t>
            </a:r>
            <a:r>
              <a:rPr lang="en-US" sz="1200" i="1" kern="1200" dirty="0">
                <a:solidFill>
                  <a:schemeClr val="tx1"/>
                </a:solidFill>
                <a:effectLst/>
                <a:latin typeface="+mn-lt"/>
                <a:ea typeface="+mn-ea"/>
                <a:cs typeface="+mn-cs"/>
              </a:rPr>
              <a:t> syntax problem, but a design problem. An inout logic must be connected to a </a:t>
            </a:r>
            <a:r>
              <a:rPr lang="en-US" sz="1200" i="1" kern="1200" dirty="0" err="1">
                <a:solidFill>
                  <a:schemeClr val="tx1"/>
                </a:solidFill>
                <a:effectLst/>
                <a:latin typeface="+mn-lt"/>
                <a:ea typeface="+mn-ea"/>
                <a:cs typeface="+mn-cs"/>
              </a:rPr>
              <a:t>tristate</a:t>
            </a:r>
            <a:r>
              <a:rPr lang="en-US" sz="1200" i="1" kern="1200" dirty="0">
                <a:solidFill>
                  <a:schemeClr val="tx1"/>
                </a:solidFill>
                <a:effectLst/>
                <a:latin typeface="+mn-lt"/>
                <a:ea typeface="+mn-ea"/>
                <a:cs typeface="+mn-cs"/>
              </a:rPr>
              <a:t> buffer, otherwise the behavior is undefined. By the way, FPGA only supports inout logic to be mapped to i/o pins and does not internally support inout.</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18</a:t>
            </a:fld>
            <a:endParaRPr lang="en-US"/>
          </a:p>
        </p:txBody>
      </p:sp>
    </p:spTree>
    <p:extLst>
      <p:ext uri="{BB962C8B-B14F-4D97-AF65-F5344CB8AC3E}">
        <p14:creationId xmlns:p14="http://schemas.microsoft.com/office/powerpoint/2010/main" val="90859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This is not even a </a:t>
            </a:r>
            <a:r>
              <a:rPr lang="en-US" sz="1200" i="1" kern="1200" dirty="0" err="1">
                <a:solidFill>
                  <a:schemeClr val="tx1"/>
                </a:solidFill>
                <a:effectLst/>
                <a:latin typeface="+mn-lt"/>
                <a:ea typeface="+mn-ea"/>
                <a:cs typeface="+mn-cs"/>
              </a:rPr>
              <a:t>SystemVerilog</a:t>
            </a:r>
            <a:r>
              <a:rPr lang="en-US" sz="1200" i="1" kern="1200" dirty="0">
                <a:solidFill>
                  <a:schemeClr val="tx1"/>
                </a:solidFill>
                <a:effectLst/>
                <a:latin typeface="+mn-lt"/>
                <a:ea typeface="+mn-ea"/>
                <a:cs typeface="+mn-cs"/>
              </a:rPr>
              <a:t> syntax problem, but a design problem. An inout logic must be connected to a </a:t>
            </a:r>
            <a:r>
              <a:rPr lang="en-US" sz="1200" i="1" kern="1200" dirty="0" err="1">
                <a:solidFill>
                  <a:schemeClr val="tx1"/>
                </a:solidFill>
                <a:effectLst/>
                <a:latin typeface="+mn-lt"/>
                <a:ea typeface="+mn-ea"/>
                <a:cs typeface="+mn-cs"/>
              </a:rPr>
              <a:t>tristate</a:t>
            </a:r>
            <a:r>
              <a:rPr lang="en-US" sz="1200" i="1" kern="1200" dirty="0">
                <a:solidFill>
                  <a:schemeClr val="tx1"/>
                </a:solidFill>
                <a:effectLst/>
                <a:latin typeface="+mn-lt"/>
                <a:ea typeface="+mn-ea"/>
                <a:cs typeface="+mn-cs"/>
              </a:rPr>
              <a:t> buffer, otherwise the behavior is undefined. By the way, FPGA only supports inout logic to be mapped to i/o pins and does not internally support inout.</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19</a:t>
            </a:fld>
            <a:endParaRPr lang="en-US"/>
          </a:p>
        </p:txBody>
      </p:sp>
    </p:spTree>
    <p:extLst>
      <p:ext uri="{BB962C8B-B14F-4D97-AF65-F5344CB8AC3E}">
        <p14:creationId xmlns:p14="http://schemas.microsoft.com/office/powerpoint/2010/main" val="902475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A will clear bit 7:1; b does not guarantee the last bit to be always toggling (if accumulator value changes from even to odd, you will see the last bit of LED to be 1,0,0,1); c would corrupt the value of the accumulator; only d is correct.</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22</a:t>
            </a:fld>
            <a:endParaRPr lang="en-US"/>
          </a:p>
        </p:txBody>
      </p:sp>
    </p:spTree>
    <p:extLst>
      <p:ext uri="{BB962C8B-B14F-4D97-AF65-F5344CB8AC3E}">
        <p14:creationId xmlns:p14="http://schemas.microsoft.com/office/powerpoint/2010/main" val="3770489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A will clear bit 7:1; b does not guarantee the last bit to be always toggling (if accumulator value changes from even to odd, you will see the last bit of LED to be 1,0,0,1); c would corrupt the value of the accumulator; only d is correct.</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23</a:t>
            </a:fld>
            <a:endParaRPr lang="en-US"/>
          </a:p>
        </p:txBody>
      </p:sp>
    </p:spTree>
    <p:extLst>
      <p:ext uri="{BB962C8B-B14F-4D97-AF65-F5344CB8AC3E}">
        <p14:creationId xmlns:p14="http://schemas.microsoft.com/office/powerpoint/2010/main" val="251089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If this module is missing, then we cannot use our PC as host device. i.e. we would not be able to type in message and key on the keyboard on our PC and let NIOS ii use it via </a:t>
            </a:r>
            <a:r>
              <a:rPr lang="en-US" sz="1200" i="1" kern="1200" dirty="0" err="1">
                <a:solidFill>
                  <a:schemeClr val="tx1"/>
                </a:solidFill>
                <a:effectLst/>
                <a:latin typeface="+mn-lt"/>
                <a:ea typeface="+mn-ea"/>
                <a:cs typeface="+mn-cs"/>
              </a:rPr>
              <a:t>scanf</a:t>
            </a:r>
            <a:r>
              <a:rPr lang="en-US" sz="1200" i="1" kern="1200" dirty="0">
                <a:solidFill>
                  <a:schemeClr val="tx1"/>
                </a:solidFill>
                <a:effectLst/>
                <a:latin typeface="+mn-lt"/>
                <a:ea typeface="+mn-ea"/>
                <a:cs typeface="+mn-cs"/>
              </a:rPr>
              <a:t>(), etc.</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24</a:t>
            </a:fld>
            <a:endParaRPr lang="en-US"/>
          </a:p>
        </p:txBody>
      </p:sp>
    </p:spTree>
    <p:extLst>
      <p:ext uri="{BB962C8B-B14F-4D97-AF65-F5344CB8AC3E}">
        <p14:creationId xmlns:p14="http://schemas.microsoft.com/office/powerpoint/2010/main" val="4135597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If this module is missing, then we cannot use our PC as host device. i.e. we would not be able to type in message and key on the keyboard on our PC and let NIOS ii use it via </a:t>
            </a:r>
            <a:r>
              <a:rPr lang="en-US" sz="1200" i="1" kern="1200" dirty="0" err="1">
                <a:solidFill>
                  <a:schemeClr val="tx1"/>
                </a:solidFill>
                <a:effectLst/>
                <a:latin typeface="+mn-lt"/>
                <a:ea typeface="+mn-ea"/>
                <a:cs typeface="+mn-cs"/>
              </a:rPr>
              <a:t>scanf</a:t>
            </a:r>
            <a:r>
              <a:rPr lang="en-US" sz="1200" i="1" kern="1200" dirty="0">
                <a:solidFill>
                  <a:schemeClr val="tx1"/>
                </a:solidFill>
                <a:effectLst/>
                <a:latin typeface="+mn-lt"/>
                <a:ea typeface="+mn-ea"/>
                <a:cs typeface="+mn-cs"/>
              </a:rPr>
              <a:t>(), etc.</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25</a:t>
            </a:fld>
            <a:endParaRPr lang="en-US"/>
          </a:p>
        </p:txBody>
      </p:sp>
    </p:spTree>
    <p:extLst>
      <p:ext uri="{BB962C8B-B14F-4D97-AF65-F5344CB8AC3E}">
        <p14:creationId xmlns:p14="http://schemas.microsoft.com/office/powerpoint/2010/main" val="35690915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err="1">
                <a:solidFill>
                  <a:schemeClr val="tx1"/>
                </a:solidFill>
                <a:effectLst/>
                <a:latin typeface="+mn-lt"/>
                <a:ea typeface="+mn-ea"/>
                <a:cs typeface="+mn-cs"/>
              </a:rPr>
              <a:t>InvSubByte</a:t>
            </a:r>
            <a:r>
              <a:rPr lang="en-US" sz="1200" i="1" kern="1200" dirty="0">
                <a:solidFill>
                  <a:schemeClr val="tx1"/>
                </a:solidFill>
                <a:effectLst/>
                <a:latin typeface="+mn-lt"/>
                <a:ea typeface="+mn-ea"/>
                <a:cs typeface="+mn-cs"/>
              </a:rPr>
              <a:t> module is implemented as a ROM that uses the input byte as index. Note that there will be one cycle delay for the output to be valid.</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26</a:t>
            </a:fld>
            <a:endParaRPr lang="en-US"/>
          </a:p>
        </p:txBody>
      </p:sp>
    </p:spTree>
    <p:extLst>
      <p:ext uri="{BB962C8B-B14F-4D97-AF65-F5344CB8AC3E}">
        <p14:creationId xmlns:p14="http://schemas.microsoft.com/office/powerpoint/2010/main" val="280014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err="1">
                <a:solidFill>
                  <a:schemeClr val="tx1"/>
                </a:solidFill>
                <a:effectLst/>
                <a:latin typeface="+mn-lt"/>
                <a:ea typeface="+mn-ea"/>
                <a:cs typeface="+mn-cs"/>
              </a:rPr>
              <a:t>InvSubByte</a:t>
            </a:r>
            <a:r>
              <a:rPr lang="en-US" sz="1200" i="1" kern="1200" dirty="0">
                <a:solidFill>
                  <a:schemeClr val="tx1"/>
                </a:solidFill>
                <a:effectLst/>
                <a:latin typeface="+mn-lt"/>
                <a:ea typeface="+mn-ea"/>
                <a:cs typeface="+mn-cs"/>
              </a:rPr>
              <a:t> module is implemented as a ROM that uses the input byte as index. Note that there will be one cycle delay for the output to be valid.</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27</a:t>
            </a:fld>
            <a:endParaRPr lang="en-US"/>
          </a:p>
        </p:txBody>
      </p:sp>
    </p:spTree>
    <p:extLst>
      <p:ext uri="{BB962C8B-B14F-4D97-AF65-F5344CB8AC3E}">
        <p14:creationId xmlns:p14="http://schemas.microsoft.com/office/powerpoint/2010/main" val="333601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We should refer the name of the instance (i.e. a0) and use always_ff to constantly refresh the value. By the way, you may only assign a constant value to a logic if you combine declaration and assignment in one line (e.g. logic a = 0;)</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5</a:t>
            </a:fld>
            <a:endParaRPr lang="en-US"/>
          </a:p>
        </p:txBody>
      </p:sp>
    </p:spTree>
    <p:extLst>
      <p:ext uri="{BB962C8B-B14F-4D97-AF65-F5344CB8AC3E}">
        <p14:creationId xmlns:p14="http://schemas.microsoft.com/office/powerpoint/2010/main" val="2784827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28</a:t>
            </a:fld>
            <a:endParaRPr lang="en-US"/>
          </a:p>
        </p:txBody>
      </p:sp>
    </p:spTree>
    <p:extLst>
      <p:ext uri="{BB962C8B-B14F-4D97-AF65-F5344CB8AC3E}">
        <p14:creationId xmlns:p14="http://schemas.microsoft.com/office/powerpoint/2010/main" val="970065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29</a:t>
            </a:fld>
            <a:endParaRPr lang="en-US"/>
          </a:p>
        </p:txBody>
      </p:sp>
    </p:spTree>
    <p:extLst>
      <p:ext uri="{BB962C8B-B14F-4D97-AF65-F5344CB8AC3E}">
        <p14:creationId xmlns:p14="http://schemas.microsoft.com/office/powerpoint/2010/main" val="28870956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The vertical sync signal becomes low for a short period at the end of each frame, and stays high for the rest of the time, which is a good choice as the clock of ball module </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30</a:t>
            </a:fld>
            <a:endParaRPr lang="en-US"/>
          </a:p>
        </p:txBody>
      </p:sp>
    </p:spTree>
    <p:extLst>
      <p:ext uri="{BB962C8B-B14F-4D97-AF65-F5344CB8AC3E}">
        <p14:creationId xmlns:p14="http://schemas.microsoft.com/office/powerpoint/2010/main" val="30805110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The vertical sync signal becomes low for a short period at the end of each frame, and stays high for the rest of the time, which is a good choice as the clock of ball module </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31</a:t>
            </a:fld>
            <a:endParaRPr lang="en-US"/>
          </a:p>
        </p:txBody>
      </p:sp>
    </p:spTree>
    <p:extLst>
      <p:ext uri="{BB962C8B-B14F-4D97-AF65-F5344CB8AC3E}">
        <p14:creationId xmlns:p14="http://schemas.microsoft.com/office/powerpoint/2010/main" val="20532782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The </a:t>
            </a:r>
            <a:r>
              <a:rPr lang="en-US" sz="1200" i="1" kern="1200" dirty="0" err="1">
                <a:solidFill>
                  <a:schemeClr val="tx1"/>
                </a:solidFill>
                <a:effectLst/>
                <a:latin typeface="+mn-lt"/>
                <a:ea typeface="+mn-ea"/>
                <a:cs typeface="+mn-cs"/>
              </a:rPr>
              <a:t>VGA_controller</a:t>
            </a:r>
            <a:r>
              <a:rPr lang="en-US" sz="1200" i="1" kern="1200" dirty="0">
                <a:solidFill>
                  <a:schemeClr val="tx1"/>
                </a:solidFill>
                <a:effectLst/>
                <a:latin typeface="+mn-lt"/>
                <a:ea typeface="+mn-ea"/>
                <a:cs typeface="+mn-cs"/>
              </a:rPr>
              <a:t> module does not handle the color being sent to the VGA monitor. It only controls which pixel is being drawn during each (VGA) clock period. Color mapper module is the one which handles the color based on </a:t>
            </a:r>
            <a:r>
              <a:rPr lang="en-US" sz="1200" i="1" kern="1200" dirty="0" err="1">
                <a:solidFill>
                  <a:schemeClr val="tx1"/>
                </a:solidFill>
                <a:effectLst/>
                <a:latin typeface="+mn-lt"/>
                <a:ea typeface="+mn-ea"/>
                <a:cs typeface="+mn-cs"/>
              </a:rPr>
              <a:t>DrawX</a:t>
            </a:r>
            <a:r>
              <a:rPr lang="en-US" sz="1200" i="1" kern="1200" dirty="0">
                <a:solidFill>
                  <a:schemeClr val="tx1"/>
                </a:solidFill>
                <a:effectLst/>
                <a:latin typeface="+mn-lt"/>
                <a:ea typeface="+mn-ea"/>
                <a:cs typeface="+mn-cs"/>
              </a:rPr>
              <a:t>/Y and other signals.</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32</a:t>
            </a:fld>
            <a:endParaRPr lang="en-US"/>
          </a:p>
        </p:txBody>
      </p:sp>
    </p:spTree>
    <p:extLst>
      <p:ext uri="{BB962C8B-B14F-4D97-AF65-F5344CB8AC3E}">
        <p14:creationId xmlns:p14="http://schemas.microsoft.com/office/powerpoint/2010/main" val="17449206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The </a:t>
            </a:r>
            <a:r>
              <a:rPr lang="en-US" sz="1200" i="1" kern="1200" dirty="0" err="1">
                <a:solidFill>
                  <a:schemeClr val="tx1"/>
                </a:solidFill>
                <a:effectLst/>
                <a:latin typeface="+mn-lt"/>
                <a:ea typeface="+mn-ea"/>
                <a:cs typeface="+mn-cs"/>
              </a:rPr>
              <a:t>VGA_controller</a:t>
            </a:r>
            <a:r>
              <a:rPr lang="en-US" sz="1200" i="1" kern="1200" dirty="0">
                <a:solidFill>
                  <a:schemeClr val="tx1"/>
                </a:solidFill>
                <a:effectLst/>
                <a:latin typeface="+mn-lt"/>
                <a:ea typeface="+mn-ea"/>
                <a:cs typeface="+mn-cs"/>
              </a:rPr>
              <a:t> module does not handle the color being sent to the VGA monitor. It only controls which pixel is being drawn during each (VGA) clock period. Color mapper module is the one which handles the color based on </a:t>
            </a:r>
            <a:r>
              <a:rPr lang="en-US" sz="1200" i="1" kern="1200" dirty="0" err="1">
                <a:solidFill>
                  <a:schemeClr val="tx1"/>
                </a:solidFill>
                <a:effectLst/>
                <a:latin typeface="+mn-lt"/>
                <a:ea typeface="+mn-ea"/>
                <a:cs typeface="+mn-cs"/>
              </a:rPr>
              <a:t>DrawX</a:t>
            </a:r>
            <a:r>
              <a:rPr lang="en-US" sz="1200" i="1" kern="1200" dirty="0">
                <a:solidFill>
                  <a:schemeClr val="tx1"/>
                </a:solidFill>
                <a:effectLst/>
                <a:latin typeface="+mn-lt"/>
                <a:ea typeface="+mn-ea"/>
                <a:cs typeface="+mn-cs"/>
              </a:rPr>
              <a:t>/Y and other signals.</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33</a:t>
            </a:fld>
            <a:endParaRPr lang="en-US"/>
          </a:p>
        </p:txBody>
      </p:sp>
    </p:spTree>
    <p:extLst>
      <p:ext uri="{BB962C8B-B14F-4D97-AF65-F5344CB8AC3E}">
        <p14:creationId xmlns:p14="http://schemas.microsoft.com/office/powerpoint/2010/main" val="3177711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This refresh operation is where dynamic RAM gets its name. Dynamic RAM has to be dynamically refreshed all of the time or it forgets what it is holding. The downside of all of this refreshing is that it takes time and slows down the memory. A flip-flop for a memory cell takes 4 or 6 transistors along with some wiring, but never has to be refreshed. This makes static RAM significantly faster than dynamic RAM.  Take more space though</a:t>
            </a:r>
          </a:p>
        </p:txBody>
      </p:sp>
      <p:sp>
        <p:nvSpPr>
          <p:cNvPr id="4" name="灯片编号占位符 3"/>
          <p:cNvSpPr>
            <a:spLocks noGrp="1"/>
          </p:cNvSpPr>
          <p:nvPr>
            <p:ph type="sldNum" sz="quarter" idx="10"/>
          </p:nvPr>
        </p:nvSpPr>
        <p:spPr/>
        <p:txBody>
          <a:bodyPr/>
          <a:lstStyle/>
          <a:p>
            <a:fld id="{B11D74A1-7969-4862-9EBA-213C79520C49}" type="slidenum">
              <a:rPr lang="en-US" smtClean="0"/>
              <a:t>34</a:t>
            </a:fld>
            <a:endParaRPr lang="en-US"/>
          </a:p>
        </p:txBody>
      </p:sp>
    </p:spTree>
    <p:extLst>
      <p:ext uri="{BB962C8B-B14F-4D97-AF65-F5344CB8AC3E}">
        <p14:creationId xmlns:p14="http://schemas.microsoft.com/office/powerpoint/2010/main" val="11659517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This refresh operation is where dynamic RAM gets its name. Dynamic RAM has to be dynamically refreshed all of the time or it forgets what it is holding. The downside of all of this refreshing is that it takes time and slows down the memory. A flip-flop for a memory cell takes 4 or 6 transistors along with some wiring, but never has to be refreshed. This makes static RAM significantly faster than dynamic RAM.  Take more space though</a:t>
            </a:r>
          </a:p>
        </p:txBody>
      </p:sp>
      <p:sp>
        <p:nvSpPr>
          <p:cNvPr id="4" name="灯片编号占位符 3"/>
          <p:cNvSpPr>
            <a:spLocks noGrp="1"/>
          </p:cNvSpPr>
          <p:nvPr>
            <p:ph type="sldNum" sz="quarter" idx="10"/>
          </p:nvPr>
        </p:nvSpPr>
        <p:spPr/>
        <p:txBody>
          <a:bodyPr/>
          <a:lstStyle/>
          <a:p>
            <a:fld id="{B11D74A1-7969-4862-9EBA-213C79520C49}" type="slidenum">
              <a:rPr lang="en-US" smtClean="0"/>
              <a:t>35</a:t>
            </a:fld>
            <a:endParaRPr lang="en-US"/>
          </a:p>
        </p:txBody>
      </p:sp>
    </p:spTree>
    <p:extLst>
      <p:ext uri="{BB962C8B-B14F-4D97-AF65-F5344CB8AC3E}">
        <p14:creationId xmlns:p14="http://schemas.microsoft.com/office/powerpoint/2010/main" val="35414041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Line 0 clears R0, Line 1 add 1 to R0 (R0 holds 0), Line 2 add 1 with R0 and store to R1 (R1 holds 2), Line 3 use memory mapped IO to store 2 to “0-2 = 0xFFFF”, which is Hex Display. </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36</a:t>
            </a:fld>
            <a:endParaRPr lang="en-US"/>
          </a:p>
        </p:txBody>
      </p:sp>
    </p:spTree>
    <p:extLst>
      <p:ext uri="{BB962C8B-B14F-4D97-AF65-F5344CB8AC3E}">
        <p14:creationId xmlns:p14="http://schemas.microsoft.com/office/powerpoint/2010/main" val="30601319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Line 0 clears R0, Line 1 add 1 to R0 (R0 holds 0), Line 2 add 1 with R0 and store to R1 (R1 holds 2), Line 3 use memory mapped IO to store 2 to “0-2 = 0xFFFF”, which is Hex Display. </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37</a:t>
            </a:fld>
            <a:endParaRPr lang="en-US"/>
          </a:p>
        </p:txBody>
      </p:sp>
    </p:spTree>
    <p:extLst>
      <p:ext uri="{BB962C8B-B14F-4D97-AF65-F5344CB8AC3E}">
        <p14:creationId xmlns:p14="http://schemas.microsoft.com/office/powerpoint/2010/main" val="1095255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We should refer the name of the instance (i.e. a0) and use always_ff to constantly refresh the value. By the way, you may only assign a constant value to a logic if you combine declaration and assignment in one line (e.g. logic a = 0;)</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6</a:t>
            </a:fld>
            <a:endParaRPr lang="en-US"/>
          </a:p>
        </p:txBody>
      </p:sp>
    </p:spTree>
    <p:extLst>
      <p:ext uri="{BB962C8B-B14F-4D97-AF65-F5344CB8AC3E}">
        <p14:creationId xmlns:p14="http://schemas.microsoft.com/office/powerpoint/2010/main" val="25356720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In order to read into another closed row, currently open row must be pre-charged to close</a:t>
            </a:r>
            <a:r>
              <a:rPr lang="en-US" altLang="zh-CN" dirty="0"/>
              <a:t> </a:t>
            </a:r>
            <a:br>
              <a:rPr lang="en-US" altLang="zh-CN" dirty="0"/>
            </a:br>
            <a:endParaRPr lang="zh-CN" alt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40</a:t>
            </a:fld>
            <a:endParaRPr lang="en-US"/>
          </a:p>
        </p:txBody>
      </p:sp>
    </p:spTree>
    <p:extLst>
      <p:ext uri="{BB962C8B-B14F-4D97-AF65-F5344CB8AC3E}">
        <p14:creationId xmlns:p14="http://schemas.microsoft.com/office/powerpoint/2010/main" val="39644933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In order to read into another closed row, currently open row must be pre-charged to close</a:t>
            </a:r>
            <a:r>
              <a:rPr lang="en-US" altLang="zh-CN" dirty="0"/>
              <a:t> </a:t>
            </a:r>
            <a:br>
              <a:rPr lang="en-US" altLang="zh-CN" dirty="0"/>
            </a:br>
            <a:endParaRPr lang="zh-CN" alt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41</a:t>
            </a:fld>
            <a:endParaRPr lang="en-US"/>
          </a:p>
        </p:txBody>
      </p:sp>
    </p:spTree>
    <p:extLst>
      <p:ext uri="{BB962C8B-B14F-4D97-AF65-F5344CB8AC3E}">
        <p14:creationId xmlns:p14="http://schemas.microsoft.com/office/powerpoint/2010/main" val="8274365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Although initial block can’t be synthesized, it actually doesn’t need to synthesize it at all. The synthesis tool will read from the specified file and initialize the OCM.</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42</a:t>
            </a:fld>
            <a:endParaRPr lang="en-US"/>
          </a:p>
        </p:txBody>
      </p:sp>
    </p:spTree>
    <p:extLst>
      <p:ext uri="{BB962C8B-B14F-4D97-AF65-F5344CB8AC3E}">
        <p14:creationId xmlns:p14="http://schemas.microsoft.com/office/powerpoint/2010/main" val="15613082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Although initial block can’t be synthesized, it actually doesn’t need to synthesize it at all. The synthesis tool will read from the specified file and initialize the OCM.</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43</a:t>
            </a:fld>
            <a:endParaRPr lang="en-US"/>
          </a:p>
        </p:txBody>
      </p:sp>
    </p:spTree>
    <p:extLst>
      <p:ext uri="{BB962C8B-B14F-4D97-AF65-F5344CB8AC3E}">
        <p14:creationId xmlns:p14="http://schemas.microsoft.com/office/powerpoint/2010/main" val="9614150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Although initial block can’t be synthesized, it actually doesn’t need to synthesize it at all. The synthesis tool will read from the specified file and initialize the OCM.</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45</a:t>
            </a:fld>
            <a:endParaRPr lang="en-US"/>
          </a:p>
        </p:txBody>
      </p:sp>
    </p:spTree>
    <p:extLst>
      <p:ext uri="{BB962C8B-B14F-4D97-AF65-F5344CB8AC3E}">
        <p14:creationId xmlns:p14="http://schemas.microsoft.com/office/powerpoint/2010/main" val="4361256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Although initial block can’t be synthesized, it actually doesn’t need to synthesize it at all. The synthesis tool will read from the specified file and initialize the OCM.</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46</a:t>
            </a:fld>
            <a:endParaRPr lang="en-US"/>
          </a:p>
        </p:txBody>
      </p:sp>
    </p:spTree>
    <p:extLst>
      <p:ext uri="{BB962C8B-B14F-4D97-AF65-F5344CB8AC3E}">
        <p14:creationId xmlns:p14="http://schemas.microsoft.com/office/powerpoint/2010/main" val="2483081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Non-blocking assignment evaluate right hand side, put it on the queue, assign it to left side when time ON LEFTSIDE arrives</a:t>
            </a:r>
            <a:endParaRPr lang="zh-CN" alt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8</a:t>
            </a:fld>
            <a:endParaRPr lang="en-US"/>
          </a:p>
        </p:txBody>
      </p:sp>
    </p:spTree>
    <p:extLst>
      <p:ext uri="{BB962C8B-B14F-4D97-AF65-F5344CB8AC3E}">
        <p14:creationId xmlns:p14="http://schemas.microsoft.com/office/powerpoint/2010/main" val="3198208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Non-blocking assignment evaluate right hand side, put it on the queue, assign it to left side when time ON LEFTSIDE arrives</a:t>
            </a:r>
            <a:endParaRPr lang="zh-CN" alt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9</a:t>
            </a:fld>
            <a:endParaRPr lang="en-US"/>
          </a:p>
        </p:txBody>
      </p:sp>
    </p:spTree>
    <p:extLst>
      <p:ext uri="{BB962C8B-B14F-4D97-AF65-F5344CB8AC3E}">
        <p14:creationId xmlns:p14="http://schemas.microsoft.com/office/powerpoint/2010/main" val="1929366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3 and 4 are completely equivalent, and there is a latch since a depend on it self (think about how SR latch work). Although 2 is incorrect in terms of acting as a FSM, it is syntactically correct (no latch). 1 is a little bit more subtle, but state actually depend on its own value, which results in a </a:t>
            </a:r>
            <a:r>
              <a:rPr lang="en-US" sz="1200" b="1" i="1" kern="1200" dirty="0">
                <a:solidFill>
                  <a:schemeClr val="tx1"/>
                </a:solidFill>
                <a:effectLst/>
                <a:latin typeface="+mn-lt"/>
                <a:ea typeface="+mn-ea"/>
                <a:cs typeface="+mn-cs"/>
              </a:rPr>
              <a:t>latch.</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10</a:t>
            </a:fld>
            <a:endParaRPr lang="en-US"/>
          </a:p>
        </p:txBody>
      </p:sp>
    </p:spTree>
    <p:extLst>
      <p:ext uri="{BB962C8B-B14F-4D97-AF65-F5344CB8AC3E}">
        <p14:creationId xmlns:p14="http://schemas.microsoft.com/office/powerpoint/2010/main" val="1656616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3 and 4 are completely equivalent, and there is a latch since a depend on it self (think about how SR latch work). Although 2 is incorrect in terms of acting as a FSM, it is syntactically correct (no latch). 1 is a little bit more subtle, but state actually depend on its own value, which results in a </a:t>
            </a:r>
            <a:r>
              <a:rPr lang="en-US" sz="1200" b="1" i="1" kern="1200" dirty="0">
                <a:solidFill>
                  <a:schemeClr val="tx1"/>
                </a:solidFill>
                <a:effectLst/>
                <a:latin typeface="+mn-lt"/>
                <a:ea typeface="+mn-ea"/>
                <a:cs typeface="+mn-cs"/>
              </a:rPr>
              <a:t>latch.</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11</a:t>
            </a:fld>
            <a:endParaRPr lang="en-US"/>
          </a:p>
        </p:txBody>
      </p:sp>
    </p:spTree>
    <p:extLst>
      <p:ext uri="{BB962C8B-B14F-4D97-AF65-F5344CB8AC3E}">
        <p14:creationId xmlns:p14="http://schemas.microsoft.com/office/powerpoint/2010/main" val="803599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The</a:t>
            </a:r>
            <a:r>
              <a:rPr lang="en-US" baseline="0" dirty="0"/>
              <a:t> original Harvard Machine uses entirely separate memory system to store instructions and data.</a:t>
            </a:r>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14</a:t>
            </a:fld>
            <a:endParaRPr lang="en-US"/>
          </a:p>
        </p:txBody>
      </p:sp>
    </p:spTree>
    <p:extLst>
      <p:ext uri="{BB962C8B-B14F-4D97-AF65-F5344CB8AC3E}">
        <p14:creationId xmlns:p14="http://schemas.microsoft.com/office/powerpoint/2010/main" val="2347542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The</a:t>
            </a:r>
            <a:r>
              <a:rPr lang="en-US" baseline="0" dirty="0"/>
              <a:t> original Harvard Machine uses entirely separate memory system to store instructions and data.</a:t>
            </a:r>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15</a:t>
            </a:fld>
            <a:endParaRPr lang="en-US"/>
          </a:p>
        </p:txBody>
      </p:sp>
    </p:spTree>
    <p:extLst>
      <p:ext uri="{BB962C8B-B14F-4D97-AF65-F5344CB8AC3E}">
        <p14:creationId xmlns:p14="http://schemas.microsoft.com/office/powerpoint/2010/main" val="2884772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a:p>
        </p:txBody>
      </p:sp>
      <p:sp>
        <p:nvSpPr>
          <p:cNvPr id="4" name="日期占位符 3"/>
          <p:cNvSpPr>
            <a:spLocks noGrp="1"/>
          </p:cNvSpPr>
          <p:nvPr>
            <p:ph type="dt" sz="half" idx="10"/>
          </p:nvPr>
        </p:nvSpPr>
        <p:spPr/>
        <p:txBody>
          <a:bodyPr/>
          <a:lstStyle/>
          <a:p>
            <a:fld id="{C81AB7E6-FADA-4391-A7B8-9D691FA3E5E7}" type="datetimeFigureOut">
              <a:rPr lang="en-US" smtClean="0"/>
              <a:t>11/10/18</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9369D664-C61A-4B59-AD3F-27A73AA7475C}" type="slidenum">
              <a:rPr lang="en-US" smtClean="0"/>
              <a:t>‹#›</a:t>
            </a:fld>
            <a:endParaRPr lang="en-US"/>
          </a:p>
        </p:txBody>
      </p:sp>
    </p:spTree>
    <p:extLst>
      <p:ext uri="{BB962C8B-B14F-4D97-AF65-F5344CB8AC3E}">
        <p14:creationId xmlns:p14="http://schemas.microsoft.com/office/powerpoint/2010/main" val="584091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C81AB7E6-FADA-4391-A7B8-9D691FA3E5E7}" type="datetimeFigureOut">
              <a:rPr lang="en-US" smtClean="0"/>
              <a:t>11/10/18</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9369D664-C61A-4B59-AD3F-27A73AA7475C}" type="slidenum">
              <a:rPr lang="en-US" smtClean="0"/>
              <a:t>‹#›</a:t>
            </a:fld>
            <a:endParaRPr lang="en-US"/>
          </a:p>
        </p:txBody>
      </p:sp>
    </p:spTree>
    <p:extLst>
      <p:ext uri="{BB962C8B-B14F-4D97-AF65-F5344CB8AC3E}">
        <p14:creationId xmlns:p14="http://schemas.microsoft.com/office/powerpoint/2010/main" val="916770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C81AB7E6-FADA-4391-A7B8-9D691FA3E5E7}" type="datetimeFigureOut">
              <a:rPr lang="en-US" smtClean="0"/>
              <a:t>11/10/18</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9369D664-C61A-4B59-AD3F-27A73AA7475C}" type="slidenum">
              <a:rPr lang="en-US" smtClean="0"/>
              <a:t>‹#›</a:t>
            </a:fld>
            <a:endParaRPr lang="en-US"/>
          </a:p>
        </p:txBody>
      </p:sp>
    </p:spTree>
    <p:extLst>
      <p:ext uri="{BB962C8B-B14F-4D97-AF65-F5344CB8AC3E}">
        <p14:creationId xmlns:p14="http://schemas.microsoft.com/office/powerpoint/2010/main" val="594948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C81AB7E6-FADA-4391-A7B8-9D691FA3E5E7}" type="datetimeFigureOut">
              <a:rPr lang="en-US" smtClean="0"/>
              <a:t>11/10/18</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9369D664-C61A-4B59-AD3F-27A73AA7475C}" type="slidenum">
              <a:rPr lang="en-US" smtClean="0"/>
              <a:t>‹#›</a:t>
            </a:fld>
            <a:endParaRPr lang="en-US"/>
          </a:p>
        </p:txBody>
      </p:sp>
    </p:spTree>
    <p:extLst>
      <p:ext uri="{BB962C8B-B14F-4D97-AF65-F5344CB8AC3E}">
        <p14:creationId xmlns:p14="http://schemas.microsoft.com/office/powerpoint/2010/main" val="596659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81AB7E6-FADA-4391-A7B8-9D691FA3E5E7}" type="datetimeFigureOut">
              <a:rPr lang="en-US" smtClean="0"/>
              <a:t>11/10/18</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9369D664-C61A-4B59-AD3F-27A73AA7475C}" type="slidenum">
              <a:rPr lang="en-US" smtClean="0"/>
              <a:t>‹#›</a:t>
            </a:fld>
            <a:endParaRPr lang="en-US"/>
          </a:p>
        </p:txBody>
      </p:sp>
    </p:spTree>
    <p:extLst>
      <p:ext uri="{BB962C8B-B14F-4D97-AF65-F5344CB8AC3E}">
        <p14:creationId xmlns:p14="http://schemas.microsoft.com/office/powerpoint/2010/main" val="3710305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fld id="{C81AB7E6-FADA-4391-A7B8-9D691FA3E5E7}" type="datetimeFigureOut">
              <a:rPr lang="en-US" smtClean="0"/>
              <a:t>11/10/18</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9369D664-C61A-4B59-AD3F-27A73AA7475C}" type="slidenum">
              <a:rPr lang="en-US" smtClean="0"/>
              <a:t>‹#›</a:t>
            </a:fld>
            <a:endParaRPr lang="en-US"/>
          </a:p>
        </p:txBody>
      </p:sp>
    </p:spTree>
    <p:extLst>
      <p:ext uri="{BB962C8B-B14F-4D97-AF65-F5344CB8AC3E}">
        <p14:creationId xmlns:p14="http://schemas.microsoft.com/office/powerpoint/2010/main" val="3083700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fld id="{C81AB7E6-FADA-4391-A7B8-9D691FA3E5E7}" type="datetimeFigureOut">
              <a:rPr lang="en-US" smtClean="0"/>
              <a:t>11/10/18</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9369D664-C61A-4B59-AD3F-27A73AA7475C}" type="slidenum">
              <a:rPr lang="en-US" smtClean="0"/>
              <a:t>‹#›</a:t>
            </a:fld>
            <a:endParaRPr lang="en-US"/>
          </a:p>
        </p:txBody>
      </p:sp>
    </p:spTree>
    <p:extLst>
      <p:ext uri="{BB962C8B-B14F-4D97-AF65-F5344CB8AC3E}">
        <p14:creationId xmlns:p14="http://schemas.microsoft.com/office/powerpoint/2010/main" val="968009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C81AB7E6-FADA-4391-A7B8-9D691FA3E5E7}" type="datetimeFigureOut">
              <a:rPr lang="en-US" smtClean="0"/>
              <a:t>11/10/18</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9369D664-C61A-4B59-AD3F-27A73AA7475C}" type="slidenum">
              <a:rPr lang="en-US" smtClean="0"/>
              <a:t>‹#›</a:t>
            </a:fld>
            <a:endParaRPr lang="en-US"/>
          </a:p>
        </p:txBody>
      </p:sp>
    </p:spTree>
    <p:extLst>
      <p:ext uri="{BB962C8B-B14F-4D97-AF65-F5344CB8AC3E}">
        <p14:creationId xmlns:p14="http://schemas.microsoft.com/office/powerpoint/2010/main" val="2200179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1AB7E6-FADA-4391-A7B8-9D691FA3E5E7}" type="datetimeFigureOut">
              <a:rPr lang="en-US" smtClean="0"/>
              <a:t>11/10/18</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9369D664-C61A-4B59-AD3F-27A73AA7475C}" type="slidenum">
              <a:rPr lang="en-US" smtClean="0"/>
              <a:t>‹#›</a:t>
            </a:fld>
            <a:endParaRPr lang="en-US"/>
          </a:p>
        </p:txBody>
      </p:sp>
    </p:spTree>
    <p:extLst>
      <p:ext uri="{BB962C8B-B14F-4D97-AF65-F5344CB8AC3E}">
        <p14:creationId xmlns:p14="http://schemas.microsoft.com/office/powerpoint/2010/main" val="3517135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81AB7E6-FADA-4391-A7B8-9D691FA3E5E7}" type="datetimeFigureOut">
              <a:rPr lang="en-US" smtClean="0"/>
              <a:t>11/10/18</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9369D664-C61A-4B59-AD3F-27A73AA7475C}" type="slidenum">
              <a:rPr lang="en-US" smtClean="0"/>
              <a:t>‹#›</a:t>
            </a:fld>
            <a:endParaRPr lang="en-US"/>
          </a:p>
        </p:txBody>
      </p:sp>
    </p:spTree>
    <p:extLst>
      <p:ext uri="{BB962C8B-B14F-4D97-AF65-F5344CB8AC3E}">
        <p14:creationId xmlns:p14="http://schemas.microsoft.com/office/powerpoint/2010/main" val="523699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81AB7E6-FADA-4391-A7B8-9D691FA3E5E7}" type="datetimeFigureOut">
              <a:rPr lang="en-US" smtClean="0"/>
              <a:t>11/10/18</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9369D664-C61A-4B59-AD3F-27A73AA7475C}" type="slidenum">
              <a:rPr lang="en-US" smtClean="0"/>
              <a:t>‹#›</a:t>
            </a:fld>
            <a:endParaRPr lang="en-US"/>
          </a:p>
        </p:txBody>
      </p:sp>
    </p:spTree>
    <p:extLst>
      <p:ext uri="{BB962C8B-B14F-4D97-AF65-F5344CB8AC3E}">
        <p14:creationId xmlns:p14="http://schemas.microsoft.com/office/powerpoint/2010/main" val="3081237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1AB7E6-FADA-4391-A7B8-9D691FA3E5E7}" type="datetimeFigureOut">
              <a:rPr lang="en-US" smtClean="0"/>
              <a:t>11/10/18</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69D664-C61A-4B59-AD3F-27A73AA7475C}" type="slidenum">
              <a:rPr lang="en-US" smtClean="0"/>
              <a:t>‹#›</a:t>
            </a:fld>
            <a:endParaRPr lang="en-US"/>
          </a:p>
        </p:txBody>
      </p:sp>
    </p:spTree>
    <p:extLst>
      <p:ext uri="{BB962C8B-B14F-4D97-AF65-F5344CB8AC3E}">
        <p14:creationId xmlns:p14="http://schemas.microsoft.com/office/powerpoint/2010/main" val="2056155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副标题 7">
            <a:extLst>
              <a:ext uri="{FF2B5EF4-FFF2-40B4-BE49-F238E27FC236}">
                <a16:creationId xmlns:a16="http://schemas.microsoft.com/office/drawing/2014/main" id="{89ECC9D1-7390-42CE-A981-FAD1CDEA7A08}"/>
              </a:ext>
            </a:extLst>
          </p:cNvPr>
          <p:cNvSpPr>
            <a:spLocks noGrp="1"/>
          </p:cNvSpPr>
          <p:nvPr>
            <p:ph type="subTitle" idx="1"/>
          </p:nvPr>
        </p:nvSpPr>
        <p:spPr/>
        <p:txBody>
          <a:bodyPr/>
          <a:lstStyle/>
          <a:p>
            <a:endParaRPr lang="zh-CN" altLang="en-US"/>
          </a:p>
        </p:txBody>
      </p:sp>
      <p:sp>
        <p:nvSpPr>
          <p:cNvPr id="11" name="标题 1">
            <a:extLst>
              <a:ext uri="{FF2B5EF4-FFF2-40B4-BE49-F238E27FC236}">
                <a16:creationId xmlns:a16="http://schemas.microsoft.com/office/drawing/2014/main" id="{D904E381-D46D-4BA0-BA8E-11CDC93906F0}"/>
              </a:ext>
            </a:extLst>
          </p:cNvPr>
          <p:cNvSpPr txBox="1">
            <a:spLocks/>
          </p:cNvSpPr>
          <p:nvPr/>
        </p:nvSpPr>
        <p:spPr>
          <a:xfrm>
            <a:off x="284480" y="294640"/>
            <a:ext cx="9144000" cy="492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600" b="1" dirty="0">
                <a:solidFill>
                  <a:srgbClr val="002060"/>
                </a:solidFill>
                <a:latin typeface="Arial Narrow" panose="020B0606020202030204" pitchFamily="34" charset="0"/>
                <a:ea typeface="Yu Gothic UI Semilight" panose="020B0400000000000000" pitchFamily="34" charset="-128"/>
                <a:cs typeface="Arial" panose="020B0604020202020204" pitchFamily="34" charset="0"/>
              </a:rPr>
              <a:t>ECE 385 Final Review</a:t>
            </a:r>
            <a:br>
              <a:rPr lang="en-US" altLang="zh-CN" sz="3600" b="1" dirty="0">
                <a:solidFill>
                  <a:srgbClr val="002060"/>
                </a:solidFill>
                <a:latin typeface="Arial Narrow" panose="020B0606020202030204" pitchFamily="34" charset="0"/>
                <a:ea typeface="Yu Gothic UI Semilight" panose="020B0400000000000000" pitchFamily="34" charset="-128"/>
                <a:cs typeface="Arial" panose="020B0604020202020204" pitchFamily="34" charset="0"/>
              </a:rPr>
            </a:br>
            <a:r>
              <a:rPr lang="en-US" altLang="zh-CN" sz="2200" b="1" dirty="0" err="1">
                <a:solidFill>
                  <a:srgbClr val="EF501D"/>
                </a:solidFill>
                <a:latin typeface="Arial Narrow" panose="020B0606020202030204" pitchFamily="34" charset="0"/>
                <a:ea typeface="Yu Gothic UI Semilight" panose="020B0400000000000000" pitchFamily="34" charset="-128"/>
                <a:cs typeface="Arial" panose="020B0604020202020204" pitchFamily="34" charset="0"/>
              </a:rPr>
              <a:t>Yikuan</a:t>
            </a:r>
            <a:r>
              <a:rPr lang="en-US" altLang="zh-CN" sz="2200" b="1" dirty="0">
                <a:solidFill>
                  <a:srgbClr val="EF501D"/>
                </a:solidFill>
                <a:latin typeface="Arial Narrow" panose="020B0606020202030204" pitchFamily="34" charset="0"/>
                <a:ea typeface="Yu Gothic UI Semilight" panose="020B0400000000000000" pitchFamily="34" charset="-128"/>
                <a:cs typeface="Arial" panose="020B0604020202020204" pitchFamily="34" charset="0"/>
              </a:rPr>
              <a:t> Chen, 2018</a:t>
            </a:r>
          </a:p>
          <a:p>
            <a:pPr algn="l"/>
            <a:r>
              <a:rPr lang="en-US" altLang="zh-CN" sz="2200" b="1" dirty="0">
                <a:solidFill>
                  <a:srgbClr val="EF501D"/>
                </a:solidFill>
                <a:latin typeface="Arial Narrow" panose="020B0606020202030204" pitchFamily="34" charset="0"/>
                <a:ea typeface="Yu Gothic UI Semilight" panose="020B0400000000000000" pitchFamily="34" charset="-128"/>
                <a:cs typeface="Arial" panose="020B0604020202020204" pitchFamily="34" charset="0"/>
              </a:rPr>
              <a:t>Modified by </a:t>
            </a:r>
            <a:r>
              <a:rPr lang="en-US" altLang="zh-CN" sz="2200" b="1" dirty="0" err="1">
                <a:solidFill>
                  <a:srgbClr val="EF501D"/>
                </a:solidFill>
                <a:latin typeface="Arial Narrow" panose="020B0606020202030204" pitchFamily="34" charset="0"/>
                <a:ea typeface="Yu Gothic UI Semilight" panose="020B0400000000000000" pitchFamily="34" charset="-128"/>
                <a:cs typeface="Arial" panose="020B0604020202020204" pitchFamily="34" charset="0"/>
              </a:rPr>
              <a:t>Yanpei</a:t>
            </a:r>
            <a:r>
              <a:rPr lang="en-US" altLang="zh-CN" sz="2200" b="1" dirty="0">
                <a:solidFill>
                  <a:srgbClr val="EF501D"/>
                </a:solidFill>
                <a:latin typeface="Arial Narrow" panose="020B0606020202030204" pitchFamily="34" charset="0"/>
                <a:ea typeface="Yu Gothic UI Semilight" panose="020B0400000000000000" pitchFamily="34" charset="-128"/>
                <a:cs typeface="Arial" panose="020B0604020202020204" pitchFamily="34" charset="0"/>
              </a:rPr>
              <a:t> Tian 11/10/2018</a:t>
            </a:r>
            <a:br>
              <a:rPr lang="en-US" altLang="zh-CN" sz="2200" dirty="0">
                <a:solidFill>
                  <a:srgbClr val="EF501D"/>
                </a:solidFill>
                <a:latin typeface="Arial Narrow" panose="020B0606020202030204" pitchFamily="34" charset="0"/>
                <a:ea typeface="Yu Gothic UI Semilight" panose="020B0400000000000000" pitchFamily="34" charset="-128"/>
              </a:rPr>
            </a:br>
            <a:br>
              <a:rPr lang="en-US" altLang="zh-CN" sz="2200" dirty="0">
                <a:solidFill>
                  <a:srgbClr val="EF501D"/>
                </a:solidFill>
                <a:latin typeface="Arial Narrow" panose="020B0606020202030204" pitchFamily="34" charset="0"/>
                <a:ea typeface="Yu Gothic UI Semilight" panose="020B0400000000000000" pitchFamily="34" charset="-128"/>
              </a:rPr>
            </a:br>
            <a:br>
              <a:rPr lang="en-US" altLang="zh-CN" sz="2200" dirty="0">
                <a:solidFill>
                  <a:srgbClr val="EF501D"/>
                </a:solidFill>
                <a:latin typeface="Arial Narrow" panose="020B0606020202030204" pitchFamily="34" charset="0"/>
                <a:ea typeface="Yu Gothic UI Semilight" panose="020B0400000000000000" pitchFamily="34" charset="-128"/>
              </a:rPr>
            </a:br>
            <a:br>
              <a:rPr lang="en-US" altLang="zh-CN" sz="2200" dirty="0">
                <a:solidFill>
                  <a:srgbClr val="EF501D"/>
                </a:solidFill>
                <a:latin typeface="Arial Narrow" panose="020B0606020202030204" pitchFamily="34" charset="0"/>
                <a:ea typeface="Yu Gothic UI Semilight" panose="020B0400000000000000" pitchFamily="34" charset="-128"/>
              </a:rPr>
            </a:br>
            <a:br>
              <a:rPr lang="en-US" altLang="zh-CN" sz="2200" dirty="0">
                <a:solidFill>
                  <a:srgbClr val="EF501D"/>
                </a:solidFill>
                <a:latin typeface="Arial Narrow" panose="020B0606020202030204" pitchFamily="34" charset="0"/>
                <a:ea typeface="Yu Gothic UI Semilight" panose="020B0400000000000000" pitchFamily="34" charset="-128"/>
              </a:rPr>
            </a:br>
            <a:br>
              <a:rPr lang="en-US" altLang="zh-CN" sz="2200" dirty="0">
                <a:solidFill>
                  <a:srgbClr val="EF501D"/>
                </a:solidFill>
                <a:latin typeface="Arial Narrow" panose="020B0606020202030204" pitchFamily="34" charset="0"/>
                <a:ea typeface="Yu Gothic UI Semilight" panose="020B0400000000000000" pitchFamily="34" charset="-128"/>
              </a:rPr>
            </a:br>
            <a:br>
              <a:rPr lang="en-US" altLang="zh-CN" sz="2200" dirty="0">
                <a:solidFill>
                  <a:schemeClr val="bg1"/>
                </a:solidFill>
                <a:latin typeface="Arial Narrow" panose="020B0606020202030204" pitchFamily="34" charset="0"/>
                <a:ea typeface="Yu Gothic UI Semilight" panose="020B0400000000000000" pitchFamily="34" charset="-128"/>
              </a:rPr>
            </a:br>
            <a:br>
              <a:rPr lang="en-US" altLang="zh-CN" sz="2200" dirty="0">
                <a:solidFill>
                  <a:schemeClr val="bg1"/>
                </a:solidFill>
                <a:latin typeface="Arial Narrow" panose="020B0606020202030204" pitchFamily="34" charset="0"/>
                <a:ea typeface="Yu Gothic UI Semilight" panose="020B0400000000000000" pitchFamily="34" charset="-128"/>
              </a:rPr>
            </a:br>
            <a:br>
              <a:rPr lang="en-US" altLang="zh-CN" sz="2200" dirty="0">
                <a:solidFill>
                  <a:schemeClr val="bg1"/>
                </a:solidFill>
                <a:latin typeface="Arial Narrow" panose="020B0606020202030204" pitchFamily="34" charset="0"/>
                <a:ea typeface="Yu Gothic UI Semilight" panose="020B0400000000000000" pitchFamily="34" charset="-128"/>
              </a:rPr>
            </a:br>
            <a:r>
              <a:rPr lang="en-US" altLang="zh-CN" sz="2200" dirty="0">
                <a:solidFill>
                  <a:schemeClr val="bg1"/>
                </a:solidFill>
                <a:latin typeface="Arial Narrow" panose="020B0606020202030204" pitchFamily="34" charset="0"/>
                <a:ea typeface="Yu Gothic UI Semilight" panose="020B0400000000000000" pitchFamily="34" charset="-128"/>
              </a:rPr>
              <a:t>                                                         Please take a piece of paper and a pen</a:t>
            </a:r>
            <a:br>
              <a:rPr lang="en-US" altLang="zh-CN" sz="3600" dirty="0">
                <a:solidFill>
                  <a:schemeClr val="bg1"/>
                </a:solidFill>
                <a:latin typeface="Yu Gothic UI Semilight" panose="020B0400000000000000" pitchFamily="34" charset="-128"/>
                <a:ea typeface="Yu Gothic UI Semilight" panose="020B0400000000000000" pitchFamily="34" charset="-128"/>
              </a:rPr>
            </a:br>
            <a:endParaRPr lang="en-US" sz="3600" b="1" dirty="0">
              <a:solidFill>
                <a:schemeClr val="bg1"/>
              </a:solidFill>
              <a:latin typeface="Arial Narrow" panose="020B0606020202030204" pitchFamily="34" charset="0"/>
              <a:cs typeface="Arial" panose="020B0604020202020204" pitchFamily="34" charset="0"/>
            </a:endParaRPr>
          </a:p>
        </p:txBody>
      </p:sp>
    </p:spTree>
    <p:extLst>
      <p:ext uri="{BB962C8B-B14F-4D97-AF65-F5344CB8AC3E}">
        <p14:creationId xmlns:p14="http://schemas.microsoft.com/office/powerpoint/2010/main" val="848994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8813" y="192442"/>
            <a:ext cx="10677993" cy="1384995"/>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4. A pure combinational circuit with feedback is a latch circuit. Which one(s) of the following code will result in “</a:t>
            </a:r>
            <a:r>
              <a:rPr lang="en-US" sz="2800" b="1" dirty="0">
                <a:solidFill>
                  <a:srgbClr val="002060"/>
                </a:solidFill>
                <a:latin typeface="Arial Narrow" panose="020B0606020202030204" pitchFamily="34" charset="0"/>
                <a:ea typeface="Yu Gothic UI Semilight" panose="020B0400000000000000" pitchFamily="34" charset="-128"/>
              </a:rPr>
              <a:t>latch inferred</a:t>
            </a:r>
            <a:r>
              <a:rPr lang="en-US" sz="2800" dirty="0">
                <a:solidFill>
                  <a:srgbClr val="002060"/>
                </a:solidFill>
                <a:latin typeface="Arial Narrow" panose="020B0606020202030204" pitchFamily="34" charset="0"/>
                <a:ea typeface="Yu Gothic UI Semilight" panose="020B0400000000000000" pitchFamily="34" charset="-128"/>
              </a:rPr>
              <a:t>” warning in Quartus? (assume all starts with some valid value)</a:t>
            </a:r>
          </a:p>
        </p:txBody>
      </p:sp>
      <p:graphicFrame>
        <p:nvGraphicFramePr>
          <p:cNvPr id="3" name="表格 2"/>
          <p:cNvGraphicFramePr>
            <a:graphicFrameLocks noGrp="1"/>
          </p:cNvGraphicFramePr>
          <p:nvPr>
            <p:extLst>
              <p:ext uri="{D42A27DB-BD31-4B8C-83A1-F6EECF244321}">
                <p14:modId xmlns:p14="http://schemas.microsoft.com/office/powerpoint/2010/main" val="3284435237"/>
              </p:ext>
            </p:extLst>
          </p:nvPr>
        </p:nvGraphicFramePr>
        <p:xfrm>
          <a:off x="813814" y="1551098"/>
          <a:ext cx="10222992" cy="3350634"/>
        </p:xfrm>
        <a:graphic>
          <a:graphicData uri="http://schemas.openxmlformats.org/drawingml/2006/table">
            <a:tbl>
              <a:tblPr firstRow="1" firstCol="1" bandRow="1">
                <a:tableStyleId>{5C22544A-7EE6-4342-B048-85BDC9FD1C3A}</a:tableStyleId>
              </a:tblPr>
              <a:tblGrid>
                <a:gridCol w="5111496">
                  <a:extLst>
                    <a:ext uri="{9D8B030D-6E8A-4147-A177-3AD203B41FA5}">
                      <a16:colId xmlns:a16="http://schemas.microsoft.com/office/drawing/2014/main" val="20000"/>
                    </a:ext>
                  </a:extLst>
                </a:gridCol>
                <a:gridCol w="5111496">
                  <a:extLst>
                    <a:ext uri="{9D8B030D-6E8A-4147-A177-3AD203B41FA5}">
                      <a16:colId xmlns:a16="http://schemas.microsoft.com/office/drawing/2014/main" val="20001"/>
                    </a:ext>
                  </a:extLst>
                </a:gridCol>
              </a:tblGrid>
              <a:tr h="1744883">
                <a:tc>
                  <a:txBody>
                    <a:bodyPr/>
                    <a:lstStyle/>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1.</a:t>
                      </a:r>
                    </a:p>
                    <a:p>
                      <a:pPr>
                        <a:lnSpc>
                          <a:spcPct val="107000"/>
                        </a:lnSpc>
                        <a:spcAft>
                          <a:spcPts val="0"/>
                        </a:spcAft>
                      </a:pPr>
                      <a:r>
                        <a:rPr lang="en-US" sz="1800" b="1" dirty="0" err="1">
                          <a:solidFill>
                            <a:schemeClr val="bg1"/>
                          </a:solidFill>
                          <a:effectLst/>
                          <a:latin typeface="Courier New" panose="02070309020205020404" pitchFamily="49" charset="0"/>
                          <a:cs typeface="Courier New" panose="02070309020205020404" pitchFamily="49" charset="0"/>
                        </a:rPr>
                        <a:t>always_comb</a:t>
                      </a:r>
                      <a:r>
                        <a:rPr lang="en-US" sz="1800" b="1" dirty="0">
                          <a:solidFill>
                            <a:schemeClr val="bg1"/>
                          </a:solidFill>
                          <a:effectLst/>
                          <a:latin typeface="Courier New" panose="02070309020205020404" pitchFamily="49" charset="0"/>
                          <a:cs typeface="Courier New" panose="02070309020205020404" pitchFamily="49" charset="0"/>
                        </a:rPr>
                        <a:t> begin</a:t>
                      </a:r>
                    </a:p>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     state = </a:t>
                      </a:r>
                      <a:r>
                        <a:rPr lang="en-US" sz="1800" b="1" dirty="0" err="1">
                          <a:solidFill>
                            <a:schemeClr val="bg1"/>
                          </a:solidFill>
                          <a:effectLst/>
                          <a:latin typeface="Courier New" panose="02070309020205020404" pitchFamily="49" charset="0"/>
                          <a:cs typeface="Courier New" panose="02070309020205020404" pitchFamily="49" charset="0"/>
                        </a:rPr>
                        <a:t>next_state</a:t>
                      </a:r>
                      <a:r>
                        <a:rPr lang="en-US" sz="1800" b="1" dirty="0">
                          <a:solidFill>
                            <a:schemeClr val="bg1"/>
                          </a:solidFill>
                          <a:effectLst/>
                          <a:latin typeface="Courier New" panose="02070309020205020404" pitchFamily="49" charset="0"/>
                          <a:cs typeface="Courier New" panose="02070309020205020404" pitchFamily="49" charset="0"/>
                        </a:rPr>
                        <a:t>;</a:t>
                      </a:r>
                    </a:p>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     if(state == A) </a:t>
                      </a:r>
                      <a:r>
                        <a:rPr lang="en-US" sz="1800" b="1" dirty="0" err="1">
                          <a:solidFill>
                            <a:schemeClr val="bg1"/>
                          </a:solidFill>
                          <a:effectLst/>
                          <a:latin typeface="Courier New" panose="02070309020205020404" pitchFamily="49" charset="0"/>
                          <a:cs typeface="Courier New" panose="02070309020205020404" pitchFamily="49" charset="0"/>
                        </a:rPr>
                        <a:t>next_state</a:t>
                      </a:r>
                      <a:r>
                        <a:rPr lang="en-US" sz="1800" b="1" dirty="0">
                          <a:solidFill>
                            <a:schemeClr val="bg1"/>
                          </a:solidFill>
                          <a:effectLst/>
                          <a:latin typeface="Courier New" panose="02070309020205020404" pitchFamily="49" charset="0"/>
                          <a:cs typeface="Courier New" panose="02070309020205020404" pitchFamily="49" charset="0"/>
                        </a:rPr>
                        <a:t> = C;</a:t>
                      </a:r>
                    </a:p>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     else </a:t>
                      </a:r>
                      <a:r>
                        <a:rPr lang="en-US" sz="1800" b="1" dirty="0" err="1">
                          <a:solidFill>
                            <a:schemeClr val="bg1"/>
                          </a:solidFill>
                          <a:effectLst/>
                          <a:latin typeface="Courier New" panose="02070309020205020404" pitchFamily="49" charset="0"/>
                          <a:cs typeface="Courier New" panose="02070309020205020404" pitchFamily="49" charset="0"/>
                        </a:rPr>
                        <a:t>next_state</a:t>
                      </a:r>
                      <a:r>
                        <a:rPr lang="en-US" sz="1800" b="1" dirty="0">
                          <a:solidFill>
                            <a:schemeClr val="bg1"/>
                          </a:solidFill>
                          <a:effectLst/>
                          <a:latin typeface="Courier New" panose="02070309020205020404" pitchFamily="49" charset="0"/>
                          <a:cs typeface="Courier New" panose="02070309020205020404" pitchFamily="49" charset="0"/>
                        </a:rPr>
                        <a:t> = B;</a:t>
                      </a:r>
                    </a:p>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end</a:t>
                      </a:r>
                      <a:endParaRPr lang="en-US" sz="1800" b="1" dirty="0">
                        <a:solidFill>
                          <a:schemeClr val="bg1"/>
                        </a:solidFill>
                        <a:effectLst/>
                        <a:latin typeface="Courier New" panose="02070309020205020404" pitchFamily="49" charset="0"/>
                        <a:ea typeface="等线" panose="02010600030101010101" pitchFamily="2" charset="-122"/>
                        <a:cs typeface="Courier New" panose="02070309020205020404" pitchFamily="49" charset="0"/>
                      </a:endParaRPr>
                    </a:p>
                  </a:txBody>
                  <a:tcPr marL="68580" marR="68580" marT="0" marB="0">
                    <a:solidFill>
                      <a:srgbClr val="5B9BD5"/>
                    </a:solidFill>
                  </a:tcPr>
                </a:tc>
                <a:tc>
                  <a:txBody>
                    <a:bodyPr/>
                    <a:lstStyle/>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2.</a:t>
                      </a:r>
                    </a:p>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always_ff @ (posedge Clk) begin       </a:t>
                      </a:r>
                    </a:p>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     if(state == A) </a:t>
                      </a:r>
                      <a:r>
                        <a:rPr lang="en-US" sz="1800" b="1" dirty="0" err="1">
                          <a:solidFill>
                            <a:schemeClr val="bg1"/>
                          </a:solidFill>
                          <a:effectLst/>
                          <a:latin typeface="Courier New" panose="02070309020205020404" pitchFamily="49" charset="0"/>
                          <a:cs typeface="Courier New" panose="02070309020205020404" pitchFamily="49" charset="0"/>
                        </a:rPr>
                        <a:t>next_state</a:t>
                      </a:r>
                      <a:r>
                        <a:rPr lang="en-US" sz="1800" b="1" dirty="0">
                          <a:solidFill>
                            <a:schemeClr val="bg1"/>
                          </a:solidFill>
                          <a:effectLst/>
                          <a:latin typeface="Courier New" panose="02070309020205020404" pitchFamily="49" charset="0"/>
                          <a:cs typeface="Courier New" panose="02070309020205020404" pitchFamily="49" charset="0"/>
                        </a:rPr>
                        <a:t> &lt;= C;</a:t>
                      </a:r>
                    </a:p>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     else </a:t>
                      </a:r>
                      <a:r>
                        <a:rPr lang="en-US" sz="1800" b="1" dirty="0" err="1">
                          <a:solidFill>
                            <a:schemeClr val="bg1"/>
                          </a:solidFill>
                          <a:effectLst/>
                          <a:latin typeface="Courier New" panose="02070309020205020404" pitchFamily="49" charset="0"/>
                          <a:cs typeface="Courier New" panose="02070309020205020404" pitchFamily="49" charset="0"/>
                        </a:rPr>
                        <a:t>next_state</a:t>
                      </a:r>
                      <a:r>
                        <a:rPr lang="en-US" sz="1800" b="1" dirty="0">
                          <a:solidFill>
                            <a:schemeClr val="bg1"/>
                          </a:solidFill>
                          <a:effectLst/>
                          <a:latin typeface="Courier New" panose="02070309020205020404" pitchFamily="49" charset="0"/>
                          <a:cs typeface="Courier New" panose="02070309020205020404" pitchFamily="49" charset="0"/>
                        </a:rPr>
                        <a:t> &lt;= B;</a:t>
                      </a:r>
                    </a:p>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     state &lt;= </a:t>
                      </a:r>
                      <a:r>
                        <a:rPr lang="en-US" sz="1800" b="1" dirty="0" err="1">
                          <a:solidFill>
                            <a:schemeClr val="bg1"/>
                          </a:solidFill>
                          <a:effectLst/>
                          <a:latin typeface="Courier New" panose="02070309020205020404" pitchFamily="49" charset="0"/>
                          <a:cs typeface="Courier New" panose="02070309020205020404" pitchFamily="49" charset="0"/>
                        </a:rPr>
                        <a:t>next_state</a:t>
                      </a:r>
                      <a:r>
                        <a:rPr lang="en-US" sz="1800" b="1" dirty="0">
                          <a:solidFill>
                            <a:schemeClr val="bg1"/>
                          </a:solidFill>
                          <a:effectLst/>
                          <a:latin typeface="Courier New" panose="02070309020205020404" pitchFamily="49" charset="0"/>
                          <a:cs typeface="Courier New" panose="02070309020205020404" pitchFamily="49" charset="0"/>
                        </a:rPr>
                        <a:t>;</a:t>
                      </a:r>
                    </a:p>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end</a:t>
                      </a:r>
                      <a:endParaRPr lang="en-US" sz="1800" b="1" dirty="0">
                        <a:solidFill>
                          <a:schemeClr val="bg1"/>
                        </a:solidFill>
                        <a:effectLst/>
                        <a:latin typeface="Courier New" panose="02070309020205020404" pitchFamily="49" charset="0"/>
                        <a:ea typeface="等线" panose="02010600030101010101" pitchFamily="2" charset="-122"/>
                        <a:cs typeface="Courier New" panose="02070309020205020404" pitchFamily="49" charset="0"/>
                      </a:endParaRPr>
                    </a:p>
                  </a:txBody>
                  <a:tcPr marL="68580" marR="68580" marT="0" marB="0">
                    <a:solidFill>
                      <a:srgbClr val="5B9BD5"/>
                    </a:solidFill>
                  </a:tcPr>
                </a:tc>
                <a:extLst>
                  <a:ext uri="{0D108BD9-81ED-4DB2-BD59-A6C34878D82A}">
                    <a16:rowId xmlns:a16="http://schemas.microsoft.com/office/drawing/2014/main" val="10000"/>
                  </a:ext>
                </a:extLst>
              </a:tr>
              <a:tr h="1594414">
                <a:tc>
                  <a:txBody>
                    <a:bodyPr/>
                    <a:lstStyle/>
                    <a:p>
                      <a:pPr>
                        <a:lnSpc>
                          <a:spcPct val="107000"/>
                        </a:lnSpc>
                        <a:spcAft>
                          <a:spcPts val="0"/>
                        </a:spcAft>
                      </a:pPr>
                      <a:r>
                        <a:rPr lang="en-US" sz="1800" b="1">
                          <a:solidFill>
                            <a:schemeClr val="bg1"/>
                          </a:solidFill>
                          <a:effectLst/>
                          <a:latin typeface="Courier New" panose="02070309020205020404" pitchFamily="49" charset="0"/>
                          <a:cs typeface="Courier New" panose="02070309020205020404" pitchFamily="49" charset="0"/>
                        </a:rPr>
                        <a:t>3.</a:t>
                      </a:r>
                    </a:p>
                    <a:p>
                      <a:pPr>
                        <a:lnSpc>
                          <a:spcPct val="107000"/>
                        </a:lnSpc>
                        <a:spcAft>
                          <a:spcPts val="0"/>
                        </a:spcAft>
                      </a:pPr>
                      <a:r>
                        <a:rPr lang="en-US" sz="1800" b="1">
                          <a:solidFill>
                            <a:schemeClr val="bg1"/>
                          </a:solidFill>
                          <a:effectLst/>
                          <a:latin typeface="Courier New" panose="02070309020205020404" pitchFamily="49" charset="0"/>
                          <a:cs typeface="Courier New" panose="02070309020205020404" pitchFamily="49" charset="0"/>
                        </a:rPr>
                        <a:t>assign a = (a == 1)? 0 : 1;</a:t>
                      </a:r>
                      <a:endParaRPr lang="en-US" sz="1800" b="1">
                        <a:solidFill>
                          <a:schemeClr val="bg1"/>
                        </a:solidFill>
                        <a:effectLst/>
                        <a:latin typeface="Courier New" panose="02070309020205020404" pitchFamily="49" charset="0"/>
                        <a:ea typeface="等线" panose="02010600030101010101" pitchFamily="2" charset="-122"/>
                        <a:cs typeface="Courier New" panose="02070309020205020404" pitchFamily="49" charset="0"/>
                      </a:endParaRPr>
                    </a:p>
                  </a:txBody>
                  <a:tcPr marL="68580" marR="68580" marT="0" marB="0">
                    <a:solidFill>
                      <a:srgbClr val="5B9BD5"/>
                    </a:solidFill>
                  </a:tcPr>
                </a:tc>
                <a:tc>
                  <a:txBody>
                    <a:bodyPr/>
                    <a:lstStyle/>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4.</a:t>
                      </a:r>
                    </a:p>
                    <a:p>
                      <a:pPr>
                        <a:lnSpc>
                          <a:spcPct val="107000"/>
                        </a:lnSpc>
                        <a:spcAft>
                          <a:spcPts val="0"/>
                        </a:spcAft>
                      </a:pPr>
                      <a:r>
                        <a:rPr lang="en-US" sz="1800" b="1" dirty="0" err="1">
                          <a:solidFill>
                            <a:schemeClr val="bg1"/>
                          </a:solidFill>
                          <a:effectLst/>
                          <a:latin typeface="Courier New" panose="02070309020205020404" pitchFamily="49" charset="0"/>
                          <a:cs typeface="Courier New" panose="02070309020205020404" pitchFamily="49" charset="0"/>
                        </a:rPr>
                        <a:t>always_comb</a:t>
                      </a:r>
                      <a:r>
                        <a:rPr lang="en-US" sz="1800" b="1" dirty="0">
                          <a:solidFill>
                            <a:schemeClr val="bg1"/>
                          </a:solidFill>
                          <a:effectLst/>
                          <a:latin typeface="Courier New" panose="02070309020205020404" pitchFamily="49" charset="0"/>
                          <a:cs typeface="Courier New" panose="02070309020205020404" pitchFamily="49" charset="0"/>
                        </a:rPr>
                        <a:t> </a:t>
                      </a:r>
                    </a:p>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      if(a == 1) a = 0;</a:t>
                      </a:r>
                    </a:p>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      else a = 1;</a:t>
                      </a:r>
                    </a:p>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end</a:t>
                      </a:r>
                      <a:endParaRPr lang="en-US" sz="1800" b="1" dirty="0">
                        <a:solidFill>
                          <a:schemeClr val="bg1"/>
                        </a:solidFill>
                        <a:effectLst/>
                        <a:latin typeface="Courier New" panose="02070309020205020404" pitchFamily="49" charset="0"/>
                        <a:ea typeface="等线" panose="02010600030101010101" pitchFamily="2" charset="-122"/>
                        <a:cs typeface="Courier New" panose="02070309020205020404" pitchFamily="49" charset="0"/>
                      </a:endParaRPr>
                    </a:p>
                  </a:txBody>
                  <a:tcPr marL="68580" marR="68580" marT="0" marB="0">
                    <a:solidFill>
                      <a:srgbClr val="5B9BD5"/>
                    </a:solidFill>
                  </a:tcPr>
                </a:tc>
                <a:extLst>
                  <a:ext uri="{0D108BD9-81ED-4DB2-BD59-A6C34878D82A}">
                    <a16:rowId xmlns:a16="http://schemas.microsoft.com/office/drawing/2014/main" val="10001"/>
                  </a:ext>
                </a:extLst>
              </a:tr>
            </a:tbl>
          </a:graphicData>
        </a:graphic>
      </p:graphicFrame>
      <p:sp>
        <p:nvSpPr>
          <p:cNvPr id="8" name="矩形 7"/>
          <p:cNvSpPr/>
          <p:nvPr/>
        </p:nvSpPr>
        <p:spPr>
          <a:xfrm>
            <a:off x="358813" y="4901732"/>
            <a:ext cx="11575039" cy="1222964"/>
          </a:xfrm>
          <a:prstGeom prst="rect">
            <a:avLst/>
          </a:prstGeom>
        </p:spPr>
        <p:txBody>
          <a:bodyPr wrap="square">
            <a:spAutoFit/>
          </a:bodyPr>
          <a:lstStyle/>
          <a:p>
            <a:pPr>
              <a:lnSpc>
                <a:spcPct val="107000"/>
              </a:lnSpc>
            </a:pPr>
            <a:r>
              <a:rPr lang="en-US" sz="2400" dirty="0">
                <a:latin typeface="Yu Gothic UI Semilight" panose="020B0400000000000000" pitchFamily="34" charset="-128"/>
                <a:ea typeface="Yu Gothic UI Semilight" panose="020B0400000000000000" pitchFamily="34" charset="-128"/>
                <a:cs typeface="Times New Roman" panose="02020603050405020304" pitchFamily="18" charset="0"/>
              </a:rPr>
              <a:t>a)only 1    b)only 1,2     c)only 3     d)only 1,3,4</a:t>
            </a:r>
            <a:r>
              <a:rPr lang="zh-CN" altLang="en-US" sz="2400" dirty="0">
                <a:latin typeface="Yu Gothic UI Semilight" panose="020B0400000000000000" pitchFamily="34" charset="-128"/>
                <a:ea typeface="Yu Gothic UI Semilight" panose="020B0400000000000000" pitchFamily="34" charset="-128"/>
              </a:rPr>
              <a:t> </a:t>
            </a:r>
            <a:r>
              <a:rPr lang="zh-CN" altLang="en-US" sz="2400" dirty="0">
                <a:solidFill>
                  <a:srgbClr val="FF0000"/>
                </a:solidFill>
                <a:latin typeface="Yu Gothic UI Semilight" panose="020B0400000000000000" pitchFamily="34" charset="-128"/>
                <a:ea typeface="Yu Gothic UI Semilight" panose="020B0400000000000000" pitchFamily="34" charset="-128"/>
              </a:rPr>
              <a:t> </a:t>
            </a:r>
            <a:r>
              <a:rPr lang="en-US" sz="2400" dirty="0">
                <a:solidFill>
                  <a:srgbClr val="FF0000"/>
                </a:solidFill>
                <a:latin typeface="Yu Gothic UI Semilight" panose="020B0400000000000000" pitchFamily="34" charset="-128"/>
                <a:ea typeface="Yu Gothic UI Semilight" panose="020B0400000000000000" pitchFamily="34" charset="-128"/>
                <a:cs typeface="Times New Roman" panose="02020603050405020304" pitchFamily="18" charset="0"/>
              </a:rPr>
              <a:t>     </a:t>
            </a:r>
            <a:r>
              <a:rPr lang="en-US" sz="2400" dirty="0">
                <a:latin typeface="Yu Gothic UI Semilight" panose="020B0400000000000000" pitchFamily="34" charset="-128"/>
                <a:ea typeface="Yu Gothic UI Semilight" panose="020B0400000000000000" pitchFamily="34" charset="-128"/>
                <a:cs typeface="Times New Roman" panose="02020603050405020304" pitchFamily="18" charset="0"/>
              </a:rPr>
              <a:t>e)only 3,4</a:t>
            </a:r>
          </a:p>
          <a:p>
            <a:endParaRPr lang="en-US" sz="2400" dirty="0"/>
          </a:p>
          <a:p>
            <a:pPr>
              <a:lnSpc>
                <a:spcPct val="107000"/>
              </a:lnSpc>
            </a:pPr>
            <a:endParaRPr lang="en-US" sz="2400" dirty="0">
              <a:effectLst/>
              <a:latin typeface="Yu Gothic UI Semilight" panose="020B0400000000000000" pitchFamily="34" charset="-128"/>
              <a:ea typeface="Yu Gothic UI Semilight" panose="020B0400000000000000" pitchFamily="34" charset="-128"/>
              <a:cs typeface="Times New Roman" panose="02020603050405020304" pitchFamily="18" charset="0"/>
            </a:endParaRPr>
          </a:p>
        </p:txBody>
      </p:sp>
    </p:spTree>
    <p:extLst>
      <p:ext uri="{BB962C8B-B14F-4D97-AF65-F5344CB8AC3E}">
        <p14:creationId xmlns:p14="http://schemas.microsoft.com/office/powerpoint/2010/main" val="12762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8813" y="192442"/>
            <a:ext cx="10677993" cy="1384995"/>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4. A pure combinational circuit with feedback is a latch circuit. Which one(s) of the following code will result in “</a:t>
            </a:r>
            <a:r>
              <a:rPr lang="en-US" sz="2800" b="1" dirty="0">
                <a:solidFill>
                  <a:srgbClr val="002060"/>
                </a:solidFill>
                <a:latin typeface="Arial Narrow" panose="020B0606020202030204" pitchFamily="34" charset="0"/>
                <a:ea typeface="Yu Gothic UI Semilight" panose="020B0400000000000000" pitchFamily="34" charset="-128"/>
              </a:rPr>
              <a:t>latch inferred</a:t>
            </a:r>
            <a:r>
              <a:rPr lang="en-US" sz="2800" dirty="0">
                <a:solidFill>
                  <a:srgbClr val="002060"/>
                </a:solidFill>
                <a:latin typeface="Arial Narrow" panose="020B0606020202030204" pitchFamily="34" charset="0"/>
                <a:ea typeface="Yu Gothic UI Semilight" panose="020B0400000000000000" pitchFamily="34" charset="-128"/>
              </a:rPr>
              <a:t>” warning in Quartus? (assume all starts with some valid value)</a:t>
            </a:r>
          </a:p>
        </p:txBody>
      </p:sp>
      <p:graphicFrame>
        <p:nvGraphicFramePr>
          <p:cNvPr id="3" name="表格 2"/>
          <p:cNvGraphicFramePr>
            <a:graphicFrameLocks noGrp="1"/>
          </p:cNvGraphicFramePr>
          <p:nvPr>
            <p:extLst/>
          </p:nvPr>
        </p:nvGraphicFramePr>
        <p:xfrm>
          <a:off x="813814" y="1551098"/>
          <a:ext cx="10222992" cy="3350634"/>
        </p:xfrm>
        <a:graphic>
          <a:graphicData uri="http://schemas.openxmlformats.org/drawingml/2006/table">
            <a:tbl>
              <a:tblPr firstRow="1" firstCol="1" bandRow="1">
                <a:tableStyleId>{5C22544A-7EE6-4342-B048-85BDC9FD1C3A}</a:tableStyleId>
              </a:tblPr>
              <a:tblGrid>
                <a:gridCol w="5111496">
                  <a:extLst>
                    <a:ext uri="{9D8B030D-6E8A-4147-A177-3AD203B41FA5}">
                      <a16:colId xmlns:a16="http://schemas.microsoft.com/office/drawing/2014/main" val="20000"/>
                    </a:ext>
                  </a:extLst>
                </a:gridCol>
                <a:gridCol w="5111496">
                  <a:extLst>
                    <a:ext uri="{9D8B030D-6E8A-4147-A177-3AD203B41FA5}">
                      <a16:colId xmlns:a16="http://schemas.microsoft.com/office/drawing/2014/main" val="20001"/>
                    </a:ext>
                  </a:extLst>
                </a:gridCol>
              </a:tblGrid>
              <a:tr h="1744883">
                <a:tc>
                  <a:txBody>
                    <a:bodyPr/>
                    <a:lstStyle/>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1.</a:t>
                      </a:r>
                    </a:p>
                    <a:p>
                      <a:pPr>
                        <a:lnSpc>
                          <a:spcPct val="107000"/>
                        </a:lnSpc>
                        <a:spcAft>
                          <a:spcPts val="0"/>
                        </a:spcAft>
                      </a:pPr>
                      <a:r>
                        <a:rPr lang="en-US" sz="1800" b="1" dirty="0" err="1">
                          <a:solidFill>
                            <a:schemeClr val="bg1"/>
                          </a:solidFill>
                          <a:effectLst/>
                          <a:latin typeface="Courier New" panose="02070309020205020404" pitchFamily="49" charset="0"/>
                          <a:cs typeface="Courier New" panose="02070309020205020404" pitchFamily="49" charset="0"/>
                        </a:rPr>
                        <a:t>always_comb</a:t>
                      </a:r>
                      <a:r>
                        <a:rPr lang="en-US" sz="1800" b="1" dirty="0">
                          <a:solidFill>
                            <a:schemeClr val="bg1"/>
                          </a:solidFill>
                          <a:effectLst/>
                          <a:latin typeface="Courier New" panose="02070309020205020404" pitchFamily="49" charset="0"/>
                          <a:cs typeface="Courier New" panose="02070309020205020404" pitchFamily="49" charset="0"/>
                        </a:rPr>
                        <a:t> begin</a:t>
                      </a:r>
                    </a:p>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     state = </a:t>
                      </a:r>
                      <a:r>
                        <a:rPr lang="en-US" sz="1800" b="1" dirty="0" err="1">
                          <a:solidFill>
                            <a:schemeClr val="bg1"/>
                          </a:solidFill>
                          <a:effectLst/>
                          <a:latin typeface="Courier New" panose="02070309020205020404" pitchFamily="49" charset="0"/>
                          <a:cs typeface="Courier New" panose="02070309020205020404" pitchFamily="49" charset="0"/>
                        </a:rPr>
                        <a:t>next_state</a:t>
                      </a:r>
                      <a:r>
                        <a:rPr lang="en-US" sz="1800" b="1" dirty="0">
                          <a:solidFill>
                            <a:schemeClr val="bg1"/>
                          </a:solidFill>
                          <a:effectLst/>
                          <a:latin typeface="Courier New" panose="02070309020205020404" pitchFamily="49" charset="0"/>
                          <a:cs typeface="Courier New" panose="02070309020205020404" pitchFamily="49" charset="0"/>
                        </a:rPr>
                        <a:t>;</a:t>
                      </a:r>
                    </a:p>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     if(state == A) </a:t>
                      </a:r>
                      <a:r>
                        <a:rPr lang="en-US" sz="1800" b="1" dirty="0" err="1">
                          <a:solidFill>
                            <a:schemeClr val="bg1"/>
                          </a:solidFill>
                          <a:effectLst/>
                          <a:latin typeface="Courier New" panose="02070309020205020404" pitchFamily="49" charset="0"/>
                          <a:cs typeface="Courier New" panose="02070309020205020404" pitchFamily="49" charset="0"/>
                        </a:rPr>
                        <a:t>next_state</a:t>
                      </a:r>
                      <a:r>
                        <a:rPr lang="en-US" sz="1800" b="1" dirty="0">
                          <a:solidFill>
                            <a:schemeClr val="bg1"/>
                          </a:solidFill>
                          <a:effectLst/>
                          <a:latin typeface="Courier New" panose="02070309020205020404" pitchFamily="49" charset="0"/>
                          <a:cs typeface="Courier New" panose="02070309020205020404" pitchFamily="49" charset="0"/>
                        </a:rPr>
                        <a:t> = C;</a:t>
                      </a:r>
                    </a:p>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     else </a:t>
                      </a:r>
                      <a:r>
                        <a:rPr lang="en-US" sz="1800" b="1" dirty="0" err="1">
                          <a:solidFill>
                            <a:schemeClr val="bg1"/>
                          </a:solidFill>
                          <a:effectLst/>
                          <a:latin typeface="Courier New" panose="02070309020205020404" pitchFamily="49" charset="0"/>
                          <a:cs typeface="Courier New" panose="02070309020205020404" pitchFamily="49" charset="0"/>
                        </a:rPr>
                        <a:t>next_state</a:t>
                      </a:r>
                      <a:r>
                        <a:rPr lang="en-US" sz="1800" b="1" dirty="0">
                          <a:solidFill>
                            <a:schemeClr val="bg1"/>
                          </a:solidFill>
                          <a:effectLst/>
                          <a:latin typeface="Courier New" panose="02070309020205020404" pitchFamily="49" charset="0"/>
                          <a:cs typeface="Courier New" panose="02070309020205020404" pitchFamily="49" charset="0"/>
                        </a:rPr>
                        <a:t> = B;</a:t>
                      </a:r>
                    </a:p>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end</a:t>
                      </a:r>
                      <a:endParaRPr lang="en-US" sz="1800" b="1" dirty="0">
                        <a:solidFill>
                          <a:schemeClr val="bg1"/>
                        </a:solidFill>
                        <a:effectLst/>
                        <a:latin typeface="Courier New" panose="02070309020205020404" pitchFamily="49" charset="0"/>
                        <a:ea typeface="等线" panose="02010600030101010101" pitchFamily="2" charset="-122"/>
                        <a:cs typeface="Courier New" panose="02070309020205020404" pitchFamily="49" charset="0"/>
                      </a:endParaRPr>
                    </a:p>
                  </a:txBody>
                  <a:tcPr marL="68580" marR="68580" marT="0" marB="0">
                    <a:solidFill>
                      <a:srgbClr val="5B9BD5"/>
                    </a:solidFill>
                  </a:tcPr>
                </a:tc>
                <a:tc>
                  <a:txBody>
                    <a:bodyPr/>
                    <a:lstStyle/>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2.</a:t>
                      </a:r>
                    </a:p>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always_ff @ (posedge Clk) begin       </a:t>
                      </a:r>
                    </a:p>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     if(state == A) </a:t>
                      </a:r>
                      <a:r>
                        <a:rPr lang="en-US" sz="1800" b="1" dirty="0" err="1">
                          <a:solidFill>
                            <a:schemeClr val="bg1"/>
                          </a:solidFill>
                          <a:effectLst/>
                          <a:latin typeface="Courier New" panose="02070309020205020404" pitchFamily="49" charset="0"/>
                          <a:cs typeface="Courier New" panose="02070309020205020404" pitchFamily="49" charset="0"/>
                        </a:rPr>
                        <a:t>next_state</a:t>
                      </a:r>
                      <a:r>
                        <a:rPr lang="en-US" sz="1800" b="1" dirty="0">
                          <a:solidFill>
                            <a:schemeClr val="bg1"/>
                          </a:solidFill>
                          <a:effectLst/>
                          <a:latin typeface="Courier New" panose="02070309020205020404" pitchFamily="49" charset="0"/>
                          <a:cs typeface="Courier New" panose="02070309020205020404" pitchFamily="49" charset="0"/>
                        </a:rPr>
                        <a:t> &lt;= C;</a:t>
                      </a:r>
                    </a:p>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     else </a:t>
                      </a:r>
                      <a:r>
                        <a:rPr lang="en-US" sz="1800" b="1" dirty="0" err="1">
                          <a:solidFill>
                            <a:schemeClr val="bg1"/>
                          </a:solidFill>
                          <a:effectLst/>
                          <a:latin typeface="Courier New" panose="02070309020205020404" pitchFamily="49" charset="0"/>
                          <a:cs typeface="Courier New" panose="02070309020205020404" pitchFamily="49" charset="0"/>
                        </a:rPr>
                        <a:t>next_state</a:t>
                      </a:r>
                      <a:r>
                        <a:rPr lang="en-US" sz="1800" b="1" dirty="0">
                          <a:solidFill>
                            <a:schemeClr val="bg1"/>
                          </a:solidFill>
                          <a:effectLst/>
                          <a:latin typeface="Courier New" panose="02070309020205020404" pitchFamily="49" charset="0"/>
                          <a:cs typeface="Courier New" panose="02070309020205020404" pitchFamily="49" charset="0"/>
                        </a:rPr>
                        <a:t> &lt;= B;</a:t>
                      </a:r>
                    </a:p>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     state &lt;= </a:t>
                      </a:r>
                      <a:r>
                        <a:rPr lang="en-US" sz="1800" b="1" dirty="0" err="1">
                          <a:solidFill>
                            <a:schemeClr val="bg1"/>
                          </a:solidFill>
                          <a:effectLst/>
                          <a:latin typeface="Courier New" panose="02070309020205020404" pitchFamily="49" charset="0"/>
                          <a:cs typeface="Courier New" panose="02070309020205020404" pitchFamily="49" charset="0"/>
                        </a:rPr>
                        <a:t>next_state</a:t>
                      </a:r>
                      <a:r>
                        <a:rPr lang="en-US" sz="1800" b="1" dirty="0">
                          <a:solidFill>
                            <a:schemeClr val="bg1"/>
                          </a:solidFill>
                          <a:effectLst/>
                          <a:latin typeface="Courier New" panose="02070309020205020404" pitchFamily="49" charset="0"/>
                          <a:cs typeface="Courier New" panose="02070309020205020404" pitchFamily="49" charset="0"/>
                        </a:rPr>
                        <a:t>;</a:t>
                      </a:r>
                    </a:p>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end</a:t>
                      </a:r>
                      <a:endParaRPr lang="en-US" sz="1800" b="1" dirty="0">
                        <a:solidFill>
                          <a:schemeClr val="bg1"/>
                        </a:solidFill>
                        <a:effectLst/>
                        <a:latin typeface="Courier New" panose="02070309020205020404" pitchFamily="49" charset="0"/>
                        <a:ea typeface="等线" panose="02010600030101010101" pitchFamily="2" charset="-122"/>
                        <a:cs typeface="Courier New" panose="02070309020205020404" pitchFamily="49" charset="0"/>
                      </a:endParaRPr>
                    </a:p>
                  </a:txBody>
                  <a:tcPr marL="68580" marR="68580" marT="0" marB="0">
                    <a:solidFill>
                      <a:srgbClr val="5B9BD5"/>
                    </a:solidFill>
                  </a:tcPr>
                </a:tc>
                <a:extLst>
                  <a:ext uri="{0D108BD9-81ED-4DB2-BD59-A6C34878D82A}">
                    <a16:rowId xmlns:a16="http://schemas.microsoft.com/office/drawing/2014/main" val="10000"/>
                  </a:ext>
                </a:extLst>
              </a:tr>
              <a:tr h="1594414">
                <a:tc>
                  <a:txBody>
                    <a:bodyPr/>
                    <a:lstStyle/>
                    <a:p>
                      <a:pPr>
                        <a:lnSpc>
                          <a:spcPct val="107000"/>
                        </a:lnSpc>
                        <a:spcAft>
                          <a:spcPts val="0"/>
                        </a:spcAft>
                      </a:pPr>
                      <a:r>
                        <a:rPr lang="en-US" sz="1800" b="1">
                          <a:solidFill>
                            <a:schemeClr val="bg1"/>
                          </a:solidFill>
                          <a:effectLst/>
                          <a:latin typeface="Courier New" panose="02070309020205020404" pitchFamily="49" charset="0"/>
                          <a:cs typeface="Courier New" panose="02070309020205020404" pitchFamily="49" charset="0"/>
                        </a:rPr>
                        <a:t>3.</a:t>
                      </a:r>
                    </a:p>
                    <a:p>
                      <a:pPr>
                        <a:lnSpc>
                          <a:spcPct val="107000"/>
                        </a:lnSpc>
                        <a:spcAft>
                          <a:spcPts val="0"/>
                        </a:spcAft>
                      </a:pPr>
                      <a:r>
                        <a:rPr lang="en-US" sz="1800" b="1">
                          <a:solidFill>
                            <a:schemeClr val="bg1"/>
                          </a:solidFill>
                          <a:effectLst/>
                          <a:latin typeface="Courier New" panose="02070309020205020404" pitchFamily="49" charset="0"/>
                          <a:cs typeface="Courier New" panose="02070309020205020404" pitchFamily="49" charset="0"/>
                        </a:rPr>
                        <a:t>assign a = (a == 1)? 0 : 1;</a:t>
                      </a:r>
                      <a:endParaRPr lang="en-US" sz="1800" b="1">
                        <a:solidFill>
                          <a:schemeClr val="bg1"/>
                        </a:solidFill>
                        <a:effectLst/>
                        <a:latin typeface="Courier New" panose="02070309020205020404" pitchFamily="49" charset="0"/>
                        <a:ea typeface="等线" panose="02010600030101010101" pitchFamily="2" charset="-122"/>
                        <a:cs typeface="Courier New" panose="02070309020205020404" pitchFamily="49" charset="0"/>
                      </a:endParaRPr>
                    </a:p>
                  </a:txBody>
                  <a:tcPr marL="68580" marR="68580" marT="0" marB="0">
                    <a:solidFill>
                      <a:srgbClr val="5B9BD5"/>
                    </a:solidFill>
                  </a:tcPr>
                </a:tc>
                <a:tc>
                  <a:txBody>
                    <a:bodyPr/>
                    <a:lstStyle/>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4.</a:t>
                      </a:r>
                    </a:p>
                    <a:p>
                      <a:pPr>
                        <a:lnSpc>
                          <a:spcPct val="107000"/>
                        </a:lnSpc>
                        <a:spcAft>
                          <a:spcPts val="0"/>
                        </a:spcAft>
                      </a:pPr>
                      <a:r>
                        <a:rPr lang="en-US" sz="1800" b="1" dirty="0" err="1">
                          <a:solidFill>
                            <a:schemeClr val="bg1"/>
                          </a:solidFill>
                          <a:effectLst/>
                          <a:latin typeface="Courier New" panose="02070309020205020404" pitchFamily="49" charset="0"/>
                          <a:cs typeface="Courier New" panose="02070309020205020404" pitchFamily="49" charset="0"/>
                        </a:rPr>
                        <a:t>always_comb</a:t>
                      </a:r>
                      <a:r>
                        <a:rPr lang="en-US" sz="1800" b="1" dirty="0">
                          <a:solidFill>
                            <a:schemeClr val="bg1"/>
                          </a:solidFill>
                          <a:effectLst/>
                          <a:latin typeface="Courier New" panose="02070309020205020404" pitchFamily="49" charset="0"/>
                          <a:cs typeface="Courier New" panose="02070309020205020404" pitchFamily="49" charset="0"/>
                        </a:rPr>
                        <a:t> </a:t>
                      </a:r>
                    </a:p>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      if(a == 1) a = 0;</a:t>
                      </a:r>
                    </a:p>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      else a = 1;</a:t>
                      </a:r>
                    </a:p>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end</a:t>
                      </a:r>
                      <a:endParaRPr lang="en-US" sz="1800" b="1" dirty="0">
                        <a:solidFill>
                          <a:schemeClr val="bg1"/>
                        </a:solidFill>
                        <a:effectLst/>
                        <a:latin typeface="Courier New" panose="02070309020205020404" pitchFamily="49" charset="0"/>
                        <a:ea typeface="等线" panose="02010600030101010101" pitchFamily="2" charset="-122"/>
                        <a:cs typeface="Courier New" panose="02070309020205020404" pitchFamily="49" charset="0"/>
                      </a:endParaRPr>
                    </a:p>
                  </a:txBody>
                  <a:tcPr marL="68580" marR="68580" marT="0" marB="0">
                    <a:solidFill>
                      <a:srgbClr val="5B9BD5"/>
                    </a:solidFill>
                  </a:tcPr>
                </a:tc>
                <a:extLst>
                  <a:ext uri="{0D108BD9-81ED-4DB2-BD59-A6C34878D82A}">
                    <a16:rowId xmlns:a16="http://schemas.microsoft.com/office/drawing/2014/main" val="10001"/>
                  </a:ext>
                </a:extLst>
              </a:tr>
            </a:tbl>
          </a:graphicData>
        </a:graphic>
      </p:graphicFrame>
      <p:sp>
        <p:nvSpPr>
          <p:cNvPr id="8" name="矩形 7"/>
          <p:cNvSpPr/>
          <p:nvPr/>
        </p:nvSpPr>
        <p:spPr>
          <a:xfrm>
            <a:off x="358813" y="4901732"/>
            <a:ext cx="11575039" cy="2083006"/>
          </a:xfrm>
          <a:prstGeom prst="rect">
            <a:avLst/>
          </a:prstGeom>
        </p:spPr>
        <p:txBody>
          <a:bodyPr wrap="square">
            <a:spAutoFit/>
          </a:bodyPr>
          <a:lstStyle/>
          <a:p>
            <a:pPr>
              <a:lnSpc>
                <a:spcPct val="107000"/>
              </a:lnSpc>
            </a:pPr>
            <a:r>
              <a:rPr lang="en-US" sz="2400" dirty="0">
                <a:latin typeface="Yu Gothic UI Semilight" panose="020B0400000000000000" pitchFamily="34" charset="-128"/>
                <a:ea typeface="Yu Gothic UI Semilight" panose="020B0400000000000000" pitchFamily="34" charset="-128"/>
                <a:cs typeface="Times New Roman" panose="02020603050405020304" pitchFamily="18" charset="0"/>
              </a:rPr>
              <a:t>a)only 1    b)only 1,2     c)only 3     </a:t>
            </a:r>
            <a:r>
              <a:rPr lang="en-US" sz="2400" b="1" dirty="0">
                <a:solidFill>
                  <a:srgbClr val="FF0000"/>
                </a:solidFill>
                <a:latin typeface="Yu Gothic UI Semilight" panose="020B0400000000000000" pitchFamily="34" charset="-128"/>
                <a:ea typeface="Yu Gothic UI Semilight" panose="020B0400000000000000" pitchFamily="34" charset="-128"/>
                <a:cs typeface="Times New Roman" panose="02020603050405020304" pitchFamily="18" charset="0"/>
              </a:rPr>
              <a:t>d)only 1,3,4</a:t>
            </a:r>
            <a:r>
              <a:rPr lang="zh-CN" altLang="en-US" sz="2400" dirty="0">
                <a:solidFill>
                  <a:srgbClr val="FF0000"/>
                </a:solidFill>
                <a:latin typeface="Yu Gothic UI Semilight" panose="020B0400000000000000" pitchFamily="34" charset="-128"/>
                <a:ea typeface="Yu Gothic UI Semilight" panose="020B0400000000000000" pitchFamily="34" charset="-128"/>
              </a:rPr>
              <a:t> ★ ★</a:t>
            </a:r>
            <a:r>
              <a:rPr lang="en-US" sz="2400" b="1" dirty="0">
                <a:solidFill>
                  <a:srgbClr val="FF0000"/>
                </a:solidFill>
                <a:latin typeface="Yu Gothic UI Semilight" panose="020B0400000000000000" pitchFamily="34" charset="-128"/>
                <a:ea typeface="Yu Gothic UI Semilight" panose="020B0400000000000000" pitchFamily="34" charset="-128"/>
                <a:cs typeface="Times New Roman" panose="02020603050405020304" pitchFamily="18" charset="0"/>
              </a:rPr>
              <a:t>     </a:t>
            </a:r>
            <a:r>
              <a:rPr lang="en-US" sz="2400" dirty="0">
                <a:latin typeface="Yu Gothic UI Semilight" panose="020B0400000000000000" pitchFamily="34" charset="-128"/>
                <a:ea typeface="Yu Gothic UI Semilight" panose="020B0400000000000000" pitchFamily="34" charset="-128"/>
                <a:cs typeface="Times New Roman" panose="02020603050405020304" pitchFamily="18" charset="0"/>
              </a:rPr>
              <a:t>e)only 3,4</a:t>
            </a:r>
          </a:p>
          <a:p>
            <a:pPr>
              <a:defRPr/>
            </a:pPr>
            <a:r>
              <a:rPr lang="en-US" i="1" dirty="0"/>
              <a:t>3 and 4 are completely equivalent, and there is a latch since a depend on it self (think about how SR latch work). Although 2 is incorrect in terms of acting as a FSM, it is syntactically correct (no latch). 1 is a little bit more subtle, but state actually depend on its own value, which results in a </a:t>
            </a:r>
            <a:r>
              <a:rPr lang="en-US" b="1" i="1" dirty="0"/>
              <a:t>latch.</a:t>
            </a:r>
            <a:endParaRPr lang="en-US" dirty="0"/>
          </a:p>
          <a:p>
            <a:endParaRPr lang="en-US" sz="2400" dirty="0"/>
          </a:p>
          <a:p>
            <a:pPr>
              <a:lnSpc>
                <a:spcPct val="107000"/>
              </a:lnSpc>
            </a:pPr>
            <a:endParaRPr lang="en-US" sz="2400" dirty="0">
              <a:effectLst/>
              <a:latin typeface="Yu Gothic UI Semilight" panose="020B0400000000000000" pitchFamily="34" charset="-128"/>
              <a:ea typeface="Yu Gothic UI Semilight" panose="020B0400000000000000" pitchFamily="34" charset="-128"/>
              <a:cs typeface="Times New Roman" panose="02020603050405020304" pitchFamily="18" charset="0"/>
            </a:endParaRPr>
          </a:p>
        </p:txBody>
      </p:sp>
    </p:spTree>
    <p:extLst>
      <p:ext uri="{BB962C8B-B14F-4D97-AF65-F5344CB8AC3E}">
        <p14:creationId xmlns:p14="http://schemas.microsoft.com/office/powerpoint/2010/main" val="1432709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8814" y="583342"/>
            <a:ext cx="9850056" cy="523220"/>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5. Which way of using parameter in SystemVerilog is </a:t>
            </a:r>
            <a:r>
              <a:rPr lang="en-US" sz="2800" b="1" dirty="0">
                <a:solidFill>
                  <a:srgbClr val="002060"/>
                </a:solidFill>
                <a:latin typeface="Arial Narrow" panose="020B0606020202030204" pitchFamily="34" charset="0"/>
                <a:ea typeface="Yu Gothic UI Semilight" panose="020B0400000000000000" pitchFamily="34" charset="-128"/>
              </a:rPr>
              <a:t>wrong? </a:t>
            </a:r>
          </a:p>
        </p:txBody>
      </p:sp>
      <p:sp>
        <p:nvSpPr>
          <p:cNvPr id="7" name="文本框 6"/>
          <p:cNvSpPr txBox="1"/>
          <p:nvPr/>
        </p:nvSpPr>
        <p:spPr>
          <a:xfrm>
            <a:off x="712890" y="1405424"/>
            <a:ext cx="10561435" cy="7386638"/>
          </a:xfrm>
          <a:prstGeom prst="rect">
            <a:avLst/>
          </a:prstGeom>
          <a:noFill/>
        </p:spPr>
        <p:txBody>
          <a:bodyPr wrap="square" rtlCol="0">
            <a:spAutoFit/>
          </a:bodyPr>
          <a:lstStyle/>
          <a:p>
            <a:pPr>
              <a:lnSpc>
                <a:spcPct val="150000"/>
              </a:lnSpc>
            </a:pPr>
            <a:r>
              <a:rPr lang="en-US" sz="1600" dirty="0">
                <a:solidFill>
                  <a:srgbClr val="0070C0"/>
                </a:solidFill>
                <a:latin typeface="Consolas" panose="020B0609020204030204" pitchFamily="49" charset="0"/>
              </a:rPr>
              <a:t>module</a:t>
            </a:r>
            <a:r>
              <a:rPr lang="en-US" sz="1600" dirty="0">
                <a:latin typeface="Consolas" panose="020B0609020204030204" pitchFamily="49" charset="0"/>
              </a:rPr>
              <a:t> </a:t>
            </a:r>
            <a:r>
              <a:rPr lang="en-US" sz="1600" dirty="0" err="1">
                <a:latin typeface="Consolas" panose="020B0609020204030204" pitchFamily="49" charset="0"/>
              </a:rPr>
              <a:t>regfile</a:t>
            </a:r>
            <a:r>
              <a:rPr lang="en-US" sz="1600" dirty="0">
                <a:latin typeface="Consolas" panose="020B0609020204030204" pitchFamily="49" charset="0"/>
              </a:rPr>
              <a:t> (input </a:t>
            </a:r>
            <a:r>
              <a:rPr lang="en-US" sz="1600" dirty="0" err="1">
                <a:latin typeface="Consolas" panose="020B0609020204030204" pitchFamily="49" charset="0"/>
              </a:rPr>
              <a:t>clk</a:t>
            </a:r>
            <a:r>
              <a:rPr lang="en-US" sz="1600" dirty="0">
                <a:latin typeface="Consolas" panose="020B0609020204030204" pitchFamily="49" charset="0"/>
              </a:rPr>
              <a:t>, input [</a:t>
            </a:r>
            <a:r>
              <a:rPr lang="en-US" altLang="zh-CN" sz="1600" dirty="0">
                <a:latin typeface="Consolas" panose="020B0609020204030204" pitchFamily="49" charset="0"/>
              </a:rPr>
              <a:t>ADDR_WIDTH-1:0</a:t>
            </a:r>
            <a:r>
              <a:rPr lang="en-US" sz="1600" dirty="0">
                <a:latin typeface="Consolas" panose="020B0609020204030204" pitchFamily="49" charset="0"/>
              </a:rPr>
              <a:t>]</a:t>
            </a:r>
            <a:r>
              <a:rPr lang="en-US" sz="1600" dirty="0" err="1">
                <a:latin typeface="Consolas" panose="020B0609020204030204" pitchFamily="49" charset="0"/>
              </a:rPr>
              <a:t>addr</a:t>
            </a:r>
            <a:r>
              <a:rPr lang="en-US" sz="1600" dirty="0">
                <a:latin typeface="Consolas" panose="020B0609020204030204" pitchFamily="49" charset="0"/>
              </a:rPr>
              <a:t>, inout wire [DATA_WIDTH-1:0]data);</a:t>
            </a:r>
          </a:p>
          <a:p>
            <a:pPr>
              <a:lnSpc>
                <a:spcPct val="150000"/>
              </a:lnSpc>
            </a:pPr>
            <a:r>
              <a:rPr lang="en-US" altLang="zh-CN" sz="1600" dirty="0">
                <a:solidFill>
                  <a:srgbClr val="0070C0"/>
                </a:solidFill>
                <a:latin typeface="Consolas" panose="020B0609020204030204" pitchFamily="49" charset="0"/>
              </a:rPr>
              <a:t>parameter</a:t>
            </a:r>
            <a:r>
              <a:rPr lang="en-US" altLang="zh-CN" sz="1600" dirty="0">
                <a:latin typeface="Consolas" panose="020B0609020204030204" pitchFamily="49" charset="0"/>
              </a:rPr>
              <a:t> ADDR_WIDTH=8; </a:t>
            </a:r>
          </a:p>
          <a:p>
            <a:pPr>
              <a:lnSpc>
                <a:spcPct val="150000"/>
              </a:lnSpc>
            </a:pPr>
            <a:r>
              <a:rPr lang="en-US" altLang="zh-CN" sz="1600" dirty="0">
                <a:solidFill>
                  <a:srgbClr val="0070C0"/>
                </a:solidFill>
                <a:latin typeface="Consolas" panose="020B0609020204030204" pitchFamily="49" charset="0"/>
              </a:rPr>
              <a:t>parameter</a:t>
            </a:r>
            <a:r>
              <a:rPr lang="en-US" altLang="zh-CN" sz="1600" dirty="0">
                <a:latin typeface="Consolas" panose="020B0609020204030204" pitchFamily="49" charset="0"/>
              </a:rPr>
              <a:t> DATA_WIDTH=32;</a:t>
            </a:r>
            <a:endParaRPr lang="en-US" sz="1600" dirty="0">
              <a:latin typeface="Consolas" panose="020B0609020204030204" pitchFamily="49" charset="0"/>
            </a:endParaRPr>
          </a:p>
          <a:p>
            <a:pPr>
              <a:lnSpc>
                <a:spcPct val="150000"/>
              </a:lnSpc>
            </a:pPr>
            <a:r>
              <a:rPr lang="en-US" sz="1600" dirty="0">
                <a:latin typeface="Consolas" panose="020B0609020204030204" pitchFamily="49" charset="0"/>
              </a:rPr>
              <a:t>… (implementation code) </a:t>
            </a:r>
          </a:p>
          <a:p>
            <a:pPr>
              <a:lnSpc>
                <a:spcPct val="150000"/>
              </a:lnSpc>
            </a:pPr>
            <a:r>
              <a:rPr lang="en-US" sz="1600" dirty="0">
                <a:solidFill>
                  <a:srgbClr val="0070C0"/>
                </a:solidFill>
                <a:latin typeface="Consolas" panose="020B0609020204030204" pitchFamily="49" charset="0"/>
              </a:rPr>
              <a:t>Endmodule</a:t>
            </a:r>
          </a:p>
          <a:p>
            <a:pPr>
              <a:lnSpc>
                <a:spcPct val="150000"/>
              </a:lnSpc>
            </a:pPr>
            <a:endParaRPr lang="en-US" sz="1600" dirty="0">
              <a:solidFill>
                <a:srgbClr val="0070C0"/>
              </a:solidFill>
              <a:latin typeface="Consolas" panose="020B0609020204030204" pitchFamily="49" charset="0"/>
            </a:endParaRPr>
          </a:p>
          <a:p>
            <a:pPr marL="457200" indent="-457200">
              <a:lnSpc>
                <a:spcPct val="150000"/>
              </a:lnSpc>
              <a:buAutoNum type="alphaLcParenR"/>
            </a:pPr>
            <a:r>
              <a:rPr lang="en-US" sz="2000" dirty="0" err="1">
                <a:solidFill>
                  <a:srgbClr val="5B9BD5"/>
                </a:solidFill>
                <a:latin typeface="Consolas" panose="020B0609020204030204" pitchFamily="49" charset="0"/>
              </a:rPr>
              <a:t>regfile</a:t>
            </a:r>
            <a:r>
              <a:rPr lang="en-US" sz="2000" dirty="0">
                <a:latin typeface="Consolas" panose="020B0609020204030204" pitchFamily="49" charset="0"/>
              </a:rPr>
              <a:t> #(8,16) </a:t>
            </a:r>
            <a:r>
              <a:rPr lang="en-US" sz="2000" dirty="0" err="1">
                <a:latin typeface="Consolas" panose="020B0609020204030204" pitchFamily="49" charset="0"/>
              </a:rPr>
              <a:t>myreg</a:t>
            </a:r>
            <a:r>
              <a:rPr lang="en-US" sz="2000" dirty="0">
                <a:latin typeface="Consolas" panose="020B0609020204030204" pitchFamily="49" charset="0"/>
              </a:rPr>
              <a:t>(.*);</a:t>
            </a:r>
          </a:p>
          <a:p>
            <a:pPr marL="457200" indent="-457200">
              <a:lnSpc>
                <a:spcPct val="150000"/>
              </a:lnSpc>
              <a:buFontTx/>
              <a:buAutoNum type="alphaLcParenR"/>
            </a:pPr>
            <a:r>
              <a:rPr lang="en-US" altLang="zh-CN" sz="2000" dirty="0" err="1">
                <a:solidFill>
                  <a:srgbClr val="5B9BD5"/>
                </a:solidFill>
                <a:latin typeface="Consolas" panose="020B0609020204030204" pitchFamily="49" charset="0"/>
              </a:rPr>
              <a:t>regfile</a:t>
            </a:r>
            <a:r>
              <a:rPr lang="en-US" altLang="zh-CN" sz="2000" dirty="0">
                <a:latin typeface="Consolas" panose="020B0609020204030204" pitchFamily="49" charset="0"/>
              </a:rPr>
              <a:t> #(.ADDR_WITH(8),.DATA_WIDTH(16)) </a:t>
            </a:r>
            <a:r>
              <a:rPr lang="en-US" altLang="zh-CN" sz="2000" dirty="0" err="1">
                <a:latin typeface="Consolas" panose="020B0609020204030204" pitchFamily="49" charset="0"/>
              </a:rPr>
              <a:t>myreg</a:t>
            </a:r>
            <a:r>
              <a:rPr lang="en-US" altLang="zh-CN" sz="2000" dirty="0">
                <a:latin typeface="Consolas" panose="020B0609020204030204" pitchFamily="49" charset="0"/>
              </a:rPr>
              <a:t>(.*);</a:t>
            </a:r>
          </a:p>
          <a:p>
            <a:pPr marL="457200" indent="-457200">
              <a:lnSpc>
                <a:spcPct val="150000"/>
              </a:lnSpc>
              <a:buFontTx/>
              <a:buAutoNum type="alphaLcParenR"/>
            </a:pPr>
            <a:r>
              <a:rPr lang="en-US" altLang="zh-CN" sz="2000" dirty="0" err="1">
                <a:solidFill>
                  <a:srgbClr val="5B9BD5"/>
                </a:solidFill>
                <a:latin typeface="Consolas" panose="020B0609020204030204" pitchFamily="49" charset="0"/>
              </a:rPr>
              <a:t>regfile</a:t>
            </a:r>
            <a:r>
              <a:rPr lang="en-US" altLang="zh-CN" sz="2000" dirty="0">
                <a:latin typeface="Consolas" panose="020B0609020204030204" pitchFamily="49" charset="0"/>
              </a:rPr>
              <a:t> (#ADDR_WITH =8, #DATA_WITH =16) </a:t>
            </a:r>
            <a:r>
              <a:rPr lang="en-US" altLang="zh-CN" sz="2000" dirty="0" err="1">
                <a:latin typeface="Consolas" panose="020B0609020204030204" pitchFamily="49" charset="0"/>
              </a:rPr>
              <a:t>myreg</a:t>
            </a:r>
            <a:r>
              <a:rPr lang="en-US" altLang="zh-CN" sz="2000" dirty="0">
                <a:latin typeface="Consolas" panose="020B0609020204030204" pitchFamily="49" charset="0"/>
              </a:rPr>
              <a:t>(.*);</a:t>
            </a:r>
          </a:p>
          <a:p>
            <a:pPr marL="457200" indent="-457200">
              <a:lnSpc>
                <a:spcPct val="150000"/>
              </a:lnSpc>
              <a:buFontTx/>
              <a:buAutoNum type="alphaLcParenR"/>
            </a:pPr>
            <a:r>
              <a:rPr lang="en-US" altLang="zh-CN" sz="2000" dirty="0">
                <a:latin typeface="Consolas" panose="020B0609020204030204" pitchFamily="49" charset="0"/>
              </a:rPr>
              <a:t>All of them are wrong</a:t>
            </a:r>
          </a:p>
          <a:p>
            <a:pPr marL="457200" indent="-457200">
              <a:lnSpc>
                <a:spcPct val="150000"/>
              </a:lnSpc>
              <a:buFontTx/>
              <a:buAutoNum type="alphaLcParenR"/>
            </a:pPr>
            <a:r>
              <a:rPr lang="en-US" altLang="zh-CN" sz="2000" dirty="0">
                <a:latin typeface="Consolas" panose="020B0609020204030204" pitchFamily="49" charset="0"/>
              </a:rPr>
              <a:t>None of them are wrong</a:t>
            </a:r>
          </a:p>
          <a:p>
            <a:pPr marL="457200" indent="-457200">
              <a:lnSpc>
                <a:spcPct val="150000"/>
              </a:lnSpc>
              <a:buFontTx/>
              <a:buAutoNum type="alphaLcParenR"/>
            </a:pPr>
            <a:endParaRPr lang="en-US" altLang="zh-CN" sz="2000" dirty="0">
              <a:solidFill>
                <a:srgbClr val="0070C0"/>
              </a:solidFill>
              <a:latin typeface="Consolas" panose="020B0609020204030204" pitchFamily="49" charset="0"/>
            </a:endParaRPr>
          </a:p>
          <a:p>
            <a:pPr marL="457200" indent="-457200">
              <a:lnSpc>
                <a:spcPct val="150000"/>
              </a:lnSpc>
              <a:buFontTx/>
              <a:buAutoNum type="alphaLcParenR"/>
            </a:pPr>
            <a:endParaRPr lang="en-US" altLang="zh-CN" sz="2000" dirty="0">
              <a:solidFill>
                <a:srgbClr val="0070C0"/>
              </a:solidFill>
              <a:latin typeface="Consolas" panose="020B0609020204030204" pitchFamily="49" charset="0"/>
            </a:endParaRPr>
          </a:p>
          <a:p>
            <a:pPr marL="457200" indent="-457200">
              <a:lnSpc>
                <a:spcPct val="150000"/>
              </a:lnSpc>
              <a:buFontTx/>
              <a:buAutoNum type="alphaLcParenR"/>
            </a:pPr>
            <a:endParaRPr lang="en-US" altLang="zh-CN" sz="2000" dirty="0">
              <a:solidFill>
                <a:srgbClr val="0070C0"/>
              </a:solidFill>
              <a:latin typeface="Consolas" panose="020B0609020204030204" pitchFamily="49" charset="0"/>
            </a:endParaRPr>
          </a:p>
          <a:p>
            <a:pPr marL="457200" indent="-457200">
              <a:lnSpc>
                <a:spcPct val="150000"/>
              </a:lnSpc>
              <a:buAutoNum type="alphaLcParenR"/>
            </a:pPr>
            <a:endParaRPr lang="en-US" sz="2000" dirty="0">
              <a:solidFill>
                <a:srgbClr val="0070C0"/>
              </a:solidFill>
              <a:latin typeface="Consolas" panose="020B0609020204030204" pitchFamily="49" charset="0"/>
            </a:endParaRPr>
          </a:p>
          <a:p>
            <a:pPr marL="457200" indent="-457200">
              <a:lnSpc>
                <a:spcPct val="150000"/>
              </a:lnSpc>
              <a:buAutoNum type="alphaLcParenR"/>
            </a:pPr>
            <a:endParaRPr lang="en-US" sz="2000" dirty="0">
              <a:solidFill>
                <a:srgbClr val="0070C0"/>
              </a:solidFill>
              <a:latin typeface="Consolas" panose="020B0609020204030204" pitchFamily="49" charset="0"/>
            </a:endParaRPr>
          </a:p>
          <a:p>
            <a:pPr marL="457200" indent="-457200">
              <a:lnSpc>
                <a:spcPct val="150000"/>
              </a:lnSpc>
              <a:buAutoNum type="alphaLcParenR"/>
            </a:pPr>
            <a:endParaRPr lang="en-US" sz="2000" dirty="0">
              <a:solidFill>
                <a:srgbClr val="0070C0"/>
              </a:solidFill>
              <a:latin typeface="Consolas" panose="020B0609020204030204" pitchFamily="49" charset="0"/>
            </a:endParaRPr>
          </a:p>
        </p:txBody>
      </p:sp>
    </p:spTree>
    <p:extLst>
      <p:ext uri="{BB962C8B-B14F-4D97-AF65-F5344CB8AC3E}">
        <p14:creationId xmlns:p14="http://schemas.microsoft.com/office/powerpoint/2010/main" val="3885326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8814" y="583342"/>
            <a:ext cx="9850056" cy="523220"/>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5. Which way of using parameter in SystemVerilog is </a:t>
            </a:r>
            <a:r>
              <a:rPr lang="en-US" sz="2800" b="1" dirty="0">
                <a:solidFill>
                  <a:srgbClr val="002060"/>
                </a:solidFill>
                <a:latin typeface="Arial Narrow" panose="020B0606020202030204" pitchFamily="34" charset="0"/>
                <a:ea typeface="Yu Gothic UI Semilight" panose="020B0400000000000000" pitchFamily="34" charset="-128"/>
              </a:rPr>
              <a:t>wrong? </a:t>
            </a:r>
          </a:p>
        </p:txBody>
      </p:sp>
      <p:sp>
        <p:nvSpPr>
          <p:cNvPr id="7" name="文本框 6"/>
          <p:cNvSpPr txBox="1"/>
          <p:nvPr/>
        </p:nvSpPr>
        <p:spPr>
          <a:xfrm>
            <a:off x="712890" y="1405424"/>
            <a:ext cx="10561435" cy="7798866"/>
          </a:xfrm>
          <a:prstGeom prst="rect">
            <a:avLst/>
          </a:prstGeom>
          <a:noFill/>
        </p:spPr>
        <p:txBody>
          <a:bodyPr wrap="square" rtlCol="0">
            <a:spAutoFit/>
          </a:bodyPr>
          <a:lstStyle/>
          <a:p>
            <a:pPr>
              <a:lnSpc>
                <a:spcPct val="150000"/>
              </a:lnSpc>
            </a:pPr>
            <a:r>
              <a:rPr lang="en-US" sz="1600" dirty="0">
                <a:solidFill>
                  <a:srgbClr val="0070C0"/>
                </a:solidFill>
                <a:latin typeface="Consolas" panose="020B0609020204030204" pitchFamily="49" charset="0"/>
              </a:rPr>
              <a:t>module</a:t>
            </a:r>
            <a:r>
              <a:rPr lang="en-US" sz="1600" dirty="0">
                <a:latin typeface="Consolas" panose="020B0609020204030204" pitchFamily="49" charset="0"/>
              </a:rPr>
              <a:t> </a:t>
            </a:r>
            <a:r>
              <a:rPr lang="en-US" sz="1600" dirty="0" err="1">
                <a:latin typeface="Consolas" panose="020B0609020204030204" pitchFamily="49" charset="0"/>
              </a:rPr>
              <a:t>regfile</a:t>
            </a:r>
            <a:r>
              <a:rPr lang="en-US" sz="1600" dirty="0">
                <a:latin typeface="Consolas" panose="020B0609020204030204" pitchFamily="49" charset="0"/>
              </a:rPr>
              <a:t> (input </a:t>
            </a:r>
            <a:r>
              <a:rPr lang="en-US" sz="1600" dirty="0" err="1">
                <a:latin typeface="Consolas" panose="020B0609020204030204" pitchFamily="49" charset="0"/>
              </a:rPr>
              <a:t>clk</a:t>
            </a:r>
            <a:r>
              <a:rPr lang="en-US" sz="1600" dirty="0">
                <a:latin typeface="Consolas" panose="020B0609020204030204" pitchFamily="49" charset="0"/>
              </a:rPr>
              <a:t>, input [</a:t>
            </a:r>
            <a:r>
              <a:rPr lang="en-US" altLang="zh-CN" sz="1600" dirty="0">
                <a:latin typeface="Consolas" panose="020B0609020204030204" pitchFamily="49" charset="0"/>
              </a:rPr>
              <a:t>ADDR_WIDTH-1:0</a:t>
            </a:r>
            <a:r>
              <a:rPr lang="en-US" sz="1600" dirty="0">
                <a:latin typeface="Consolas" panose="020B0609020204030204" pitchFamily="49" charset="0"/>
              </a:rPr>
              <a:t>]</a:t>
            </a:r>
            <a:r>
              <a:rPr lang="en-US" sz="1600" dirty="0" err="1">
                <a:latin typeface="Consolas" panose="020B0609020204030204" pitchFamily="49" charset="0"/>
              </a:rPr>
              <a:t>addr</a:t>
            </a:r>
            <a:r>
              <a:rPr lang="en-US" sz="1600" dirty="0">
                <a:latin typeface="Consolas" panose="020B0609020204030204" pitchFamily="49" charset="0"/>
              </a:rPr>
              <a:t>, inout wire [DATA_WIDTH-1:0]data);</a:t>
            </a:r>
          </a:p>
          <a:p>
            <a:pPr>
              <a:lnSpc>
                <a:spcPct val="150000"/>
              </a:lnSpc>
            </a:pPr>
            <a:r>
              <a:rPr lang="en-US" altLang="zh-CN" sz="1600" dirty="0">
                <a:solidFill>
                  <a:srgbClr val="0070C0"/>
                </a:solidFill>
                <a:latin typeface="Consolas" panose="020B0609020204030204" pitchFamily="49" charset="0"/>
              </a:rPr>
              <a:t>parameter</a:t>
            </a:r>
            <a:r>
              <a:rPr lang="en-US" altLang="zh-CN" sz="1600" dirty="0">
                <a:latin typeface="Consolas" panose="020B0609020204030204" pitchFamily="49" charset="0"/>
              </a:rPr>
              <a:t> ADDR_WIDTH=8; </a:t>
            </a:r>
          </a:p>
          <a:p>
            <a:pPr>
              <a:lnSpc>
                <a:spcPct val="150000"/>
              </a:lnSpc>
            </a:pPr>
            <a:r>
              <a:rPr lang="en-US" altLang="zh-CN" sz="1600" dirty="0">
                <a:solidFill>
                  <a:srgbClr val="0070C0"/>
                </a:solidFill>
                <a:latin typeface="Consolas" panose="020B0609020204030204" pitchFamily="49" charset="0"/>
              </a:rPr>
              <a:t>parameter</a:t>
            </a:r>
            <a:r>
              <a:rPr lang="en-US" altLang="zh-CN" sz="1600" dirty="0">
                <a:latin typeface="Consolas" panose="020B0609020204030204" pitchFamily="49" charset="0"/>
              </a:rPr>
              <a:t> DATA_WIDTH=32;</a:t>
            </a:r>
            <a:endParaRPr lang="en-US" sz="1600" dirty="0">
              <a:latin typeface="Consolas" panose="020B0609020204030204" pitchFamily="49" charset="0"/>
            </a:endParaRPr>
          </a:p>
          <a:p>
            <a:pPr>
              <a:lnSpc>
                <a:spcPct val="150000"/>
              </a:lnSpc>
            </a:pPr>
            <a:r>
              <a:rPr lang="en-US" sz="1600" dirty="0">
                <a:latin typeface="Consolas" panose="020B0609020204030204" pitchFamily="49" charset="0"/>
              </a:rPr>
              <a:t>… (implementation code) </a:t>
            </a:r>
          </a:p>
          <a:p>
            <a:pPr>
              <a:lnSpc>
                <a:spcPct val="150000"/>
              </a:lnSpc>
            </a:pPr>
            <a:r>
              <a:rPr lang="en-US" sz="1600" dirty="0">
                <a:solidFill>
                  <a:srgbClr val="0070C0"/>
                </a:solidFill>
                <a:latin typeface="Consolas" panose="020B0609020204030204" pitchFamily="49" charset="0"/>
              </a:rPr>
              <a:t>Endmodule</a:t>
            </a:r>
          </a:p>
          <a:p>
            <a:pPr>
              <a:lnSpc>
                <a:spcPct val="150000"/>
              </a:lnSpc>
            </a:pPr>
            <a:endParaRPr lang="en-US" sz="1600" dirty="0">
              <a:solidFill>
                <a:srgbClr val="0070C0"/>
              </a:solidFill>
              <a:latin typeface="Consolas" panose="020B0609020204030204" pitchFamily="49" charset="0"/>
            </a:endParaRPr>
          </a:p>
          <a:p>
            <a:pPr marL="457200" indent="-457200">
              <a:lnSpc>
                <a:spcPct val="150000"/>
              </a:lnSpc>
              <a:buAutoNum type="alphaLcParenR"/>
            </a:pPr>
            <a:r>
              <a:rPr lang="en-US" sz="2000" dirty="0" err="1">
                <a:solidFill>
                  <a:srgbClr val="5B9BD5"/>
                </a:solidFill>
                <a:latin typeface="Consolas" panose="020B0609020204030204" pitchFamily="49" charset="0"/>
              </a:rPr>
              <a:t>regfile</a:t>
            </a:r>
            <a:r>
              <a:rPr lang="en-US" sz="2000" dirty="0">
                <a:latin typeface="Consolas" panose="020B0609020204030204" pitchFamily="49" charset="0"/>
              </a:rPr>
              <a:t> #(8,16) </a:t>
            </a:r>
            <a:r>
              <a:rPr lang="en-US" sz="2000" dirty="0" err="1">
                <a:latin typeface="Consolas" panose="020B0609020204030204" pitchFamily="49" charset="0"/>
              </a:rPr>
              <a:t>myreg</a:t>
            </a:r>
            <a:r>
              <a:rPr lang="en-US" sz="2000" dirty="0">
                <a:latin typeface="Consolas" panose="020B0609020204030204" pitchFamily="49" charset="0"/>
              </a:rPr>
              <a:t>(.*);</a:t>
            </a:r>
          </a:p>
          <a:p>
            <a:pPr marL="457200" indent="-457200">
              <a:lnSpc>
                <a:spcPct val="150000"/>
              </a:lnSpc>
              <a:buFontTx/>
              <a:buAutoNum type="alphaLcParenR"/>
            </a:pPr>
            <a:r>
              <a:rPr lang="en-US" altLang="zh-CN" sz="2000" dirty="0" err="1">
                <a:solidFill>
                  <a:srgbClr val="5B9BD5"/>
                </a:solidFill>
                <a:latin typeface="Consolas" panose="020B0609020204030204" pitchFamily="49" charset="0"/>
              </a:rPr>
              <a:t>regfile</a:t>
            </a:r>
            <a:r>
              <a:rPr lang="en-US" altLang="zh-CN" sz="2000" dirty="0">
                <a:latin typeface="Consolas" panose="020B0609020204030204" pitchFamily="49" charset="0"/>
              </a:rPr>
              <a:t> #(.ADDR_WITH(8),.DATA_WIDTH(16)) </a:t>
            </a:r>
            <a:r>
              <a:rPr lang="en-US" altLang="zh-CN" sz="2000" dirty="0" err="1">
                <a:latin typeface="Consolas" panose="020B0609020204030204" pitchFamily="49" charset="0"/>
              </a:rPr>
              <a:t>myreg</a:t>
            </a:r>
            <a:r>
              <a:rPr lang="en-US" altLang="zh-CN" sz="2000" dirty="0">
                <a:latin typeface="Consolas" panose="020B0609020204030204" pitchFamily="49" charset="0"/>
              </a:rPr>
              <a:t>(.*);</a:t>
            </a:r>
          </a:p>
          <a:p>
            <a:pPr marL="457200" indent="-457200">
              <a:lnSpc>
                <a:spcPct val="150000"/>
              </a:lnSpc>
              <a:buFontTx/>
              <a:buAutoNum type="alphaLcParenR"/>
            </a:pPr>
            <a:r>
              <a:rPr lang="en-US" altLang="zh-CN" sz="2000" dirty="0" err="1">
                <a:solidFill>
                  <a:srgbClr val="FF0000"/>
                </a:solidFill>
                <a:latin typeface="Consolas" panose="020B0609020204030204" pitchFamily="49" charset="0"/>
              </a:rPr>
              <a:t>regfile</a:t>
            </a:r>
            <a:r>
              <a:rPr lang="en-US" altLang="zh-CN" sz="2000" dirty="0">
                <a:solidFill>
                  <a:srgbClr val="FF0000"/>
                </a:solidFill>
                <a:latin typeface="Consolas" panose="020B0609020204030204" pitchFamily="49" charset="0"/>
              </a:rPr>
              <a:t> (#ADDR_WITH =8, #DATA_WITH =16) </a:t>
            </a:r>
            <a:r>
              <a:rPr lang="en-US" altLang="zh-CN" sz="2000" dirty="0" err="1">
                <a:solidFill>
                  <a:srgbClr val="FF0000"/>
                </a:solidFill>
                <a:latin typeface="Consolas" panose="020B0609020204030204" pitchFamily="49" charset="0"/>
              </a:rPr>
              <a:t>myreg</a:t>
            </a:r>
            <a:r>
              <a:rPr lang="en-US" altLang="zh-CN" sz="2000" dirty="0">
                <a:solidFill>
                  <a:srgbClr val="FF0000"/>
                </a:solidFill>
                <a:latin typeface="Consolas" panose="020B0609020204030204" pitchFamily="49" charset="0"/>
              </a:rPr>
              <a:t>(.*);</a:t>
            </a:r>
          </a:p>
          <a:p>
            <a:pPr marL="457200" indent="-457200">
              <a:lnSpc>
                <a:spcPct val="150000"/>
              </a:lnSpc>
              <a:buFontTx/>
              <a:buAutoNum type="alphaLcParenR"/>
            </a:pPr>
            <a:r>
              <a:rPr lang="en-US" altLang="zh-CN" sz="2000" dirty="0">
                <a:latin typeface="Consolas" panose="020B0609020204030204" pitchFamily="49" charset="0"/>
              </a:rPr>
              <a:t>All of them are wrong</a:t>
            </a:r>
          </a:p>
          <a:p>
            <a:pPr marL="457200" indent="-457200">
              <a:lnSpc>
                <a:spcPct val="150000"/>
              </a:lnSpc>
              <a:buFontTx/>
              <a:buAutoNum type="alphaLcParenR"/>
            </a:pPr>
            <a:r>
              <a:rPr lang="en-US" altLang="zh-CN" sz="2000" dirty="0">
                <a:latin typeface="Consolas" panose="020B0609020204030204" pitchFamily="49" charset="0"/>
              </a:rPr>
              <a:t>None of them are wrong</a:t>
            </a:r>
          </a:p>
          <a:p>
            <a:pPr>
              <a:lnSpc>
                <a:spcPct val="150000"/>
              </a:lnSpc>
            </a:pPr>
            <a:r>
              <a:rPr lang="en-US" altLang="zh-CN" sz="2000" dirty="0">
                <a:latin typeface="Consolas" panose="020B0609020204030204" pitchFamily="49" charset="0"/>
              </a:rPr>
              <a:t>Note: # comes first.</a:t>
            </a:r>
          </a:p>
          <a:p>
            <a:pPr marL="457200" indent="-457200">
              <a:lnSpc>
                <a:spcPct val="150000"/>
              </a:lnSpc>
              <a:buFontTx/>
              <a:buAutoNum type="alphaLcParenR"/>
            </a:pPr>
            <a:endParaRPr lang="en-US" altLang="zh-CN" sz="2000" dirty="0">
              <a:solidFill>
                <a:srgbClr val="0070C0"/>
              </a:solidFill>
              <a:latin typeface="Consolas" panose="020B0609020204030204" pitchFamily="49" charset="0"/>
            </a:endParaRPr>
          </a:p>
          <a:p>
            <a:pPr marL="457200" indent="-457200">
              <a:lnSpc>
                <a:spcPct val="150000"/>
              </a:lnSpc>
              <a:buFontTx/>
              <a:buAutoNum type="alphaLcParenR"/>
            </a:pPr>
            <a:endParaRPr lang="en-US" altLang="zh-CN" sz="2000" dirty="0">
              <a:solidFill>
                <a:srgbClr val="0070C0"/>
              </a:solidFill>
              <a:latin typeface="Consolas" panose="020B0609020204030204" pitchFamily="49" charset="0"/>
            </a:endParaRPr>
          </a:p>
          <a:p>
            <a:pPr marL="457200" indent="-457200">
              <a:lnSpc>
                <a:spcPct val="150000"/>
              </a:lnSpc>
              <a:buFontTx/>
              <a:buAutoNum type="alphaLcParenR"/>
            </a:pPr>
            <a:endParaRPr lang="en-US" altLang="zh-CN" sz="2000" dirty="0">
              <a:solidFill>
                <a:srgbClr val="0070C0"/>
              </a:solidFill>
              <a:latin typeface="Consolas" panose="020B0609020204030204" pitchFamily="49" charset="0"/>
            </a:endParaRPr>
          </a:p>
          <a:p>
            <a:pPr marL="457200" indent="-457200">
              <a:lnSpc>
                <a:spcPct val="150000"/>
              </a:lnSpc>
              <a:buAutoNum type="alphaLcParenR"/>
            </a:pPr>
            <a:endParaRPr lang="en-US" sz="2000" dirty="0">
              <a:solidFill>
                <a:srgbClr val="0070C0"/>
              </a:solidFill>
              <a:latin typeface="Consolas" panose="020B0609020204030204" pitchFamily="49" charset="0"/>
            </a:endParaRPr>
          </a:p>
          <a:p>
            <a:pPr marL="457200" indent="-457200">
              <a:lnSpc>
                <a:spcPct val="150000"/>
              </a:lnSpc>
              <a:buAutoNum type="alphaLcParenR"/>
            </a:pPr>
            <a:endParaRPr lang="en-US" sz="2000" dirty="0">
              <a:solidFill>
                <a:srgbClr val="0070C0"/>
              </a:solidFill>
              <a:latin typeface="Consolas" panose="020B0609020204030204" pitchFamily="49" charset="0"/>
            </a:endParaRPr>
          </a:p>
          <a:p>
            <a:pPr marL="457200" indent="-457200">
              <a:lnSpc>
                <a:spcPct val="150000"/>
              </a:lnSpc>
              <a:buAutoNum type="alphaLcParenR"/>
            </a:pPr>
            <a:endParaRPr lang="en-US" sz="2000" dirty="0">
              <a:solidFill>
                <a:srgbClr val="0070C0"/>
              </a:solidFill>
              <a:latin typeface="Consolas" panose="020B0609020204030204" pitchFamily="49" charset="0"/>
            </a:endParaRPr>
          </a:p>
        </p:txBody>
      </p:sp>
    </p:spTree>
    <p:extLst>
      <p:ext uri="{BB962C8B-B14F-4D97-AF65-F5344CB8AC3E}">
        <p14:creationId xmlns:p14="http://schemas.microsoft.com/office/powerpoint/2010/main" val="2911746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86136" y="583342"/>
            <a:ext cx="9850056" cy="523220"/>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6. What type of architecture does NIOS </a:t>
            </a:r>
            <a:r>
              <a:rPr lang="en-US" sz="2800" dirty="0" err="1">
                <a:solidFill>
                  <a:srgbClr val="002060"/>
                </a:solidFill>
                <a:latin typeface="Arial Narrow" panose="020B0606020202030204" pitchFamily="34" charset="0"/>
                <a:ea typeface="Yu Gothic UI Semilight" panose="020B0400000000000000" pitchFamily="34" charset="-128"/>
              </a:rPr>
              <a:t>IIe</a:t>
            </a:r>
            <a:r>
              <a:rPr lang="en-US" sz="2800" dirty="0">
                <a:solidFill>
                  <a:srgbClr val="002060"/>
                </a:solidFill>
                <a:latin typeface="Arial Narrow" panose="020B0606020202030204" pitchFamily="34" charset="0"/>
                <a:ea typeface="Yu Gothic UI Semilight" panose="020B0400000000000000" pitchFamily="34" charset="-128"/>
              </a:rPr>
              <a:t> belong to?</a:t>
            </a:r>
          </a:p>
        </p:txBody>
      </p:sp>
      <p:sp>
        <p:nvSpPr>
          <p:cNvPr id="7" name="文本框 6"/>
          <p:cNvSpPr txBox="1"/>
          <p:nvPr/>
        </p:nvSpPr>
        <p:spPr>
          <a:xfrm>
            <a:off x="841199" y="2039435"/>
            <a:ext cx="10320759" cy="2554545"/>
          </a:xfrm>
          <a:prstGeom prst="rect">
            <a:avLst/>
          </a:prstGeom>
          <a:noFill/>
        </p:spPr>
        <p:txBody>
          <a:bodyPr wrap="square" rtlCol="0">
            <a:spAutoFit/>
          </a:bodyPr>
          <a:lstStyle/>
          <a:p>
            <a:pPr marL="514350" indent="-514350">
              <a:buAutoNum type="alphaLcParenR"/>
            </a:pPr>
            <a:r>
              <a:rPr lang="en-US" sz="3200" dirty="0"/>
              <a:t>A Moore Machine</a:t>
            </a:r>
          </a:p>
          <a:p>
            <a:pPr marL="514350" indent="-514350">
              <a:buAutoNum type="alphaLcParenR"/>
            </a:pPr>
            <a:r>
              <a:rPr lang="en-US" sz="3200" dirty="0"/>
              <a:t>A Mealy Machine</a:t>
            </a:r>
          </a:p>
          <a:p>
            <a:pPr marL="514350" indent="-514350">
              <a:buAutoNum type="alphaLcParenR"/>
            </a:pPr>
            <a:r>
              <a:rPr lang="en-US" sz="3200" dirty="0"/>
              <a:t>A Von-Neumann Machine  </a:t>
            </a:r>
          </a:p>
          <a:p>
            <a:pPr marL="514350" indent="-514350">
              <a:buAutoNum type="alphaLcParenR"/>
            </a:pPr>
            <a:r>
              <a:rPr lang="en-US" sz="3200" dirty="0"/>
              <a:t>A Harvard Machine  </a:t>
            </a:r>
          </a:p>
          <a:p>
            <a:pPr marL="514350" indent="-514350">
              <a:buFontTx/>
              <a:buAutoNum type="alphaLcParenR"/>
            </a:pPr>
            <a:r>
              <a:rPr lang="en-US" sz="3200" dirty="0"/>
              <a:t>A Modified Harvard Machine </a:t>
            </a:r>
            <a:endParaRPr lang="en-US" altLang="zh-CN" sz="3200" dirty="0">
              <a:latin typeface="Yu Gothic UI Semilight" panose="020B0400000000000000" pitchFamily="34" charset="-128"/>
              <a:ea typeface="Yu Gothic UI Semilight" panose="020B0400000000000000" pitchFamily="34" charset="-128"/>
            </a:endParaRPr>
          </a:p>
        </p:txBody>
      </p:sp>
    </p:spTree>
    <p:extLst>
      <p:ext uri="{BB962C8B-B14F-4D97-AF65-F5344CB8AC3E}">
        <p14:creationId xmlns:p14="http://schemas.microsoft.com/office/powerpoint/2010/main" val="2986728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86136" y="583342"/>
            <a:ext cx="9850056" cy="523220"/>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6. What type of architecture does NIOS </a:t>
            </a:r>
            <a:r>
              <a:rPr lang="en-US" sz="2800" dirty="0" err="1">
                <a:solidFill>
                  <a:srgbClr val="002060"/>
                </a:solidFill>
                <a:latin typeface="Arial Narrow" panose="020B0606020202030204" pitchFamily="34" charset="0"/>
                <a:ea typeface="Yu Gothic UI Semilight" panose="020B0400000000000000" pitchFamily="34" charset="-128"/>
              </a:rPr>
              <a:t>IIe</a:t>
            </a:r>
            <a:r>
              <a:rPr lang="en-US" sz="2800" dirty="0">
                <a:solidFill>
                  <a:srgbClr val="002060"/>
                </a:solidFill>
                <a:latin typeface="Arial Narrow" panose="020B0606020202030204" pitchFamily="34" charset="0"/>
                <a:ea typeface="Yu Gothic UI Semilight" panose="020B0400000000000000" pitchFamily="34" charset="-128"/>
              </a:rPr>
              <a:t> belong to?</a:t>
            </a:r>
          </a:p>
        </p:txBody>
      </p:sp>
      <p:sp>
        <p:nvSpPr>
          <p:cNvPr id="7" name="文本框 6"/>
          <p:cNvSpPr txBox="1"/>
          <p:nvPr/>
        </p:nvSpPr>
        <p:spPr>
          <a:xfrm>
            <a:off x="730363" y="1106562"/>
            <a:ext cx="10320759" cy="4524315"/>
          </a:xfrm>
          <a:prstGeom prst="rect">
            <a:avLst/>
          </a:prstGeom>
          <a:noFill/>
        </p:spPr>
        <p:txBody>
          <a:bodyPr wrap="square" rtlCol="0">
            <a:spAutoFit/>
          </a:bodyPr>
          <a:lstStyle/>
          <a:p>
            <a:pPr marL="514350" indent="-514350">
              <a:buAutoNum type="alphaLcParenR"/>
            </a:pPr>
            <a:r>
              <a:rPr lang="en-US" sz="3200" dirty="0"/>
              <a:t>A Moore Machine</a:t>
            </a:r>
          </a:p>
          <a:p>
            <a:pPr marL="514350" indent="-514350">
              <a:buAutoNum type="alphaLcParenR"/>
            </a:pPr>
            <a:r>
              <a:rPr lang="en-US" sz="3200" dirty="0"/>
              <a:t>A Mealy Machine</a:t>
            </a:r>
          </a:p>
          <a:p>
            <a:pPr marL="514350" indent="-514350">
              <a:buAutoNum type="alphaLcParenR"/>
            </a:pPr>
            <a:r>
              <a:rPr lang="en-US" sz="3200" dirty="0"/>
              <a:t>A Von-Neumann Machine  </a:t>
            </a:r>
          </a:p>
          <a:p>
            <a:pPr marL="514350" indent="-514350">
              <a:buAutoNum type="alphaLcParenR"/>
            </a:pPr>
            <a:r>
              <a:rPr lang="en-US" sz="3200" dirty="0"/>
              <a:t>A Harvard Machine  </a:t>
            </a:r>
          </a:p>
          <a:p>
            <a:pPr marL="514350" indent="-514350">
              <a:buFontTx/>
              <a:buAutoNum type="alphaLcParenR"/>
            </a:pPr>
            <a:r>
              <a:rPr lang="en-US" sz="3200" b="1" dirty="0">
                <a:solidFill>
                  <a:srgbClr val="FF0000"/>
                </a:solidFill>
              </a:rPr>
              <a:t>A Modified Harvard Machine </a:t>
            </a:r>
            <a:r>
              <a:rPr lang="zh-CN" altLang="en-US" sz="3200" dirty="0">
                <a:solidFill>
                  <a:srgbClr val="FF0000"/>
                </a:solidFill>
                <a:latin typeface="Yu Gothic UI Semilight" panose="020B0400000000000000" pitchFamily="34" charset="-128"/>
                <a:ea typeface="Yu Gothic UI Semilight" panose="020B0400000000000000" pitchFamily="34" charset="-128"/>
              </a:rPr>
              <a:t>★</a:t>
            </a:r>
            <a:endParaRPr lang="en-US" altLang="zh-CN" sz="3200" dirty="0">
              <a:solidFill>
                <a:srgbClr val="FF0000"/>
              </a:solidFill>
              <a:latin typeface="Yu Gothic UI Semilight" panose="020B0400000000000000" pitchFamily="34" charset="-128"/>
              <a:ea typeface="Yu Gothic UI Semilight" panose="020B0400000000000000" pitchFamily="34" charset="-128"/>
            </a:endParaRPr>
          </a:p>
          <a:p>
            <a:pPr marL="514350" indent="-514350">
              <a:buFontTx/>
              <a:buAutoNum type="alphaLcParenR"/>
            </a:pPr>
            <a:endParaRPr lang="en-US" sz="3200" b="1" dirty="0">
              <a:solidFill>
                <a:srgbClr val="FF0000"/>
              </a:solidFill>
              <a:latin typeface="Yu Gothic UI Semilight" panose="020B0400000000000000" pitchFamily="34" charset="-128"/>
              <a:ea typeface="Yu Gothic UI Semilight" panose="020B0400000000000000" pitchFamily="34" charset="-128"/>
            </a:endParaRPr>
          </a:p>
          <a:p>
            <a:r>
              <a:rPr lang="en-US" sz="3200" dirty="0"/>
              <a:t>The original Harvard Machine uses entirely separate memory system to store instructions and data.</a:t>
            </a:r>
          </a:p>
          <a:p>
            <a:r>
              <a:rPr lang="en-US" sz="3200" b="1" dirty="0">
                <a:solidFill>
                  <a:srgbClr val="FF0000"/>
                </a:solidFill>
              </a:rPr>
              <a:t>  </a:t>
            </a:r>
          </a:p>
        </p:txBody>
      </p:sp>
    </p:spTree>
    <p:extLst>
      <p:ext uri="{BB962C8B-B14F-4D97-AF65-F5344CB8AC3E}">
        <p14:creationId xmlns:p14="http://schemas.microsoft.com/office/powerpoint/2010/main" val="2971811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8813" y="384743"/>
            <a:ext cx="11500677" cy="954107"/>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7. In Lab 6, we implemented SEXT modules. What is(are) correct implementation of this module?</a:t>
            </a:r>
          </a:p>
        </p:txBody>
      </p:sp>
      <p:sp>
        <p:nvSpPr>
          <p:cNvPr id="7" name="文本框 6"/>
          <p:cNvSpPr txBox="1"/>
          <p:nvPr/>
        </p:nvSpPr>
        <p:spPr>
          <a:xfrm>
            <a:off x="628763" y="1338850"/>
            <a:ext cx="11230728" cy="4524315"/>
          </a:xfrm>
          <a:prstGeom prst="rect">
            <a:avLst/>
          </a:prstGeom>
          <a:noFill/>
        </p:spPr>
        <p:txBody>
          <a:bodyPr wrap="square" rtlCol="0">
            <a:spAutoFit/>
          </a:bodyPr>
          <a:lstStyle/>
          <a:p>
            <a:r>
              <a:rPr lang="en-US" b="1" i="1" dirty="0">
                <a:latin typeface="Courier New" panose="02070309020205020404" pitchFamily="49" charset="0"/>
                <a:cs typeface="Courier New" panose="02070309020205020404" pitchFamily="49" charset="0"/>
              </a:rPr>
              <a:t>logic [31:0] </a:t>
            </a:r>
            <a:r>
              <a:rPr lang="en-US" b="1" i="1" dirty="0" err="1">
                <a:latin typeface="Courier New" panose="02070309020205020404" pitchFamily="49" charset="0"/>
                <a:cs typeface="Courier New" panose="02070309020205020404" pitchFamily="49" charset="0"/>
              </a:rPr>
              <a:t>a_sext</a:t>
            </a:r>
            <a:r>
              <a:rPr lang="en-US" b="1" i="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r>
              <a:rPr lang="en-US" b="1" i="1" dirty="0">
                <a:latin typeface="Courier New" panose="02070309020205020404" pitchFamily="49" charset="0"/>
                <a:cs typeface="Courier New" panose="02070309020205020404" pitchFamily="49" charset="0"/>
              </a:rPr>
              <a:t>//</a:t>
            </a:r>
            <a:r>
              <a:rPr lang="en-US" b="1" i="1" dirty="0" err="1">
                <a:latin typeface="Courier New" panose="02070309020205020404" pitchFamily="49" charset="0"/>
                <a:cs typeface="Courier New" panose="02070309020205020404" pitchFamily="49" charset="0"/>
              </a:rPr>
              <a:t>a_orig</a:t>
            </a:r>
            <a:r>
              <a:rPr lang="en-US" b="1" i="1" dirty="0">
                <a:latin typeface="Courier New" panose="02070309020205020404" pitchFamily="49" charset="0"/>
                <a:cs typeface="Courier New" panose="02070309020205020404" pitchFamily="49" charset="0"/>
              </a:rPr>
              <a:t> is 16 bit</a:t>
            </a:r>
            <a:endParaRPr lang="en-US" b="1" dirty="0">
              <a:latin typeface="Courier New" panose="02070309020205020404" pitchFamily="49" charset="0"/>
              <a:cs typeface="Courier New" panose="02070309020205020404" pitchFamily="49" charset="0"/>
            </a:endParaRPr>
          </a:p>
          <a:p>
            <a:pPr>
              <a:defRPr/>
            </a:pPr>
            <a:r>
              <a:rPr lang="en-US" sz="1600" i="1" dirty="0"/>
              <a:t> b is zero-extended, c creates a register that would delay a cycle (but we only want combinational logic), d is wrong because 16’b1 is actually 16’b0000000000000001.</a:t>
            </a:r>
            <a:endParaRPr lang="en-US" sz="1600" dirty="0"/>
          </a:p>
          <a:p>
            <a:r>
              <a:rPr lang="en-US" sz="2000" dirty="0"/>
              <a:t>a</a:t>
            </a:r>
            <a:r>
              <a:rPr lang="en-US" sz="2000" dirty="0">
                <a:latin typeface="Courier New" panose="02070309020205020404" pitchFamily="49" charset="0"/>
                <a:cs typeface="Courier New" panose="02070309020205020404" pitchFamily="49" charset="0"/>
              </a:rPr>
              <a:t>)</a:t>
            </a:r>
            <a:r>
              <a:rPr lang="en-US" sz="2000" b="1" dirty="0">
                <a:latin typeface="Courier New" panose="02070309020205020404" pitchFamily="49" charset="0"/>
                <a:cs typeface="Courier New" panose="02070309020205020404" pitchFamily="49" charset="0"/>
              </a:rPr>
              <a:t>assign </a:t>
            </a:r>
            <a:r>
              <a:rPr lang="en-US" sz="2000" b="1" dirty="0" err="1">
                <a:latin typeface="Courier New" panose="02070309020205020404" pitchFamily="49" charset="0"/>
                <a:cs typeface="Courier New" panose="02070309020205020404" pitchFamily="49" charset="0"/>
              </a:rPr>
              <a:t>a_sext</a:t>
            </a:r>
            <a:r>
              <a:rPr lang="en-US" sz="2000" b="1" dirty="0">
                <a:latin typeface="Courier New" panose="02070309020205020404" pitchFamily="49" charset="0"/>
                <a:cs typeface="Courier New" panose="02070309020205020404" pitchFamily="49" charset="0"/>
              </a:rPr>
              <a:t> = {{16{</a:t>
            </a:r>
            <a:r>
              <a:rPr lang="en-US" sz="2000" b="1" dirty="0" err="1">
                <a:latin typeface="Courier New" panose="02070309020205020404" pitchFamily="49" charset="0"/>
                <a:cs typeface="Courier New" panose="02070309020205020404" pitchFamily="49" charset="0"/>
              </a:rPr>
              <a:t>a_orig</a:t>
            </a:r>
            <a:r>
              <a:rPr lang="en-US" sz="2000" b="1" dirty="0">
                <a:latin typeface="Courier New" panose="02070309020205020404" pitchFamily="49" charset="0"/>
                <a:cs typeface="Courier New" panose="02070309020205020404" pitchFamily="49" charset="0"/>
              </a:rPr>
              <a:t>[15]}},</a:t>
            </a:r>
            <a:r>
              <a:rPr lang="en-US" sz="2000" b="1" dirty="0" err="1">
                <a:latin typeface="Courier New" panose="02070309020205020404" pitchFamily="49" charset="0"/>
                <a:cs typeface="Courier New" panose="02070309020205020404" pitchFamily="49" charset="0"/>
              </a:rPr>
              <a:t>a_orig</a:t>
            </a:r>
            <a:r>
              <a:rPr lang="en-US" sz="2000" b="1" dirty="0">
                <a:latin typeface="Courier New" panose="02070309020205020404" pitchFamily="49" charset="0"/>
                <a:cs typeface="Courier New" panose="02070309020205020404" pitchFamily="49" charset="0"/>
              </a:rPr>
              <a:t>[15:0]};</a:t>
            </a:r>
            <a:r>
              <a:rPr lang="zh-CN" altLang="en-US" sz="2000" dirty="0">
                <a:latin typeface="Yu Gothic UI Semilight" panose="020B0400000000000000" pitchFamily="34" charset="-128"/>
                <a:ea typeface="Yu Gothic UI Semilight" panose="020B0400000000000000" pitchFamily="34" charset="-128"/>
              </a:rPr>
              <a:t> </a:t>
            </a:r>
            <a:endParaRPr lang="en-US" sz="2000" b="1" dirty="0">
              <a:latin typeface="Courier New" panose="02070309020205020404" pitchFamily="49" charset="0"/>
              <a:cs typeface="Courier New" panose="02070309020205020404" pitchFamily="49" charset="0"/>
            </a:endParaRPr>
          </a:p>
          <a:p>
            <a:r>
              <a:rPr lang="en-US" sz="2000" dirty="0">
                <a:cs typeface="Courier New" panose="02070309020205020404" pitchFamily="49" charset="0"/>
              </a:rPr>
              <a:t>b) </a:t>
            </a:r>
            <a:r>
              <a:rPr lang="en-US" sz="2000" b="1" dirty="0">
                <a:latin typeface="Courier New" panose="02070309020205020404" pitchFamily="49" charset="0"/>
                <a:cs typeface="Courier New" panose="02070309020205020404" pitchFamily="49" charset="0"/>
              </a:rPr>
              <a:t>assign </a:t>
            </a:r>
            <a:r>
              <a:rPr lang="en-US" sz="2000" b="1" dirty="0" err="1">
                <a:latin typeface="Courier New" panose="02070309020205020404" pitchFamily="49" charset="0"/>
                <a:cs typeface="Courier New" panose="02070309020205020404" pitchFamily="49" charset="0"/>
              </a:rPr>
              <a:t>a_sext</a:t>
            </a:r>
            <a:r>
              <a:rPr lang="en-US" sz="2000" b="1" dirty="0">
                <a:latin typeface="Courier New" panose="02070309020205020404" pitchFamily="49" charset="0"/>
                <a:cs typeface="Courier New" panose="02070309020205020404" pitchFamily="49" charset="0"/>
              </a:rPr>
              <a:t> = {16’b0,a_orig[15:0]};</a:t>
            </a:r>
          </a:p>
          <a:p>
            <a:r>
              <a:rPr lang="en-US" sz="2000" dirty="0">
                <a:cs typeface="Courier New" panose="02070309020205020404" pitchFamily="49" charset="0"/>
              </a:rPr>
              <a:t>c) </a:t>
            </a:r>
            <a:r>
              <a:rPr lang="en-US" sz="2000" b="1" dirty="0">
                <a:solidFill>
                  <a:schemeClr val="accent1"/>
                </a:solidFill>
                <a:latin typeface="Courier New" panose="02070309020205020404" pitchFamily="49" charset="0"/>
                <a:cs typeface="Courier New" panose="02070309020205020404" pitchFamily="49" charset="0"/>
              </a:rPr>
              <a:t>always_ff @ (posedge Clk) begin</a:t>
            </a:r>
          </a:p>
          <a:p>
            <a:r>
              <a:rPr lang="en-US" sz="2000" b="1" dirty="0">
                <a:latin typeface="Courier New" panose="02070309020205020404" pitchFamily="49" charset="0"/>
                <a:cs typeface="Courier New" panose="02070309020205020404" pitchFamily="49" charset="0"/>
              </a:rPr>
              <a:t>      if(</a:t>
            </a:r>
            <a:r>
              <a:rPr lang="en-US" sz="2000" b="1" dirty="0" err="1">
                <a:latin typeface="Courier New" panose="02070309020205020404" pitchFamily="49" charset="0"/>
                <a:cs typeface="Courier New" panose="02070309020205020404" pitchFamily="49" charset="0"/>
              </a:rPr>
              <a:t>a_orig</a:t>
            </a:r>
            <a:r>
              <a:rPr lang="en-US" sz="2000" b="1" dirty="0">
                <a:latin typeface="Courier New" panose="02070309020205020404" pitchFamily="49" charset="0"/>
                <a:cs typeface="Courier New" panose="02070309020205020404" pitchFamily="49" charset="0"/>
              </a:rPr>
              <a:t>[15]) </a:t>
            </a:r>
            <a:r>
              <a:rPr lang="en-US" sz="2000" b="1" dirty="0" err="1">
                <a:latin typeface="Courier New" panose="02070309020205020404" pitchFamily="49" charset="0"/>
                <a:cs typeface="Courier New" panose="02070309020205020404" pitchFamily="49" charset="0"/>
              </a:rPr>
              <a:t>a_sext</a:t>
            </a:r>
            <a:r>
              <a:rPr lang="en-US" sz="2000" b="1" dirty="0">
                <a:latin typeface="Courier New" panose="02070309020205020404" pitchFamily="49" charset="0"/>
                <a:cs typeface="Courier New" panose="02070309020205020404" pitchFamily="49" charset="0"/>
              </a:rPr>
              <a:t> &lt;= {16’b1,a_orig};</a:t>
            </a:r>
          </a:p>
          <a:p>
            <a:r>
              <a:rPr lang="en-US" sz="2000" b="1" dirty="0">
                <a:latin typeface="Courier New" panose="02070309020205020404" pitchFamily="49" charset="0"/>
                <a:cs typeface="Courier New" panose="02070309020205020404" pitchFamily="49" charset="0"/>
              </a:rPr>
              <a:t>      else           </a:t>
            </a:r>
            <a:r>
              <a:rPr lang="en-US" sz="2000" b="1" dirty="0" err="1">
                <a:latin typeface="Courier New" panose="02070309020205020404" pitchFamily="49" charset="0"/>
                <a:cs typeface="Courier New" panose="02070309020205020404" pitchFamily="49" charset="0"/>
              </a:rPr>
              <a:t>a_sext</a:t>
            </a:r>
            <a:r>
              <a:rPr lang="en-US" sz="2000" b="1" dirty="0">
                <a:latin typeface="Courier New" panose="02070309020205020404" pitchFamily="49" charset="0"/>
                <a:cs typeface="Courier New" panose="02070309020205020404" pitchFamily="49" charset="0"/>
              </a:rPr>
              <a:t> &lt;= {16’b0,a_orig};</a:t>
            </a:r>
          </a:p>
          <a:p>
            <a:r>
              <a:rPr lang="en-US" sz="2000" b="1" dirty="0">
                <a:solidFill>
                  <a:schemeClr val="accent1"/>
                </a:solidFill>
                <a:latin typeface="Courier New" panose="02070309020205020404" pitchFamily="49" charset="0"/>
                <a:cs typeface="Courier New" panose="02070309020205020404" pitchFamily="49" charset="0"/>
              </a:rPr>
              <a:t>  end</a:t>
            </a:r>
          </a:p>
          <a:p>
            <a:r>
              <a:rPr lang="en-US" sz="2000" dirty="0">
                <a:cs typeface="Courier New" panose="02070309020205020404" pitchFamily="49" charset="0"/>
              </a:rPr>
              <a:t>d) </a:t>
            </a:r>
            <a:r>
              <a:rPr lang="en-US" sz="2000" b="1" dirty="0" err="1">
                <a:solidFill>
                  <a:schemeClr val="accent1"/>
                </a:solidFill>
                <a:latin typeface="Courier New" panose="02070309020205020404" pitchFamily="49" charset="0"/>
                <a:cs typeface="Courier New" panose="02070309020205020404" pitchFamily="49" charset="0"/>
              </a:rPr>
              <a:t>always_comb</a:t>
            </a:r>
            <a:r>
              <a:rPr lang="en-US" sz="2000" b="1" dirty="0">
                <a:solidFill>
                  <a:schemeClr val="accent1"/>
                </a:solidFill>
                <a:latin typeface="Courier New" panose="02070309020205020404" pitchFamily="49" charset="0"/>
                <a:cs typeface="Courier New" panose="02070309020205020404" pitchFamily="49" charset="0"/>
              </a:rPr>
              <a:t> @ begin</a:t>
            </a:r>
          </a:p>
          <a:p>
            <a:r>
              <a:rPr lang="en-US" sz="2000" b="1" dirty="0">
                <a:latin typeface="Courier New" panose="02070309020205020404" pitchFamily="49" charset="0"/>
                <a:cs typeface="Courier New" panose="02070309020205020404" pitchFamily="49" charset="0"/>
              </a:rPr>
              <a:t>      if(</a:t>
            </a:r>
            <a:r>
              <a:rPr lang="en-US" sz="2000" b="1" dirty="0" err="1">
                <a:latin typeface="Courier New" panose="02070309020205020404" pitchFamily="49" charset="0"/>
                <a:cs typeface="Courier New" panose="02070309020205020404" pitchFamily="49" charset="0"/>
              </a:rPr>
              <a:t>a_orig</a:t>
            </a:r>
            <a:r>
              <a:rPr lang="en-US" sz="2000" b="1" dirty="0">
                <a:latin typeface="Courier New" panose="02070309020205020404" pitchFamily="49" charset="0"/>
                <a:cs typeface="Courier New" panose="02070309020205020404" pitchFamily="49" charset="0"/>
              </a:rPr>
              <a:t>[15]) </a:t>
            </a:r>
            <a:r>
              <a:rPr lang="en-US" sz="2000" b="1" dirty="0" err="1">
                <a:latin typeface="Courier New" panose="02070309020205020404" pitchFamily="49" charset="0"/>
                <a:cs typeface="Courier New" panose="02070309020205020404" pitchFamily="49" charset="0"/>
              </a:rPr>
              <a:t>a_sext</a:t>
            </a:r>
            <a:r>
              <a:rPr lang="en-US" sz="2000" b="1" dirty="0">
                <a:latin typeface="Courier New" panose="02070309020205020404" pitchFamily="49" charset="0"/>
                <a:cs typeface="Courier New" panose="02070309020205020404" pitchFamily="49" charset="0"/>
              </a:rPr>
              <a:t> &lt;= {16’b1,a_orig};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      else           </a:t>
            </a:r>
            <a:r>
              <a:rPr lang="en-US" sz="2000" b="1" dirty="0" err="1">
                <a:latin typeface="Courier New" panose="02070309020205020404" pitchFamily="49" charset="0"/>
                <a:cs typeface="Courier New" panose="02070309020205020404" pitchFamily="49" charset="0"/>
              </a:rPr>
              <a:t>a_sext</a:t>
            </a:r>
            <a:r>
              <a:rPr lang="en-US" sz="2000" b="1" dirty="0">
                <a:latin typeface="Courier New" panose="02070309020205020404" pitchFamily="49" charset="0"/>
                <a:cs typeface="Courier New" panose="02070309020205020404" pitchFamily="49" charset="0"/>
              </a:rPr>
              <a:t> &lt;= {16’b0,a_orig};</a:t>
            </a:r>
          </a:p>
          <a:p>
            <a:r>
              <a:rPr lang="en-US" sz="2000" b="1" dirty="0">
                <a:solidFill>
                  <a:schemeClr val="accent1"/>
                </a:solidFill>
                <a:latin typeface="Courier New" panose="02070309020205020404" pitchFamily="49" charset="0"/>
                <a:cs typeface="Courier New" panose="02070309020205020404" pitchFamily="49" charset="0"/>
              </a:rPr>
              <a:t>  end</a:t>
            </a:r>
          </a:p>
          <a:p>
            <a:r>
              <a:rPr lang="en-US" sz="2000" dirty="0">
                <a:cs typeface="Courier New" panose="02070309020205020404" pitchFamily="49" charset="0"/>
              </a:rPr>
              <a:t>e) </a:t>
            </a:r>
            <a:r>
              <a:rPr lang="en-US" sz="2000" b="1" dirty="0">
                <a:latin typeface="Courier New" panose="02070309020205020404" pitchFamily="49" charset="0"/>
                <a:cs typeface="Courier New" panose="02070309020205020404" pitchFamily="49" charset="0"/>
              </a:rPr>
              <a:t>More than 1 correct answer above</a:t>
            </a:r>
          </a:p>
        </p:txBody>
      </p:sp>
    </p:spTree>
    <p:extLst>
      <p:ext uri="{BB962C8B-B14F-4D97-AF65-F5344CB8AC3E}">
        <p14:creationId xmlns:p14="http://schemas.microsoft.com/office/powerpoint/2010/main" val="4182255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8813" y="384743"/>
            <a:ext cx="11500677" cy="954107"/>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7. In Lab 6, we implemented SEXT modules. What is(are) correct implementation of this module?</a:t>
            </a:r>
          </a:p>
        </p:txBody>
      </p:sp>
      <p:sp>
        <p:nvSpPr>
          <p:cNvPr id="7" name="文本框 6"/>
          <p:cNvSpPr txBox="1"/>
          <p:nvPr/>
        </p:nvSpPr>
        <p:spPr>
          <a:xfrm>
            <a:off x="628763" y="1338850"/>
            <a:ext cx="11230728" cy="4524315"/>
          </a:xfrm>
          <a:prstGeom prst="rect">
            <a:avLst/>
          </a:prstGeom>
          <a:noFill/>
        </p:spPr>
        <p:txBody>
          <a:bodyPr wrap="square" rtlCol="0">
            <a:spAutoFit/>
          </a:bodyPr>
          <a:lstStyle/>
          <a:p>
            <a:r>
              <a:rPr lang="en-US" b="1" i="1" dirty="0">
                <a:latin typeface="Courier New" panose="02070309020205020404" pitchFamily="49" charset="0"/>
                <a:cs typeface="Courier New" panose="02070309020205020404" pitchFamily="49" charset="0"/>
              </a:rPr>
              <a:t>logic [31:0] </a:t>
            </a:r>
            <a:r>
              <a:rPr lang="en-US" b="1" i="1" dirty="0" err="1">
                <a:latin typeface="Courier New" panose="02070309020205020404" pitchFamily="49" charset="0"/>
                <a:cs typeface="Courier New" panose="02070309020205020404" pitchFamily="49" charset="0"/>
              </a:rPr>
              <a:t>a_sext</a:t>
            </a:r>
            <a:r>
              <a:rPr lang="en-US" b="1" i="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r>
              <a:rPr lang="en-US" b="1" i="1" dirty="0">
                <a:latin typeface="Courier New" panose="02070309020205020404" pitchFamily="49" charset="0"/>
                <a:cs typeface="Courier New" panose="02070309020205020404" pitchFamily="49" charset="0"/>
              </a:rPr>
              <a:t>//</a:t>
            </a:r>
            <a:r>
              <a:rPr lang="en-US" b="1" i="1" dirty="0" err="1">
                <a:latin typeface="Courier New" panose="02070309020205020404" pitchFamily="49" charset="0"/>
                <a:cs typeface="Courier New" panose="02070309020205020404" pitchFamily="49" charset="0"/>
              </a:rPr>
              <a:t>a_orig</a:t>
            </a:r>
            <a:r>
              <a:rPr lang="en-US" b="1" i="1" dirty="0">
                <a:latin typeface="Courier New" panose="02070309020205020404" pitchFamily="49" charset="0"/>
                <a:cs typeface="Courier New" panose="02070309020205020404" pitchFamily="49" charset="0"/>
              </a:rPr>
              <a:t> is 16 bit</a:t>
            </a:r>
            <a:endParaRPr lang="en-US" b="1" dirty="0">
              <a:latin typeface="Courier New" panose="02070309020205020404" pitchFamily="49" charset="0"/>
              <a:cs typeface="Courier New" panose="02070309020205020404" pitchFamily="49" charset="0"/>
            </a:endParaRPr>
          </a:p>
          <a:p>
            <a:pPr>
              <a:defRPr/>
            </a:pPr>
            <a:r>
              <a:rPr lang="en-US" sz="1600" i="1" dirty="0"/>
              <a:t> b is zero-extended, c creates a register that would delay a cycle (but we only want combinational logic), d is wrong because 16’b1 is actually 16’b0000000000000001.</a:t>
            </a:r>
            <a:endParaRPr lang="en-US" sz="1600" dirty="0"/>
          </a:p>
          <a:p>
            <a:r>
              <a:rPr lang="en-US" sz="2000" dirty="0">
                <a:solidFill>
                  <a:srgbClr val="FF0000"/>
                </a:solidFill>
              </a:rPr>
              <a:t>a</a:t>
            </a:r>
            <a:r>
              <a:rPr lang="en-US" sz="2000" dirty="0">
                <a:solidFill>
                  <a:srgbClr val="FF0000"/>
                </a:solidFill>
                <a:latin typeface="Courier New" panose="02070309020205020404" pitchFamily="49" charset="0"/>
                <a:cs typeface="Courier New" panose="02070309020205020404" pitchFamily="49" charset="0"/>
              </a:rPr>
              <a:t>)</a:t>
            </a:r>
            <a:r>
              <a:rPr lang="en-US" sz="2000" b="1" dirty="0">
                <a:solidFill>
                  <a:srgbClr val="FF0000"/>
                </a:solidFill>
                <a:latin typeface="Courier New" panose="02070309020205020404" pitchFamily="49" charset="0"/>
                <a:cs typeface="Courier New" panose="02070309020205020404" pitchFamily="49" charset="0"/>
              </a:rPr>
              <a:t>assign </a:t>
            </a:r>
            <a:r>
              <a:rPr lang="en-US" sz="2000" b="1" dirty="0" err="1">
                <a:solidFill>
                  <a:srgbClr val="FF0000"/>
                </a:solidFill>
                <a:latin typeface="Courier New" panose="02070309020205020404" pitchFamily="49" charset="0"/>
                <a:cs typeface="Courier New" panose="02070309020205020404" pitchFamily="49" charset="0"/>
              </a:rPr>
              <a:t>a_sext</a:t>
            </a:r>
            <a:r>
              <a:rPr lang="en-US" sz="2000" b="1" dirty="0">
                <a:solidFill>
                  <a:srgbClr val="FF0000"/>
                </a:solidFill>
                <a:latin typeface="Courier New" panose="02070309020205020404" pitchFamily="49" charset="0"/>
                <a:cs typeface="Courier New" panose="02070309020205020404" pitchFamily="49" charset="0"/>
              </a:rPr>
              <a:t> = {{16{</a:t>
            </a:r>
            <a:r>
              <a:rPr lang="en-US" sz="2000" b="1" dirty="0" err="1">
                <a:solidFill>
                  <a:srgbClr val="FF0000"/>
                </a:solidFill>
                <a:latin typeface="Courier New" panose="02070309020205020404" pitchFamily="49" charset="0"/>
                <a:cs typeface="Courier New" panose="02070309020205020404" pitchFamily="49" charset="0"/>
              </a:rPr>
              <a:t>a_orig</a:t>
            </a:r>
            <a:r>
              <a:rPr lang="en-US" sz="2000" b="1" dirty="0">
                <a:solidFill>
                  <a:srgbClr val="FF0000"/>
                </a:solidFill>
                <a:latin typeface="Courier New" panose="02070309020205020404" pitchFamily="49" charset="0"/>
                <a:cs typeface="Courier New" panose="02070309020205020404" pitchFamily="49" charset="0"/>
              </a:rPr>
              <a:t>[15]}},</a:t>
            </a:r>
            <a:r>
              <a:rPr lang="en-US" sz="2000" b="1" dirty="0" err="1">
                <a:solidFill>
                  <a:srgbClr val="FF0000"/>
                </a:solidFill>
                <a:latin typeface="Courier New" panose="02070309020205020404" pitchFamily="49" charset="0"/>
                <a:cs typeface="Courier New" panose="02070309020205020404" pitchFamily="49" charset="0"/>
              </a:rPr>
              <a:t>a_orig</a:t>
            </a:r>
            <a:r>
              <a:rPr lang="en-US" sz="2000" b="1" dirty="0">
                <a:solidFill>
                  <a:srgbClr val="FF0000"/>
                </a:solidFill>
                <a:latin typeface="Courier New" panose="02070309020205020404" pitchFamily="49" charset="0"/>
                <a:cs typeface="Courier New" panose="02070309020205020404" pitchFamily="49" charset="0"/>
              </a:rPr>
              <a:t>[15:0]};</a:t>
            </a:r>
            <a:r>
              <a:rPr lang="zh-CN" altLang="en-US" sz="2000" dirty="0">
                <a:solidFill>
                  <a:srgbClr val="FF0000"/>
                </a:solidFill>
                <a:latin typeface="Yu Gothic UI Semilight" panose="020B0400000000000000" pitchFamily="34" charset="-128"/>
                <a:ea typeface="Yu Gothic UI Semilight" panose="020B0400000000000000" pitchFamily="34" charset="-128"/>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dirty="0">
                <a:cs typeface="Courier New" panose="02070309020205020404" pitchFamily="49" charset="0"/>
              </a:rPr>
              <a:t>b) </a:t>
            </a:r>
            <a:r>
              <a:rPr lang="en-US" sz="2000" b="1" dirty="0">
                <a:latin typeface="Courier New" panose="02070309020205020404" pitchFamily="49" charset="0"/>
                <a:cs typeface="Courier New" panose="02070309020205020404" pitchFamily="49" charset="0"/>
              </a:rPr>
              <a:t>assign </a:t>
            </a:r>
            <a:r>
              <a:rPr lang="en-US" sz="2000" b="1" dirty="0" err="1">
                <a:latin typeface="Courier New" panose="02070309020205020404" pitchFamily="49" charset="0"/>
                <a:cs typeface="Courier New" panose="02070309020205020404" pitchFamily="49" charset="0"/>
              </a:rPr>
              <a:t>a_sext</a:t>
            </a:r>
            <a:r>
              <a:rPr lang="en-US" sz="2000" b="1" dirty="0">
                <a:latin typeface="Courier New" panose="02070309020205020404" pitchFamily="49" charset="0"/>
                <a:cs typeface="Courier New" panose="02070309020205020404" pitchFamily="49" charset="0"/>
              </a:rPr>
              <a:t> = {16’b0,a_orig[15:0]};</a:t>
            </a:r>
          </a:p>
          <a:p>
            <a:r>
              <a:rPr lang="en-US" sz="2000" dirty="0">
                <a:cs typeface="Courier New" panose="02070309020205020404" pitchFamily="49" charset="0"/>
              </a:rPr>
              <a:t>c) </a:t>
            </a:r>
            <a:r>
              <a:rPr lang="en-US" sz="2000" b="1" dirty="0">
                <a:solidFill>
                  <a:schemeClr val="accent1"/>
                </a:solidFill>
                <a:latin typeface="Courier New" panose="02070309020205020404" pitchFamily="49" charset="0"/>
                <a:cs typeface="Courier New" panose="02070309020205020404" pitchFamily="49" charset="0"/>
              </a:rPr>
              <a:t>always_ff @ (posedge Clk) begin</a:t>
            </a:r>
          </a:p>
          <a:p>
            <a:r>
              <a:rPr lang="en-US" sz="2000" b="1" dirty="0">
                <a:latin typeface="Courier New" panose="02070309020205020404" pitchFamily="49" charset="0"/>
                <a:cs typeface="Courier New" panose="02070309020205020404" pitchFamily="49" charset="0"/>
              </a:rPr>
              <a:t>      if(</a:t>
            </a:r>
            <a:r>
              <a:rPr lang="en-US" sz="2000" b="1" dirty="0" err="1">
                <a:latin typeface="Courier New" panose="02070309020205020404" pitchFamily="49" charset="0"/>
                <a:cs typeface="Courier New" panose="02070309020205020404" pitchFamily="49" charset="0"/>
              </a:rPr>
              <a:t>a_orig</a:t>
            </a:r>
            <a:r>
              <a:rPr lang="en-US" sz="2000" b="1" dirty="0">
                <a:latin typeface="Courier New" panose="02070309020205020404" pitchFamily="49" charset="0"/>
                <a:cs typeface="Courier New" panose="02070309020205020404" pitchFamily="49" charset="0"/>
              </a:rPr>
              <a:t>[15]) </a:t>
            </a:r>
            <a:r>
              <a:rPr lang="en-US" sz="2000" b="1" dirty="0" err="1">
                <a:latin typeface="Courier New" panose="02070309020205020404" pitchFamily="49" charset="0"/>
                <a:cs typeface="Courier New" panose="02070309020205020404" pitchFamily="49" charset="0"/>
              </a:rPr>
              <a:t>a_sext</a:t>
            </a:r>
            <a:r>
              <a:rPr lang="en-US" sz="2000" b="1" dirty="0">
                <a:latin typeface="Courier New" panose="02070309020205020404" pitchFamily="49" charset="0"/>
                <a:cs typeface="Courier New" panose="02070309020205020404" pitchFamily="49" charset="0"/>
              </a:rPr>
              <a:t> &lt;= {16’b1,a_orig};</a:t>
            </a:r>
          </a:p>
          <a:p>
            <a:r>
              <a:rPr lang="en-US" sz="2000" b="1" dirty="0">
                <a:latin typeface="Courier New" panose="02070309020205020404" pitchFamily="49" charset="0"/>
                <a:cs typeface="Courier New" panose="02070309020205020404" pitchFamily="49" charset="0"/>
              </a:rPr>
              <a:t>      else           </a:t>
            </a:r>
            <a:r>
              <a:rPr lang="en-US" sz="2000" b="1" dirty="0" err="1">
                <a:latin typeface="Courier New" panose="02070309020205020404" pitchFamily="49" charset="0"/>
                <a:cs typeface="Courier New" panose="02070309020205020404" pitchFamily="49" charset="0"/>
              </a:rPr>
              <a:t>a_sext</a:t>
            </a:r>
            <a:r>
              <a:rPr lang="en-US" sz="2000" b="1" dirty="0">
                <a:latin typeface="Courier New" panose="02070309020205020404" pitchFamily="49" charset="0"/>
                <a:cs typeface="Courier New" panose="02070309020205020404" pitchFamily="49" charset="0"/>
              </a:rPr>
              <a:t> &lt;= {16’b0,a_orig};</a:t>
            </a:r>
          </a:p>
          <a:p>
            <a:r>
              <a:rPr lang="en-US" sz="2000" b="1" dirty="0">
                <a:solidFill>
                  <a:schemeClr val="accent1"/>
                </a:solidFill>
                <a:latin typeface="Courier New" panose="02070309020205020404" pitchFamily="49" charset="0"/>
                <a:cs typeface="Courier New" panose="02070309020205020404" pitchFamily="49" charset="0"/>
              </a:rPr>
              <a:t>  end</a:t>
            </a:r>
          </a:p>
          <a:p>
            <a:r>
              <a:rPr lang="en-US" sz="2000" dirty="0">
                <a:cs typeface="Courier New" panose="02070309020205020404" pitchFamily="49" charset="0"/>
              </a:rPr>
              <a:t>d) </a:t>
            </a:r>
            <a:r>
              <a:rPr lang="en-US" sz="2000" b="1" dirty="0" err="1">
                <a:solidFill>
                  <a:schemeClr val="accent1"/>
                </a:solidFill>
                <a:latin typeface="Courier New" panose="02070309020205020404" pitchFamily="49" charset="0"/>
                <a:cs typeface="Courier New" panose="02070309020205020404" pitchFamily="49" charset="0"/>
              </a:rPr>
              <a:t>always_comb</a:t>
            </a:r>
            <a:r>
              <a:rPr lang="en-US" sz="2000" b="1" dirty="0">
                <a:solidFill>
                  <a:schemeClr val="accent1"/>
                </a:solidFill>
                <a:latin typeface="Courier New" panose="02070309020205020404" pitchFamily="49" charset="0"/>
                <a:cs typeface="Courier New" panose="02070309020205020404" pitchFamily="49" charset="0"/>
              </a:rPr>
              <a:t> @ begin</a:t>
            </a:r>
          </a:p>
          <a:p>
            <a:r>
              <a:rPr lang="en-US" sz="2000" b="1" dirty="0">
                <a:latin typeface="Courier New" panose="02070309020205020404" pitchFamily="49" charset="0"/>
                <a:cs typeface="Courier New" panose="02070309020205020404" pitchFamily="49" charset="0"/>
              </a:rPr>
              <a:t>      if(</a:t>
            </a:r>
            <a:r>
              <a:rPr lang="en-US" sz="2000" b="1" dirty="0" err="1">
                <a:latin typeface="Courier New" panose="02070309020205020404" pitchFamily="49" charset="0"/>
                <a:cs typeface="Courier New" panose="02070309020205020404" pitchFamily="49" charset="0"/>
              </a:rPr>
              <a:t>a_orig</a:t>
            </a:r>
            <a:r>
              <a:rPr lang="en-US" sz="2000" b="1" dirty="0">
                <a:latin typeface="Courier New" panose="02070309020205020404" pitchFamily="49" charset="0"/>
                <a:cs typeface="Courier New" panose="02070309020205020404" pitchFamily="49" charset="0"/>
              </a:rPr>
              <a:t>[15]) </a:t>
            </a:r>
            <a:r>
              <a:rPr lang="en-US" sz="2000" b="1" dirty="0" err="1">
                <a:latin typeface="Courier New" panose="02070309020205020404" pitchFamily="49" charset="0"/>
                <a:cs typeface="Courier New" panose="02070309020205020404" pitchFamily="49" charset="0"/>
              </a:rPr>
              <a:t>a_sext</a:t>
            </a:r>
            <a:r>
              <a:rPr lang="en-US" sz="2000" b="1" dirty="0">
                <a:latin typeface="Courier New" panose="02070309020205020404" pitchFamily="49" charset="0"/>
                <a:cs typeface="Courier New" panose="02070309020205020404" pitchFamily="49" charset="0"/>
              </a:rPr>
              <a:t> &lt;= {16’b1,a_orig}; </a:t>
            </a:r>
            <a:r>
              <a:rPr lang="en-US" sz="1400" b="1" dirty="0">
                <a:solidFill>
                  <a:srgbClr val="FF0000"/>
                </a:solidFill>
                <a:latin typeface="Courier New" panose="02070309020205020404" pitchFamily="49" charset="0"/>
                <a:cs typeface="Courier New" panose="02070309020205020404" pitchFamily="49" charset="0"/>
              </a:rPr>
              <a:t>//should be 16’hFFFF</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      else           </a:t>
            </a:r>
            <a:r>
              <a:rPr lang="en-US" sz="2000" b="1" dirty="0" err="1">
                <a:latin typeface="Courier New" panose="02070309020205020404" pitchFamily="49" charset="0"/>
                <a:cs typeface="Courier New" panose="02070309020205020404" pitchFamily="49" charset="0"/>
              </a:rPr>
              <a:t>a_sext</a:t>
            </a:r>
            <a:r>
              <a:rPr lang="en-US" sz="2000" b="1" dirty="0">
                <a:latin typeface="Courier New" panose="02070309020205020404" pitchFamily="49" charset="0"/>
                <a:cs typeface="Courier New" panose="02070309020205020404" pitchFamily="49" charset="0"/>
              </a:rPr>
              <a:t> &lt;= {16’b0,a_orig};</a:t>
            </a:r>
          </a:p>
          <a:p>
            <a:r>
              <a:rPr lang="en-US" sz="2000" b="1" dirty="0">
                <a:solidFill>
                  <a:schemeClr val="accent1"/>
                </a:solidFill>
                <a:latin typeface="Courier New" panose="02070309020205020404" pitchFamily="49" charset="0"/>
                <a:cs typeface="Courier New" panose="02070309020205020404" pitchFamily="49" charset="0"/>
              </a:rPr>
              <a:t>  end</a:t>
            </a:r>
          </a:p>
          <a:p>
            <a:r>
              <a:rPr lang="en-US" sz="2000" dirty="0">
                <a:cs typeface="Courier New" panose="02070309020205020404" pitchFamily="49" charset="0"/>
              </a:rPr>
              <a:t>e) </a:t>
            </a:r>
            <a:r>
              <a:rPr lang="en-US" sz="2000" b="1" dirty="0">
                <a:latin typeface="Courier New" panose="02070309020205020404" pitchFamily="49" charset="0"/>
                <a:cs typeface="Courier New" panose="02070309020205020404" pitchFamily="49" charset="0"/>
              </a:rPr>
              <a:t>More than 1 correct answer above</a:t>
            </a:r>
          </a:p>
        </p:txBody>
      </p:sp>
    </p:spTree>
    <p:extLst>
      <p:ext uri="{BB962C8B-B14F-4D97-AF65-F5344CB8AC3E}">
        <p14:creationId xmlns:p14="http://schemas.microsoft.com/office/powerpoint/2010/main" val="1382994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8814" y="597067"/>
            <a:ext cx="9850056" cy="954107"/>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8. In Lab 8, if we don’t have the </a:t>
            </a:r>
            <a:r>
              <a:rPr lang="en-US" sz="2800" dirty="0" err="1">
                <a:solidFill>
                  <a:srgbClr val="002060"/>
                </a:solidFill>
                <a:latin typeface="Arial Narrow" panose="020B0606020202030204" pitchFamily="34" charset="0"/>
                <a:ea typeface="Yu Gothic UI Semilight" panose="020B0400000000000000" pitchFamily="34" charset="-128"/>
              </a:rPr>
              <a:t>tristate</a:t>
            </a:r>
            <a:r>
              <a:rPr lang="en-US" sz="2800" dirty="0">
                <a:solidFill>
                  <a:srgbClr val="002060"/>
                </a:solidFill>
                <a:latin typeface="Arial Narrow" panose="020B0606020202030204" pitchFamily="34" charset="0"/>
                <a:ea typeface="Yu Gothic UI Semilight" panose="020B0400000000000000" pitchFamily="34" charset="-128"/>
              </a:rPr>
              <a:t> buffer in </a:t>
            </a:r>
            <a:r>
              <a:rPr lang="en-US" sz="2800" dirty="0" err="1">
                <a:solidFill>
                  <a:srgbClr val="002060"/>
                </a:solidFill>
                <a:latin typeface="Arial Narrow" panose="020B0606020202030204" pitchFamily="34" charset="0"/>
                <a:ea typeface="Yu Gothic UI Semilight" panose="020B0400000000000000" pitchFamily="34" charset="-128"/>
              </a:rPr>
              <a:t>hpi_io_intf</a:t>
            </a:r>
            <a:r>
              <a:rPr lang="en-US" sz="2800" dirty="0">
                <a:solidFill>
                  <a:srgbClr val="002060"/>
                </a:solidFill>
                <a:latin typeface="Arial Narrow" panose="020B0606020202030204" pitchFamily="34" charset="0"/>
                <a:ea typeface="Yu Gothic UI Semilight" panose="020B0400000000000000" pitchFamily="34" charset="-128"/>
              </a:rPr>
              <a:t>, what would happen?</a:t>
            </a:r>
          </a:p>
        </p:txBody>
      </p:sp>
      <p:sp>
        <p:nvSpPr>
          <p:cNvPr id="7" name="文本框 6"/>
          <p:cNvSpPr txBox="1"/>
          <p:nvPr/>
        </p:nvSpPr>
        <p:spPr>
          <a:xfrm>
            <a:off x="777099" y="1551174"/>
            <a:ext cx="10320759" cy="6186309"/>
          </a:xfrm>
          <a:prstGeom prst="rect">
            <a:avLst/>
          </a:prstGeom>
          <a:noFill/>
        </p:spPr>
        <p:txBody>
          <a:bodyPr wrap="square" rtlCol="0">
            <a:spAutoFit/>
          </a:bodyPr>
          <a:lstStyle/>
          <a:p>
            <a:pPr>
              <a:spcBef>
                <a:spcPts val="600"/>
              </a:spcBef>
              <a:spcAft>
                <a:spcPts val="600"/>
              </a:spcAft>
            </a:pPr>
            <a:r>
              <a:rPr lang="en-US" sz="2800" dirty="0"/>
              <a:t>a) We may write to and read from OTG_DATA at the same time, which is more efficient</a:t>
            </a:r>
          </a:p>
          <a:p>
            <a:pPr>
              <a:spcBef>
                <a:spcPts val="600"/>
              </a:spcBef>
              <a:spcAft>
                <a:spcPts val="600"/>
              </a:spcAft>
            </a:pPr>
            <a:r>
              <a:rPr lang="en-US" sz="2800" dirty="0"/>
              <a:t>b) OTG_DATA may be driven with two drivers, which will cause I/O failure </a:t>
            </a:r>
          </a:p>
          <a:p>
            <a:pPr>
              <a:spcBef>
                <a:spcPts val="600"/>
              </a:spcBef>
              <a:spcAft>
                <a:spcPts val="600"/>
              </a:spcAft>
            </a:pPr>
            <a:r>
              <a:rPr lang="en-US" sz="2800" dirty="0"/>
              <a:t>c) Nothing would change</a:t>
            </a:r>
          </a:p>
          <a:p>
            <a:pPr>
              <a:spcBef>
                <a:spcPts val="600"/>
              </a:spcBef>
              <a:spcAft>
                <a:spcPts val="600"/>
              </a:spcAft>
            </a:pPr>
            <a:r>
              <a:rPr lang="en-US" sz="2800" dirty="0"/>
              <a:t>d) OTG_DATA will be grounded</a:t>
            </a:r>
          </a:p>
          <a:p>
            <a:pPr>
              <a:spcBef>
                <a:spcPts val="600"/>
              </a:spcBef>
              <a:spcAft>
                <a:spcPts val="600"/>
              </a:spcAft>
            </a:pPr>
            <a:r>
              <a:rPr lang="en-US" sz="2800" dirty="0"/>
              <a:t>e) OTG_DATA will be connected to Vcc directly</a:t>
            </a:r>
          </a:p>
          <a:p>
            <a:pPr>
              <a:defRPr/>
            </a:pPr>
            <a:r>
              <a:rPr lang="en-US" sz="1400" i="1" dirty="0"/>
              <a:t>This is not even a </a:t>
            </a:r>
            <a:r>
              <a:rPr lang="en-US" sz="1400" i="1" dirty="0" err="1"/>
              <a:t>SystemVerilog</a:t>
            </a:r>
            <a:r>
              <a:rPr lang="en-US" sz="1400" i="1" dirty="0"/>
              <a:t> syntax problem, but a design problem. An inout logic must be connected to a </a:t>
            </a:r>
            <a:r>
              <a:rPr lang="en-US" sz="1400" i="1" dirty="0" err="1"/>
              <a:t>tristate</a:t>
            </a:r>
            <a:r>
              <a:rPr lang="en-US" sz="1400" i="1" dirty="0"/>
              <a:t> buffer, otherwise the behavior is undefined. By the way, FPGA only supports inout logic to be mapped to i/o pins and does not internally support inout.</a:t>
            </a:r>
            <a:endParaRPr lang="en-US" sz="1400" dirty="0"/>
          </a:p>
          <a:p>
            <a:endParaRPr lang="en-US" sz="2800" dirty="0"/>
          </a:p>
          <a:p>
            <a:pPr>
              <a:spcBef>
                <a:spcPts val="600"/>
              </a:spcBef>
              <a:spcAft>
                <a:spcPts val="600"/>
              </a:spcAft>
            </a:pPr>
            <a:endParaRPr lang="en-US" sz="2800" dirty="0"/>
          </a:p>
          <a:p>
            <a:pPr marL="514350" indent="-514350">
              <a:spcAft>
                <a:spcPts val="600"/>
              </a:spcAft>
              <a:buAutoNum type="alphaLcParenR"/>
            </a:pPr>
            <a:endParaRPr lang="en-US" sz="2800" dirty="0"/>
          </a:p>
          <a:p>
            <a:pPr lvl="0" fontAlgn="base">
              <a:spcAft>
                <a:spcPts val="600"/>
              </a:spcAft>
            </a:pPr>
            <a:endParaRPr lang="en-US" sz="2800" dirty="0"/>
          </a:p>
        </p:txBody>
      </p:sp>
    </p:spTree>
    <p:extLst>
      <p:ext uri="{BB962C8B-B14F-4D97-AF65-F5344CB8AC3E}">
        <p14:creationId xmlns:p14="http://schemas.microsoft.com/office/powerpoint/2010/main" val="580079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8814" y="597067"/>
            <a:ext cx="9850056" cy="954107"/>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8. In Lab 8, if we don’t have the </a:t>
            </a:r>
            <a:r>
              <a:rPr lang="en-US" sz="2800" dirty="0" err="1">
                <a:solidFill>
                  <a:srgbClr val="002060"/>
                </a:solidFill>
                <a:latin typeface="Arial Narrow" panose="020B0606020202030204" pitchFamily="34" charset="0"/>
                <a:ea typeface="Yu Gothic UI Semilight" panose="020B0400000000000000" pitchFamily="34" charset="-128"/>
              </a:rPr>
              <a:t>tristate</a:t>
            </a:r>
            <a:r>
              <a:rPr lang="en-US" sz="2800" dirty="0">
                <a:solidFill>
                  <a:srgbClr val="002060"/>
                </a:solidFill>
                <a:latin typeface="Arial Narrow" panose="020B0606020202030204" pitchFamily="34" charset="0"/>
                <a:ea typeface="Yu Gothic UI Semilight" panose="020B0400000000000000" pitchFamily="34" charset="-128"/>
              </a:rPr>
              <a:t> buffer in </a:t>
            </a:r>
            <a:r>
              <a:rPr lang="en-US" sz="2800" dirty="0" err="1">
                <a:solidFill>
                  <a:srgbClr val="002060"/>
                </a:solidFill>
                <a:latin typeface="Arial Narrow" panose="020B0606020202030204" pitchFamily="34" charset="0"/>
                <a:ea typeface="Yu Gothic UI Semilight" panose="020B0400000000000000" pitchFamily="34" charset="-128"/>
              </a:rPr>
              <a:t>hpi_io_intf</a:t>
            </a:r>
            <a:r>
              <a:rPr lang="en-US" sz="2800" dirty="0">
                <a:solidFill>
                  <a:srgbClr val="002060"/>
                </a:solidFill>
                <a:latin typeface="Arial Narrow" panose="020B0606020202030204" pitchFamily="34" charset="0"/>
                <a:ea typeface="Yu Gothic UI Semilight" panose="020B0400000000000000" pitchFamily="34" charset="-128"/>
              </a:rPr>
              <a:t>, what would happen?</a:t>
            </a:r>
          </a:p>
        </p:txBody>
      </p:sp>
      <p:sp>
        <p:nvSpPr>
          <p:cNvPr id="7" name="文本框 6"/>
          <p:cNvSpPr txBox="1"/>
          <p:nvPr/>
        </p:nvSpPr>
        <p:spPr>
          <a:xfrm>
            <a:off x="777099" y="1551174"/>
            <a:ext cx="10320759" cy="6186309"/>
          </a:xfrm>
          <a:prstGeom prst="rect">
            <a:avLst/>
          </a:prstGeom>
          <a:noFill/>
        </p:spPr>
        <p:txBody>
          <a:bodyPr wrap="square" rtlCol="0">
            <a:spAutoFit/>
          </a:bodyPr>
          <a:lstStyle/>
          <a:p>
            <a:pPr>
              <a:spcBef>
                <a:spcPts val="600"/>
              </a:spcBef>
              <a:spcAft>
                <a:spcPts val="600"/>
              </a:spcAft>
            </a:pPr>
            <a:r>
              <a:rPr lang="en-US" sz="2800" dirty="0"/>
              <a:t>a) We may write to and read from OTG_DATA at the same time, which is more efficient</a:t>
            </a:r>
          </a:p>
          <a:p>
            <a:pPr>
              <a:spcBef>
                <a:spcPts val="600"/>
              </a:spcBef>
              <a:spcAft>
                <a:spcPts val="600"/>
              </a:spcAft>
            </a:pPr>
            <a:r>
              <a:rPr lang="en-US" sz="2800" b="1" dirty="0">
                <a:solidFill>
                  <a:srgbClr val="FF0000"/>
                </a:solidFill>
              </a:rPr>
              <a:t>b) OTG_DATA may be driven with two drivers, which will cause I/O failure </a:t>
            </a:r>
            <a:r>
              <a:rPr lang="zh-CN" altLang="en-US" sz="2800" dirty="0">
                <a:solidFill>
                  <a:srgbClr val="FF0000"/>
                </a:solidFill>
                <a:latin typeface="Yu Gothic UI Semilight" panose="020B0400000000000000" pitchFamily="34" charset="-128"/>
                <a:ea typeface="Yu Gothic UI Semilight" panose="020B0400000000000000" pitchFamily="34" charset="-128"/>
              </a:rPr>
              <a:t>★</a:t>
            </a:r>
            <a:endParaRPr lang="en-US" sz="2800" b="1" dirty="0">
              <a:solidFill>
                <a:srgbClr val="FF0000"/>
              </a:solidFill>
            </a:endParaRPr>
          </a:p>
          <a:p>
            <a:pPr>
              <a:spcBef>
                <a:spcPts val="600"/>
              </a:spcBef>
              <a:spcAft>
                <a:spcPts val="600"/>
              </a:spcAft>
            </a:pPr>
            <a:r>
              <a:rPr lang="en-US" sz="2800" dirty="0"/>
              <a:t>c) Nothing would change</a:t>
            </a:r>
          </a:p>
          <a:p>
            <a:pPr>
              <a:spcBef>
                <a:spcPts val="600"/>
              </a:spcBef>
              <a:spcAft>
                <a:spcPts val="600"/>
              </a:spcAft>
            </a:pPr>
            <a:r>
              <a:rPr lang="en-US" sz="2800" dirty="0"/>
              <a:t>d) OTG_DATA will be grounded</a:t>
            </a:r>
          </a:p>
          <a:p>
            <a:pPr>
              <a:spcBef>
                <a:spcPts val="600"/>
              </a:spcBef>
              <a:spcAft>
                <a:spcPts val="600"/>
              </a:spcAft>
            </a:pPr>
            <a:r>
              <a:rPr lang="en-US" sz="2800" dirty="0"/>
              <a:t>e) OTG_DATA will be connected to Vcc directly</a:t>
            </a:r>
          </a:p>
          <a:p>
            <a:pPr>
              <a:defRPr/>
            </a:pPr>
            <a:r>
              <a:rPr lang="en-US" sz="1400" i="1" dirty="0"/>
              <a:t>This is not even a </a:t>
            </a:r>
            <a:r>
              <a:rPr lang="en-US" sz="1400" i="1" dirty="0" err="1"/>
              <a:t>SystemVerilog</a:t>
            </a:r>
            <a:r>
              <a:rPr lang="en-US" sz="1400" i="1" dirty="0"/>
              <a:t> syntax problem, but a design problem. An inout logic must be connected to a </a:t>
            </a:r>
            <a:r>
              <a:rPr lang="en-US" sz="1400" i="1" dirty="0" err="1"/>
              <a:t>tristate</a:t>
            </a:r>
            <a:r>
              <a:rPr lang="en-US" sz="1400" i="1" dirty="0"/>
              <a:t> buffer, otherwise the behavior is undefined. By the way, FPGA only supports inout logic to be mapped to i/o pins and does not internally support inout.</a:t>
            </a:r>
            <a:endParaRPr lang="en-US" sz="1400" dirty="0"/>
          </a:p>
          <a:p>
            <a:endParaRPr lang="en-US" sz="2800" dirty="0"/>
          </a:p>
          <a:p>
            <a:pPr>
              <a:spcBef>
                <a:spcPts val="600"/>
              </a:spcBef>
              <a:spcAft>
                <a:spcPts val="600"/>
              </a:spcAft>
            </a:pPr>
            <a:endParaRPr lang="en-US" sz="2800" dirty="0"/>
          </a:p>
          <a:p>
            <a:pPr marL="514350" indent="-514350">
              <a:spcAft>
                <a:spcPts val="600"/>
              </a:spcAft>
              <a:buAutoNum type="alphaLcParenR"/>
            </a:pPr>
            <a:endParaRPr lang="en-US" sz="2800" dirty="0"/>
          </a:p>
          <a:p>
            <a:pPr lvl="0" fontAlgn="base">
              <a:spcAft>
                <a:spcPts val="600"/>
              </a:spcAft>
            </a:pPr>
            <a:endParaRPr lang="en-US" sz="2800" dirty="0"/>
          </a:p>
        </p:txBody>
      </p:sp>
    </p:spTree>
    <p:extLst>
      <p:ext uri="{BB962C8B-B14F-4D97-AF65-F5344CB8AC3E}">
        <p14:creationId xmlns:p14="http://schemas.microsoft.com/office/powerpoint/2010/main" val="829700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5A5521-7DA2-7047-B62E-E367C80F99F5}"/>
              </a:ext>
            </a:extLst>
          </p:cNvPr>
          <p:cNvSpPr>
            <a:spLocks noGrp="1"/>
          </p:cNvSpPr>
          <p:nvPr>
            <p:ph idx="1"/>
          </p:nvPr>
        </p:nvSpPr>
        <p:spPr>
          <a:xfrm>
            <a:off x="838200" y="503853"/>
            <a:ext cx="10515600" cy="5673110"/>
          </a:xfrm>
        </p:spPr>
        <p:txBody>
          <a:bodyPr/>
          <a:lstStyle/>
          <a:p>
            <a:r>
              <a:rPr lang="en-US" dirty="0"/>
              <a:t>Exam Breakdown</a:t>
            </a:r>
          </a:p>
          <a:p>
            <a:endParaRPr lang="en-US" dirty="0"/>
          </a:p>
          <a:p>
            <a:r>
              <a:rPr lang="en-US" dirty="0"/>
              <a:t>~70% will be materials after Midterm;</a:t>
            </a:r>
          </a:p>
          <a:p>
            <a:r>
              <a:rPr lang="en-US" dirty="0"/>
              <a:t>~30% will be materials before Midterm;</a:t>
            </a:r>
          </a:p>
          <a:p>
            <a:endParaRPr lang="en-US" dirty="0"/>
          </a:p>
          <a:p>
            <a:r>
              <a:rPr lang="en-US" dirty="0"/>
              <a:t>Know the high-level description (with a reasonable level of detail, of course) of each Lab is the most important thing.</a:t>
            </a:r>
          </a:p>
          <a:p>
            <a:r>
              <a:rPr lang="en-US" dirty="0"/>
              <a:t>Know the things discussed in lecture about Final Project will be helpful.</a:t>
            </a:r>
          </a:p>
          <a:p>
            <a:r>
              <a:rPr lang="en-US" dirty="0"/>
              <a:t>Know the properties of all the storages on the board (on chip memory, SRAM, SDRAM, Flash)</a:t>
            </a:r>
          </a:p>
        </p:txBody>
      </p:sp>
    </p:spTree>
    <p:extLst>
      <p:ext uri="{BB962C8B-B14F-4D97-AF65-F5344CB8AC3E}">
        <p14:creationId xmlns:p14="http://schemas.microsoft.com/office/powerpoint/2010/main" val="330735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8814" y="583342"/>
            <a:ext cx="9850056" cy="707886"/>
          </a:xfrm>
          <a:prstGeom prst="rect">
            <a:avLst/>
          </a:prstGeom>
          <a:noFill/>
        </p:spPr>
        <p:txBody>
          <a:bodyPr wrap="square" rtlCol="0">
            <a:spAutoFit/>
          </a:bodyPr>
          <a:lstStyle/>
          <a:p>
            <a:pPr algn="ctr"/>
            <a:r>
              <a:rPr lang="en-US" sz="4000" dirty="0">
                <a:solidFill>
                  <a:srgbClr val="002060"/>
                </a:solidFill>
                <a:latin typeface="Arial Narrow" panose="020B0606020202030204" pitchFamily="34" charset="0"/>
                <a:ea typeface="Yu Gothic UI Semilight" panose="020B0400000000000000" pitchFamily="34" charset="-128"/>
              </a:rPr>
              <a:t>Problem 8 – Additional Notes</a:t>
            </a:r>
          </a:p>
        </p:txBody>
      </p:sp>
      <p:sp>
        <p:nvSpPr>
          <p:cNvPr id="7" name="文本框 6"/>
          <p:cNvSpPr txBox="1"/>
          <p:nvPr/>
        </p:nvSpPr>
        <p:spPr>
          <a:xfrm>
            <a:off x="879676" y="1874570"/>
            <a:ext cx="10320759" cy="1569660"/>
          </a:xfrm>
          <a:prstGeom prst="rect">
            <a:avLst/>
          </a:prstGeom>
          <a:noFill/>
        </p:spPr>
        <p:txBody>
          <a:bodyPr wrap="square" rtlCol="0">
            <a:spAutoFit/>
          </a:bodyPr>
          <a:lstStyle/>
          <a:p>
            <a:r>
              <a:rPr lang="en-US" sz="2400" dirty="0"/>
              <a:t>An</a:t>
            </a:r>
            <a:r>
              <a:rPr lang="en-US" sz="2400" i="1" dirty="0"/>
              <a:t> inout </a:t>
            </a:r>
            <a:r>
              <a:rPr lang="en-US" sz="2400" dirty="0"/>
              <a:t>logic must be connected to a </a:t>
            </a:r>
            <a:r>
              <a:rPr lang="en-US" sz="2400" dirty="0" err="1"/>
              <a:t>tristate</a:t>
            </a:r>
            <a:r>
              <a:rPr lang="en-US" sz="2400" dirty="0"/>
              <a:t> buffer, otherwise the behavior is undefined. By the way, FPGA only supports inout logic to be mapped to i/o pins and does not internally support inout.</a:t>
            </a:r>
          </a:p>
          <a:p>
            <a:endParaRPr lang="en-US" sz="2400" dirty="0">
              <a:latin typeface="Courier New" panose="02070309020205020404" pitchFamily="49" charset="0"/>
              <a:cs typeface="Courier New" panose="02070309020205020404" pitchFamily="49" charset="0"/>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6134" y="3943409"/>
            <a:ext cx="3707046" cy="2140968"/>
          </a:xfrm>
          <a:prstGeom prst="rect">
            <a:avLst/>
          </a:prstGeom>
        </p:spPr>
      </p:pic>
      <p:sp>
        <p:nvSpPr>
          <p:cNvPr id="9" name="Rectangle 3"/>
          <p:cNvSpPr>
            <a:spLocks noChangeArrowheads="1"/>
          </p:cNvSpPr>
          <p:nvPr/>
        </p:nvSpPr>
        <p:spPr bwMode="auto">
          <a:xfrm>
            <a:off x="1951675" y="3290343"/>
            <a:ext cx="76944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5B9BD5"/>
                </a:solidFill>
                <a:effectLst/>
                <a:latin typeface="Courier New" panose="02070309020205020404" pitchFamily="49" charset="0"/>
                <a:cs typeface="Courier New" panose="02070309020205020404" pitchFamily="49" charset="0"/>
              </a:rPr>
              <a:t>assign</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out = (control)? in : 16'bZZZZZZZZZZZZZZZZ;</a:t>
            </a:r>
            <a:endParaRPr kumimoji="0" lang="en-US" altLang="en-US" sz="44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4775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8814" y="583342"/>
            <a:ext cx="9850056" cy="707886"/>
          </a:xfrm>
          <a:prstGeom prst="rect">
            <a:avLst/>
          </a:prstGeom>
          <a:noFill/>
        </p:spPr>
        <p:txBody>
          <a:bodyPr wrap="square" rtlCol="0">
            <a:spAutoFit/>
          </a:bodyPr>
          <a:lstStyle/>
          <a:p>
            <a:pPr algn="ctr"/>
            <a:r>
              <a:rPr lang="en-US" sz="4000" dirty="0">
                <a:solidFill>
                  <a:srgbClr val="002060"/>
                </a:solidFill>
                <a:latin typeface="Arial Narrow" panose="020B0606020202030204" pitchFamily="34" charset="0"/>
                <a:ea typeface="Yu Gothic UI Semilight" panose="020B0400000000000000" pitchFamily="34" charset="-128"/>
              </a:rPr>
              <a:t>Problem 8 – Additional Notes</a:t>
            </a:r>
          </a:p>
        </p:txBody>
      </p:sp>
      <p:sp>
        <p:nvSpPr>
          <p:cNvPr id="7" name="文本框 6"/>
          <p:cNvSpPr txBox="1"/>
          <p:nvPr/>
        </p:nvSpPr>
        <p:spPr>
          <a:xfrm>
            <a:off x="931625" y="1291228"/>
            <a:ext cx="10320759" cy="461665"/>
          </a:xfrm>
          <a:prstGeom prst="rect">
            <a:avLst/>
          </a:prstGeom>
          <a:noFill/>
        </p:spPr>
        <p:txBody>
          <a:bodyPr wrap="square" rtlCol="0">
            <a:spAutoFit/>
          </a:bodyPr>
          <a:lstStyle/>
          <a:p>
            <a:r>
              <a:rPr lang="en-US" sz="2400" dirty="0"/>
              <a:t>A more complete picture</a:t>
            </a:r>
            <a:endParaRPr lang="en-US" sz="2400" dirty="0">
              <a:latin typeface="Courier New" panose="02070309020205020404" pitchFamily="49" charset="0"/>
              <a:cs typeface="Courier New" panose="02070309020205020404" pitchFamily="49" charset="0"/>
            </a:endParaRPr>
          </a:p>
        </p:txBody>
      </p:sp>
      <p:pic>
        <p:nvPicPr>
          <p:cNvPr id="3" name="图片 2"/>
          <p:cNvPicPr>
            <a:picLocks noChangeAspect="1"/>
          </p:cNvPicPr>
          <p:nvPr/>
        </p:nvPicPr>
        <p:blipFill>
          <a:blip r:embed="rId2"/>
          <a:stretch>
            <a:fillRect/>
          </a:stretch>
        </p:blipFill>
        <p:spPr>
          <a:xfrm>
            <a:off x="1709925" y="1752893"/>
            <a:ext cx="8764157" cy="4329741"/>
          </a:xfrm>
          <a:prstGeom prst="rect">
            <a:avLst/>
          </a:prstGeom>
        </p:spPr>
      </p:pic>
    </p:spTree>
    <p:extLst>
      <p:ext uri="{BB962C8B-B14F-4D97-AF65-F5344CB8AC3E}">
        <p14:creationId xmlns:p14="http://schemas.microsoft.com/office/powerpoint/2010/main" val="3021041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5490" y="120244"/>
            <a:ext cx="11610110" cy="1107996"/>
          </a:xfrm>
          <a:prstGeom prst="rect">
            <a:avLst/>
          </a:prstGeom>
          <a:noFill/>
        </p:spPr>
        <p:txBody>
          <a:bodyPr wrap="square" rtlCol="0">
            <a:spAutoFit/>
          </a:bodyPr>
          <a:lstStyle/>
          <a:p>
            <a:pPr algn="just"/>
            <a:r>
              <a:rPr lang="en-US" sz="2200" dirty="0">
                <a:solidFill>
                  <a:srgbClr val="002060"/>
                </a:solidFill>
                <a:latin typeface="Arial Narrow" panose="020B0606020202030204" pitchFamily="34" charset="0"/>
                <a:ea typeface="Yu Gothic UI Semilight" panose="020B0400000000000000" pitchFamily="34" charset="-128"/>
              </a:rPr>
              <a:t>9. Start from the circuit in Lab 7, if we want bit zero to be constantly blinking (with 50% duty cycle) and bit 7:1 keep displaying the accumulation value, what should we add to the code AFTER the accumulation part? Assuming all code are inside a while(1) loop, and other code (accumulation, not shown) are correctly written.</a:t>
            </a:r>
          </a:p>
        </p:txBody>
      </p:sp>
      <p:graphicFrame>
        <p:nvGraphicFramePr>
          <p:cNvPr id="10" name="表格 9"/>
          <p:cNvGraphicFramePr>
            <a:graphicFrameLocks noGrp="1"/>
          </p:cNvGraphicFramePr>
          <p:nvPr>
            <p:extLst>
              <p:ext uri="{D42A27DB-BD31-4B8C-83A1-F6EECF244321}">
                <p14:modId xmlns:p14="http://schemas.microsoft.com/office/powerpoint/2010/main" val="1790736144"/>
              </p:ext>
            </p:extLst>
          </p:nvPr>
        </p:nvGraphicFramePr>
        <p:xfrm>
          <a:off x="825110" y="1469101"/>
          <a:ext cx="9974072" cy="3854740"/>
        </p:xfrm>
        <a:graphic>
          <a:graphicData uri="http://schemas.openxmlformats.org/drawingml/2006/table">
            <a:tbl>
              <a:tblPr firstRow="1" bandRow="1">
                <a:tableStyleId>{5C22544A-7EE6-4342-B048-85BDC9FD1C3A}</a:tableStyleId>
              </a:tblPr>
              <a:tblGrid>
                <a:gridCol w="4987036">
                  <a:extLst>
                    <a:ext uri="{9D8B030D-6E8A-4147-A177-3AD203B41FA5}">
                      <a16:colId xmlns:a16="http://schemas.microsoft.com/office/drawing/2014/main" val="20000"/>
                    </a:ext>
                  </a:extLst>
                </a:gridCol>
                <a:gridCol w="4987036">
                  <a:extLst>
                    <a:ext uri="{9D8B030D-6E8A-4147-A177-3AD203B41FA5}">
                      <a16:colId xmlns:a16="http://schemas.microsoft.com/office/drawing/2014/main" val="20001"/>
                    </a:ext>
                  </a:extLst>
                </a:gridCol>
              </a:tblGrid>
              <a:tr h="1927370">
                <a:tc>
                  <a:txBody>
                    <a:bodyPr/>
                    <a:lstStyle/>
                    <a:p>
                      <a:r>
                        <a:rPr lang="en-US" sz="1600" b="1" kern="1200" dirty="0">
                          <a:solidFill>
                            <a:schemeClr val="tx1"/>
                          </a:solidFill>
                          <a:effectLst/>
                          <a:latin typeface="Courier New" panose="02070309020205020404" pitchFamily="49" charset="0"/>
                          <a:ea typeface="+mn-ea"/>
                          <a:cs typeface="Courier New" panose="02070309020205020404" pitchFamily="49" charset="0"/>
                        </a:rPr>
                        <a:t>a.</a:t>
                      </a:r>
                    </a:p>
                    <a:p>
                      <a:r>
                        <a:rPr lang="en-US" sz="1600" b="1" kern="1200" dirty="0">
                          <a:solidFill>
                            <a:srgbClr val="5B9BD5"/>
                          </a:solidFill>
                          <a:effectLst/>
                          <a:latin typeface="Courier New" panose="02070309020205020404" pitchFamily="49" charset="0"/>
                          <a:ea typeface="+mn-ea"/>
                          <a:cs typeface="Courier New" panose="02070309020205020404" pitchFamily="49" charset="0"/>
                        </a:rPr>
                        <a:t>for</a:t>
                      </a:r>
                      <a:r>
                        <a:rPr lang="en-US" sz="1600" b="1" kern="1200" dirty="0">
                          <a:solidFill>
                            <a:schemeClr val="tx1"/>
                          </a:solidFill>
                          <a:effectLst/>
                          <a:latin typeface="Courier New" panose="02070309020205020404" pitchFamily="49" charset="0"/>
                          <a:ea typeface="+mn-ea"/>
                          <a:cs typeface="Courier New" panose="02070309020205020404" pitchFamily="49" charset="0"/>
                        </a:rPr>
                        <a:t>(</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 0; </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&lt; 1000000; </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 //delay</a:t>
                      </a:r>
                    </a:p>
                    <a:p>
                      <a:r>
                        <a:rPr lang="en-US" sz="1600" b="1" kern="1200" dirty="0">
                          <a:solidFill>
                            <a:schemeClr val="tx1"/>
                          </a:solidFill>
                          <a:effectLst/>
                          <a:latin typeface="Courier New" panose="02070309020205020404" pitchFamily="49" charset="0"/>
                          <a:ea typeface="+mn-ea"/>
                          <a:cs typeface="Courier New" panose="02070309020205020404" pitchFamily="49" charset="0"/>
                        </a:rPr>
                        <a:t> *LED = *accumulator &amp; (0x01);</a:t>
                      </a:r>
                      <a:endParaRPr lang="en-US" sz="1600" b="1" dirty="0">
                        <a:solidFill>
                          <a:schemeClr val="tx1"/>
                        </a:solidFill>
                        <a:latin typeface="Courier New" panose="02070309020205020404" pitchFamily="49" charset="0"/>
                        <a:cs typeface="Courier New" panose="02070309020205020404" pitchFamily="49" charset="0"/>
                      </a:endParaRPr>
                    </a:p>
                  </a:txBody>
                  <a:tcPr>
                    <a:solidFill>
                      <a:schemeClr val="accent1">
                        <a:lumMod val="20000"/>
                        <a:lumOff val="80000"/>
                      </a:schemeClr>
                    </a:solidFill>
                  </a:tcPr>
                </a:tc>
                <a:tc>
                  <a:txBody>
                    <a:bodyPr/>
                    <a:lstStyle/>
                    <a:p>
                      <a:r>
                        <a:rPr lang="en-US" sz="1600" b="1" kern="1200" dirty="0">
                          <a:solidFill>
                            <a:schemeClr val="tx1"/>
                          </a:solidFill>
                          <a:effectLst/>
                          <a:latin typeface="Courier New" panose="02070309020205020404" pitchFamily="49" charset="0"/>
                          <a:ea typeface="+mn-ea"/>
                          <a:cs typeface="Courier New" panose="02070309020205020404" pitchFamily="49" charset="0"/>
                        </a:rPr>
                        <a:t>b.</a:t>
                      </a:r>
                    </a:p>
                    <a:p>
                      <a:r>
                        <a:rPr lang="en-US" sz="1600" b="1" kern="1200" dirty="0">
                          <a:solidFill>
                            <a:srgbClr val="5B9BD5"/>
                          </a:solidFill>
                          <a:effectLst/>
                          <a:latin typeface="Courier New" panose="02070309020205020404" pitchFamily="49" charset="0"/>
                          <a:ea typeface="+mn-ea"/>
                          <a:cs typeface="Courier New" panose="02070309020205020404" pitchFamily="49" charset="0"/>
                        </a:rPr>
                        <a:t>for</a:t>
                      </a:r>
                      <a:r>
                        <a:rPr lang="en-US" sz="1600" b="1" kern="1200" dirty="0">
                          <a:solidFill>
                            <a:schemeClr val="tx1"/>
                          </a:solidFill>
                          <a:effectLst/>
                          <a:latin typeface="Courier New" panose="02070309020205020404" pitchFamily="49" charset="0"/>
                          <a:ea typeface="+mn-ea"/>
                          <a:cs typeface="Courier New" panose="02070309020205020404" pitchFamily="49" charset="0"/>
                        </a:rPr>
                        <a:t>(</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 0; </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&lt; 1000000; </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 //delay</a:t>
                      </a:r>
                    </a:p>
                    <a:p>
                      <a:r>
                        <a:rPr lang="en-US" sz="1600" b="1" kern="1200" dirty="0">
                          <a:solidFill>
                            <a:schemeClr val="tx1"/>
                          </a:solidFill>
                          <a:effectLst/>
                          <a:latin typeface="Courier New" panose="02070309020205020404" pitchFamily="49" charset="0"/>
                          <a:ea typeface="+mn-ea"/>
                          <a:cs typeface="Courier New" panose="02070309020205020404" pitchFamily="49" charset="0"/>
                        </a:rPr>
                        <a:t>*accumulator = *accumulator ^ (0x01);</a:t>
                      </a:r>
                    </a:p>
                    <a:p>
                      <a:r>
                        <a:rPr lang="en-US" sz="1600" b="1" kern="1200" dirty="0">
                          <a:solidFill>
                            <a:schemeClr val="tx1"/>
                          </a:solidFill>
                          <a:effectLst/>
                          <a:latin typeface="Courier New" panose="02070309020205020404" pitchFamily="49" charset="0"/>
                          <a:ea typeface="+mn-ea"/>
                          <a:cs typeface="Courier New" panose="02070309020205020404" pitchFamily="49" charset="0"/>
                        </a:rPr>
                        <a:t>*LED =*accumulator;</a:t>
                      </a:r>
                    </a:p>
                    <a:p>
                      <a:r>
                        <a:rPr lang="en-US" sz="1600" b="1" kern="1200" dirty="0">
                          <a:solidFill>
                            <a:schemeClr val="tx1"/>
                          </a:solidFill>
                          <a:effectLst/>
                          <a:latin typeface="Courier New" panose="02070309020205020404" pitchFamily="49" charset="0"/>
                          <a:ea typeface="+mn-ea"/>
                          <a:cs typeface="Courier New" panose="02070309020205020404" pitchFamily="49" charset="0"/>
                        </a:rPr>
                        <a:t>for(</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 0; </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&lt; 1000000; </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 //delay</a:t>
                      </a:r>
                    </a:p>
                    <a:p>
                      <a:r>
                        <a:rPr lang="en-US" sz="1600" b="1" kern="1200" dirty="0">
                          <a:solidFill>
                            <a:schemeClr val="tx1"/>
                          </a:solidFill>
                          <a:effectLst/>
                          <a:latin typeface="Courier New" panose="02070309020205020404" pitchFamily="49" charset="0"/>
                          <a:ea typeface="+mn-ea"/>
                          <a:cs typeface="Courier New" panose="02070309020205020404" pitchFamily="49" charset="0"/>
                        </a:rPr>
                        <a:t>accumulator = *accumulator ^ (0x01);</a:t>
                      </a:r>
                    </a:p>
                    <a:p>
                      <a:r>
                        <a:rPr lang="en-US" sz="1600" b="1" kern="1200" dirty="0">
                          <a:solidFill>
                            <a:schemeClr val="tx1"/>
                          </a:solidFill>
                          <a:effectLst/>
                          <a:latin typeface="Courier New" panose="02070309020205020404" pitchFamily="49" charset="0"/>
                          <a:ea typeface="+mn-ea"/>
                          <a:cs typeface="Courier New" panose="02070309020205020404" pitchFamily="49" charset="0"/>
                        </a:rPr>
                        <a:t>*LED = *accumulator; </a:t>
                      </a:r>
                      <a:endParaRPr lang="en-US" sz="1600" b="1" dirty="0">
                        <a:solidFill>
                          <a:schemeClr val="tx1"/>
                        </a:solidFill>
                        <a:latin typeface="Courier New" panose="02070309020205020404" pitchFamily="49" charset="0"/>
                        <a:cs typeface="Courier New" panose="02070309020205020404" pitchFamily="49" charset="0"/>
                      </a:endParaRPr>
                    </a:p>
                  </a:txBody>
                  <a:tcPr>
                    <a:solidFill>
                      <a:schemeClr val="accent1">
                        <a:lumMod val="20000"/>
                        <a:lumOff val="80000"/>
                      </a:schemeClr>
                    </a:solidFill>
                  </a:tcPr>
                </a:tc>
                <a:extLst>
                  <a:ext uri="{0D108BD9-81ED-4DB2-BD59-A6C34878D82A}">
                    <a16:rowId xmlns:a16="http://schemas.microsoft.com/office/drawing/2014/main" val="10000"/>
                  </a:ext>
                </a:extLst>
              </a:tr>
              <a:tr h="1927370">
                <a:tc>
                  <a:txBody>
                    <a:bodyPr/>
                    <a:lstStyle/>
                    <a:p>
                      <a:r>
                        <a:rPr lang="en-US" sz="1600" b="1" kern="1200" dirty="0">
                          <a:solidFill>
                            <a:schemeClr val="tx1"/>
                          </a:solidFill>
                          <a:effectLst/>
                          <a:latin typeface="Courier New" panose="02070309020205020404" pitchFamily="49" charset="0"/>
                          <a:ea typeface="+mn-ea"/>
                          <a:cs typeface="Courier New" panose="02070309020205020404" pitchFamily="49" charset="0"/>
                        </a:rPr>
                        <a:t>c.</a:t>
                      </a:r>
                    </a:p>
                    <a:p>
                      <a:r>
                        <a:rPr lang="en-US" sz="1600" b="1" kern="1200" dirty="0">
                          <a:solidFill>
                            <a:srgbClr val="5B9BD5"/>
                          </a:solidFill>
                          <a:effectLst/>
                          <a:latin typeface="Courier New" panose="02070309020205020404" pitchFamily="49" charset="0"/>
                          <a:ea typeface="+mn-ea"/>
                          <a:cs typeface="Courier New" panose="02070309020205020404" pitchFamily="49" charset="0"/>
                        </a:rPr>
                        <a:t>for</a:t>
                      </a:r>
                      <a:r>
                        <a:rPr lang="en-US" sz="1600" b="1" kern="1200" dirty="0">
                          <a:solidFill>
                            <a:schemeClr val="tx1"/>
                          </a:solidFill>
                          <a:effectLst/>
                          <a:latin typeface="Courier New" panose="02070309020205020404" pitchFamily="49" charset="0"/>
                          <a:ea typeface="+mn-ea"/>
                          <a:cs typeface="Courier New" panose="02070309020205020404" pitchFamily="49" charset="0"/>
                        </a:rPr>
                        <a:t>(</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 0; </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&lt; 1000000; </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 //delay</a:t>
                      </a:r>
                    </a:p>
                    <a:p>
                      <a:r>
                        <a:rPr lang="en-US" sz="1600" b="1" kern="1200" dirty="0">
                          <a:solidFill>
                            <a:schemeClr val="tx1"/>
                          </a:solidFill>
                          <a:effectLst/>
                          <a:latin typeface="Courier New" panose="02070309020205020404" pitchFamily="49" charset="0"/>
                          <a:ea typeface="+mn-ea"/>
                          <a:cs typeface="Courier New" panose="02070309020205020404" pitchFamily="49" charset="0"/>
                        </a:rPr>
                        <a:t>*accumulator = *accumulator &amp; (0xFE);</a:t>
                      </a:r>
                    </a:p>
                    <a:p>
                      <a:r>
                        <a:rPr lang="en-US" sz="1600" b="1" kern="1200" dirty="0">
                          <a:solidFill>
                            <a:schemeClr val="tx1"/>
                          </a:solidFill>
                          <a:effectLst/>
                          <a:latin typeface="Courier New" panose="02070309020205020404" pitchFamily="49" charset="0"/>
                          <a:ea typeface="+mn-ea"/>
                          <a:cs typeface="Courier New" panose="02070309020205020404" pitchFamily="49" charset="0"/>
                        </a:rPr>
                        <a:t>*LED = *accumulator;</a:t>
                      </a:r>
                    </a:p>
                    <a:p>
                      <a:r>
                        <a:rPr lang="en-US" sz="1600" b="1" kern="1200" dirty="0">
                          <a:solidFill>
                            <a:srgbClr val="5B9BD5"/>
                          </a:solidFill>
                          <a:effectLst/>
                          <a:latin typeface="Courier New" panose="02070309020205020404" pitchFamily="49" charset="0"/>
                          <a:ea typeface="+mn-ea"/>
                          <a:cs typeface="Courier New" panose="02070309020205020404" pitchFamily="49" charset="0"/>
                        </a:rPr>
                        <a:t>for</a:t>
                      </a:r>
                      <a:r>
                        <a:rPr lang="en-US" sz="1600" b="1" kern="1200" dirty="0">
                          <a:solidFill>
                            <a:schemeClr val="tx1"/>
                          </a:solidFill>
                          <a:effectLst/>
                          <a:latin typeface="Courier New" panose="02070309020205020404" pitchFamily="49" charset="0"/>
                          <a:ea typeface="+mn-ea"/>
                          <a:cs typeface="Courier New" panose="02070309020205020404" pitchFamily="49" charset="0"/>
                        </a:rPr>
                        <a:t>(</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 0; </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&lt; 1000000; </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 //delay</a:t>
                      </a:r>
                    </a:p>
                    <a:p>
                      <a:r>
                        <a:rPr lang="en-US" sz="1600" b="1" kern="1200" dirty="0">
                          <a:solidFill>
                            <a:schemeClr val="tx1"/>
                          </a:solidFill>
                          <a:effectLst/>
                          <a:latin typeface="Courier New" panose="02070309020205020404" pitchFamily="49" charset="0"/>
                          <a:ea typeface="+mn-ea"/>
                          <a:cs typeface="Courier New" panose="02070309020205020404" pitchFamily="49" charset="0"/>
                        </a:rPr>
                        <a:t>*accumulator = *accumulator | (0x01);</a:t>
                      </a:r>
                    </a:p>
                    <a:p>
                      <a:r>
                        <a:rPr lang="en-US" sz="1600" b="1" kern="1200" dirty="0">
                          <a:solidFill>
                            <a:schemeClr val="tx1"/>
                          </a:solidFill>
                          <a:effectLst/>
                          <a:latin typeface="Courier New" panose="02070309020205020404" pitchFamily="49" charset="0"/>
                          <a:ea typeface="+mn-ea"/>
                          <a:cs typeface="Courier New" panose="02070309020205020404" pitchFamily="49" charset="0"/>
                        </a:rPr>
                        <a:t>*LED = *accumulator; </a:t>
                      </a:r>
                      <a:endParaRPr lang="en-US" sz="1600" b="1" dirty="0">
                        <a:solidFill>
                          <a:schemeClr val="tx1"/>
                        </a:solidFill>
                        <a:latin typeface="Courier New" panose="02070309020205020404" pitchFamily="49" charset="0"/>
                        <a:cs typeface="Courier New" panose="02070309020205020404" pitchFamily="49" charset="0"/>
                      </a:endParaRPr>
                    </a:p>
                  </a:txBody>
                  <a:tcPr>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effectLst/>
                          <a:latin typeface="Courier New" panose="02070309020205020404" pitchFamily="49" charset="0"/>
                          <a:ea typeface="+mn-ea"/>
                          <a:cs typeface="Courier New" panose="02070309020205020404" pitchFamily="49" charset="0"/>
                        </a:rPr>
                        <a:t>d.</a:t>
                      </a:r>
                      <a:r>
                        <a:rPr lang="zh-CN" altLang="en-US" sz="1600" b="1" dirty="0">
                          <a:solidFill>
                            <a:schemeClr val="tx1"/>
                          </a:solidFill>
                          <a:latin typeface="Yu Gothic UI Semilight" panose="020B0400000000000000" pitchFamily="34" charset="-128"/>
                          <a:ea typeface="Yu Gothic UI Semilight" panose="020B0400000000000000" pitchFamily="34" charset="-128"/>
                        </a:rPr>
                        <a:t> </a:t>
                      </a:r>
                      <a:endParaRPr lang="en-US" sz="1600" b="1" dirty="0">
                        <a:solidFill>
                          <a:schemeClr val="tx1"/>
                        </a:solidFill>
                      </a:endParaRPr>
                    </a:p>
                    <a:p>
                      <a:r>
                        <a:rPr lang="en-US" sz="1600" b="1" kern="1200" dirty="0">
                          <a:solidFill>
                            <a:srgbClr val="5B9BD5"/>
                          </a:solidFill>
                          <a:effectLst/>
                          <a:latin typeface="Courier New" panose="02070309020205020404" pitchFamily="49" charset="0"/>
                          <a:ea typeface="+mn-ea"/>
                          <a:cs typeface="Courier New" panose="02070309020205020404" pitchFamily="49" charset="0"/>
                        </a:rPr>
                        <a:t>for</a:t>
                      </a:r>
                      <a:r>
                        <a:rPr lang="en-US" sz="1600" b="1" kern="1200" dirty="0">
                          <a:solidFill>
                            <a:schemeClr val="tx1"/>
                          </a:solidFill>
                          <a:effectLst/>
                          <a:latin typeface="Courier New" panose="02070309020205020404" pitchFamily="49" charset="0"/>
                          <a:ea typeface="+mn-ea"/>
                          <a:cs typeface="Courier New" panose="02070309020205020404" pitchFamily="49" charset="0"/>
                        </a:rPr>
                        <a:t>(</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 0; </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&lt; 1000000; </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 //delay</a:t>
                      </a:r>
                    </a:p>
                    <a:p>
                      <a:r>
                        <a:rPr lang="en-US" sz="1600" b="1" kern="1200" dirty="0">
                          <a:solidFill>
                            <a:schemeClr val="tx1"/>
                          </a:solidFill>
                          <a:effectLst/>
                          <a:latin typeface="Courier New" panose="02070309020205020404" pitchFamily="49" charset="0"/>
                          <a:ea typeface="+mn-ea"/>
                          <a:cs typeface="Courier New" panose="02070309020205020404" pitchFamily="49" charset="0"/>
                        </a:rPr>
                        <a:t>*LED = *accumulator &amp; (0xFE);</a:t>
                      </a:r>
                    </a:p>
                    <a:p>
                      <a:r>
                        <a:rPr lang="en-US" sz="1600" b="1" kern="1200" dirty="0">
                          <a:solidFill>
                            <a:srgbClr val="5B9BD5"/>
                          </a:solidFill>
                          <a:effectLst/>
                          <a:latin typeface="Courier New" panose="02070309020205020404" pitchFamily="49" charset="0"/>
                          <a:ea typeface="+mn-ea"/>
                          <a:cs typeface="Courier New" panose="02070309020205020404" pitchFamily="49" charset="0"/>
                        </a:rPr>
                        <a:t>for</a:t>
                      </a:r>
                      <a:r>
                        <a:rPr lang="en-US" sz="1600" b="1" kern="1200" dirty="0">
                          <a:solidFill>
                            <a:schemeClr val="tx1"/>
                          </a:solidFill>
                          <a:effectLst/>
                          <a:latin typeface="Courier New" panose="02070309020205020404" pitchFamily="49" charset="0"/>
                          <a:ea typeface="+mn-ea"/>
                          <a:cs typeface="Courier New" panose="02070309020205020404" pitchFamily="49" charset="0"/>
                        </a:rPr>
                        <a:t>(</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 0; </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&lt; 1000000; </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 //delay</a:t>
                      </a:r>
                    </a:p>
                    <a:p>
                      <a:r>
                        <a:rPr lang="en-US" sz="1600" b="1" kern="1200" dirty="0">
                          <a:solidFill>
                            <a:schemeClr val="tx1"/>
                          </a:solidFill>
                          <a:effectLst/>
                          <a:latin typeface="Courier New" panose="02070309020205020404" pitchFamily="49" charset="0"/>
                          <a:ea typeface="+mn-ea"/>
                          <a:cs typeface="Courier New" panose="02070309020205020404" pitchFamily="49" charset="0"/>
                        </a:rPr>
                        <a:t>*LED = *accumulator | (0x01); </a:t>
                      </a:r>
                      <a:endParaRPr lang="en-US" sz="1600" b="1" dirty="0">
                        <a:solidFill>
                          <a:schemeClr val="tx1"/>
                        </a:solidFill>
                        <a:latin typeface="Courier New" panose="02070309020205020404" pitchFamily="49" charset="0"/>
                        <a:cs typeface="Courier New" panose="02070309020205020404" pitchFamily="49" charset="0"/>
                      </a:endParaRPr>
                    </a:p>
                  </a:txBody>
                  <a:tcP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11" name="矩形 10"/>
          <p:cNvSpPr/>
          <p:nvPr/>
        </p:nvSpPr>
        <p:spPr>
          <a:xfrm>
            <a:off x="672710" y="5516147"/>
            <a:ext cx="3374642" cy="765851"/>
          </a:xfrm>
          <a:prstGeom prst="rect">
            <a:avLst/>
          </a:prstGeom>
        </p:spPr>
        <p:txBody>
          <a:bodyPr wrap="none">
            <a:spAutoFit/>
          </a:bodyPr>
          <a:lstStyle/>
          <a:p>
            <a:pPr>
              <a:lnSpc>
                <a:spcPct val="107000"/>
              </a:lnSpc>
              <a:spcAft>
                <a:spcPts val="800"/>
              </a:spcAft>
            </a:pPr>
            <a:r>
              <a:rPr lang="en-US" b="1" dirty="0">
                <a:latin typeface="Yu Gothic UI Semilight" panose="020B0400000000000000" pitchFamily="34" charset="-128"/>
                <a:ea typeface="Yu Gothic UI Semilight" panose="020B0400000000000000" pitchFamily="34" charset="-128"/>
                <a:cs typeface="Times New Roman" panose="02020603050405020304" pitchFamily="18" charset="0"/>
              </a:rPr>
              <a:t>e) more than one solution above</a:t>
            </a:r>
          </a:p>
          <a:p>
            <a:pPr>
              <a:lnSpc>
                <a:spcPct val="107000"/>
              </a:lnSpc>
              <a:spcAft>
                <a:spcPts val="800"/>
              </a:spcAft>
            </a:pPr>
            <a:endParaRPr lang="en-US" b="1" dirty="0">
              <a:effectLst/>
              <a:latin typeface="Yu Gothic UI Semilight" panose="020B0400000000000000" pitchFamily="34" charset="-128"/>
              <a:ea typeface="Yu Gothic UI Semilight" panose="020B0400000000000000" pitchFamily="34" charset="-128"/>
              <a:cs typeface="Times New Roman" panose="02020603050405020304" pitchFamily="18" charset="0"/>
            </a:endParaRPr>
          </a:p>
        </p:txBody>
      </p:sp>
    </p:spTree>
    <p:extLst>
      <p:ext uri="{BB962C8B-B14F-4D97-AF65-F5344CB8AC3E}">
        <p14:creationId xmlns:p14="http://schemas.microsoft.com/office/powerpoint/2010/main" val="1340066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5490" y="120244"/>
            <a:ext cx="11610110" cy="1107996"/>
          </a:xfrm>
          <a:prstGeom prst="rect">
            <a:avLst/>
          </a:prstGeom>
          <a:noFill/>
        </p:spPr>
        <p:txBody>
          <a:bodyPr wrap="square" rtlCol="0">
            <a:spAutoFit/>
          </a:bodyPr>
          <a:lstStyle/>
          <a:p>
            <a:pPr algn="just"/>
            <a:r>
              <a:rPr lang="en-US" sz="2200" dirty="0">
                <a:solidFill>
                  <a:srgbClr val="002060"/>
                </a:solidFill>
                <a:latin typeface="Arial Narrow" panose="020B0606020202030204" pitchFamily="34" charset="0"/>
                <a:ea typeface="Yu Gothic UI Semilight" panose="020B0400000000000000" pitchFamily="34" charset="-128"/>
              </a:rPr>
              <a:t>9. Start from the circuit in Lab 7, if we want bit zero to be constantly blinking (with 50% duty cycle) and bit 7:1 keep displaying the accumulation value, what should we add to the code AFTER the accumulation part? Assuming all code are inside a while(1) loop, and other code (accumulation, not shown) are correctly written.</a:t>
            </a:r>
          </a:p>
        </p:txBody>
      </p:sp>
      <p:graphicFrame>
        <p:nvGraphicFramePr>
          <p:cNvPr id="10" name="表格 9"/>
          <p:cNvGraphicFramePr>
            <a:graphicFrameLocks noGrp="1"/>
          </p:cNvGraphicFramePr>
          <p:nvPr>
            <p:extLst/>
          </p:nvPr>
        </p:nvGraphicFramePr>
        <p:xfrm>
          <a:off x="825110" y="1469101"/>
          <a:ext cx="9974072" cy="3854740"/>
        </p:xfrm>
        <a:graphic>
          <a:graphicData uri="http://schemas.openxmlformats.org/drawingml/2006/table">
            <a:tbl>
              <a:tblPr firstRow="1" bandRow="1">
                <a:tableStyleId>{5C22544A-7EE6-4342-B048-85BDC9FD1C3A}</a:tableStyleId>
              </a:tblPr>
              <a:tblGrid>
                <a:gridCol w="4987036">
                  <a:extLst>
                    <a:ext uri="{9D8B030D-6E8A-4147-A177-3AD203B41FA5}">
                      <a16:colId xmlns:a16="http://schemas.microsoft.com/office/drawing/2014/main" val="20000"/>
                    </a:ext>
                  </a:extLst>
                </a:gridCol>
                <a:gridCol w="4987036">
                  <a:extLst>
                    <a:ext uri="{9D8B030D-6E8A-4147-A177-3AD203B41FA5}">
                      <a16:colId xmlns:a16="http://schemas.microsoft.com/office/drawing/2014/main" val="20001"/>
                    </a:ext>
                  </a:extLst>
                </a:gridCol>
              </a:tblGrid>
              <a:tr h="1927370">
                <a:tc>
                  <a:txBody>
                    <a:bodyPr/>
                    <a:lstStyle/>
                    <a:p>
                      <a:r>
                        <a:rPr lang="en-US" sz="1600" b="1" kern="1200" dirty="0">
                          <a:solidFill>
                            <a:schemeClr val="tx1"/>
                          </a:solidFill>
                          <a:effectLst/>
                          <a:latin typeface="Courier New" panose="02070309020205020404" pitchFamily="49" charset="0"/>
                          <a:ea typeface="+mn-ea"/>
                          <a:cs typeface="Courier New" panose="02070309020205020404" pitchFamily="49" charset="0"/>
                        </a:rPr>
                        <a:t>a.</a:t>
                      </a:r>
                    </a:p>
                    <a:p>
                      <a:r>
                        <a:rPr lang="en-US" sz="1600" b="1" kern="1200" dirty="0">
                          <a:solidFill>
                            <a:srgbClr val="5B9BD5"/>
                          </a:solidFill>
                          <a:effectLst/>
                          <a:latin typeface="Courier New" panose="02070309020205020404" pitchFamily="49" charset="0"/>
                          <a:ea typeface="+mn-ea"/>
                          <a:cs typeface="Courier New" panose="02070309020205020404" pitchFamily="49" charset="0"/>
                        </a:rPr>
                        <a:t>for</a:t>
                      </a:r>
                      <a:r>
                        <a:rPr lang="en-US" sz="1600" b="1" kern="1200" dirty="0">
                          <a:solidFill>
                            <a:schemeClr val="tx1"/>
                          </a:solidFill>
                          <a:effectLst/>
                          <a:latin typeface="Courier New" panose="02070309020205020404" pitchFamily="49" charset="0"/>
                          <a:ea typeface="+mn-ea"/>
                          <a:cs typeface="Courier New" panose="02070309020205020404" pitchFamily="49" charset="0"/>
                        </a:rPr>
                        <a:t>(</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 0; </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&lt; 1000000; </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 //delay</a:t>
                      </a:r>
                    </a:p>
                    <a:p>
                      <a:r>
                        <a:rPr lang="en-US" sz="1600" b="1" kern="1200" dirty="0">
                          <a:solidFill>
                            <a:schemeClr val="tx1"/>
                          </a:solidFill>
                          <a:effectLst/>
                          <a:latin typeface="Courier New" panose="02070309020205020404" pitchFamily="49" charset="0"/>
                          <a:ea typeface="+mn-ea"/>
                          <a:cs typeface="Courier New" panose="02070309020205020404" pitchFamily="49" charset="0"/>
                        </a:rPr>
                        <a:t> *LED = *accumulator &amp; (0x01);</a:t>
                      </a:r>
                      <a:endParaRPr lang="en-US" sz="1600" b="1" dirty="0">
                        <a:solidFill>
                          <a:schemeClr val="tx1"/>
                        </a:solidFill>
                        <a:latin typeface="Courier New" panose="02070309020205020404" pitchFamily="49" charset="0"/>
                        <a:cs typeface="Courier New" panose="02070309020205020404" pitchFamily="49" charset="0"/>
                      </a:endParaRPr>
                    </a:p>
                  </a:txBody>
                  <a:tcPr>
                    <a:solidFill>
                      <a:schemeClr val="accent1">
                        <a:lumMod val="20000"/>
                        <a:lumOff val="80000"/>
                      </a:schemeClr>
                    </a:solidFill>
                  </a:tcPr>
                </a:tc>
                <a:tc>
                  <a:txBody>
                    <a:bodyPr/>
                    <a:lstStyle/>
                    <a:p>
                      <a:r>
                        <a:rPr lang="en-US" sz="1600" b="1" kern="1200" dirty="0">
                          <a:solidFill>
                            <a:schemeClr val="tx1"/>
                          </a:solidFill>
                          <a:effectLst/>
                          <a:latin typeface="Courier New" panose="02070309020205020404" pitchFamily="49" charset="0"/>
                          <a:ea typeface="+mn-ea"/>
                          <a:cs typeface="Courier New" panose="02070309020205020404" pitchFamily="49" charset="0"/>
                        </a:rPr>
                        <a:t>b.</a:t>
                      </a:r>
                    </a:p>
                    <a:p>
                      <a:r>
                        <a:rPr lang="en-US" sz="1600" b="1" kern="1200" dirty="0">
                          <a:solidFill>
                            <a:srgbClr val="5B9BD5"/>
                          </a:solidFill>
                          <a:effectLst/>
                          <a:latin typeface="Courier New" panose="02070309020205020404" pitchFamily="49" charset="0"/>
                          <a:ea typeface="+mn-ea"/>
                          <a:cs typeface="Courier New" panose="02070309020205020404" pitchFamily="49" charset="0"/>
                        </a:rPr>
                        <a:t>for</a:t>
                      </a:r>
                      <a:r>
                        <a:rPr lang="en-US" sz="1600" b="1" kern="1200" dirty="0">
                          <a:solidFill>
                            <a:schemeClr val="tx1"/>
                          </a:solidFill>
                          <a:effectLst/>
                          <a:latin typeface="Courier New" panose="02070309020205020404" pitchFamily="49" charset="0"/>
                          <a:ea typeface="+mn-ea"/>
                          <a:cs typeface="Courier New" panose="02070309020205020404" pitchFamily="49" charset="0"/>
                        </a:rPr>
                        <a:t>(</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 0; </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&lt; 1000000; </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 //delay</a:t>
                      </a:r>
                    </a:p>
                    <a:p>
                      <a:r>
                        <a:rPr lang="en-US" sz="1600" b="1" kern="1200" dirty="0">
                          <a:solidFill>
                            <a:schemeClr val="tx1"/>
                          </a:solidFill>
                          <a:effectLst/>
                          <a:latin typeface="Courier New" panose="02070309020205020404" pitchFamily="49" charset="0"/>
                          <a:ea typeface="+mn-ea"/>
                          <a:cs typeface="Courier New" panose="02070309020205020404" pitchFamily="49" charset="0"/>
                        </a:rPr>
                        <a:t>*accumulator = *accumulator ^ (0x01);</a:t>
                      </a:r>
                    </a:p>
                    <a:p>
                      <a:r>
                        <a:rPr lang="en-US" sz="1600" b="1" kern="1200" dirty="0">
                          <a:solidFill>
                            <a:schemeClr val="tx1"/>
                          </a:solidFill>
                          <a:effectLst/>
                          <a:latin typeface="Courier New" panose="02070309020205020404" pitchFamily="49" charset="0"/>
                          <a:ea typeface="+mn-ea"/>
                          <a:cs typeface="Courier New" panose="02070309020205020404" pitchFamily="49" charset="0"/>
                        </a:rPr>
                        <a:t>*LED =*accumulator;</a:t>
                      </a:r>
                    </a:p>
                    <a:p>
                      <a:r>
                        <a:rPr lang="en-US" sz="1600" b="1" kern="1200" dirty="0">
                          <a:solidFill>
                            <a:schemeClr val="tx1"/>
                          </a:solidFill>
                          <a:effectLst/>
                          <a:latin typeface="Courier New" panose="02070309020205020404" pitchFamily="49" charset="0"/>
                          <a:ea typeface="+mn-ea"/>
                          <a:cs typeface="Courier New" panose="02070309020205020404" pitchFamily="49" charset="0"/>
                        </a:rPr>
                        <a:t>for(</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 0; </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&lt; 1000000; </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 //delay</a:t>
                      </a:r>
                    </a:p>
                    <a:p>
                      <a:r>
                        <a:rPr lang="en-US" sz="1600" b="1" kern="1200" dirty="0">
                          <a:solidFill>
                            <a:schemeClr val="tx1"/>
                          </a:solidFill>
                          <a:effectLst/>
                          <a:latin typeface="Courier New" panose="02070309020205020404" pitchFamily="49" charset="0"/>
                          <a:ea typeface="+mn-ea"/>
                          <a:cs typeface="Courier New" panose="02070309020205020404" pitchFamily="49" charset="0"/>
                        </a:rPr>
                        <a:t>accumulator = *accumulator ^ (0x01);</a:t>
                      </a:r>
                    </a:p>
                    <a:p>
                      <a:r>
                        <a:rPr lang="en-US" sz="1600" b="1" kern="1200" dirty="0">
                          <a:solidFill>
                            <a:schemeClr val="tx1"/>
                          </a:solidFill>
                          <a:effectLst/>
                          <a:latin typeface="Courier New" panose="02070309020205020404" pitchFamily="49" charset="0"/>
                          <a:ea typeface="+mn-ea"/>
                          <a:cs typeface="Courier New" panose="02070309020205020404" pitchFamily="49" charset="0"/>
                        </a:rPr>
                        <a:t>*LED = *accumulator; </a:t>
                      </a:r>
                      <a:endParaRPr lang="en-US" sz="1600" b="1" dirty="0">
                        <a:solidFill>
                          <a:schemeClr val="tx1"/>
                        </a:solidFill>
                        <a:latin typeface="Courier New" panose="02070309020205020404" pitchFamily="49" charset="0"/>
                        <a:cs typeface="Courier New" panose="02070309020205020404" pitchFamily="49" charset="0"/>
                      </a:endParaRPr>
                    </a:p>
                  </a:txBody>
                  <a:tcPr>
                    <a:solidFill>
                      <a:schemeClr val="accent1">
                        <a:lumMod val="20000"/>
                        <a:lumOff val="80000"/>
                      </a:schemeClr>
                    </a:solidFill>
                  </a:tcPr>
                </a:tc>
                <a:extLst>
                  <a:ext uri="{0D108BD9-81ED-4DB2-BD59-A6C34878D82A}">
                    <a16:rowId xmlns:a16="http://schemas.microsoft.com/office/drawing/2014/main" val="10000"/>
                  </a:ext>
                </a:extLst>
              </a:tr>
              <a:tr h="1927370">
                <a:tc>
                  <a:txBody>
                    <a:bodyPr/>
                    <a:lstStyle/>
                    <a:p>
                      <a:r>
                        <a:rPr lang="en-US" sz="1600" b="1" kern="1200" dirty="0">
                          <a:solidFill>
                            <a:schemeClr val="tx1"/>
                          </a:solidFill>
                          <a:effectLst/>
                          <a:latin typeface="Courier New" panose="02070309020205020404" pitchFamily="49" charset="0"/>
                          <a:ea typeface="+mn-ea"/>
                          <a:cs typeface="Courier New" panose="02070309020205020404" pitchFamily="49" charset="0"/>
                        </a:rPr>
                        <a:t>c.</a:t>
                      </a:r>
                    </a:p>
                    <a:p>
                      <a:r>
                        <a:rPr lang="en-US" sz="1600" b="1" kern="1200" dirty="0">
                          <a:solidFill>
                            <a:srgbClr val="5B9BD5"/>
                          </a:solidFill>
                          <a:effectLst/>
                          <a:latin typeface="Courier New" panose="02070309020205020404" pitchFamily="49" charset="0"/>
                          <a:ea typeface="+mn-ea"/>
                          <a:cs typeface="Courier New" panose="02070309020205020404" pitchFamily="49" charset="0"/>
                        </a:rPr>
                        <a:t>for</a:t>
                      </a:r>
                      <a:r>
                        <a:rPr lang="en-US" sz="1600" b="1" kern="1200" dirty="0">
                          <a:solidFill>
                            <a:schemeClr val="tx1"/>
                          </a:solidFill>
                          <a:effectLst/>
                          <a:latin typeface="Courier New" panose="02070309020205020404" pitchFamily="49" charset="0"/>
                          <a:ea typeface="+mn-ea"/>
                          <a:cs typeface="Courier New" panose="02070309020205020404" pitchFamily="49" charset="0"/>
                        </a:rPr>
                        <a:t>(</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 0; </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&lt; 1000000; </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 //delay</a:t>
                      </a:r>
                    </a:p>
                    <a:p>
                      <a:r>
                        <a:rPr lang="en-US" sz="1600" b="1" kern="1200" dirty="0">
                          <a:solidFill>
                            <a:schemeClr val="tx1"/>
                          </a:solidFill>
                          <a:effectLst/>
                          <a:latin typeface="Courier New" panose="02070309020205020404" pitchFamily="49" charset="0"/>
                          <a:ea typeface="+mn-ea"/>
                          <a:cs typeface="Courier New" panose="02070309020205020404" pitchFamily="49" charset="0"/>
                        </a:rPr>
                        <a:t>*accumulator = *accumulator &amp; (0xFE);</a:t>
                      </a:r>
                    </a:p>
                    <a:p>
                      <a:r>
                        <a:rPr lang="en-US" sz="1600" b="1" kern="1200" dirty="0">
                          <a:solidFill>
                            <a:schemeClr val="tx1"/>
                          </a:solidFill>
                          <a:effectLst/>
                          <a:latin typeface="Courier New" panose="02070309020205020404" pitchFamily="49" charset="0"/>
                          <a:ea typeface="+mn-ea"/>
                          <a:cs typeface="Courier New" panose="02070309020205020404" pitchFamily="49" charset="0"/>
                        </a:rPr>
                        <a:t>*LED = *accumulator;</a:t>
                      </a:r>
                    </a:p>
                    <a:p>
                      <a:r>
                        <a:rPr lang="en-US" sz="1600" b="1" kern="1200" dirty="0">
                          <a:solidFill>
                            <a:srgbClr val="5B9BD5"/>
                          </a:solidFill>
                          <a:effectLst/>
                          <a:latin typeface="Courier New" panose="02070309020205020404" pitchFamily="49" charset="0"/>
                          <a:ea typeface="+mn-ea"/>
                          <a:cs typeface="Courier New" panose="02070309020205020404" pitchFamily="49" charset="0"/>
                        </a:rPr>
                        <a:t>for</a:t>
                      </a:r>
                      <a:r>
                        <a:rPr lang="en-US" sz="1600" b="1" kern="1200" dirty="0">
                          <a:solidFill>
                            <a:schemeClr val="tx1"/>
                          </a:solidFill>
                          <a:effectLst/>
                          <a:latin typeface="Courier New" panose="02070309020205020404" pitchFamily="49" charset="0"/>
                          <a:ea typeface="+mn-ea"/>
                          <a:cs typeface="Courier New" panose="02070309020205020404" pitchFamily="49" charset="0"/>
                        </a:rPr>
                        <a:t>(</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 0; </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&lt; 1000000; </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 //delay</a:t>
                      </a:r>
                    </a:p>
                    <a:p>
                      <a:r>
                        <a:rPr lang="en-US" sz="1600" b="1" kern="1200" dirty="0">
                          <a:solidFill>
                            <a:schemeClr val="tx1"/>
                          </a:solidFill>
                          <a:effectLst/>
                          <a:latin typeface="Courier New" panose="02070309020205020404" pitchFamily="49" charset="0"/>
                          <a:ea typeface="+mn-ea"/>
                          <a:cs typeface="Courier New" panose="02070309020205020404" pitchFamily="49" charset="0"/>
                        </a:rPr>
                        <a:t>*accumulator = *accumulator | (0x01);</a:t>
                      </a:r>
                    </a:p>
                    <a:p>
                      <a:r>
                        <a:rPr lang="en-US" sz="1600" b="1" kern="1200" dirty="0">
                          <a:solidFill>
                            <a:schemeClr val="tx1"/>
                          </a:solidFill>
                          <a:effectLst/>
                          <a:latin typeface="Courier New" panose="02070309020205020404" pitchFamily="49" charset="0"/>
                          <a:ea typeface="+mn-ea"/>
                          <a:cs typeface="Courier New" panose="02070309020205020404" pitchFamily="49" charset="0"/>
                        </a:rPr>
                        <a:t>*LED = *accumulator; </a:t>
                      </a:r>
                      <a:endParaRPr lang="en-US" sz="1600" b="1" dirty="0">
                        <a:solidFill>
                          <a:schemeClr val="tx1"/>
                        </a:solidFill>
                        <a:latin typeface="Courier New" panose="02070309020205020404" pitchFamily="49" charset="0"/>
                        <a:cs typeface="Courier New" panose="02070309020205020404" pitchFamily="49" charset="0"/>
                      </a:endParaRPr>
                    </a:p>
                  </a:txBody>
                  <a:tcPr>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rgbClr val="FF0000"/>
                          </a:solidFill>
                          <a:effectLst/>
                          <a:latin typeface="Courier New" panose="02070309020205020404" pitchFamily="49" charset="0"/>
                          <a:ea typeface="+mn-ea"/>
                          <a:cs typeface="Courier New" panose="02070309020205020404" pitchFamily="49" charset="0"/>
                        </a:rPr>
                        <a:t>d.</a:t>
                      </a:r>
                      <a:r>
                        <a:rPr lang="zh-CN" altLang="en-US" sz="1600" dirty="0">
                          <a:solidFill>
                            <a:srgbClr val="FF0000"/>
                          </a:solidFill>
                          <a:latin typeface="Yu Gothic UI Semilight" panose="020B0400000000000000" pitchFamily="34" charset="-128"/>
                          <a:ea typeface="Yu Gothic UI Semilight" panose="020B0400000000000000" pitchFamily="34" charset="-128"/>
                        </a:rPr>
                        <a:t> ★★</a:t>
                      </a:r>
                      <a:endParaRPr lang="en-US" sz="1600" b="1" dirty="0">
                        <a:solidFill>
                          <a:srgbClr val="FF0000"/>
                        </a:solidFill>
                      </a:endParaRPr>
                    </a:p>
                    <a:p>
                      <a:r>
                        <a:rPr lang="en-US" sz="1600" b="1" kern="1200" dirty="0">
                          <a:solidFill>
                            <a:srgbClr val="FF0000"/>
                          </a:solidFill>
                          <a:effectLst/>
                          <a:latin typeface="Courier New" panose="02070309020205020404" pitchFamily="49" charset="0"/>
                          <a:ea typeface="+mn-ea"/>
                          <a:cs typeface="Courier New" panose="02070309020205020404" pitchFamily="49" charset="0"/>
                        </a:rPr>
                        <a:t>for(</a:t>
                      </a:r>
                      <a:r>
                        <a:rPr lang="en-US" sz="1600" b="1" kern="1200" dirty="0" err="1">
                          <a:solidFill>
                            <a:srgbClr val="FF0000"/>
                          </a:solidFill>
                          <a:effectLst/>
                          <a:latin typeface="Courier New" panose="02070309020205020404" pitchFamily="49" charset="0"/>
                          <a:ea typeface="+mn-ea"/>
                          <a:cs typeface="Courier New" panose="02070309020205020404" pitchFamily="49" charset="0"/>
                        </a:rPr>
                        <a:t>i</a:t>
                      </a:r>
                      <a:r>
                        <a:rPr lang="en-US" sz="1600" b="1" kern="1200" dirty="0">
                          <a:solidFill>
                            <a:srgbClr val="FF0000"/>
                          </a:solidFill>
                          <a:effectLst/>
                          <a:latin typeface="Courier New" panose="02070309020205020404" pitchFamily="49" charset="0"/>
                          <a:ea typeface="+mn-ea"/>
                          <a:cs typeface="Courier New" panose="02070309020205020404" pitchFamily="49" charset="0"/>
                        </a:rPr>
                        <a:t> = 0; </a:t>
                      </a:r>
                      <a:r>
                        <a:rPr lang="en-US" sz="1600" b="1" kern="1200" dirty="0" err="1">
                          <a:solidFill>
                            <a:srgbClr val="FF0000"/>
                          </a:solidFill>
                          <a:effectLst/>
                          <a:latin typeface="Courier New" panose="02070309020205020404" pitchFamily="49" charset="0"/>
                          <a:ea typeface="+mn-ea"/>
                          <a:cs typeface="Courier New" panose="02070309020205020404" pitchFamily="49" charset="0"/>
                        </a:rPr>
                        <a:t>i</a:t>
                      </a:r>
                      <a:r>
                        <a:rPr lang="en-US" sz="1600" b="1" kern="1200" dirty="0">
                          <a:solidFill>
                            <a:srgbClr val="FF0000"/>
                          </a:solidFill>
                          <a:effectLst/>
                          <a:latin typeface="Courier New" panose="02070309020205020404" pitchFamily="49" charset="0"/>
                          <a:ea typeface="+mn-ea"/>
                          <a:cs typeface="Courier New" panose="02070309020205020404" pitchFamily="49" charset="0"/>
                        </a:rPr>
                        <a:t> &lt; 1000000; </a:t>
                      </a:r>
                      <a:r>
                        <a:rPr lang="en-US" sz="1600" b="1" kern="1200" dirty="0" err="1">
                          <a:solidFill>
                            <a:srgbClr val="FF0000"/>
                          </a:solidFill>
                          <a:effectLst/>
                          <a:latin typeface="Courier New" panose="02070309020205020404" pitchFamily="49" charset="0"/>
                          <a:ea typeface="+mn-ea"/>
                          <a:cs typeface="Courier New" panose="02070309020205020404" pitchFamily="49" charset="0"/>
                        </a:rPr>
                        <a:t>i</a:t>
                      </a:r>
                      <a:r>
                        <a:rPr lang="en-US" sz="1600" b="1" kern="1200" dirty="0">
                          <a:solidFill>
                            <a:srgbClr val="FF0000"/>
                          </a:solidFill>
                          <a:effectLst/>
                          <a:latin typeface="Courier New" panose="02070309020205020404" pitchFamily="49" charset="0"/>
                          <a:ea typeface="+mn-ea"/>
                          <a:cs typeface="Courier New" panose="02070309020205020404" pitchFamily="49" charset="0"/>
                        </a:rPr>
                        <a:t> ++); //delay</a:t>
                      </a:r>
                    </a:p>
                    <a:p>
                      <a:r>
                        <a:rPr lang="en-US" sz="1600" b="1" kern="1200" dirty="0">
                          <a:solidFill>
                            <a:srgbClr val="FF0000"/>
                          </a:solidFill>
                          <a:effectLst/>
                          <a:latin typeface="Courier New" panose="02070309020205020404" pitchFamily="49" charset="0"/>
                          <a:ea typeface="+mn-ea"/>
                          <a:cs typeface="Courier New" panose="02070309020205020404" pitchFamily="49" charset="0"/>
                        </a:rPr>
                        <a:t>*LED = *accumulator &amp; (0xFE);</a:t>
                      </a:r>
                    </a:p>
                    <a:p>
                      <a:r>
                        <a:rPr lang="en-US" sz="1600" b="1" kern="1200" dirty="0">
                          <a:solidFill>
                            <a:srgbClr val="FF0000"/>
                          </a:solidFill>
                          <a:effectLst/>
                          <a:latin typeface="Courier New" panose="02070309020205020404" pitchFamily="49" charset="0"/>
                          <a:ea typeface="+mn-ea"/>
                          <a:cs typeface="Courier New" panose="02070309020205020404" pitchFamily="49" charset="0"/>
                        </a:rPr>
                        <a:t>for(</a:t>
                      </a:r>
                      <a:r>
                        <a:rPr lang="en-US" sz="1600" b="1" kern="1200" dirty="0" err="1">
                          <a:solidFill>
                            <a:srgbClr val="FF0000"/>
                          </a:solidFill>
                          <a:effectLst/>
                          <a:latin typeface="Courier New" panose="02070309020205020404" pitchFamily="49" charset="0"/>
                          <a:ea typeface="+mn-ea"/>
                          <a:cs typeface="Courier New" panose="02070309020205020404" pitchFamily="49" charset="0"/>
                        </a:rPr>
                        <a:t>i</a:t>
                      </a:r>
                      <a:r>
                        <a:rPr lang="en-US" sz="1600" b="1" kern="1200" dirty="0">
                          <a:solidFill>
                            <a:srgbClr val="FF0000"/>
                          </a:solidFill>
                          <a:effectLst/>
                          <a:latin typeface="Courier New" panose="02070309020205020404" pitchFamily="49" charset="0"/>
                          <a:ea typeface="+mn-ea"/>
                          <a:cs typeface="Courier New" panose="02070309020205020404" pitchFamily="49" charset="0"/>
                        </a:rPr>
                        <a:t> = 0; </a:t>
                      </a:r>
                      <a:r>
                        <a:rPr lang="en-US" sz="1600" b="1" kern="1200" dirty="0" err="1">
                          <a:solidFill>
                            <a:srgbClr val="FF0000"/>
                          </a:solidFill>
                          <a:effectLst/>
                          <a:latin typeface="Courier New" panose="02070309020205020404" pitchFamily="49" charset="0"/>
                          <a:ea typeface="+mn-ea"/>
                          <a:cs typeface="Courier New" panose="02070309020205020404" pitchFamily="49" charset="0"/>
                        </a:rPr>
                        <a:t>i</a:t>
                      </a:r>
                      <a:r>
                        <a:rPr lang="en-US" sz="1600" b="1" kern="1200" dirty="0">
                          <a:solidFill>
                            <a:srgbClr val="FF0000"/>
                          </a:solidFill>
                          <a:effectLst/>
                          <a:latin typeface="Courier New" panose="02070309020205020404" pitchFamily="49" charset="0"/>
                          <a:ea typeface="+mn-ea"/>
                          <a:cs typeface="Courier New" panose="02070309020205020404" pitchFamily="49" charset="0"/>
                        </a:rPr>
                        <a:t> &lt; 1000000; </a:t>
                      </a:r>
                      <a:r>
                        <a:rPr lang="en-US" sz="1600" b="1" kern="1200" dirty="0" err="1">
                          <a:solidFill>
                            <a:srgbClr val="FF0000"/>
                          </a:solidFill>
                          <a:effectLst/>
                          <a:latin typeface="Courier New" panose="02070309020205020404" pitchFamily="49" charset="0"/>
                          <a:ea typeface="+mn-ea"/>
                          <a:cs typeface="Courier New" panose="02070309020205020404" pitchFamily="49" charset="0"/>
                        </a:rPr>
                        <a:t>i</a:t>
                      </a:r>
                      <a:r>
                        <a:rPr lang="en-US" sz="1600" b="1" kern="1200" dirty="0">
                          <a:solidFill>
                            <a:srgbClr val="FF0000"/>
                          </a:solidFill>
                          <a:effectLst/>
                          <a:latin typeface="Courier New" panose="02070309020205020404" pitchFamily="49" charset="0"/>
                          <a:ea typeface="+mn-ea"/>
                          <a:cs typeface="Courier New" panose="02070309020205020404" pitchFamily="49" charset="0"/>
                        </a:rPr>
                        <a:t> ++); //delay</a:t>
                      </a:r>
                    </a:p>
                    <a:p>
                      <a:r>
                        <a:rPr lang="en-US" sz="1600" b="1" kern="1200" dirty="0">
                          <a:solidFill>
                            <a:srgbClr val="FF0000"/>
                          </a:solidFill>
                          <a:effectLst/>
                          <a:latin typeface="Courier New" panose="02070309020205020404" pitchFamily="49" charset="0"/>
                          <a:ea typeface="+mn-ea"/>
                          <a:cs typeface="Courier New" panose="02070309020205020404" pitchFamily="49" charset="0"/>
                        </a:rPr>
                        <a:t>*LED = *accumulator | (0x01); </a:t>
                      </a:r>
                      <a:endParaRPr lang="en-US" sz="1600" b="1" dirty="0">
                        <a:solidFill>
                          <a:srgbClr val="FF0000"/>
                        </a:solidFill>
                        <a:latin typeface="Courier New" panose="02070309020205020404" pitchFamily="49" charset="0"/>
                        <a:cs typeface="Courier New" panose="02070309020205020404" pitchFamily="49" charset="0"/>
                      </a:endParaRPr>
                    </a:p>
                  </a:txBody>
                  <a:tcP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11" name="矩形 10"/>
          <p:cNvSpPr/>
          <p:nvPr/>
        </p:nvSpPr>
        <p:spPr>
          <a:xfrm>
            <a:off x="672710" y="5516147"/>
            <a:ext cx="3374642" cy="765851"/>
          </a:xfrm>
          <a:prstGeom prst="rect">
            <a:avLst/>
          </a:prstGeom>
        </p:spPr>
        <p:txBody>
          <a:bodyPr wrap="none">
            <a:spAutoFit/>
          </a:bodyPr>
          <a:lstStyle/>
          <a:p>
            <a:pPr>
              <a:lnSpc>
                <a:spcPct val="107000"/>
              </a:lnSpc>
              <a:spcAft>
                <a:spcPts val="800"/>
              </a:spcAft>
            </a:pPr>
            <a:r>
              <a:rPr lang="en-US" b="1" dirty="0">
                <a:latin typeface="Yu Gothic UI Semilight" panose="020B0400000000000000" pitchFamily="34" charset="-128"/>
                <a:ea typeface="Yu Gothic UI Semilight" panose="020B0400000000000000" pitchFamily="34" charset="-128"/>
                <a:cs typeface="Times New Roman" panose="02020603050405020304" pitchFamily="18" charset="0"/>
              </a:rPr>
              <a:t>e) more than one solution above</a:t>
            </a:r>
          </a:p>
          <a:p>
            <a:pPr>
              <a:lnSpc>
                <a:spcPct val="107000"/>
              </a:lnSpc>
              <a:spcAft>
                <a:spcPts val="800"/>
              </a:spcAft>
            </a:pPr>
            <a:endParaRPr lang="en-US" b="1" dirty="0">
              <a:effectLst/>
              <a:latin typeface="Yu Gothic UI Semilight" panose="020B0400000000000000" pitchFamily="34" charset="-128"/>
              <a:ea typeface="Yu Gothic UI Semilight" panose="020B0400000000000000" pitchFamily="34" charset="-128"/>
              <a:cs typeface="Times New Roman" panose="02020603050405020304" pitchFamily="18" charset="0"/>
            </a:endParaRPr>
          </a:p>
        </p:txBody>
      </p:sp>
      <p:sp>
        <p:nvSpPr>
          <p:cNvPr id="2" name="文本框 1"/>
          <p:cNvSpPr txBox="1"/>
          <p:nvPr/>
        </p:nvSpPr>
        <p:spPr>
          <a:xfrm>
            <a:off x="4653281" y="5323841"/>
            <a:ext cx="7411398" cy="1477328"/>
          </a:xfrm>
          <a:prstGeom prst="rect">
            <a:avLst/>
          </a:prstGeom>
          <a:noFill/>
        </p:spPr>
        <p:txBody>
          <a:bodyPr wrap="square" rtlCol="0">
            <a:spAutoFit/>
          </a:bodyPr>
          <a:lstStyle/>
          <a:p>
            <a:pPr>
              <a:defRPr/>
            </a:pPr>
            <a:r>
              <a:rPr lang="en-US" i="1" dirty="0"/>
              <a:t>A will clear bit 7:1; b does not guarantee the last bit to be always toggling (if accumulator value changes from even to odd, you will see the last bit of LED to be 1,0,0,1); c would corrupt the value of the accumulator; only d is correct.</a:t>
            </a:r>
            <a:endParaRPr lang="en-US" dirty="0"/>
          </a:p>
          <a:p>
            <a:endParaRPr lang="en-US" dirty="0"/>
          </a:p>
          <a:p>
            <a:endParaRPr lang="en-US" dirty="0"/>
          </a:p>
        </p:txBody>
      </p:sp>
    </p:spTree>
    <p:extLst>
      <p:ext uri="{BB962C8B-B14F-4D97-AF65-F5344CB8AC3E}">
        <p14:creationId xmlns:p14="http://schemas.microsoft.com/office/powerpoint/2010/main" val="1945863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93539" y="300942"/>
            <a:ext cx="9850056" cy="523220"/>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10. In Lab 9, what would happen if the JTAG-UART module is missing?</a:t>
            </a:r>
          </a:p>
        </p:txBody>
      </p:sp>
      <p:sp>
        <p:nvSpPr>
          <p:cNvPr id="7" name="文本框 6"/>
          <p:cNvSpPr txBox="1"/>
          <p:nvPr/>
        </p:nvSpPr>
        <p:spPr>
          <a:xfrm>
            <a:off x="810627" y="1076446"/>
            <a:ext cx="10320759" cy="5632311"/>
          </a:xfrm>
          <a:prstGeom prst="rect">
            <a:avLst/>
          </a:prstGeom>
          <a:noFill/>
        </p:spPr>
        <p:txBody>
          <a:bodyPr wrap="square" rtlCol="0">
            <a:spAutoFit/>
          </a:bodyPr>
          <a:lstStyle/>
          <a:p>
            <a:pPr>
              <a:lnSpc>
                <a:spcPct val="150000"/>
              </a:lnSpc>
            </a:pPr>
            <a:r>
              <a:rPr lang="en-US" sz="3200" dirty="0"/>
              <a:t>a) NIOS II cannot transmit message to the hardware</a:t>
            </a:r>
          </a:p>
          <a:p>
            <a:pPr>
              <a:lnSpc>
                <a:spcPct val="150000"/>
              </a:lnSpc>
            </a:pPr>
            <a:r>
              <a:rPr lang="en-US" sz="3200" dirty="0"/>
              <a:t>b) Hardware cannot transmit message back to NIOS II</a:t>
            </a:r>
          </a:p>
          <a:p>
            <a:pPr>
              <a:lnSpc>
                <a:spcPct val="150000"/>
              </a:lnSpc>
            </a:pPr>
            <a:r>
              <a:rPr lang="en-US" sz="3200" dirty="0"/>
              <a:t>c) both a and b</a:t>
            </a:r>
          </a:p>
          <a:p>
            <a:pPr>
              <a:lnSpc>
                <a:spcPct val="150000"/>
              </a:lnSpc>
            </a:pPr>
            <a:r>
              <a:rPr lang="en-US" sz="3200" dirty="0"/>
              <a:t>d) nothing would change</a:t>
            </a:r>
          </a:p>
          <a:p>
            <a:pPr>
              <a:lnSpc>
                <a:spcPct val="150000"/>
              </a:lnSpc>
            </a:pPr>
            <a:r>
              <a:rPr lang="en-US" sz="3200" dirty="0"/>
              <a:t>e) none of the above</a:t>
            </a:r>
            <a:endParaRPr lang="en-US" altLang="zh-CN" sz="3200" dirty="0">
              <a:latin typeface="Yu Gothic UI Semilight" panose="020B0400000000000000" pitchFamily="34" charset="-128"/>
              <a:ea typeface="Yu Gothic UI Semilight" panose="020B0400000000000000" pitchFamily="34" charset="-128"/>
            </a:endParaRPr>
          </a:p>
          <a:p>
            <a:endParaRPr lang="en-US" sz="2400" dirty="0"/>
          </a:p>
          <a:p>
            <a:pPr>
              <a:lnSpc>
                <a:spcPct val="150000"/>
              </a:lnSpc>
            </a:pPr>
            <a:endParaRPr lang="en-US" sz="3200" b="1" dirty="0">
              <a:solidFill>
                <a:srgbClr val="FF0000"/>
              </a:solidFill>
            </a:endParaRPr>
          </a:p>
          <a:p>
            <a:pPr lvl="0" fontAlgn="base">
              <a:lnSpc>
                <a:spcPct val="150000"/>
              </a:lnSpc>
            </a:pPr>
            <a:endParaRPr lang="en-US" sz="3200" dirty="0"/>
          </a:p>
        </p:txBody>
      </p:sp>
    </p:spTree>
    <p:extLst>
      <p:ext uri="{BB962C8B-B14F-4D97-AF65-F5344CB8AC3E}">
        <p14:creationId xmlns:p14="http://schemas.microsoft.com/office/powerpoint/2010/main" val="1591979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93539" y="300942"/>
            <a:ext cx="9850056" cy="523220"/>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10. In Lab 9, what would happen if the JTAG-UART module is missing?</a:t>
            </a:r>
          </a:p>
        </p:txBody>
      </p:sp>
      <p:sp>
        <p:nvSpPr>
          <p:cNvPr id="7" name="文本框 6"/>
          <p:cNvSpPr txBox="1"/>
          <p:nvPr/>
        </p:nvSpPr>
        <p:spPr>
          <a:xfrm>
            <a:off x="810627" y="1076446"/>
            <a:ext cx="10320759" cy="6986528"/>
          </a:xfrm>
          <a:prstGeom prst="rect">
            <a:avLst/>
          </a:prstGeom>
          <a:noFill/>
        </p:spPr>
        <p:txBody>
          <a:bodyPr wrap="square" rtlCol="0">
            <a:spAutoFit/>
          </a:bodyPr>
          <a:lstStyle/>
          <a:p>
            <a:pPr>
              <a:lnSpc>
                <a:spcPct val="150000"/>
              </a:lnSpc>
            </a:pPr>
            <a:r>
              <a:rPr lang="en-US" sz="3200" dirty="0"/>
              <a:t>a) NIOS II cannot transmit message to the hardware</a:t>
            </a:r>
          </a:p>
          <a:p>
            <a:pPr>
              <a:lnSpc>
                <a:spcPct val="150000"/>
              </a:lnSpc>
            </a:pPr>
            <a:r>
              <a:rPr lang="en-US" sz="3200" dirty="0"/>
              <a:t>b) Hardware cannot transmit message back to NIOS II</a:t>
            </a:r>
          </a:p>
          <a:p>
            <a:pPr>
              <a:lnSpc>
                <a:spcPct val="150000"/>
              </a:lnSpc>
            </a:pPr>
            <a:r>
              <a:rPr lang="en-US" sz="3200" dirty="0"/>
              <a:t>c) both a and b</a:t>
            </a:r>
          </a:p>
          <a:p>
            <a:pPr>
              <a:lnSpc>
                <a:spcPct val="150000"/>
              </a:lnSpc>
            </a:pPr>
            <a:r>
              <a:rPr lang="en-US" sz="3200" dirty="0"/>
              <a:t>d) nothing would change</a:t>
            </a:r>
          </a:p>
          <a:p>
            <a:pPr>
              <a:lnSpc>
                <a:spcPct val="150000"/>
              </a:lnSpc>
            </a:pPr>
            <a:r>
              <a:rPr lang="en-US" sz="3200" b="1" dirty="0">
                <a:solidFill>
                  <a:srgbClr val="FF0000"/>
                </a:solidFill>
              </a:rPr>
              <a:t>e) none of the above</a:t>
            </a:r>
            <a:r>
              <a:rPr lang="zh-CN" altLang="en-US" sz="3200" dirty="0">
                <a:solidFill>
                  <a:srgbClr val="FF0000"/>
                </a:solidFill>
                <a:latin typeface="Yu Gothic UI Semilight" panose="020B0400000000000000" pitchFamily="34" charset="-128"/>
                <a:ea typeface="Yu Gothic UI Semilight" panose="020B0400000000000000" pitchFamily="34" charset="-128"/>
              </a:rPr>
              <a:t>★</a:t>
            </a:r>
            <a:endParaRPr lang="en-US" altLang="zh-CN" sz="3200" dirty="0">
              <a:solidFill>
                <a:srgbClr val="FF0000"/>
              </a:solidFill>
              <a:latin typeface="Yu Gothic UI Semilight" panose="020B0400000000000000" pitchFamily="34" charset="-128"/>
              <a:ea typeface="Yu Gothic UI Semilight" panose="020B0400000000000000" pitchFamily="34" charset="-128"/>
            </a:endParaRPr>
          </a:p>
          <a:p>
            <a:pPr>
              <a:defRPr/>
            </a:pPr>
            <a:r>
              <a:rPr lang="en-US" sz="2400" i="1" dirty="0"/>
              <a:t>If this module is missing, then we cannot use our PC as host device. i.e. we would not be able to type in message and key on the keyboard on our PC and let NIOS ii use it via </a:t>
            </a:r>
            <a:r>
              <a:rPr lang="en-US" sz="2400" i="1" dirty="0" err="1"/>
              <a:t>scanf</a:t>
            </a:r>
            <a:r>
              <a:rPr lang="en-US" sz="2400" i="1" dirty="0"/>
              <a:t>(), etc.</a:t>
            </a:r>
            <a:endParaRPr lang="en-US" sz="2400" dirty="0"/>
          </a:p>
          <a:p>
            <a:endParaRPr lang="en-US" sz="2400" dirty="0"/>
          </a:p>
          <a:p>
            <a:pPr>
              <a:lnSpc>
                <a:spcPct val="150000"/>
              </a:lnSpc>
            </a:pPr>
            <a:endParaRPr lang="en-US" sz="3200" b="1" dirty="0">
              <a:solidFill>
                <a:srgbClr val="FF0000"/>
              </a:solidFill>
            </a:endParaRPr>
          </a:p>
          <a:p>
            <a:pPr lvl="0" fontAlgn="base">
              <a:lnSpc>
                <a:spcPct val="150000"/>
              </a:lnSpc>
            </a:pPr>
            <a:endParaRPr lang="en-US" sz="3200" dirty="0"/>
          </a:p>
        </p:txBody>
      </p:sp>
    </p:spTree>
    <p:extLst>
      <p:ext uri="{BB962C8B-B14F-4D97-AF65-F5344CB8AC3E}">
        <p14:creationId xmlns:p14="http://schemas.microsoft.com/office/powerpoint/2010/main" val="497412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93539" y="300942"/>
            <a:ext cx="9850056" cy="523220"/>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11. In Lab 9, which module in </a:t>
            </a:r>
            <a:r>
              <a:rPr lang="en-US" sz="2800" dirty="0" err="1">
                <a:solidFill>
                  <a:srgbClr val="002060"/>
                </a:solidFill>
                <a:latin typeface="Arial Narrow" panose="020B0606020202030204" pitchFamily="34" charset="0"/>
                <a:ea typeface="Yu Gothic UI Semilight" panose="020B0400000000000000" pitchFamily="34" charset="-128"/>
              </a:rPr>
              <a:t>SystemVerilog</a:t>
            </a:r>
            <a:r>
              <a:rPr lang="en-US" sz="2800" dirty="0">
                <a:solidFill>
                  <a:srgbClr val="002060"/>
                </a:solidFill>
                <a:latin typeface="Arial Narrow" panose="020B0606020202030204" pitchFamily="34" charset="0"/>
                <a:ea typeface="Yu Gothic UI Semilight" panose="020B0400000000000000" pitchFamily="34" charset="-128"/>
              </a:rPr>
              <a:t> is not purely combinational?</a:t>
            </a:r>
          </a:p>
        </p:txBody>
      </p:sp>
      <p:sp>
        <p:nvSpPr>
          <p:cNvPr id="3" name="文本框 2"/>
          <p:cNvSpPr txBox="1"/>
          <p:nvPr/>
        </p:nvSpPr>
        <p:spPr>
          <a:xfrm>
            <a:off x="1075944" y="1172464"/>
            <a:ext cx="10265934" cy="4524315"/>
          </a:xfrm>
          <a:prstGeom prst="rect">
            <a:avLst/>
          </a:prstGeom>
          <a:noFill/>
        </p:spPr>
        <p:txBody>
          <a:bodyPr wrap="square" rtlCol="0">
            <a:spAutoFit/>
          </a:bodyPr>
          <a:lstStyle/>
          <a:p>
            <a:pPr>
              <a:lnSpc>
                <a:spcPct val="150000"/>
              </a:lnSpc>
            </a:pPr>
            <a:r>
              <a:rPr lang="en-US" sz="3200" dirty="0"/>
              <a:t>a) </a:t>
            </a:r>
            <a:r>
              <a:rPr lang="en-US" sz="3200" dirty="0" err="1"/>
              <a:t>AddRoundKey</a:t>
            </a:r>
            <a:endParaRPr lang="en-US" sz="3200" dirty="0"/>
          </a:p>
          <a:p>
            <a:pPr>
              <a:lnSpc>
                <a:spcPct val="150000"/>
              </a:lnSpc>
            </a:pPr>
            <a:r>
              <a:rPr lang="en-US" sz="3200" dirty="0"/>
              <a:t>b) </a:t>
            </a:r>
            <a:r>
              <a:rPr lang="en-US" sz="3200" dirty="0" err="1"/>
              <a:t>InvMixColumn</a:t>
            </a:r>
            <a:endParaRPr lang="en-US" sz="3200" dirty="0"/>
          </a:p>
          <a:p>
            <a:pPr>
              <a:lnSpc>
                <a:spcPct val="150000"/>
              </a:lnSpc>
            </a:pPr>
            <a:r>
              <a:rPr lang="en-US" sz="3200" dirty="0"/>
              <a:t>c) </a:t>
            </a:r>
            <a:r>
              <a:rPr lang="en-US" sz="3200" dirty="0" err="1"/>
              <a:t>InvSubByte</a:t>
            </a:r>
            <a:r>
              <a:rPr lang="zh-CN" altLang="en-US" sz="3200" dirty="0">
                <a:latin typeface="Yu Gothic UI Semilight" panose="020B0400000000000000" pitchFamily="34" charset="-128"/>
                <a:ea typeface="Yu Gothic UI Semilight" panose="020B0400000000000000" pitchFamily="34" charset="-128"/>
              </a:rPr>
              <a:t> </a:t>
            </a:r>
            <a:endParaRPr lang="en-US" sz="3200" dirty="0"/>
          </a:p>
          <a:p>
            <a:pPr>
              <a:lnSpc>
                <a:spcPct val="150000"/>
              </a:lnSpc>
            </a:pPr>
            <a:r>
              <a:rPr lang="en-US" sz="3200" dirty="0"/>
              <a:t>d) </a:t>
            </a:r>
            <a:r>
              <a:rPr lang="en-US" sz="3200" dirty="0" err="1"/>
              <a:t>InvShiftRows</a:t>
            </a:r>
            <a:endParaRPr lang="en-US" sz="3200" dirty="0"/>
          </a:p>
          <a:p>
            <a:pPr>
              <a:lnSpc>
                <a:spcPct val="150000"/>
              </a:lnSpc>
            </a:pPr>
            <a:r>
              <a:rPr lang="en-US" sz="3200" dirty="0"/>
              <a:t>e) none of the above</a:t>
            </a:r>
          </a:p>
          <a:p>
            <a:pPr>
              <a:lnSpc>
                <a:spcPct val="150000"/>
              </a:lnSpc>
            </a:pPr>
            <a:endParaRPr lang="en-US" sz="3200" dirty="0"/>
          </a:p>
        </p:txBody>
      </p:sp>
    </p:spTree>
    <p:extLst>
      <p:ext uri="{BB962C8B-B14F-4D97-AF65-F5344CB8AC3E}">
        <p14:creationId xmlns:p14="http://schemas.microsoft.com/office/powerpoint/2010/main" val="2339278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93539" y="300942"/>
            <a:ext cx="9850056" cy="523220"/>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11. In Lab 9, which module in </a:t>
            </a:r>
            <a:r>
              <a:rPr lang="en-US" sz="2800" dirty="0" err="1">
                <a:solidFill>
                  <a:srgbClr val="002060"/>
                </a:solidFill>
                <a:latin typeface="Arial Narrow" panose="020B0606020202030204" pitchFamily="34" charset="0"/>
                <a:ea typeface="Yu Gothic UI Semilight" panose="020B0400000000000000" pitchFamily="34" charset="-128"/>
              </a:rPr>
              <a:t>SystemVerilog</a:t>
            </a:r>
            <a:r>
              <a:rPr lang="en-US" sz="2800" dirty="0">
                <a:solidFill>
                  <a:srgbClr val="002060"/>
                </a:solidFill>
                <a:latin typeface="Arial Narrow" panose="020B0606020202030204" pitchFamily="34" charset="0"/>
                <a:ea typeface="Yu Gothic UI Semilight" panose="020B0400000000000000" pitchFamily="34" charset="-128"/>
              </a:rPr>
              <a:t> is not purely combinational?</a:t>
            </a:r>
          </a:p>
        </p:txBody>
      </p:sp>
      <p:sp>
        <p:nvSpPr>
          <p:cNvPr id="3" name="文本框 2"/>
          <p:cNvSpPr txBox="1"/>
          <p:nvPr/>
        </p:nvSpPr>
        <p:spPr>
          <a:xfrm>
            <a:off x="1075944" y="1172464"/>
            <a:ext cx="10265934" cy="5324535"/>
          </a:xfrm>
          <a:prstGeom prst="rect">
            <a:avLst/>
          </a:prstGeom>
          <a:noFill/>
        </p:spPr>
        <p:txBody>
          <a:bodyPr wrap="square" rtlCol="0">
            <a:spAutoFit/>
          </a:bodyPr>
          <a:lstStyle/>
          <a:p>
            <a:pPr>
              <a:lnSpc>
                <a:spcPct val="150000"/>
              </a:lnSpc>
            </a:pPr>
            <a:r>
              <a:rPr lang="en-US" sz="3200" dirty="0"/>
              <a:t>a) </a:t>
            </a:r>
            <a:r>
              <a:rPr lang="en-US" sz="3200" dirty="0" err="1"/>
              <a:t>AddRoundKey</a:t>
            </a:r>
            <a:endParaRPr lang="en-US" sz="3200" dirty="0"/>
          </a:p>
          <a:p>
            <a:pPr>
              <a:lnSpc>
                <a:spcPct val="150000"/>
              </a:lnSpc>
            </a:pPr>
            <a:r>
              <a:rPr lang="en-US" sz="3200" dirty="0"/>
              <a:t>b) </a:t>
            </a:r>
            <a:r>
              <a:rPr lang="en-US" sz="3200" dirty="0" err="1"/>
              <a:t>InvMixColumn</a:t>
            </a:r>
            <a:endParaRPr lang="en-US" sz="3200" dirty="0"/>
          </a:p>
          <a:p>
            <a:pPr>
              <a:lnSpc>
                <a:spcPct val="150000"/>
              </a:lnSpc>
            </a:pPr>
            <a:r>
              <a:rPr lang="en-US" sz="3200" b="1" dirty="0">
                <a:solidFill>
                  <a:srgbClr val="FF0000"/>
                </a:solidFill>
              </a:rPr>
              <a:t>c) </a:t>
            </a:r>
            <a:r>
              <a:rPr lang="en-US" sz="3200" b="1" dirty="0" err="1">
                <a:solidFill>
                  <a:srgbClr val="FF0000"/>
                </a:solidFill>
              </a:rPr>
              <a:t>InvSubByte</a:t>
            </a:r>
            <a:r>
              <a:rPr lang="zh-CN" altLang="en-US" sz="3200" dirty="0">
                <a:solidFill>
                  <a:srgbClr val="FF0000"/>
                </a:solidFill>
                <a:latin typeface="Yu Gothic UI Semilight" panose="020B0400000000000000" pitchFamily="34" charset="-128"/>
                <a:ea typeface="Yu Gothic UI Semilight" panose="020B0400000000000000" pitchFamily="34" charset="-128"/>
              </a:rPr>
              <a:t> ★</a:t>
            </a:r>
            <a:endParaRPr lang="en-US" sz="3200" b="1" dirty="0">
              <a:solidFill>
                <a:srgbClr val="FF0000"/>
              </a:solidFill>
            </a:endParaRPr>
          </a:p>
          <a:p>
            <a:pPr>
              <a:lnSpc>
                <a:spcPct val="150000"/>
              </a:lnSpc>
            </a:pPr>
            <a:r>
              <a:rPr lang="en-US" sz="3200" dirty="0"/>
              <a:t>d) </a:t>
            </a:r>
            <a:r>
              <a:rPr lang="en-US" sz="3200" dirty="0" err="1"/>
              <a:t>InvShiftRows</a:t>
            </a:r>
            <a:endParaRPr lang="en-US" sz="3200" dirty="0"/>
          </a:p>
          <a:p>
            <a:pPr>
              <a:lnSpc>
                <a:spcPct val="150000"/>
              </a:lnSpc>
            </a:pPr>
            <a:r>
              <a:rPr lang="en-US" sz="3200" dirty="0"/>
              <a:t>e) none of the above</a:t>
            </a:r>
          </a:p>
          <a:p>
            <a:pPr>
              <a:defRPr/>
            </a:pPr>
            <a:r>
              <a:rPr lang="en-US" sz="2000" i="1" dirty="0" err="1"/>
              <a:t>InvSubByte</a:t>
            </a:r>
            <a:r>
              <a:rPr lang="en-US" sz="2000" i="1" dirty="0"/>
              <a:t> module is implemented as a RAM that uses the input byte as index. </a:t>
            </a:r>
            <a:endParaRPr lang="en-US" sz="3200" dirty="0"/>
          </a:p>
          <a:p>
            <a:endParaRPr lang="en-US" sz="3200" dirty="0"/>
          </a:p>
          <a:p>
            <a:pPr>
              <a:lnSpc>
                <a:spcPct val="150000"/>
              </a:lnSpc>
            </a:pPr>
            <a:endParaRPr lang="en-US" sz="3200" dirty="0"/>
          </a:p>
        </p:txBody>
      </p:sp>
    </p:spTree>
    <p:extLst>
      <p:ext uri="{BB962C8B-B14F-4D97-AF65-F5344CB8AC3E}">
        <p14:creationId xmlns:p14="http://schemas.microsoft.com/office/powerpoint/2010/main" val="2356746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93538" y="300942"/>
            <a:ext cx="11026301" cy="1384995"/>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Lab 9 – one more question</a:t>
            </a:r>
          </a:p>
          <a:p>
            <a:pPr algn="just"/>
            <a:r>
              <a:rPr lang="en-US" sz="2800" dirty="0">
                <a:solidFill>
                  <a:srgbClr val="002060"/>
                </a:solidFill>
                <a:latin typeface="Arial Narrow" panose="020B0606020202030204" pitchFamily="34" charset="0"/>
                <a:ea typeface="Yu Gothic UI Semilight" panose="020B0400000000000000" pitchFamily="34" charset="-128"/>
              </a:rPr>
              <a:t>True or false: The following code works properly with the provided lab9.sv and Qsys setup according to the tutorial</a:t>
            </a:r>
          </a:p>
        </p:txBody>
      </p:sp>
      <p:sp>
        <p:nvSpPr>
          <p:cNvPr id="3" name="文本框 2"/>
          <p:cNvSpPr txBox="1"/>
          <p:nvPr/>
        </p:nvSpPr>
        <p:spPr>
          <a:xfrm>
            <a:off x="880930" y="993439"/>
            <a:ext cx="10265934" cy="4462760"/>
          </a:xfrm>
          <a:prstGeom prst="rect">
            <a:avLst/>
          </a:prstGeom>
          <a:noFill/>
        </p:spPr>
        <p:txBody>
          <a:bodyPr wrap="square" rtlCol="0">
            <a:spAutoFit/>
          </a:bodyPr>
          <a:lstStyle/>
          <a:p>
            <a:endParaRPr lang="en-US" sz="4400" dirty="0"/>
          </a:p>
          <a:p>
            <a:pPr>
              <a:lnSpc>
                <a:spcPct val="150000"/>
              </a:lnSpc>
            </a:pPr>
            <a:r>
              <a:rPr lang="en-US" sz="2000" dirty="0">
                <a:latin typeface="Courier New" panose="02070309020205020404" pitchFamily="49" charset="0"/>
                <a:cs typeface="Courier New" panose="02070309020205020404" pitchFamily="49" charset="0"/>
              </a:rPr>
              <a:t>… (this is </a:t>
            </a:r>
            <a:r>
              <a:rPr lang="en-US" sz="2000" dirty="0" err="1">
                <a:latin typeface="Courier New" panose="02070309020205020404" pitchFamily="49" charset="0"/>
                <a:cs typeface="Courier New" panose="02070309020205020404" pitchFamily="49" charset="0"/>
              </a:rPr>
              <a:t>Avalon_aes_interface</a:t>
            </a:r>
            <a:r>
              <a:rPr lang="en-US" sz="2000" dirty="0">
                <a:latin typeface="Courier New" panose="02070309020205020404" pitchFamily="49" charset="0"/>
                <a:cs typeface="Courier New" panose="02070309020205020404" pitchFamily="49" charset="0"/>
              </a:rPr>
              <a:t> ) </a:t>
            </a:r>
          </a:p>
          <a:p>
            <a:pPr>
              <a:lnSpc>
                <a:spcPct val="150000"/>
              </a:lnSpc>
            </a:pPr>
            <a:r>
              <a:rPr lang="en-US" sz="2000" dirty="0">
                <a:latin typeface="Courier New" panose="02070309020205020404" pitchFamily="49" charset="0"/>
                <a:cs typeface="Courier New" panose="02070309020205020404" pitchFamily="49" charset="0"/>
              </a:rPr>
              <a:t>logic [31:0] </a:t>
            </a:r>
            <a:r>
              <a:rPr lang="en-US" sz="2000" dirty="0" err="1">
                <a:latin typeface="Courier New" panose="02070309020205020404" pitchFamily="49" charset="0"/>
                <a:cs typeface="Courier New" panose="02070309020205020404" pitchFamily="49" charset="0"/>
              </a:rPr>
              <a:t>reg_file</a:t>
            </a:r>
            <a:r>
              <a:rPr lang="en-US" sz="2000" dirty="0">
                <a:latin typeface="Courier New" panose="02070309020205020404" pitchFamily="49" charset="0"/>
                <a:cs typeface="Courier New" panose="02070309020205020404" pitchFamily="49" charset="0"/>
              </a:rPr>
              <a:t>[15];</a:t>
            </a:r>
          </a:p>
          <a:p>
            <a:pPr>
              <a:lnSpc>
                <a:spcPct val="150000"/>
              </a:lnSpc>
            </a:pPr>
            <a:r>
              <a:rPr lang="en-US" sz="2000" dirty="0">
                <a:latin typeface="Courier New" panose="02070309020205020404" pitchFamily="49" charset="0"/>
                <a:cs typeface="Courier New" panose="02070309020205020404" pitchFamily="49" charset="0"/>
              </a:rPr>
              <a:t>always_ff @ (posedge Clk) begin</a:t>
            </a:r>
          </a:p>
          <a:p>
            <a:pPr>
              <a:lnSpc>
                <a:spcPct val="150000"/>
              </a:lnSpc>
            </a:pPr>
            <a:r>
              <a:rPr lang="en-US" sz="2000" dirty="0">
                <a:latin typeface="Courier New" panose="02070309020205020404" pitchFamily="49" charset="0"/>
                <a:cs typeface="Courier New" panose="02070309020205020404" pitchFamily="49" charset="0"/>
              </a:rPr>
              <a:t>	if(Reset == 0)</a:t>
            </a:r>
          </a:p>
          <a:p>
            <a:pPr>
              <a:lnSpc>
                <a:spcPct val="150000"/>
              </a:lnSpc>
            </a:pPr>
            <a:r>
              <a:rPr lang="en-US" sz="2000" dirty="0">
                <a:latin typeface="Courier New" panose="02070309020205020404" pitchFamily="49" charset="0"/>
                <a:cs typeface="Courier New" panose="02070309020205020404" pitchFamily="49" charset="0"/>
              </a:rPr>
              <a:t>		for(</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i=0;i &lt; 16; i++)</a:t>
            </a:r>
          </a:p>
          <a:p>
            <a:pPr>
              <a:lnSpc>
                <a:spcPct val="150000"/>
              </a:lnSpc>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reg_file</a:t>
            </a:r>
            <a:r>
              <a:rPr lang="en-US" sz="2000" dirty="0">
                <a:latin typeface="Courier New" panose="02070309020205020404" pitchFamily="49" charset="0"/>
                <a:cs typeface="Courier New" panose="02070309020205020404" pitchFamily="49" charset="0"/>
              </a:rPr>
              <a:t>[i] &lt;= 0;</a:t>
            </a:r>
          </a:p>
          <a:p>
            <a:pPr>
              <a:lnSpc>
                <a:spcPct val="150000"/>
              </a:lnSpc>
            </a:pPr>
            <a:r>
              <a:rPr lang="en-US" sz="2000" dirty="0">
                <a:latin typeface="Courier New" panose="02070309020205020404" pitchFamily="49" charset="0"/>
                <a:cs typeface="Courier New" panose="02070309020205020404" pitchFamily="49" charset="0"/>
              </a:rPr>
              <a:t>	else begin:</a:t>
            </a:r>
          </a:p>
          <a:p>
            <a:pPr>
              <a:lnSpc>
                <a:spcPct val="150000"/>
              </a:lnSpc>
            </a:pPr>
            <a:r>
              <a:rPr lang="en-US" sz="2000" dirty="0">
                <a:latin typeface="Courier New" panose="02070309020205020404" pitchFamily="49" charset="0"/>
                <a:cs typeface="Courier New" panose="02070309020205020404" pitchFamily="49" charset="0"/>
              </a:rPr>
              <a:t>		... Other code</a:t>
            </a:r>
          </a:p>
        </p:txBody>
      </p:sp>
    </p:spTree>
    <p:extLst>
      <p:ext uri="{BB962C8B-B14F-4D97-AF65-F5344CB8AC3E}">
        <p14:creationId xmlns:p14="http://schemas.microsoft.com/office/powerpoint/2010/main" val="42440016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93538" y="300942"/>
            <a:ext cx="11026301" cy="1384995"/>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Lab 9 – one more question</a:t>
            </a:r>
          </a:p>
          <a:p>
            <a:pPr algn="just"/>
            <a:r>
              <a:rPr lang="en-US" sz="2800" dirty="0">
                <a:solidFill>
                  <a:srgbClr val="002060"/>
                </a:solidFill>
                <a:latin typeface="Arial Narrow" panose="020B0606020202030204" pitchFamily="34" charset="0"/>
                <a:ea typeface="Yu Gothic UI Semilight" panose="020B0400000000000000" pitchFamily="34" charset="-128"/>
              </a:rPr>
              <a:t>True or false: The following code works properly with the provided lab9.sv and Qsys setup according to the tutorial</a:t>
            </a:r>
          </a:p>
        </p:txBody>
      </p:sp>
      <p:sp>
        <p:nvSpPr>
          <p:cNvPr id="3" name="文本框 2"/>
          <p:cNvSpPr txBox="1"/>
          <p:nvPr/>
        </p:nvSpPr>
        <p:spPr>
          <a:xfrm>
            <a:off x="880930" y="993439"/>
            <a:ext cx="10265934" cy="4462760"/>
          </a:xfrm>
          <a:prstGeom prst="rect">
            <a:avLst/>
          </a:prstGeom>
          <a:noFill/>
        </p:spPr>
        <p:txBody>
          <a:bodyPr wrap="square" rtlCol="0">
            <a:spAutoFit/>
          </a:bodyPr>
          <a:lstStyle/>
          <a:p>
            <a:endParaRPr lang="en-US" sz="4400" dirty="0"/>
          </a:p>
          <a:p>
            <a:pPr>
              <a:lnSpc>
                <a:spcPct val="150000"/>
              </a:lnSpc>
            </a:pPr>
            <a:r>
              <a:rPr lang="en-US" sz="2000" dirty="0">
                <a:latin typeface="Courier New" panose="02070309020205020404" pitchFamily="49" charset="0"/>
                <a:cs typeface="Courier New" panose="02070309020205020404" pitchFamily="49" charset="0"/>
              </a:rPr>
              <a:t>… (this is </a:t>
            </a:r>
            <a:r>
              <a:rPr lang="en-US" sz="2000" dirty="0" err="1">
                <a:latin typeface="Courier New" panose="02070309020205020404" pitchFamily="49" charset="0"/>
                <a:cs typeface="Courier New" panose="02070309020205020404" pitchFamily="49" charset="0"/>
              </a:rPr>
              <a:t>Avalon_aes_interface</a:t>
            </a:r>
            <a:r>
              <a:rPr lang="en-US" sz="2000" dirty="0">
                <a:latin typeface="Courier New" panose="02070309020205020404" pitchFamily="49" charset="0"/>
                <a:cs typeface="Courier New" panose="02070309020205020404" pitchFamily="49" charset="0"/>
              </a:rPr>
              <a:t> )             </a:t>
            </a:r>
            <a:r>
              <a:rPr lang="en-US" sz="2000" b="1" dirty="0">
                <a:solidFill>
                  <a:srgbClr val="FF0000"/>
                </a:solidFill>
                <a:latin typeface="Courier New" panose="02070309020205020404" pitchFamily="49" charset="0"/>
                <a:cs typeface="Courier New" panose="02070309020205020404" pitchFamily="49" charset="0"/>
              </a:rPr>
              <a:t>Wrong…</a:t>
            </a:r>
          </a:p>
          <a:p>
            <a:pPr>
              <a:lnSpc>
                <a:spcPct val="150000"/>
              </a:lnSpc>
            </a:pPr>
            <a:r>
              <a:rPr lang="en-US" sz="2000" dirty="0">
                <a:latin typeface="Courier New" panose="02070309020205020404" pitchFamily="49" charset="0"/>
                <a:cs typeface="Courier New" panose="02070309020205020404" pitchFamily="49" charset="0"/>
              </a:rPr>
              <a:t>logic [31:0] </a:t>
            </a:r>
            <a:r>
              <a:rPr lang="en-US" sz="2000" dirty="0" err="1">
                <a:latin typeface="Courier New" panose="02070309020205020404" pitchFamily="49" charset="0"/>
                <a:cs typeface="Courier New" panose="02070309020205020404" pitchFamily="49" charset="0"/>
              </a:rPr>
              <a:t>reg_file</a:t>
            </a:r>
            <a:r>
              <a:rPr lang="en-US" sz="2000" dirty="0">
                <a:latin typeface="Courier New" panose="02070309020205020404" pitchFamily="49" charset="0"/>
                <a:cs typeface="Courier New" panose="02070309020205020404" pitchFamily="49" charset="0"/>
              </a:rPr>
              <a:t>[</a:t>
            </a:r>
            <a:r>
              <a:rPr lang="en-US" sz="2000" b="1" dirty="0">
                <a:solidFill>
                  <a:srgbClr val="FF0000"/>
                </a:solidFill>
                <a:latin typeface="Courier New" panose="02070309020205020404" pitchFamily="49" charset="0"/>
                <a:cs typeface="Courier New" panose="02070309020205020404" pitchFamily="49" charset="0"/>
              </a:rPr>
              <a:t>15</a:t>
            </a:r>
            <a:r>
              <a:rPr lang="en-US" sz="2000" dirty="0">
                <a:latin typeface="Courier New" panose="02070309020205020404" pitchFamily="49" charset="0"/>
                <a:cs typeface="Courier New" panose="02070309020205020404" pitchFamily="49" charset="0"/>
              </a:rPr>
              <a:t>];</a:t>
            </a:r>
          </a:p>
          <a:p>
            <a:pPr>
              <a:lnSpc>
                <a:spcPct val="150000"/>
              </a:lnSpc>
            </a:pPr>
            <a:r>
              <a:rPr lang="en-US" sz="2000" dirty="0">
                <a:latin typeface="Courier New" panose="02070309020205020404" pitchFamily="49" charset="0"/>
                <a:cs typeface="Courier New" panose="02070309020205020404" pitchFamily="49" charset="0"/>
              </a:rPr>
              <a:t>always_ff @ (posedge Clk) begin</a:t>
            </a:r>
          </a:p>
          <a:p>
            <a:pPr>
              <a:lnSpc>
                <a:spcPct val="150000"/>
              </a:lnSpc>
            </a:pPr>
            <a:r>
              <a:rPr lang="en-US" sz="2000" dirty="0">
                <a:latin typeface="Courier New" panose="02070309020205020404" pitchFamily="49" charset="0"/>
                <a:cs typeface="Courier New" panose="02070309020205020404" pitchFamily="49" charset="0"/>
              </a:rPr>
              <a:t>	if(</a:t>
            </a:r>
            <a:r>
              <a:rPr lang="en-US" sz="2000" b="1" dirty="0">
                <a:solidFill>
                  <a:srgbClr val="FF0000"/>
                </a:solidFill>
                <a:latin typeface="Courier New" panose="02070309020205020404" pitchFamily="49" charset="0"/>
                <a:cs typeface="Courier New" panose="02070309020205020404" pitchFamily="49" charset="0"/>
              </a:rPr>
              <a:t>Reset == 0</a:t>
            </a:r>
            <a:r>
              <a:rPr lang="en-US" sz="2000" dirty="0">
                <a:latin typeface="Courier New" panose="02070309020205020404" pitchFamily="49" charset="0"/>
                <a:cs typeface="Courier New" panose="02070309020205020404" pitchFamily="49" charset="0"/>
              </a:rPr>
              <a:t>)</a:t>
            </a:r>
          </a:p>
          <a:p>
            <a:pPr>
              <a:lnSpc>
                <a:spcPct val="150000"/>
              </a:lnSpc>
            </a:pPr>
            <a:r>
              <a:rPr lang="en-US" sz="2000" dirty="0">
                <a:latin typeface="Courier New" panose="02070309020205020404" pitchFamily="49" charset="0"/>
                <a:cs typeface="Courier New" panose="02070309020205020404" pitchFamily="49" charset="0"/>
              </a:rPr>
              <a:t>		for(</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i=0;i &lt; 16; i++)</a:t>
            </a:r>
          </a:p>
          <a:p>
            <a:pPr>
              <a:lnSpc>
                <a:spcPct val="150000"/>
              </a:lnSpc>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reg_file</a:t>
            </a:r>
            <a:r>
              <a:rPr lang="en-US" sz="2000" dirty="0">
                <a:latin typeface="Courier New" panose="02070309020205020404" pitchFamily="49" charset="0"/>
                <a:cs typeface="Courier New" panose="02070309020205020404" pitchFamily="49" charset="0"/>
              </a:rPr>
              <a:t>[i] &lt;= 0;</a:t>
            </a:r>
          </a:p>
          <a:p>
            <a:pPr>
              <a:lnSpc>
                <a:spcPct val="150000"/>
              </a:lnSpc>
            </a:pPr>
            <a:r>
              <a:rPr lang="en-US" sz="2000" dirty="0">
                <a:latin typeface="Courier New" panose="02070309020205020404" pitchFamily="49" charset="0"/>
                <a:cs typeface="Courier New" panose="02070309020205020404" pitchFamily="49" charset="0"/>
              </a:rPr>
              <a:t>	else begin:</a:t>
            </a:r>
          </a:p>
          <a:p>
            <a:pPr>
              <a:lnSpc>
                <a:spcPct val="150000"/>
              </a:lnSpc>
            </a:pPr>
            <a:r>
              <a:rPr lang="en-US" sz="2000" dirty="0">
                <a:latin typeface="Courier New" panose="02070309020205020404" pitchFamily="49" charset="0"/>
                <a:cs typeface="Courier New" panose="02070309020205020404" pitchFamily="49" charset="0"/>
              </a:rPr>
              <a:t>		... Other code</a:t>
            </a:r>
          </a:p>
        </p:txBody>
      </p:sp>
    </p:spTree>
    <p:extLst>
      <p:ext uri="{BB962C8B-B14F-4D97-AF65-F5344CB8AC3E}">
        <p14:creationId xmlns:p14="http://schemas.microsoft.com/office/powerpoint/2010/main" val="2752872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93539" y="300942"/>
            <a:ext cx="9850056" cy="954107"/>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1. In Lab8, in order to complete a </a:t>
            </a:r>
            <a:r>
              <a:rPr lang="en-US" sz="2800" dirty="0" err="1">
                <a:solidFill>
                  <a:srgbClr val="002060"/>
                </a:solidFill>
                <a:latin typeface="Arial Narrow" panose="020B0606020202030204" pitchFamily="34" charset="0"/>
                <a:ea typeface="Yu Gothic UI Semilight" panose="020B0400000000000000" pitchFamily="34" charset="-128"/>
              </a:rPr>
              <a:t>USB_Read</a:t>
            </a:r>
            <a:r>
              <a:rPr lang="en-US" sz="2800" dirty="0">
                <a:solidFill>
                  <a:srgbClr val="002060"/>
                </a:solidFill>
                <a:latin typeface="Arial Narrow" panose="020B0606020202030204" pitchFamily="34" charset="0"/>
                <a:ea typeface="Yu Gothic UI Semilight" panose="020B0400000000000000" pitchFamily="34" charset="-128"/>
              </a:rPr>
              <a:t> Operation, in what sequence do you need to call </a:t>
            </a:r>
            <a:r>
              <a:rPr lang="en-US" sz="2800" dirty="0" err="1">
                <a:solidFill>
                  <a:srgbClr val="002060"/>
                </a:solidFill>
                <a:latin typeface="Arial Narrow" panose="020B0606020202030204" pitchFamily="34" charset="0"/>
                <a:ea typeface="Yu Gothic UI Semilight" panose="020B0400000000000000" pitchFamily="34" charset="-128"/>
              </a:rPr>
              <a:t>io_read</a:t>
            </a:r>
            <a:r>
              <a:rPr lang="en-US" sz="2800" dirty="0">
                <a:solidFill>
                  <a:srgbClr val="002060"/>
                </a:solidFill>
                <a:latin typeface="Arial Narrow" panose="020B0606020202030204" pitchFamily="34" charset="0"/>
                <a:ea typeface="Yu Gothic UI Semilight" panose="020B0400000000000000" pitchFamily="34" charset="-128"/>
              </a:rPr>
              <a:t> and </a:t>
            </a:r>
            <a:r>
              <a:rPr lang="en-US" sz="2800" dirty="0" err="1">
                <a:solidFill>
                  <a:srgbClr val="002060"/>
                </a:solidFill>
                <a:latin typeface="Arial Narrow" panose="020B0606020202030204" pitchFamily="34" charset="0"/>
                <a:ea typeface="Yu Gothic UI Semilight" panose="020B0400000000000000" pitchFamily="34" charset="-128"/>
              </a:rPr>
              <a:t>io_write</a:t>
            </a:r>
            <a:r>
              <a:rPr lang="en-US" sz="2800" dirty="0">
                <a:solidFill>
                  <a:srgbClr val="002060"/>
                </a:solidFill>
                <a:latin typeface="Arial Narrow" panose="020B0606020202030204" pitchFamily="34" charset="0"/>
                <a:ea typeface="Yu Gothic UI Semilight" panose="020B0400000000000000" pitchFamily="34" charset="-128"/>
              </a:rPr>
              <a:t>? (warm-up)</a:t>
            </a:r>
          </a:p>
        </p:txBody>
      </p:sp>
      <p:sp>
        <p:nvSpPr>
          <p:cNvPr id="10" name="文本框 9"/>
          <p:cNvSpPr txBox="1"/>
          <p:nvPr/>
        </p:nvSpPr>
        <p:spPr>
          <a:xfrm>
            <a:off x="840251" y="1706178"/>
            <a:ext cx="10197573" cy="3785652"/>
          </a:xfrm>
          <a:prstGeom prst="rect">
            <a:avLst/>
          </a:prstGeom>
          <a:noFill/>
        </p:spPr>
        <p:txBody>
          <a:bodyPr wrap="square" rtlCol="0">
            <a:spAutoFit/>
          </a:bodyPr>
          <a:lstStyle/>
          <a:p>
            <a:pPr lvl="0">
              <a:lnSpc>
                <a:spcPct val="150000"/>
              </a:lnSpc>
            </a:pPr>
            <a:r>
              <a:rPr lang="en-US" sz="3200" dirty="0"/>
              <a:t>a) </a:t>
            </a:r>
            <a:r>
              <a:rPr lang="en-US" sz="3200" dirty="0" err="1"/>
              <a:t>Io_read</a:t>
            </a:r>
            <a:r>
              <a:rPr lang="en-US" sz="3200" dirty="0"/>
              <a:t> </a:t>
            </a:r>
            <a:r>
              <a:rPr lang="en-US" sz="3200" dirty="0">
                <a:sym typeface="Wingdings" panose="05000000000000000000" pitchFamily="2" charset="2"/>
              </a:rPr>
              <a:t></a:t>
            </a:r>
            <a:r>
              <a:rPr lang="en-US" sz="3200" dirty="0"/>
              <a:t> </a:t>
            </a:r>
            <a:r>
              <a:rPr lang="en-US" sz="3200" dirty="0" err="1"/>
              <a:t>io_write</a:t>
            </a:r>
            <a:r>
              <a:rPr lang="en-US" sz="3200" dirty="0">
                <a:sym typeface="Wingdings" panose="05000000000000000000" pitchFamily="2" charset="2"/>
              </a:rPr>
              <a:t></a:t>
            </a:r>
            <a:r>
              <a:rPr lang="en-US" sz="3200" dirty="0"/>
              <a:t> </a:t>
            </a:r>
            <a:r>
              <a:rPr lang="en-US" sz="3200" dirty="0" err="1"/>
              <a:t>io_read</a:t>
            </a:r>
            <a:r>
              <a:rPr lang="en-US" sz="3200" dirty="0" err="1">
                <a:sym typeface="Wingdings" panose="05000000000000000000" pitchFamily="2" charset="2"/>
              </a:rPr>
              <a:t></a:t>
            </a:r>
            <a:r>
              <a:rPr lang="en-US" sz="3200" dirty="0" err="1"/>
              <a:t>io_write</a:t>
            </a:r>
            <a:endParaRPr lang="en-US" sz="3200" dirty="0"/>
          </a:p>
          <a:p>
            <a:pPr lvl="0">
              <a:lnSpc>
                <a:spcPct val="150000"/>
              </a:lnSpc>
            </a:pPr>
            <a:r>
              <a:rPr lang="en-US" sz="3200" dirty="0"/>
              <a:t>b) </a:t>
            </a:r>
            <a:r>
              <a:rPr lang="en-US" sz="3200" dirty="0" err="1"/>
              <a:t>Io_write</a:t>
            </a:r>
            <a:r>
              <a:rPr lang="en-US" sz="3200" dirty="0" err="1">
                <a:sym typeface="Wingdings" panose="05000000000000000000" pitchFamily="2" charset="2"/>
              </a:rPr>
              <a:t></a:t>
            </a:r>
            <a:r>
              <a:rPr lang="en-US" sz="3200" dirty="0" err="1"/>
              <a:t>io_read</a:t>
            </a:r>
            <a:r>
              <a:rPr lang="zh-CN" altLang="en-US" sz="3200" dirty="0">
                <a:latin typeface="Yu Gothic UI Semilight" panose="020B0400000000000000" pitchFamily="34" charset="-128"/>
                <a:ea typeface="Yu Gothic UI Semilight" panose="020B0400000000000000" pitchFamily="34" charset="-128"/>
              </a:rPr>
              <a:t> </a:t>
            </a:r>
            <a:endParaRPr lang="en-US" sz="3200" dirty="0"/>
          </a:p>
          <a:p>
            <a:pPr lvl="0">
              <a:lnSpc>
                <a:spcPct val="150000"/>
              </a:lnSpc>
            </a:pPr>
            <a:r>
              <a:rPr lang="en-US" sz="3200" dirty="0"/>
              <a:t>c) </a:t>
            </a:r>
            <a:r>
              <a:rPr lang="en-US" sz="3200" dirty="0" err="1"/>
              <a:t>Io_write</a:t>
            </a:r>
            <a:r>
              <a:rPr lang="en-US" sz="3200" dirty="0" err="1">
                <a:sym typeface="Wingdings" panose="05000000000000000000" pitchFamily="2" charset="2"/>
              </a:rPr>
              <a:t></a:t>
            </a:r>
            <a:r>
              <a:rPr lang="en-US" sz="3200" dirty="0" err="1"/>
              <a:t>io_write</a:t>
            </a:r>
            <a:r>
              <a:rPr lang="en-US" sz="3200" dirty="0" err="1">
                <a:sym typeface="Wingdings" panose="05000000000000000000" pitchFamily="2" charset="2"/>
              </a:rPr>
              <a:t></a:t>
            </a:r>
            <a:r>
              <a:rPr lang="en-US" sz="3200" dirty="0" err="1"/>
              <a:t>io_read</a:t>
            </a:r>
            <a:r>
              <a:rPr lang="en-US" sz="3200" dirty="0"/>
              <a:t> </a:t>
            </a:r>
          </a:p>
          <a:p>
            <a:pPr lvl="0">
              <a:lnSpc>
                <a:spcPct val="150000"/>
              </a:lnSpc>
            </a:pPr>
            <a:r>
              <a:rPr lang="en-US" sz="3200" dirty="0"/>
              <a:t>d) </a:t>
            </a:r>
            <a:r>
              <a:rPr lang="en-US" sz="3200" dirty="0" err="1"/>
              <a:t>Io_read</a:t>
            </a:r>
            <a:endParaRPr lang="en-US" sz="3200" dirty="0"/>
          </a:p>
          <a:p>
            <a:pPr lvl="0">
              <a:lnSpc>
                <a:spcPct val="150000"/>
              </a:lnSpc>
            </a:pPr>
            <a:r>
              <a:rPr lang="en-US" sz="3200" dirty="0"/>
              <a:t>e) </a:t>
            </a:r>
            <a:r>
              <a:rPr lang="en-US" sz="3200" dirty="0" err="1"/>
              <a:t>Io_read</a:t>
            </a:r>
            <a:r>
              <a:rPr lang="en-US" sz="3200" dirty="0" err="1">
                <a:sym typeface="Wingdings" panose="05000000000000000000" pitchFamily="2" charset="2"/>
              </a:rPr>
              <a:t>io_read</a:t>
            </a:r>
            <a:endParaRPr lang="en-US" sz="3200" dirty="0"/>
          </a:p>
        </p:txBody>
      </p:sp>
    </p:spTree>
    <p:extLst>
      <p:ext uri="{BB962C8B-B14F-4D97-AF65-F5344CB8AC3E}">
        <p14:creationId xmlns:p14="http://schemas.microsoft.com/office/powerpoint/2010/main" val="20022576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93539" y="300942"/>
            <a:ext cx="9850056" cy="954107"/>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12. In Lab 8, which signal could be used as the clock for ball module if we want the data refreshing rate to be the same as the frame rate?</a:t>
            </a:r>
          </a:p>
        </p:txBody>
      </p:sp>
      <p:sp>
        <p:nvSpPr>
          <p:cNvPr id="7" name="文本框 6"/>
          <p:cNvSpPr txBox="1"/>
          <p:nvPr/>
        </p:nvSpPr>
        <p:spPr>
          <a:xfrm>
            <a:off x="669403" y="1934290"/>
            <a:ext cx="10320759" cy="3539430"/>
          </a:xfrm>
          <a:prstGeom prst="rect">
            <a:avLst/>
          </a:prstGeom>
          <a:noFill/>
        </p:spPr>
        <p:txBody>
          <a:bodyPr wrap="square" rtlCol="0">
            <a:spAutoFit/>
          </a:bodyPr>
          <a:lstStyle/>
          <a:p>
            <a:pPr marL="514350" indent="-514350">
              <a:buAutoNum type="alphaLcParenR"/>
            </a:pPr>
            <a:r>
              <a:rPr lang="en-US" sz="3200" dirty="0"/>
              <a:t> CLOCK_50</a:t>
            </a:r>
          </a:p>
          <a:p>
            <a:pPr marL="514350" indent="-514350">
              <a:buAutoNum type="alphaLcParenR"/>
            </a:pPr>
            <a:r>
              <a:rPr lang="en-US" sz="3200" dirty="0"/>
              <a:t> </a:t>
            </a:r>
            <a:r>
              <a:rPr lang="en-US" sz="3200" dirty="0" err="1"/>
              <a:t>VGA_Clk</a:t>
            </a:r>
            <a:endParaRPr lang="en-US" sz="3200" dirty="0"/>
          </a:p>
          <a:p>
            <a:pPr marL="514350" indent="-514350">
              <a:buAutoNum type="alphaLcParenR"/>
            </a:pPr>
            <a:r>
              <a:rPr lang="en-US" sz="3200" dirty="0"/>
              <a:t> VGA_HS</a:t>
            </a:r>
          </a:p>
          <a:p>
            <a:pPr marL="514350" indent="-514350">
              <a:buAutoNum type="alphaLcParenR"/>
            </a:pPr>
            <a:r>
              <a:rPr lang="en-US" sz="3200" dirty="0"/>
              <a:t> VGA_VS</a:t>
            </a:r>
            <a:r>
              <a:rPr lang="zh-CN" altLang="en-US" sz="3200" dirty="0">
                <a:latin typeface="Yu Gothic UI Semilight" panose="020B0400000000000000" pitchFamily="34" charset="-128"/>
                <a:ea typeface="Yu Gothic UI Semilight" panose="020B0400000000000000" pitchFamily="34" charset="-128"/>
              </a:rPr>
              <a:t> </a:t>
            </a:r>
            <a:endParaRPr lang="en-US" sz="3200" dirty="0"/>
          </a:p>
          <a:p>
            <a:pPr marL="514350" indent="-514350">
              <a:buAutoNum type="alphaLcParenR"/>
            </a:pPr>
            <a:r>
              <a:rPr lang="en-US" sz="3200" dirty="0"/>
              <a:t> </a:t>
            </a:r>
            <a:r>
              <a:rPr lang="en-US" sz="3200" dirty="0" err="1"/>
              <a:t>Draw_X</a:t>
            </a:r>
            <a:r>
              <a:rPr lang="en-US" sz="3200" dirty="0"/>
              <a:t> or </a:t>
            </a:r>
            <a:r>
              <a:rPr lang="en-US" sz="3200" dirty="0" err="1"/>
              <a:t>Draw_Y</a:t>
            </a:r>
            <a:endParaRPr lang="en-US" sz="3200" dirty="0"/>
          </a:p>
          <a:p>
            <a:endParaRPr lang="en-US" sz="3200" dirty="0"/>
          </a:p>
          <a:p>
            <a:endParaRPr lang="en-US" sz="3200" dirty="0"/>
          </a:p>
        </p:txBody>
      </p:sp>
    </p:spTree>
    <p:extLst>
      <p:ext uri="{BB962C8B-B14F-4D97-AF65-F5344CB8AC3E}">
        <p14:creationId xmlns:p14="http://schemas.microsoft.com/office/powerpoint/2010/main" val="3146337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93539" y="300942"/>
            <a:ext cx="9850056" cy="954107"/>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12. In Lab 8, which signal could be used as the clock for ball module if we want the data refreshing rate to be the same as the frame rate?</a:t>
            </a:r>
          </a:p>
        </p:txBody>
      </p:sp>
      <p:sp>
        <p:nvSpPr>
          <p:cNvPr id="7" name="文本框 6"/>
          <p:cNvSpPr txBox="1"/>
          <p:nvPr/>
        </p:nvSpPr>
        <p:spPr>
          <a:xfrm>
            <a:off x="669403" y="1934290"/>
            <a:ext cx="10320759" cy="4462760"/>
          </a:xfrm>
          <a:prstGeom prst="rect">
            <a:avLst/>
          </a:prstGeom>
          <a:noFill/>
        </p:spPr>
        <p:txBody>
          <a:bodyPr wrap="square" rtlCol="0">
            <a:spAutoFit/>
          </a:bodyPr>
          <a:lstStyle/>
          <a:p>
            <a:pPr marL="514350" indent="-514350">
              <a:buAutoNum type="alphaLcParenR"/>
            </a:pPr>
            <a:r>
              <a:rPr lang="en-US" sz="3200" dirty="0"/>
              <a:t> CLOCK_50</a:t>
            </a:r>
          </a:p>
          <a:p>
            <a:pPr marL="514350" indent="-514350">
              <a:buAutoNum type="alphaLcParenR"/>
            </a:pPr>
            <a:r>
              <a:rPr lang="en-US" sz="3200" dirty="0"/>
              <a:t> </a:t>
            </a:r>
            <a:r>
              <a:rPr lang="en-US" sz="3200" dirty="0" err="1"/>
              <a:t>VGA_Clk</a:t>
            </a:r>
            <a:endParaRPr lang="en-US" sz="3200" dirty="0"/>
          </a:p>
          <a:p>
            <a:pPr marL="514350" indent="-514350">
              <a:buAutoNum type="alphaLcParenR"/>
            </a:pPr>
            <a:r>
              <a:rPr lang="en-US" sz="3200" dirty="0"/>
              <a:t> VGA_HS</a:t>
            </a:r>
          </a:p>
          <a:p>
            <a:pPr marL="514350" indent="-514350">
              <a:buAutoNum type="alphaLcParenR"/>
            </a:pPr>
            <a:r>
              <a:rPr lang="en-US" sz="3200" b="1" dirty="0">
                <a:solidFill>
                  <a:srgbClr val="FF0000"/>
                </a:solidFill>
              </a:rPr>
              <a:t> VGA_VS</a:t>
            </a:r>
            <a:r>
              <a:rPr lang="zh-CN" altLang="en-US" sz="3200" dirty="0">
                <a:solidFill>
                  <a:srgbClr val="FF0000"/>
                </a:solidFill>
                <a:latin typeface="Yu Gothic UI Semilight" panose="020B0400000000000000" pitchFamily="34" charset="-128"/>
                <a:ea typeface="Yu Gothic UI Semilight" panose="020B0400000000000000" pitchFamily="34" charset="-128"/>
              </a:rPr>
              <a:t> ★</a:t>
            </a:r>
            <a:endParaRPr lang="en-US" sz="3200" b="1" dirty="0">
              <a:solidFill>
                <a:srgbClr val="FF0000"/>
              </a:solidFill>
            </a:endParaRPr>
          </a:p>
          <a:p>
            <a:pPr marL="514350" indent="-514350">
              <a:buAutoNum type="alphaLcParenR"/>
            </a:pPr>
            <a:r>
              <a:rPr lang="en-US" sz="3200" dirty="0"/>
              <a:t> </a:t>
            </a:r>
            <a:r>
              <a:rPr lang="en-US" sz="3200" dirty="0" err="1"/>
              <a:t>Draw_X</a:t>
            </a:r>
            <a:r>
              <a:rPr lang="en-US" sz="3200" dirty="0"/>
              <a:t> or </a:t>
            </a:r>
            <a:r>
              <a:rPr lang="en-US" sz="3200" dirty="0" err="1"/>
              <a:t>Draw_Y</a:t>
            </a:r>
            <a:endParaRPr lang="en-US" sz="3200" dirty="0"/>
          </a:p>
          <a:p>
            <a:pPr>
              <a:defRPr/>
            </a:pPr>
            <a:r>
              <a:rPr lang="en-US" sz="2000" i="1" dirty="0"/>
              <a:t>The vertical sync signal becomes low for a short period at the end of each frame, and stays high for the rest of the time, which is a good choice as the clock of ball module </a:t>
            </a:r>
            <a:endParaRPr lang="en-US" sz="2000" dirty="0"/>
          </a:p>
          <a:p>
            <a:endParaRPr lang="en-US" sz="3200" dirty="0"/>
          </a:p>
          <a:p>
            <a:r>
              <a:rPr lang="en-US" sz="2000" i="1" dirty="0"/>
              <a:t>Picture from course lecture slides</a:t>
            </a:r>
          </a:p>
          <a:p>
            <a:endParaRPr lang="en-US" sz="3200" dirty="0"/>
          </a:p>
        </p:txBody>
      </p:sp>
      <p:pic>
        <p:nvPicPr>
          <p:cNvPr id="2" name="图片 1"/>
          <p:cNvPicPr>
            <a:picLocks noChangeAspect="1"/>
          </p:cNvPicPr>
          <p:nvPr/>
        </p:nvPicPr>
        <p:blipFill rotWithShape="1">
          <a:blip r:embed="rId3"/>
          <a:srcRect l="2245" r="3541"/>
          <a:stretch/>
        </p:blipFill>
        <p:spPr>
          <a:xfrm>
            <a:off x="3399858" y="1397902"/>
            <a:ext cx="8690542" cy="2613880"/>
          </a:xfrm>
          <a:prstGeom prst="rect">
            <a:avLst/>
          </a:prstGeom>
        </p:spPr>
      </p:pic>
    </p:spTree>
    <p:extLst>
      <p:ext uri="{BB962C8B-B14F-4D97-AF65-F5344CB8AC3E}">
        <p14:creationId xmlns:p14="http://schemas.microsoft.com/office/powerpoint/2010/main" val="28819978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8814" y="351054"/>
            <a:ext cx="11243906" cy="523220"/>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13. In Lab 8, which signal(s) is(are) not an output of the </a:t>
            </a:r>
            <a:r>
              <a:rPr lang="en-US" sz="2800" dirty="0" err="1">
                <a:solidFill>
                  <a:srgbClr val="002060"/>
                </a:solidFill>
                <a:latin typeface="Arial Narrow" panose="020B0606020202030204" pitchFamily="34" charset="0"/>
                <a:ea typeface="Yu Gothic UI Semilight" panose="020B0400000000000000" pitchFamily="34" charset="-128"/>
              </a:rPr>
              <a:t>VGA_controller</a:t>
            </a:r>
            <a:r>
              <a:rPr lang="en-US" sz="2800" dirty="0">
                <a:solidFill>
                  <a:srgbClr val="002060"/>
                </a:solidFill>
                <a:latin typeface="Arial Narrow" panose="020B0606020202030204" pitchFamily="34" charset="0"/>
                <a:ea typeface="Yu Gothic UI Semilight" panose="020B0400000000000000" pitchFamily="34" charset="-128"/>
              </a:rPr>
              <a:t> module? </a:t>
            </a:r>
          </a:p>
        </p:txBody>
      </p:sp>
      <p:sp>
        <p:nvSpPr>
          <p:cNvPr id="7" name="文本框 6"/>
          <p:cNvSpPr txBox="1"/>
          <p:nvPr/>
        </p:nvSpPr>
        <p:spPr>
          <a:xfrm>
            <a:off x="820387" y="1080258"/>
            <a:ext cx="10320759" cy="5632311"/>
          </a:xfrm>
          <a:prstGeom prst="rect">
            <a:avLst/>
          </a:prstGeom>
          <a:noFill/>
        </p:spPr>
        <p:txBody>
          <a:bodyPr wrap="square" rtlCol="0">
            <a:spAutoFit/>
          </a:bodyPr>
          <a:lstStyle/>
          <a:p>
            <a:pPr>
              <a:lnSpc>
                <a:spcPct val="150000"/>
              </a:lnSpc>
            </a:pPr>
            <a:r>
              <a:rPr lang="en-US" sz="3200" dirty="0"/>
              <a:t>a) </a:t>
            </a:r>
            <a:r>
              <a:rPr lang="en-US" sz="3200" dirty="0" err="1"/>
              <a:t>VGA_Clk</a:t>
            </a:r>
            <a:r>
              <a:rPr lang="en-US" sz="3200" dirty="0"/>
              <a:t> </a:t>
            </a:r>
          </a:p>
          <a:p>
            <a:pPr>
              <a:lnSpc>
                <a:spcPct val="150000"/>
              </a:lnSpc>
            </a:pPr>
            <a:r>
              <a:rPr lang="en-US" sz="3200" dirty="0"/>
              <a:t>b) </a:t>
            </a:r>
            <a:r>
              <a:rPr lang="en-US" sz="3200" dirty="0" err="1"/>
              <a:t>DrawX</a:t>
            </a:r>
            <a:r>
              <a:rPr lang="en-US" sz="3200" dirty="0"/>
              <a:t> </a:t>
            </a:r>
          </a:p>
          <a:p>
            <a:pPr>
              <a:lnSpc>
                <a:spcPct val="150000"/>
              </a:lnSpc>
            </a:pPr>
            <a:r>
              <a:rPr lang="en-US" sz="3200" dirty="0"/>
              <a:t>c) Red </a:t>
            </a:r>
          </a:p>
          <a:p>
            <a:pPr>
              <a:lnSpc>
                <a:spcPct val="150000"/>
              </a:lnSpc>
            </a:pPr>
            <a:r>
              <a:rPr lang="en-US" sz="3200" dirty="0"/>
              <a:t>d) VGA_VS</a:t>
            </a:r>
          </a:p>
          <a:p>
            <a:pPr>
              <a:lnSpc>
                <a:spcPct val="150000"/>
              </a:lnSpc>
            </a:pPr>
            <a:r>
              <a:rPr lang="en-US" sz="3200" dirty="0"/>
              <a:t>e) VGA_HS</a:t>
            </a:r>
          </a:p>
          <a:p>
            <a:pPr>
              <a:defRPr/>
            </a:pPr>
            <a:endParaRPr lang="en-US" sz="2000" i="1" dirty="0"/>
          </a:p>
          <a:p>
            <a:pPr>
              <a:defRPr/>
            </a:pPr>
            <a:r>
              <a:rPr lang="en-US" sz="2000" i="1" dirty="0"/>
              <a:t>(NOTE that there will be only 1 correct answer on a real exam)</a:t>
            </a:r>
            <a:endParaRPr lang="en-US" sz="2000" dirty="0"/>
          </a:p>
          <a:p>
            <a:endParaRPr lang="en-US" sz="3200" dirty="0"/>
          </a:p>
          <a:p>
            <a:pPr>
              <a:lnSpc>
                <a:spcPct val="150000"/>
              </a:lnSpc>
            </a:pPr>
            <a:r>
              <a:rPr lang="en-US" sz="3200" dirty="0"/>
              <a:t> </a:t>
            </a:r>
          </a:p>
        </p:txBody>
      </p:sp>
    </p:spTree>
    <p:extLst>
      <p:ext uri="{BB962C8B-B14F-4D97-AF65-F5344CB8AC3E}">
        <p14:creationId xmlns:p14="http://schemas.microsoft.com/office/powerpoint/2010/main" val="33778164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8814" y="351054"/>
            <a:ext cx="11243906" cy="523220"/>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13. In Lab 8, which signal(s) is(are) not an output of the </a:t>
            </a:r>
            <a:r>
              <a:rPr lang="en-US" sz="2800" dirty="0" err="1">
                <a:solidFill>
                  <a:srgbClr val="002060"/>
                </a:solidFill>
                <a:latin typeface="Arial Narrow" panose="020B0606020202030204" pitchFamily="34" charset="0"/>
                <a:ea typeface="Yu Gothic UI Semilight" panose="020B0400000000000000" pitchFamily="34" charset="-128"/>
              </a:rPr>
              <a:t>VGA_controller</a:t>
            </a:r>
            <a:r>
              <a:rPr lang="en-US" sz="2800" dirty="0">
                <a:solidFill>
                  <a:srgbClr val="002060"/>
                </a:solidFill>
                <a:latin typeface="Arial Narrow" panose="020B0606020202030204" pitchFamily="34" charset="0"/>
                <a:ea typeface="Yu Gothic UI Semilight" panose="020B0400000000000000" pitchFamily="34" charset="-128"/>
              </a:rPr>
              <a:t> module? </a:t>
            </a:r>
          </a:p>
        </p:txBody>
      </p:sp>
      <p:sp>
        <p:nvSpPr>
          <p:cNvPr id="7" name="文本框 6"/>
          <p:cNvSpPr txBox="1"/>
          <p:nvPr/>
        </p:nvSpPr>
        <p:spPr>
          <a:xfrm>
            <a:off x="820387" y="1080258"/>
            <a:ext cx="10320759" cy="6247864"/>
          </a:xfrm>
          <a:prstGeom prst="rect">
            <a:avLst/>
          </a:prstGeom>
          <a:noFill/>
        </p:spPr>
        <p:txBody>
          <a:bodyPr wrap="square" rtlCol="0">
            <a:spAutoFit/>
          </a:bodyPr>
          <a:lstStyle/>
          <a:p>
            <a:pPr>
              <a:lnSpc>
                <a:spcPct val="150000"/>
              </a:lnSpc>
            </a:pPr>
            <a:r>
              <a:rPr lang="en-US" sz="3200" dirty="0">
                <a:solidFill>
                  <a:srgbClr val="FF0000"/>
                </a:solidFill>
              </a:rPr>
              <a:t>a) </a:t>
            </a:r>
            <a:r>
              <a:rPr lang="en-US" sz="3200" dirty="0" err="1">
                <a:solidFill>
                  <a:srgbClr val="FF0000"/>
                </a:solidFill>
              </a:rPr>
              <a:t>VGA_Clk</a:t>
            </a:r>
            <a:r>
              <a:rPr lang="zh-CN" altLang="en-US" sz="3200" dirty="0">
                <a:solidFill>
                  <a:srgbClr val="FF0000"/>
                </a:solidFill>
                <a:latin typeface="Yu Gothic UI Semilight" panose="020B0400000000000000" pitchFamily="34" charset="-128"/>
                <a:ea typeface="Yu Gothic UI Semilight" panose="020B0400000000000000" pitchFamily="34" charset="-128"/>
              </a:rPr>
              <a:t>★</a:t>
            </a:r>
            <a:r>
              <a:rPr lang="en-US" sz="3200" dirty="0">
                <a:solidFill>
                  <a:srgbClr val="FF0000"/>
                </a:solidFill>
              </a:rPr>
              <a:t> </a:t>
            </a:r>
          </a:p>
          <a:p>
            <a:pPr>
              <a:lnSpc>
                <a:spcPct val="150000"/>
              </a:lnSpc>
            </a:pPr>
            <a:r>
              <a:rPr lang="en-US" sz="3200" dirty="0"/>
              <a:t>b) </a:t>
            </a:r>
            <a:r>
              <a:rPr lang="en-US" sz="3200" dirty="0" err="1"/>
              <a:t>DrawX</a:t>
            </a:r>
            <a:r>
              <a:rPr lang="en-US" sz="3200" dirty="0"/>
              <a:t> </a:t>
            </a:r>
          </a:p>
          <a:p>
            <a:pPr>
              <a:lnSpc>
                <a:spcPct val="150000"/>
              </a:lnSpc>
            </a:pPr>
            <a:r>
              <a:rPr lang="en-US" sz="3200" b="1" dirty="0">
                <a:solidFill>
                  <a:srgbClr val="FF0000"/>
                </a:solidFill>
              </a:rPr>
              <a:t>c) Red </a:t>
            </a:r>
            <a:r>
              <a:rPr lang="zh-CN" altLang="en-US" sz="3200" dirty="0">
                <a:solidFill>
                  <a:srgbClr val="FF0000"/>
                </a:solidFill>
                <a:latin typeface="Yu Gothic UI Semilight" panose="020B0400000000000000" pitchFamily="34" charset="-128"/>
                <a:ea typeface="Yu Gothic UI Semilight" panose="020B0400000000000000" pitchFamily="34" charset="-128"/>
              </a:rPr>
              <a:t>★</a:t>
            </a:r>
            <a:endParaRPr lang="en-US" sz="3200" b="1" dirty="0">
              <a:solidFill>
                <a:srgbClr val="FF0000"/>
              </a:solidFill>
            </a:endParaRPr>
          </a:p>
          <a:p>
            <a:pPr>
              <a:lnSpc>
                <a:spcPct val="150000"/>
              </a:lnSpc>
            </a:pPr>
            <a:r>
              <a:rPr lang="en-US" sz="3200" dirty="0"/>
              <a:t>d) VGA_VS</a:t>
            </a:r>
          </a:p>
          <a:p>
            <a:pPr>
              <a:lnSpc>
                <a:spcPct val="150000"/>
              </a:lnSpc>
            </a:pPr>
            <a:r>
              <a:rPr lang="en-US" sz="3200" dirty="0"/>
              <a:t>e) VGA_HS</a:t>
            </a:r>
          </a:p>
          <a:p>
            <a:pPr>
              <a:defRPr/>
            </a:pPr>
            <a:r>
              <a:rPr lang="en-US" sz="2000" i="1" dirty="0"/>
              <a:t>The </a:t>
            </a:r>
            <a:r>
              <a:rPr lang="en-US" sz="2000" i="1" dirty="0" err="1"/>
              <a:t>VGA_controller</a:t>
            </a:r>
            <a:r>
              <a:rPr lang="en-US" sz="2000" i="1" dirty="0"/>
              <a:t> module does not handle the color being sent to the VGA monitor. It only controls which pixel is being drawn during each (VGA) clock period. Color mapper module is the one which handles the color based on </a:t>
            </a:r>
            <a:r>
              <a:rPr lang="en-US" sz="2000" i="1" dirty="0" err="1"/>
              <a:t>DrawX</a:t>
            </a:r>
            <a:r>
              <a:rPr lang="en-US" sz="2000" i="1" dirty="0"/>
              <a:t>/Y and other signals.</a:t>
            </a:r>
          </a:p>
          <a:p>
            <a:pPr>
              <a:defRPr/>
            </a:pPr>
            <a:r>
              <a:rPr lang="en-US" sz="2000" b="1" i="1" dirty="0"/>
              <a:t>(NOTE that there will be only 1 correct answer on a real exam)</a:t>
            </a:r>
            <a:endParaRPr lang="en-US" sz="2000" b="1" dirty="0"/>
          </a:p>
          <a:p>
            <a:endParaRPr lang="en-US" sz="3200" b="1" dirty="0"/>
          </a:p>
          <a:p>
            <a:pPr>
              <a:lnSpc>
                <a:spcPct val="150000"/>
              </a:lnSpc>
            </a:pPr>
            <a:r>
              <a:rPr lang="en-US" sz="3200" b="1" dirty="0"/>
              <a:t> </a:t>
            </a:r>
          </a:p>
        </p:txBody>
      </p:sp>
    </p:spTree>
    <p:extLst>
      <p:ext uri="{BB962C8B-B14F-4D97-AF65-F5344CB8AC3E}">
        <p14:creationId xmlns:p14="http://schemas.microsoft.com/office/powerpoint/2010/main" val="37548033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93538" y="300942"/>
            <a:ext cx="10955181" cy="523220"/>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14. True or False: SDRAM is faster than SRAM (since SDRAM is Dynamic RAM)</a:t>
            </a:r>
          </a:p>
        </p:txBody>
      </p:sp>
      <p:sp>
        <p:nvSpPr>
          <p:cNvPr id="7" name="文本框 6"/>
          <p:cNvSpPr txBox="1"/>
          <p:nvPr/>
        </p:nvSpPr>
        <p:spPr>
          <a:xfrm>
            <a:off x="724425" y="1448299"/>
            <a:ext cx="4157323" cy="1569660"/>
          </a:xfrm>
          <a:prstGeom prst="rect">
            <a:avLst/>
          </a:prstGeom>
          <a:noFill/>
        </p:spPr>
        <p:txBody>
          <a:bodyPr wrap="square" rtlCol="0">
            <a:spAutoFit/>
          </a:bodyPr>
          <a:lstStyle/>
          <a:p>
            <a:pPr marL="514350" indent="-514350">
              <a:buAutoNum type="alphaLcParenR"/>
            </a:pPr>
            <a:r>
              <a:rPr lang="en-US" sz="3200" dirty="0"/>
              <a:t>True</a:t>
            </a:r>
          </a:p>
          <a:p>
            <a:pPr marL="514350" indent="-514350">
              <a:buAutoNum type="alphaLcParenR"/>
            </a:pPr>
            <a:r>
              <a:rPr lang="en-US" sz="3200" dirty="0"/>
              <a:t>False </a:t>
            </a:r>
          </a:p>
          <a:p>
            <a:pPr marL="514350" indent="-514350">
              <a:buAutoNum type="alphaLcParenR"/>
            </a:pPr>
            <a:endParaRPr lang="en-US" sz="3200" dirty="0"/>
          </a:p>
        </p:txBody>
      </p:sp>
    </p:spTree>
    <p:extLst>
      <p:ext uri="{BB962C8B-B14F-4D97-AF65-F5344CB8AC3E}">
        <p14:creationId xmlns:p14="http://schemas.microsoft.com/office/powerpoint/2010/main" val="42312926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93538" y="300942"/>
            <a:ext cx="10955181" cy="523220"/>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14. True or False: SDRAM is faster than SRAM (since SDRAM is Dynamic RAM)</a:t>
            </a:r>
          </a:p>
        </p:txBody>
      </p:sp>
      <p:sp>
        <p:nvSpPr>
          <p:cNvPr id="7" name="文本框 6"/>
          <p:cNvSpPr txBox="1"/>
          <p:nvPr/>
        </p:nvSpPr>
        <p:spPr>
          <a:xfrm>
            <a:off x="724425" y="1448299"/>
            <a:ext cx="4157323" cy="4616648"/>
          </a:xfrm>
          <a:prstGeom prst="rect">
            <a:avLst/>
          </a:prstGeom>
          <a:noFill/>
        </p:spPr>
        <p:txBody>
          <a:bodyPr wrap="square" rtlCol="0">
            <a:spAutoFit/>
          </a:bodyPr>
          <a:lstStyle/>
          <a:p>
            <a:pPr marL="514350" indent="-514350">
              <a:buAutoNum type="alphaLcParenR"/>
            </a:pPr>
            <a:r>
              <a:rPr lang="en-US" sz="3200" dirty="0"/>
              <a:t>True</a:t>
            </a:r>
          </a:p>
          <a:p>
            <a:pPr marL="514350" indent="-514350">
              <a:buAutoNum type="alphaLcParenR"/>
            </a:pPr>
            <a:r>
              <a:rPr lang="en-US" sz="3200" b="1" dirty="0">
                <a:solidFill>
                  <a:srgbClr val="FF0000"/>
                </a:solidFill>
              </a:rPr>
              <a:t>False </a:t>
            </a:r>
            <a:r>
              <a:rPr lang="zh-CN" altLang="en-US" sz="3200" dirty="0">
                <a:solidFill>
                  <a:srgbClr val="FF0000"/>
                </a:solidFill>
                <a:latin typeface="Yu Gothic UI Semilight" panose="020B0400000000000000" pitchFamily="34" charset="-128"/>
                <a:ea typeface="Yu Gothic UI Semilight" panose="020B0400000000000000" pitchFamily="34" charset="-128"/>
              </a:rPr>
              <a:t>★</a:t>
            </a:r>
            <a:endParaRPr lang="en-US" sz="3200" b="1" dirty="0">
              <a:solidFill>
                <a:srgbClr val="FF0000"/>
              </a:solidFill>
            </a:endParaRPr>
          </a:p>
          <a:p>
            <a:r>
              <a:rPr lang="en-US" dirty="0"/>
              <a:t>This refresh operation is where dynamic RAM gets its name. Dynamic RAM has to be dynamically refreshed all of the time or it forgets what it is holding. The downside of all of this refreshing is that it takes time and slows down the memory. A flip-flop for a memory cell takes 4 or 6 transistors along with some wiring, but never has to be refreshed. This makes static RAM significantly faster than dynamic RAM.  Take more space though</a:t>
            </a:r>
          </a:p>
          <a:p>
            <a:pPr marL="514350" indent="-514350">
              <a:buAutoNum type="alphaLcParenR"/>
            </a:pPr>
            <a:endParaRPr lang="en-US" sz="3200" b="1" dirty="0">
              <a:solidFill>
                <a:srgbClr val="FF0000"/>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2283" y="991434"/>
            <a:ext cx="3164915" cy="3824738"/>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8536" y="1454234"/>
            <a:ext cx="3383747" cy="2560369"/>
          </a:xfrm>
          <a:prstGeom prst="rect">
            <a:avLst/>
          </a:prstGeom>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34494" y="4368966"/>
            <a:ext cx="5364034" cy="1695981"/>
          </a:xfrm>
          <a:prstGeom prst="rect">
            <a:avLst/>
          </a:prstGeom>
        </p:spPr>
      </p:pic>
    </p:spTree>
    <p:extLst>
      <p:ext uri="{BB962C8B-B14F-4D97-AF65-F5344CB8AC3E}">
        <p14:creationId xmlns:p14="http://schemas.microsoft.com/office/powerpoint/2010/main" val="3779941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20203" y="1106562"/>
            <a:ext cx="10320759" cy="4416594"/>
          </a:xfrm>
          <a:prstGeom prst="rect">
            <a:avLst/>
          </a:prstGeom>
          <a:noFill/>
        </p:spPr>
        <p:txBody>
          <a:bodyPr wrap="square" rtlCol="0">
            <a:spAutoFit/>
          </a:bodyPr>
          <a:lstStyle/>
          <a:p>
            <a:pPr lvl="2"/>
            <a:r>
              <a:rPr lang="en-US" sz="2400" b="1" dirty="0">
                <a:latin typeface="Courier New" panose="02070309020205020404" pitchFamily="49" charset="0"/>
                <a:cs typeface="Courier New" panose="02070309020205020404" pitchFamily="49" charset="0"/>
              </a:rPr>
              <a:t>0 AND R0, R0, 0</a:t>
            </a:r>
          </a:p>
          <a:p>
            <a:pPr lvl="2"/>
            <a:r>
              <a:rPr lang="en-US" sz="2400" b="1" dirty="0">
                <a:latin typeface="Courier New" panose="02070309020205020404" pitchFamily="49" charset="0"/>
                <a:cs typeface="Courier New" panose="02070309020205020404" pitchFamily="49" charset="0"/>
              </a:rPr>
              <a:t>1 ADD R0, R0, 1 </a:t>
            </a:r>
          </a:p>
          <a:p>
            <a:pPr lvl="2"/>
            <a:r>
              <a:rPr lang="en-US" sz="2400" b="1" dirty="0">
                <a:latin typeface="Courier New" panose="02070309020205020404" pitchFamily="49" charset="0"/>
                <a:cs typeface="Courier New" panose="02070309020205020404" pitchFamily="49" charset="0"/>
              </a:rPr>
              <a:t>2 ADD R1, R0, 1 </a:t>
            </a:r>
          </a:p>
          <a:p>
            <a:pPr lvl="2"/>
            <a:r>
              <a:rPr lang="en-US" sz="2400" b="1" dirty="0">
                <a:latin typeface="Courier New" panose="02070309020205020404" pitchFamily="49" charset="0"/>
                <a:cs typeface="Courier New" panose="02070309020205020404" pitchFamily="49" charset="0"/>
              </a:rPr>
              <a:t>3 STR R1, R0, -2 </a:t>
            </a:r>
          </a:p>
          <a:p>
            <a:pPr>
              <a:spcBef>
                <a:spcPts val="600"/>
              </a:spcBef>
            </a:pPr>
            <a:r>
              <a:rPr lang="en-US" sz="3200" dirty="0"/>
              <a:t>a) store value “1” to SRAM at address “0xFFFE” </a:t>
            </a:r>
          </a:p>
          <a:p>
            <a:pPr>
              <a:spcBef>
                <a:spcPts val="600"/>
              </a:spcBef>
            </a:pPr>
            <a:r>
              <a:rPr lang="en-US" sz="3200" dirty="0"/>
              <a:t>b) store value “2” to SRAM at address “0xFFFF”</a:t>
            </a:r>
          </a:p>
          <a:p>
            <a:pPr>
              <a:spcBef>
                <a:spcPts val="600"/>
              </a:spcBef>
            </a:pPr>
            <a:r>
              <a:rPr lang="en-US" sz="3200" dirty="0"/>
              <a:t>c) store value “1” to HEX Display </a:t>
            </a:r>
          </a:p>
          <a:p>
            <a:pPr>
              <a:spcBef>
                <a:spcPts val="600"/>
              </a:spcBef>
            </a:pPr>
            <a:r>
              <a:rPr lang="en-US" sz="3200" dirty="0"/>
              <a:t>d) store value “2” to HEX Display </a:t>
            </a:r>
          </a:p>
          <a:p>
            <a:pPr>
              <a:spcBef>
                <a:spcPts val="600"/>
              </a:spcBef>
            </a:pPr>
            <a:r>
              <a:rPr lang="en-US" sz="3200" dirty="0"/>
              <a:t>e) store value “2” to SRAM at address “0xFFFE” </a:t>
            </a:r>
          </a:p>
        </p:txBody>
      </p:sp>
      <p:sp>
        <p:nvSpPr>
          <p:cNvPr id="8" name="文本框 7"/>
          <p:cNvSpPr txBox="1"/>
          <p:nvPr/>
        </p:nvSpPr>
        <p:spPr>
          <a:xfrm>
            <a:off x="368974" y="471582"/>
            <a:ext cx="9850056" cy="523220"/>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15. In Lab 6, what does the following code </a:t>
            </a:r>
            <a:r>
              <a:rPr lang="en-US" altLang="zh-CN" sz="2800" dirty="0">
                <a:solidFill>
                  <a:srgbClr val="002060"/>
                </a:solidFill>
                <a:latin typeface="Arial Narrow" panose="020B0606020202030204" pitchFamily="34" charset="0"/>
                <a:ea typeface="Yu Gothic UI Semilight" panose="020B0400000000000000" pitchFamily="34" charset="-128"/>
              </a:rPr>
              <a:t>intend to </a:t>
            </a:r>
            <a:r>
              <a:rPr lang="en-US" sz="2800" dirty="0">
                <a:solidFill>
                  <a:srgbClr val="002060"/>
                </a:solidFill>
                <a:latin typeface="Arial Narrow" panose="020B0606020202030204" pitchFamily="34" charset="0"/>
                <a:ea typeface="Yu Gothic UI Semilight" panose="020B0400000000000000" pitchFamily="34" charset="-128"/>
              </a:rPr>
              <a:t>do? </a:t>
            </a:r>
          </a:p>
        </p:txBody>
      </p:sp>
    </p:spTree>
    <p:extLst>
      <p:ext uri="{BB962C8B-B14F-4D97-AF65-F5344CB8AC3E}">
        <p14:creationId xmlns:p14="http://schemas.microsoft.com/office/powerpoint/2010/main" val="37947025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20203" y="1106562"/>
            <a:ext cx="10320759" cy="4878259"/>
          </a:xfrm>
          <a:prstGeom prst="rect">
            <a:avLst/>
          </a:prstGeom>
          <a:noFill/>
        </p:spPr>
        <p:txBody>
          <a:bodyPr wrap="square" rtlCol="0">
            <a:spAutoFit/>
          </a:bodyPr>
          <a:lstStyle/>
          <a:p>
            <a:pPr lvl="2"/>
            <a:r>
              <a:rPr lang="en-US" sz="2400" b="1" dirty="0">
                <a:latin typeface="Courier New" panose="02070309020205020404" pitchFamily="49" charset="0"/>
                <a:cs typeface="Courier New" panose="02070309020205020404" pitchFamily="49" charset="0"/>
              </a:rPr>
              <a:t>0 AND R0, R0, 0</a:t>
            </a:r>
          </a:p>
          <a:p>
            <a:pPr lvl="2"/>
            <a:r>
              <a:rPr lang="en-US" sz="2400" b="1" dirty="0">
                <a:latin typeface="Courier New" panose="02070309020205020404" pitchFamily="49" charset="0"/>
                <a:cs typeface="Courier New" panose="02070309020205020404" pitchFamily="49" charset="0"/>
              </a:rPr>
              <a:t>1 ADD R0, R0, 1 </a:t>
            </a:r>
          </a:p>
          <a:p>
            <a:pPr lvl="2"/>
            <a:r>
              <a:rPr lang="en-US" sz="2400" b="1" dirty="0">
                <a:latin typeface="Courier New" panose="02070309020205020404" pitchFamily="49" charset="0"/>
                <a:cs typeface="Courier New" panose="02070309020205020404" pitchFamily="49" charset="0"/>
              </a:rPr>
              <a:t>2 ADD R1, R0, 1 </a:t>
            </a:r>
          </a:p>
          <a:p>
            <a:pPr lvl="2"/>
            <a:r>
              <a:rPr lang="en-US" sz="2400" b="1" dirty="0">
                <a:latin typeface="Courier New" panose="02070309020205020404" pitchFamily="49" charset="0"/>
                <a:cs typeface="Courier New" panose="02070309020205020404" pitchFamily="49" charset="0"/>
              </a:rPr>
              <a:t>3 STR R1, R0, -2 </a:t>
            </a:r>
          </a:p>
          <a:p>
            <a:pPr>
              <a:defRPr/>
            </a:pPr>
            <a:r>
              <a:rPr lang="en-US" sz="1200" i="1" dirty="0"/>
              <a:t>Line 3 use memory mapped IO to store 2 to “0-2 = 0xFFFF”, which is Hex Display. </a:t>
            </a:r>
            <a:endParaRPr lang="en-US" sz="2400" b="1" dirty="0">
              <a:latin typeface="Courier New" panose="02070309020205020404" pitchFamily="49" charset="0"/>
              <a:cs typeface="Courier New" panose="02070309020205020404" pitchFamily="49" charset="0"/>
            </a:endParaRPr>
          </a:p>
          <a:p>
            <a:pPr>
              <a:spcBef>
                <a:spcPts val="600"/>
              </a:spcBef>
            </a:pPr>
            <a:r>
              <a:rPr lang="en-US" sz="3200" dirty="0"/>
              <a:t>a) store value “1” to SRAM at address “0xFFFE” </a:t>
            </a:r>
          </a:p>
          <a:p>
            <a:pPr>
              <a:spcBef>
                <a:spcPts val="600"/>
              </a:spcBef>
            </a:pPr>
            <a:r>
              <a:rPr lang="en-US" sz="3200" dirty="0"/>
              <a:t>b) store value “2” to SRAM at address “0xFFFF” </a:t>
            </a:r>
            <a:r>
              <a:rPr lang="en-US" dirty="0"/>
              <a:t>(yes it does, but you cannot read it back) </a:t>
            </a:r>
            <a:endParaRPr lang="en-US" sz="3200" dirty="0"/>
          </a:p>
          <a:p>
            <a:pPr>
              <a:spcBef>
                <a:spcPts val="600"/>
              </a:spcBef>
            </a:pPr>
            <a:r>
              <a:rPr lang="en-US" sz="3200" dirty="0"/>
              <a:t>c) store value “1” to HEX Display </a:t>
            </a:r>
          </a:p>
          <a:p>
            <a:pPr>
              <a:spcBef>
                <a:spcPts val="600"/>
              </a:spcBef>
            </a:pPr>
            <a:r>
              <a:rPr lang="en-US" sz="3200" b="1" dirty="0">
                <a:solidFill>
                  <a:srgbClr val="FF0000"/>
                </a:solidFill>
              </a:rPr>
              <a:t>d) store value “2” to HEX Display </a:t>
            </a:r>
            <a:r>
              <a:rPr lang="zh-CN" altLang="en-US" sz="3200" dirty="0">
                <a:solidFill>
                  <a:srgbClr val="FF0000"/>
                </a:solidFill>
                <a:latin typeface="Yu Gothic UI Semilight" panose="020B0400000000000000" pitchFamily="34" charset="-128"/>
                <a:ea typeface="Yu Gothic UI Semilight" panose="020B0400000000000000" pitchFamily="34" charset="-128"/>
              </a:rPr>
              <a:t>★</a:t>
            </a:r>
            <a:endParaRPr lang="en-US" sz="3200" b="1" dirty="0">
              <a:solidFill>
                <a:srgbClr val="FF0000"/>
              </a:solidFill>
            </a:endParaRPr>
          </a:p>
          <a:p>
            <a:pPr>
              <a:spcBef>
                <a:spcPts val="600"/>
              </a:spcBef>
            </a:pPr>
            <a:r>
              <a:rPr lang="en-US" sz="3200" dirty="0"/>
              <a:t>e) store value “2” to SRAM at address “0xFFFE” </a:t>
            </a:r>
          </a:p>
        </p:txBody>
      </p:sp>
      <p:sp>
        <p:nvSpPr>
          <p:cNvPr id="8" name="文本框 7"/>
          <p:cNvSpPr txBox="1"/>
          <p:nvPr/>
        </p:nvSpPr>
        <p:spPr>
          <a:xfrm>
            <a:off x="368974" y="471582"/>
            <a:ext cx="9850056" cy="523220"/>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15. In Lab 6, what does the following code do? </a:t>
            </a:r>
          </a:p>
        </p:txBody>
      </p:sp>
    </p:spTree>
    <p:extLst>
      <p:ext uri="{BB962C8B-B14F-4D97-AF65-F5344CB8AC3E}">
        <p14:creationId xmlns:p14="http://schemas.microsoft.com/office/powerpoint/2010/main" val="15894417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8814" y="583342"/>
            <a:ext cx="10756226" cy="523220"/>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16. Which one of memories on DE2 board has the largest storage capacity? </a:t>
            </a:r>
          </a:p>
        </p:txBody>
      </p:sp>
      <p:sp>
        <p:nvSpPr>
          <p:cNvPr id="7" name="文本框 6"/>
          <p:cNvSpPr txBox="1"/>
          <p:nvPr/>
        </p:nvSpPr>
        <p:spPr>
          <a:xfrm>
            <a:off x="955940" y="1734766"/>
            <a:ext cx="10320759" cy="3257174"/>
          </a:xfrm>
          <a:prstGeom prst="rect">
            <a:avLst/>
          </a:prstGeom>
          <a:noFill/>
        </p:spPr>
        <p:txBody>
          <a:bodyPr wrap="square" rtlCol="0">
            <a:spAutoFit/>
          </a:bodyPr>
          <a:lstStyle/>
          <a:p>
            <a:pPr marL="514350" indent="-514350">
              <a:lnSpc>
                <a:spcPct val="150000"/>
              </a:lnSpc>
              <a:buAutoNum type="alphaLcParenR"/>
            </a:pPr>
            <a:r>
              <a:rPr lang="en-US" sz="2800" dirty="0"/>
              <a:t>SRAM </a:t>
            </a:r>
          </a:p>
          <a:p>
            <a:pPr marL="514350" indent="-514350">
              <a:lnSpc>
                <a:spcPct val="150000"/>
              </a:lnSpc>
              <a:buAutoNum type="alphaLcParenR"/>
            </a:pPr>
            <a:r>
              <a:rPr lang="en-US" sz="2800" dirty="0"/>
              <a:t>b) Flash Memory  </a:t>
            </a:r>
          </a:p>
          <a:p>
            <a:pPr>
              <a:lnSpc>
                <a:spcPct val="150000"/>
              </a:lnSpc>
            </a:pPr>
            <a:r>
              <a:rPr lang="en-US" sz="2800" dirty="0"/>
              <a:t>c) On Chip Memory</a:t>
            </a:r>
          </a:p>
          <a:p>
            <a:pPr>
              <a:lnSpc>
                <a:spcPct val="150000"/>
              </a:lnSpc>
            </a:pPr>
            <a:r>
              <a:rPr lang="en-US" sz="2800" dirty="0"/>
              <a:t>d) SDRAM </a:t>
            </a:r>
          </a:p>
          <a:p>
            <a:pPr>
              <a:lnSpc>
                <a:spcPct val="150000"/>
              </a:lnSpc>
            </a:pPr>
            <a:r>
              <a:rPr lang="en-US" sz="2800" dirty="0"/>
              <a:t>e) Hard Disk </a:t>
            </a:r>
          </a:p>
        </p:txBody>
      </p:sp>
    </p:spTree>
    <p:extLst>
      <p:ext uri="{BB962C8B-B14F-4D97-AF65-F5344CB8AC3E}">
        <p14:creationId xmlns:p14="http://schemas.microsoft.com/office/powerpoint/2010/main" val="25052370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8814" y="583342"/>
            <a:ext cx="10756226" cy="523220"/>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16. Which one of memories on DE2 board has the largest storage capacity? </a:t>
            </a:r>
          </a:p>
        </p:txBody>
      </p:sp>
      <p:sp>
        <p:nvSpPr>
          <p:cNvPr id="7" name="文本框 6"/>
          <p:cNvSpPr txBox="1"/>
          <p:nvPr/>
        </p:nvSpPr>
        <p:spPr>
          <a:xfrm>
            <a:off x="955940" y="1734766"/>
            <a:ext cx="10320759" cy="3416320"/>
          </a:xfrm>
          <a:prstGeom prst="rect">
            <a:avLst/>
          </a:prstGeom>
          <a:noFill/>
        </p:spPr>
        <p:txBody>
          <a:bodyPr wrap="square" rtlCol="0">
            <a:spAutoFit/>
          </a:bodyPr>
          <a:lstStyle/>
          <a:p>
            <a:pPr>
              <a:lnSpc>
                <a:spcPct val="150000"/>
              </a:lnSpc>
            </a:pPr>
            <a:r>
              <a:rPr lang="en-US" sz="2800" dirty="0"/>
              <a:t>a) SRAM (2MB)</a:t>
            </a:r>
          </a:p>
          <a:p>
            <a:pPr>
              <a:lnSpc>
                <a:spcPct val="150000"/>
              </a:lnSpc>
            </a:pPr>
            <a:r>
              <a:rPr lang="en-US" sz="2800" dirty="0"/>
              <a:t>b) Flash Memory  (8MB)</a:t>
            </a:r>
          </a:p>
          <a:p>
            <a:pPr>
              <a:lnSpc>
                <a:spcPct val="150000"/>
              </a:lnSpc>
            </a:pPr>
            <a:r>
              <a:rPr lang="en-US" sz="2800" dirty="0"/>
              <a:t>c) On Chip Memory (&lt;500 KB) </a:t>
            </a:r>
          </a:p>
          <a:p>
            <a:pPr>
              <a:lnSpc>
                <a:spcPct val="150000"/>
              </a:lnSpc>
            </a:pPr>
            <a:r>
              <a:rPr lang="en-US" sz="2800" b="1" dirty="0">
                <a:solidFill>
                  <a:srgbClr val="FF0000"/>
                </a:solidFill>
              </a:rPr>
              <a:t>d) SDRAM (128MB) </a:t>
            </a:r>
            <a:r>
              <a:rPr lang="zh-CN" altLang="en-US" sz="2800" dirty="0">
                <a:solidFill>
                  <a:srgbClr val="FF0000"/>
                </a:solidFill>
                <a:latin typeface="Yu Gothic UI Semilight" panose="020B0400000000000000" pitchFamily="34" charset="-128"/>
                <a:ea typeface="Yu Gothic UI Semilight" panose="020B0400000000000000" pitchFamily="34" charset="-128"/>
              </a:rPr>
              <a:t>★</a:t>
            </a:r>
            <a:endParaRPr lang="en-US" sz="2800" dirty="0">
              <a:solidFill>
                <a:srgbClr val="FF0000"/>
              </a:solidFill>
            </a:endParaRPr>
          </a:p>
          <a:p>
            <a:pPr>
              <a:lnSpc>
                <a:spcPct val="150000"/>
              </a:lnSpc>
            </a:pPr>
            <a:r>
              <a:rPr lang="en-US" sz="2800" dirty="0"/>
              <a:t>e) Hard Disk </a:t>
            </a:r>
          </a:p>
        </p:txBody>
      </p:sp>
    </p:spTree>
    <p:extLst>
      <p:ext uri="{BB962C8B-B14F-4D97-AF65-F5344CB8AC3E}">
        <p14:creationId xmlns:p14="http://schemas.microsoft.com/office/powerpoint/2010/main" val="2030901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93539" y="300942"/>
            <a:ext cx="9850056" cy="954107"/>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1. In Lab8, in order to complete a </a:t>
            </a:r>
            <a:r>
              <a:rPr lang="en-US" sz="2800" dirty="0" err="1">
                <a:solidFill>
                  <a:srgbClr val="002060"/>
                </a:solidFill>
                <a:latin typeface="Arial Narrow" panose="020B0606020202030204" pitchFamily="34" charset="0"/>
                <a:ea typeface="Yu Gothic UI Semilight" panose="020B0400000000000000" pitchFamily="34" charset="-128"/>
              </a:rPr>
              <a:t>USB_Read</a:t>
            </a:r>
            <a:r>
              <a:rPr lang="en-US" sz="2800" dirty="0">
                <a:solidFill>
                  <a:srgbClr val="002060"/>
                </a:solidFill>
                <a:latin typeface="Arial Narrow" panose="020B0606020202030204" pitchFamily="34" charset="0"/>
                <a:ea typeface="Yu Gothic UI Semilight" panose="020B0400000000000000" pitchFamily="34" charset="-128"/>
              </a:rPr>
              <a:t> Operation, in what sequence do you need to call </a:t>
            </a:r>
            <a:r>
              <a:rPr lang="en-US" sz="2800" dirty="0" err="1">
                <a:solidFill>
                  <a:srgbClr val="002060"/>
                </a:solidFill>
                <a:latin typeface="Arial Narrow" panose="020B0606020202030204" pitchFamily="34" charset="0"/>
                <a:ea typeface="Yu Gothic UI Semilight" panose="020B0400000000000000" pitchFamily="34" charset="-128"/>
              </a:rPr>
              <a:t>io_read</a:t>
            </a:r>
            <a:r>
              <a:rPr lang="en-US" sz="2800" dirty="0">
                <a:solidFill>
                  <a:srgbClr val="002060"/>
                </a:solidFill>
                <a:latin typeface="Arial Narrow" panose="020B0606020202030204" pitchFamily="34" charset="0"/>
                <a:ea typeface="Yu Gothic UI Semilight" panose="020B0400000000000000" pitchFamily="34" charset="-128"/>
              </a:rPr>
              <a:t> and </a:t>
            </a:r>
            <a:r>
              <a:rPr lang="en-US" sz="2800" dirty="0" err="1">
                <a:solidFill>
                  <a:srgbClr val="002060"/>
                </a:solidFill>
                <a:latin typeface="Arial Narrow" panose="020B0606020202030204" pitchFamily="34" charset="0"/>
                <a:ea typeface="Yu Gothic UI Semilight" panose="020B0400000000000000" pitchFamily="34" charset="-128"/>
              </a:rPr>
              <a:t>io_write</a:t>
            </a:r>
            <a:r>
              <a:rPr lang="en-US" sz="2800" dirty="0">
                <a:solidFill>
                  <a:srgbClr val="002060"/>
                </a:solidFill>
                <a:latin typeface="Arial Narrow" panose="020B0606020202030204" pitchFamily="34" charset="0"/>
                <a:ea typeface="Yu Gothic UI Semilight" panose="020B0400000000000000" pitchFamily="34" charset="-128"/>
              </a:rPr>
              <a:t>? (warm-up)</a:t>
            </a:r>
          </a:p>
        </p:txBody>
      </p:sp>
      <p:sp>
        <p:nvSpPr>
          <p:cNvPr id="10" name="文本框 9"/>
          <p:cNvSpPr txBox="1"/>
          <p:nvPr/>
        </p:nvSpPr>
        <p:spPr>
          <a:xfrm>
            <a:off x="840251" y="1706178"/>
            <a:ext cx="10197573" cy="3785652"/>
          </a:xfrm>
          <a:prstGeom prst="rect">
            <a:avLst/>
          </a:prstGeom>
          <a:noFill/>
        </p:spPr>
        <p:txBody>
          <a:bodyPr wrap="square" rtlCol="0">
            <a:spAutoFit/>
          </a:bodyPr>
          <a:lstStyle/>
          <a:p>
            <a:pPr lvl="0">
              <a:lnSpc>
                <a:spcPct val="150000"/>
              </a:lnSpc>
            </a:pPr>
            <a:r>
              <a:rPr lang="en-US" sz="3200" dirty="0"/>
              <a:t>a) </a:t>
            </a:r>
            <a:r>
              <a:rPr lang="en-US" sz="3200" dirty="0" err="1"/>
              <a:t>Io_read</a:t>
            </a:r>
            <a:r>
              <a:rPr lang="en-US" sz="3200" dirty="0"/>
              <a:t> </a:t>
            </a:r>
            <a:r>
              <a:rPr lang="en-US" sz="3200" dirty="0">
                <a:sym typeface="Wingdings" panose="05000000000000000000" pitchFamily="2" charset="2"/>
              </a:rPr>
              <a:t></a:t>
            </a:r>
            <a:r>
              <a:rPr lang="en-US" sz="3200" dirty="0"/>
              <a:t> </a:t>
            </a:r>
            <a:r>
              <a:rPr lang="en-US" sz="3200" dirty="0" err="1"/>
              <a:t>io_write</a:t>
            </a:r>
            <a:r>
              <a:rPr lang="en-US" sz="3200" dirty="0">
                <a:sym typeface="Wingdings" panose="05000000000000000000" pitchFamily="2" charset="2"/>
              </a:rPr>
              <a:t></a:t>
            </a:r>
            <a:r>
              <a:rPr lang="en-US" sz="3200" dirty="0"/>
              <a:t> </a:t>
            </a:r>
            <a:r>
              <a:rPr lang="en-US" sz="3200" dirty="0" err="1"/>
              <a:t>io_read</a:t>
            </a:r>
            <a:r>
              <a:rPr lang="en-US" sz="3200" dirty="0" err="1">
                <a:sym typeface="Wingdings" panose="05000000000000000000" pitchFamily="2" charset="2"/>
              </a:rPr>
              <a:t></a:t>
            </a:r>
            <a:r>
              <a:rPr lang="en-US" sz="3200" dirty="0" err="1"/>
              <a:t>io_write</a:t>
            </a:r>
            <a:endParaRPr lang="en-US" sz="3200" dirty="0"/>
          </a:p>
          <a:p>
            <a:pPr lvl="0">
              <a:lnSpc>
                <a:spcPct val="150000"/>
              </a:lnSpc>
            </a:pPr>
            <a:r>
              <a:rPr lang="en-US" sz="3200" b="1" dirty="0">
                <a:solidFill>
                  <a:srgbClr val="FF0000"/>
                </a:solidFill>
              </a:rPr>
              <a:t>b) </a:t>
            </a:r>
            <a:r>
              <a:rPr lang="en-US" sz="3200" b="1" dirty="0" err="1">
                <a:solidFill>
                  <a:srgbClr val="FF0000"/>
                </a:solidFill>
              </a:rPr>
              <a:t>Io_write</a:t>
            </a:r>
            <a:r>
              <a:rPr lang="en-US" sz="3200" b="1" dirty="0" err="1">
                <a:solidFill>
                  <a:srgbClr val="FF0000"/>
                </a:solidFill>
                <a:sym typeface="Wingdings" panose="05000000000000000000" pitchFamily="2" charset="2"/>
              </a:rPr>
              <a:t></a:t>
            </a:r>
            <a:r>
              <a:rPr lang="en-US" sz="3200" b="1" dirty="0" err="1">
                <a:solidFill>
                  <a:srgbClr val="FF0000"/>
                </a:solidFill>
              </a:rPr>
              <a:t>io_read</a:t>
            </a:r>
            <a:r>
              <a:rPr lang="zh-CN" altLang="en-US" sz="3200" dirty="0">
                <a:solidFill>
                  <a:srgbClr val="FF0000"/>
                </a:solidFill>
                <a:latin typeface="Yu Gothic UI Semilight" panose="020B0400000000000000" pitchFamily="34" charset="-128"/>
                <a:ea typeface="Yu Gothic UI Semilight" panose="020B0400000000000000" pitchFamily="34" charset="-128"/>
              </a:rPr>
              <a:t> ★</a:t>
            </a:r>
            <a:endParaRPr lang="en-US" sz="3200" dirty="0">
              <a:solidFill>
                <a:srgbClr val="FF0000"/>
              </a:solidFill>
            </a:endParaRPr>
          </a:p>
          <a:p>
            <a:pPr lvl="0">
              <a:lnSpc>
                <a:spcPct val="150000"/>
              </a:lnSpc>
            </a:pPr>
            <a:r>
              <a:rPr lang="en-US" sz="3200" dirty="0"/>
              <a:t>c) </a:t>
            </a:r>
            <a:r>
              <a:rPr lang="en-US" sz="3200" dirty="0" err="1"/>
              <a:t>Io_write</a:t>
            </a:r>
            <a:r>
              <a:rPr lang="en-US" sz="3200" dirty="0" err="1">
                <a:sym typeface="Wingdings" panose="05000000000000000000" pitchFamily="2" charset="2"/>
              </a:rPr>
              <a:t></a:t>
            </a:r>
            <a:r>
              <a:rPr lang="en-US" sz="3200" dirty="0" err="1"/>
              <a:t>io_write</a:t>
            </a:r>
            <a:r>
              <a:rPr lang="en-US" sz="3200" dirty="0" err="1">
                <a:sym typeface="Wingdings" panose="05000000000000000000" pitchFamily="2" charset="2"/>
              </a:rPr>
              <a:t></a:t>
            </a:r>
            <a:r>
              <a:rPr lang="en-US" sz="3200" dirty="0" err="1"/>
              <a:t>io_read</a:t>
            </a:r>
            <a:r>
              <a:rPr lang="en-US" sz="3200" dirty="0"/>
              <a:t> </a:t>
            </a:r>
          </a:p>
          <a:p>
            <a:pPr lvl="0">
              <a:lnSpc>
                <a:spcPct val="150000"/>
              </a:lnSpc>
            </a:pPr>
            <a:r>
              <a:rPr lang="en-US" sz="3200" dirty="0"/>
              <a:t>d) </a:t>
            </a:r>
            <a:r>
              <a:rPr lang="en-US" sz="3200" dirty="0" err="1"/>
              <a:t>Io_read</a:t>
            </a:r>
            <a:endParaRPr lang="en-US" sz="3200" dirty="0"/>
          </a:p>
          <a:p>
            <a:pPr lvl="0">
              <a:lnSpc>
                <a:spcPct val="150000"/>
              </a:lnSpc>
            </a:pPr>
            <a:r>
              <a:rPr lang="en-US" sz="3200" dirty="0"/>
              <a:t>e) </a:t>
            </a:r>
            <a:r>
              <a:rPr lang="en-US" sz="3200" dirty="0" err="1"/>
              <a:t>Io_read</a:t>
            </a:r>
            <a:r>
              <a:rPr lang="en-US" sz="3200" dirty="0" err="1">
                <a:sym typeface="Wingdings" panose="05000000000000000000" pitchFamily="2" charset="2"/>
              </a:rPr>
              <a:t>io_read</a:t>
            </a:r>
            <a:endParaRPr lang="en-US" sz="3200" dirty="0"/>
          </a:p>
        </p:txBody>
      </p:sp>
    </p:spTree>
    <p:extLst>
      <p:ext uri="{BB962C8B-B14F-4D97-AF65-F5344CB8AC3E}">
        <p14:creationId xmlns:p14="http://schemas.microsoft.com/office/powerpoint/2010/main" val="22222842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8814" y="583342"/>
            <a:ext cx="9850056" cy="523220"/>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17. Which one of the following statements about SDRAM is correct?</a:t>
            </a:r>
          </a:p>
        </p:txBody>
      </p:sp>
      <p:sp>
        <p:nvSpPr>
          <p:cNvPr id="7" name="文本框 6"/>
          <p:cNvSpPr txBox="1"/>
          <p:nvPr/>
        </p:nvSpPr>
        <p:spPr>
          <a:xfrm>
            <a:off x="844180" y="1755086"/>
            <a:ext cx="10320759" cy="5842497"/>
          </a:xfrm>
          <a:prstGeom prst="rect">
            <a:avLst/>
          </a:prstGeom>
          <a:noFill/>
        </p:spPr>
        <p:txBody>
          <a:bodyPr wrap="square" rtlCol="0">
            <a:spAutoFit/>
          </a:bodyPr>
          <a:lstStyle/>
          <a:p>
            <a:pPr marL="514350" indent="-514350">
              <a:lnSpc>
                <a:spcPct val="150000"/>
              </a:lnSpc>
              <a:buAutoNum type="alphaLcParenR"/>
            </a:pPr>
            <a:r>
              <a:rPr lang="en-US" sz="2800" dirty="0"/>
              <a:t>SDRAM can write to successive rows (with column address fixed) faster than write to successive columns (within the same row)</a:t>
            </a:r>
          </a:p>
          <a:p>
            <a:pPr marL="514350" indent="-514350">
              <a:lnSpc>
                <a:spcPct val="150000"/>
              </a:lnSpc>
              <a:buFontTx/>
              <a:buAutoNum type="alphaLcParenR"/>
            </a:pPr>
            <a:r>
              <a:rPr lang="en-US" altLang="zh-CN" sz="2800" dirty="0"/>
              <a:t>SDRAM can write to successive columns (with row address fixed) faster than write to successive rows (within the same column)</a:t>
            </a:r>
          </a:p>
          <a:p>
            <a:pPr marL="514350" indent="-514350">
              <a:lnSpc>
                <a:spcPct val="150000"/>
              </a:lnSpc>
              <a:buFontTx/>
              <a:buAutoNum type="alphaLcParenR"/>
            </a:pPr>
            <a:r>
              <a:rPr lang="en-US" altLang="zh-CN" sz="2800" dirty="0"/>
              <a:t>Both types of operations above have the same </a:t>
            </a:r>
            <a:r>
              <a:rPr lang="en-US" altLang="zh-CN" sz="2800" dirty="0" err="1"/>
              <a:t>latancy</a:t>
            </a:r>
            <a:endParaRPr lang="en-US" altLang="zh-CN" sz="2800" dirty="0"/>
          </a:p>
          <a:p>
            <a:pPr>
              <a:lnSpc>
                <a:spcPct val="150000"/>
              </a:lnSpc>
            </a:pPr>
            <a:br>
              <a:rPr lang="en-US" altLang="zh-CN" sz="2800" dirty="0"/>
            </a:br>
            <a:endParaRPr lang="zh-CN" altLang="en-US" sz="2800" dirty="0"/>
          </a:p>
          <a:p>
            <a:pPr>
              <a:lnSpc>
                <a:spcPct val="150000"/>
              </a:lnSpc>
            </a:pPr>
            <a:endParaRPr lang="en-US" altLang="zh-CN" sz="2800" dirty="0"/>
          </a:p>
          <a:p>
            <a:pPr marL="514350" indent="-514350">
              <a:lnSpc>
                <a:spcPct val="150000"/>
              </a:lnSpc>
              <a:buAutoNum type="alphaLcParenR"/>
            </a:pPr>
            <a:endParaRPr lang="en-US" sz="2800" dirty="0"/>
          </a:p>
        </p:txBody>
      </p:sp>
    </p:spTree>
    <p:extLst>
      <p:ext uri="{BB962C8B-B14F-4D97-AF65-F5344CB8AC3E}">
        <p14:creationId xmlns:p14="http://schemas.microsoft.com/office/powerpoint/2010/main" val="20253951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8814" y="583342"/>
            <a:ext cx="9850056" cy="523220"/>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17. Which one of the following statements about SDRAM is correct?</a:t>
            </a:r>
          </a:p>
        </p:txBody>
      </p:sp>
      <p:sp>
        <p:nvSpPr>
          <p:cNvPr id="7" name="文本框 6"/>
          <p:cNvSpPr txBox="1"/>
          <p:nvPr/>
        </p:nvSpPr>
        <p:spPr>
          <a:xfrm>
            <a:off x="844180" y="1755086"/>
            <a:ext cx="10320759" cy="6186309"/>
          </a:xfrm>
          <a:prstGeom prst="rect">
            <a:avLst/>
          </a:prstGeom>
          <a:noFill/>
        </p:spPr>
        <p:txBody>
          <a:bodyPr wrap="square" rtlCol="0">
            <a:spAutoFit/>
          </a:bodyPr>
          <a:lstStyle/>
          <a:p>
            <a:pPr marL="514350" indent="-514350">
              <a:lnSpc>
                <a:spcPct val="150000"/>
              </a:lnSpc>
              <a:buAutoNum type="alphaLcParenR"/>
            </a:pPr>
            <a:r>
              <a:rPr lang="en-US" sz="2800" dirty="0"/>
              <a:t>SDRAM can write to successive rows (with column address fixed) faster than write to successive columns (within the same row)</a:t>
            </a:r>
          </a:p>
          <a:p>
            <a:pPr marL="514350" indent="-514350">
              <a:lnSpc>
                <a:spcPct val="150000"/>
              </a:lnSpc>
              <a:buFontTx/>
              <a:buAutoNum type="alphaLcParenR"/>
            </a:pPr>
            <a:r>
              <a:rPr lang="en-US" altLang="zh-CN" sz="2800" dirty="0">
                <a:solidFill>
                  <a:srgbClr val="FF0000"/>
                </a:solidFill>
              </a:rPr>
              <a:t>SDRAM can write to successive columns (with row address fixed) faster than write to successive rows (within the same column)</a:t>
            </a:r>
          </a:p>
          <a:p>
            <a:pPr marL="514350" indent="-514350">
              <a:lnSpc>
                <a:spcPct val="150000"/>
              </a:lnSpc>
              <a:buFontTx/>
              <a:buAutoNum type="alphaLcParenR"/>
            </a:pPr>
            <a:r>
              <a:rPr lang="en-US" altLang="zh-CN" sz="2800" dirty="0"/>
              <a:t>Both types of operations above have the same </a:t>
            </a:r>
            <a:r>
              <a:rPr lang="en-US" altLang="zh-CN" sz="2800" dirty="0" err="1"/>
              <a:t>latancy</a:t>
            </a:r>
            <a:endParaRPr lang="en-US" altLang="zh-CN" sz="2800" dirty="0"/>
          </a:p>
          <a:p>
            <a:pPr>
              <a:lnSpc>
                <a:spcPct val="150000"/>
              </a:lnSpc>
            </a:pPr>
            <a:r>
              <a:rPr lang="en-US" altLang="zh-CN" sz="2000" i="1" dirty="0"/>
              <a:t>In order to read into another closed row, currently open row must be pre-charged to close, which slows down the whole operation </a:t>
            </a:r>
            <a:br>
              <a:rPr lang="en-US" altLang="zh-CN" sz="2800" dirty="0"/>
            </a:br>
            <a:endParaRPr lang="zh-CN" altLang="en-US" sz="2800" dirty="0"/>
          </a:p>
          <a:p>
            <a:pPr>
              <a:lnSpc>
                <a:spcPct val="150000"/>
              </a:lnSpc>
            </a:pPr>
            <a:endParaRPr lang="en-US" altLang="zh-CN" sz="2800" dirty="0"/>
          </a:p>
          <a:p>
            <a:pPr marL="514350" indent="-514350">
              <a:lnSpc>
                <a:spcPct val="150000"/>
              </a:lnSpc>
              <a:buAutoNum type="alphaLcParenR"/>
            </a:pPr>
            <a:endParaRPr lang="en-US" sz="2800" dirty="0"/>
          </a:p>
        </p:txBody>
      </p:sp>
    </p:spTree>
    <p:extLst>
      <p:ext uri="{BB962C8B-B14F-4D97-AF65-F5344CB8AC3E}">
        <p14:creationId xmlns:p14="http://schemas.microsoft.com/office/powerpoint/2010/main" val="36030087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8814" y="583342"/>
            <a:ext cx="9850056" cy="523220"/>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18. What is the correct way to initialize the On-chip Memory? </a:t>
            </a:r>
          </a:p>
        </p:txBody>
      </p:sp>
      <p:sp>
        <p:nvSpPr>
          <p:cNvPr id="7" name="文本框 6"/>
          <p:cNvSpPr txBox="1"/>
          <p:nvPr/>
        </p:nvSpPr>
        <p:spPr>
          <a:xfrm>
            <a:off x="639000" y="1505687"/>
            <a:ext cx="11101896" cy="4616648"/>
          </a:xfrm>
          <a:prstGeom prst="rect">
            <a:avLst/>
          </a:prstGeom>
          <a:noFill/>
        </p:spPr>
        <p:txBody>
          <a:bodyPr wrap="square" rtlCol="0">
            <a:spAutoFit/>
          </a:bodyPr>
          <a:lstStyle/>
          <a:p>
            <a:pPr>
              <a:lnSpc>
                <a:spcPct val="150000"/>
              </a:lnSpc>
            </a:pPr>
            <a:r>
              <a:rPr lang="en-US" sz="2800" dirty="0"/>
              <a:t>a) Use an always_ff block to assign values (like </a:t>
            </a:r>
            <a:r>
              <a:rPr lang="en-US" sz="2800" dirty="0" err="1"/>
              <a:t>regfile</a:t>
            </a:r>
            <a:r>
              <a:rPr lang="en-US" sz="2800" dirty="0"/>
              <a:t> in Lab 6) </a:t>
            </a:r>
          </a:p>
          <a:p>
            <a:pPr>
              <a:lnSpc>
                <a:spcPct val="150000"/>
              </a:lnSpc>
            </a:pPr>
            <a:r>
              <a:rPr lang="en-US" sz="2800" dirty="0"/>
              <a:t>b) Use $</a:t>
            </a:r>
            <a:r>
              <a:rPr lang="en-US" sz="2800" dirty="0" err="1"/>
              <a:t>readmemh</a:t>
            </a:r>
            <a:r>
              <a:rPr lang="en-US" sz="2800" dirty="0"/>
              <a:t>/</a:t>
            </a:r>
            <a:r>
              <a:rPr lang="en-US" sz="2800" dirty="0" err="1"/>
              <a:t>readmemb</a:t>
            </a:r>
            <a:r>
              <a:rPr lang="en-US" sz="2800" dirty="0"/>
              <a:t> (not synthesizable) and initial block </a:t>
            </a:r>
            <a:r>
              <a:rPr lang="zh-CN" altLang="en-US" sz="2800" dirty="0">
                <a:latin typeface="Yu Gothic UI Semilight" panose="020B0400000000000000" pitchFamily="34" charset="-128"/>
                <a:ea typeface="Yu Gothic UI Semilight" panose="020B0400000000000000" pitchFamily="34" charset="-128"/>
              </a:rPr>
              <a:t>★★</a:t>
            </a:r>
            <a:r>
              <a:rPr lang="en-US" sz="2800" dirty="0"/>
              <a:t> </a:t>
            </a:r>
          </a:p>
          <a:p>
            <a:pPr>
              <a:lnSpc>
                <a:spcPct val="150000"/>
              </a:lnSpc>
            </a:pPr>
            <a:r>
              <a:rPr lang="en-US" sz="2800" dirty="0"/>
              <a:t>c) Both a and b achieves the same functionality  </a:t>
            </a:r>
          </a:p>
          <a:p>
            <a:pPr>
              <a:lnSpc>
                <a:spcPct val="150000"/>
              </a:lnSpc>
            </a:pPr>
            <a:r>
              <a:rPr lang="en-US" sz="2800" dirty="0"/>
              <a:t>d) Instantiate many register modules and reset them to wanted values (like testmemory.sv in Lab 4) </a:t>
            </a:r>
          </a:p>
          <a:p>
            <a:pPr>
              <a:lnSpc>
                <a:spcPct val="150000"/>
              </a:lnSpc>
            </a:pPr>
            <a:r>
              <a:rPr lang="en-US" sz="2800" dirty="0"/>
              <a:t>e) There is no way to initialize On-Chip Memory </a:t>
            </a:r>
          </a:p>
          <a:p>
            <a:pPr>
              <a:lnSpc>
                <a:spcPct val="150000"/>
              </a:lnSpc>
            </a:pPr>
            <a:endParaRPr lang="en-US" sz="2800" dirty="0"/>
          </a:p>
        </p:txBody>
      </p:sp>
    </p:spTree>
    <p:extLst>
      <p:ext uri="{BB962C8B-B14F-4D97-AF65-F5344CB8AC3E}">
        <p14:creationId xmlns:p14="http://schemas.microsoft.com/office/powerpoint/2010/main" val="18529214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8814" y="583342"/>
            <a:ext cx="9850056" cy="523220"/>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18. What is the correct way to initialize the On-chip Memory? </a:t>
            </a:r>
          </a:p>
        </p:txBody>
      </p:sp>
      <p:sp>
        <p:nvSpPr>
          <p:cNvPr id="7" name="文本框 6"/>
          <p:cNvSpPr txBox="1"/>
          <p:nvPr/>
        </p:nvSpPr>
        <p:spPr>
          <a:xfrm>
            <a:off x="621583" y="844952"/>
            <a:ext cx="11101896" cy="6458050"/>
          </a:xfrm>
          <a:prstGeom prst="rect">
            <a:avLst/>
          </a:prstGeom>
          <a:noFill/>
        </p:spPr>
        <p:txBody>
          <a:bodyPr wrap="square" rtlCol="0">
            <a:spAutoFit/>
          </a:bodyPr>
          <a:lstStyle/>
          <a:p>
            <a:pPr>
              <a:lnSpc>
                <a:spcPct val="150000"/>
              </a:lnSpc>
            </a:pPr>
            <a:r>
              <a:rPr lang="en-US" sz="2800" dirty="0"/>
              <a:t>a) Use an always_ff block to assign values (like </a:t>
            </a:r>
            <a:r>
              <a:rPr lang="en-US" sz="2800" dirty="0" err="1"/>
              <a:t>regfile</a:t>
            </a:r>
            <a:r>
              <a:rPr lang="en-US" sz="2800" dirty="0"/>
              <a:t> in Lab 6) </a:t>
            </a:r>
          </a:p>
          <a:p>
            <a:pPr>
              <a:lnSpc>
                <a:spcPct val="150000"/>
              </a:lnSpc>
            </a:pPr>
            <a:r>
              <a:rPr lang="en-US" sz="2800" b="1" dirty="0">
                <a:solidFill>
                  <a:srgbClr val="FF0000"/>
                </a:solidFill>
              </a:rPr>
              <a:t>b) Use $</a:t>
            </a:r>
            <a:r>
              <a:rPr lang="en-US" sz="2800" b="1" dirty="0" err="1">
                <a:solidFill>
                  <a:srgbClr val="FF0000"/>
                </a:solidFill>
              </a:rPr>
              <a:t>readmemh</a:t>
            </a:r>
            <a:r>
              <a:rPr lang="en-US" sz="2800" b="1" dirty="0">
                <a:solidFill>
                  <a:srgbClr val="FF0000"/>
                </a:solidFill>
              </a:rPr>
              <a:t>/</a:t>
            </a:r>
            <a:r>
              <a:rPr lang="en-US" sz="2800" b="1" dirty="0" err="1">
                <a:solidFill>
                  <a:srgbClr val="FF0000"/>
                </a:solidFill>
              </a:rPr>
              <a:t>readmemb</a:t>
            </a:r>
            <a:r>
              <a:rPr lang="en-US" sz="2800" b="1" dirty="0">
                <a:solidFill>
                  <a:srgbClr val="FF0000"/>
                </a:solidFill>
              </a:rPr>
              <a:t> (not synthesizable) and initial block </a:t>
            </a:r>
            <a:r>
              <a:rPr lang="zh-CN" altLang="en-US" sz="2800" dirty="0">
                <a:solidFill>
                  <a:srgbClr val="FF0000"/>
                </a:solidFill>
                <a:latin typeface="Yu Gothic UI Semilight" panose="020B0400000000000000" pitchFamily="34" charset="-128"/>
                <a:ea typeface="Yu Gothic UI Semilight" panose="020B0400000000000000" pitchFamily="34" charset="-128"/>
              </a:rPr>
              <a:t>★★</a:t>
            </a:r>
            <a:r>
              <a:rPr lang="en-US" sz="2800" b="1" dirty="0">
                <a:solidFill>
                  <a:srgbClr val="FF0000"/>
                </a:solidFill>
              </a:rPr>
              <a:t> </a:t>
            </a:r>
          </a:p>
          <a:p>
            <a:pPr>
              <a:lnSpc>
                <a:spcPct val="150000"/>
              </a:lnSpc>
            </a:pPr>
            <a:r>
              <a:rPr lang="en-US" sz="2800" dirty="0"/>
              <a:t>c) Both a and b achieves the same functionality  </a:t>
            </a:r>
          </a:p>
          <a:p>
            <a:pPr>
              <a:lnSpc>
                <a:spcPct val="150000"/>
              </a:lnSpc>
            </a:pPr>
            <a:r>
              <a:rPr lang="en-US" sz="2800" dirty="0"/>
              <a:t>d) Instantiate many register modules and reset them to wanted values (like testmemory.sv in Lab 4) </a:t>
            </a:r>
          </a:p>
          <a:p>
            <a:pPr>
              <a:lnSpc>
                <a:spcPct val="150000"/>
              </a:lnSpc>
            </a:pPr>
            <a:r>
              <a:rPr lang="en-US" sz="2800" dirty="0"/>
              <a:t>e) There is no way to initialize On-Chip Memory </a:t>
            </a:r>
          </a:p>
          <a:p>
            <a:pPr>
              <a:defRPr/>
            </a:pPr>
            <a:r>
              <a:rPr lang="en-US" sz="2400" i="1" dirty="0"/>
              <a:t>Although initial block can’t be synthesized, it actually doesn’t need to synthesize it at all. The synthesis tool will read from the specified file and initialize the On-Chip Mem.</a:t>
            </a:r>
          </a:p>
          <a:p>
            <a:pPr>
              <a:defRPr/>
            </a:pPr>
            <a:r>
              <a:rPr lang="en-US" sz="2400" i="1" dirty="0"/>
              <a:t>The method in (a) and (c) will produce a huge matrix of combinational logic, using a lot of resource and make compilation time forever.</a:t>
            </a:r>
            <a:endParaRPr lang="en-US" sz="2400" dirty="0"/>
          </a:p>
          <a:p>
            <a:endParaRPr lang="en-US" sz="2800" dirty="0"/>
          </a:p>
          <a:p>
            <a:pPr>
              <a:lnSpc>
                <a:spcPct val="150000"/>
              </a:lnSpc>
            </a:pPr>
            <a:endParaRPr lang="en-US" sz="2800" dirty="0"/>
          </a:p>
        </p:txBody>
      </p:sp>
    </p:spTree>
    <p:extLst>
      <p:ext uri="{BB962C8B-B14F-4D97-AF65-F5344CB8AC3E}">
        <p14:creationId xmlns:p14="http://schemas.microsoft.com/office/powerpoint/2010/main" val="14859927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5A5521-7DA2-7047-B62E-E367C80F99F5}"/>
              </a:ext>
            </a:extLst>
          </p:cNvPr>
          <p:cNvSpPr>
            <a:spLocks noGrp="1"/>
          </p:cNvSpPr>
          <p:nvPr>
            <p:ph idx="1"/>
          </p:nvPr>
        </p:nvSpPr>
        <p:spPr>
          <a:xfrm>
            <a:off x="838200" y="503853"/>
            <a:ext cx="10515600" cy="5673110"/>
          </a:xfrm>
        </p:spPr>
        <p:txBody>
          <a:bodyPr/>
          <a:lstStyle/>
          <a:p>
            <a:r>
              <a:rPr lang="en-US" dirty="0"/>
              <a:t>Again…</a:t>
            </a:r>
          </a:p>
          <a:p>
            <a:endParaRPr lang="en-US" dirty="0"/>
          </a:p>
          <a:p>
            <a:r>
              <a:rPr lang="en-US" dirty="0"/>
              <a:t>~70% will be materials after Midterm;</a:t>
            </a:r>
          </a:p>
          <a:p>
            <a:r>
              <a:rPr lang="en-US" dirty="0"/>
              <a:t>~30% will be materials before Midterm;</a:t>
            </a:r>
          </a:p>
          <a:p>
            <a:endParaRPr lang="en-US" dirty="0"/>
          </a:p>
          <a:p>
            <a:r>
              <a:rPr lang="en-US" dirty="0"/>
              <a:t>Know the high-level description (with a reasonable level of detail, of course) of each Lab is the most important thing.</a:t>
            </a:r>
          </a:p>
          <a:p>
            <a:r>
              <a:rPr lang="en-US" dirty="0"/>
              <a:t>Know the things discussed in lecture about Final Project will be helpful.</a:t>
            </a:r>
          </a:p>
          <a:p>
            <a:r>
              <a:rPr lang="en-US" dirty="0"/>
              <a:t>Know the properties of all the storages on the board (on chip memory, SRAM, SDRAM, Flash)</a:t>
            </a:r>
          </a:p>
        </p:txBody>
      </p:sp>
    </p:spTree>
    <p:extLst>
      <p:ext uri="{BB962C8B-B14F-4D97-AF65-F5344CB8AC3E}">
        <p14:creationId xmlns:p14="http://schemas.microsoft.com/office/powerpoint/2010/main" val="38983600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8814" y="474164"/>
            <a:ext cx="9850056" cy="830997"/>
          </a:xfrm>
          <a:prstGeom prst="rect">
            <a:avLst/>
          </a:prstGeom>
          <a:noFill/>
        </p:spPr>
        <p:txBody>
          <a:bodyPr wrap="square" rtlCol="0">
            <a:spAutoFit/>
          </a:bodyPr>
          <a:lstStyle/>
          <a:p>
            <a:pPr algn="ctr"/>
            <a:r>
              <a:rPr lang="en-US" sz="4800" dirty="0">
                <a:solidFill>
                  <a:srgbClr val="002060"/>
                </a:solidFill>
                <a:latin typeface="Arial Narrow" panose="020B0606020202030204" pitchFamily="34" charset="0"/>
                <a:ea typeface="Yu Gothic UI Semilight" panose="020B0400000000000000" pitchFamily="34" charset="-128"/>
              </a:rPr>
              <a:t>Study Resource</a:t>
            </a:r>
          </a:p>
        </p:txBody>
      </p:sp>
      <p:sp>
        <p:nvSpPr>
          <p:cNvPr id="7" name="文本框 6"/>
          <p:cNvSpPr txBox="1"/>
          <p:nvPr/>
        </p:nvSpPr>
        <p:spPr>
          <a:xfrm>
            <a:off x="790384" y="2021815"/>
            <a:ext cx="11101896" cy="2677656"/>
          </a:xfrm>
          <a:prstGeom prst="rect">
            <a:avLst/>
          </a:prstGeom>
          <a:noFill/>
        </p:spPr>
        <p:txBody>
          <a:bodyPr wrap="square" rtlCol="0">
            <a:spAutoFit/>
          </a:bodyPr>
          <a:lstStyle/>
          <a:p>
            <a:pPr marL="514350" indent="-514350">
              <a:lnSpc>
                <a:spcPct val="150000"/>
              </a:lnSpc>
              <a:buAutoNum type="arabicPeriod"/>
            </a:pPr>
            <a:r>
              <a:rPr lang="en-US" sz="2800" dirty="0"/>
              <a:t>Course Wiki: Lecture Slides, Q/A session recording</a:t>
            </a:r>
          </a:p>
          <a:p>
            <a:pPr marL="514350" indent="-514350">
              <a:lnSpc>
                <a:spcPct val="150000"/>
              </a:lnSpc>
              <a:buAutoNum type="arabicPeriod"/>
            </a:pPr>
            <a:r>
              <a:rPr lang="en-US" sz="2800" dirty="0"/>
              <a:t>Go to Monday Lecture and Ask Questions</a:t>
            </a:r>
          </a:p>
          <a:p>
            <a:pPr marL="514350" indent="-514350">
              <a:lnSpc>
                <a:spcPct val="150000"/>
              </a:lnSpc>
              <a:buAutoNum type="arabicPeriod"/>
            </a:pPr>
            <a:r>
              <a:rPr lang="en-US" sz="2800" dirty="0"/>
              <a:t>Spend the same time on Final Exam would probably earn you more points than Final Project</a:t>
            </a:r>
          </a:p>
        </p:txBody>
      </p:sp>
    </p:spTree>
    <p:extLst>
      <p:ext uri="{BB962C8B-B14F-4D97-AF65-F5344CB8AC3E}">
        <p14:creationId xmlns:p14="http://schemas.microsoft.com/office/powerpoint/2010/main" val="40692180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8814" y="474164"/>
            <a:ext cx="9850056" cy="830997"/>
          </a:xfrm>
          <a:prstGeom prst="rect">
            <a:avLst/>
          </a:prstGeom>
          <a:noFill/>
        </p:spPr>
        <p:txBody>
          <a:bodyPr wrap="square" rtlCol="0">
            <a:spAutoFit/>
          </a:bodyPr>
          <a:lstStyle/>
          <a:p>
            <a:pPr algn="ctr"/>
            <a:r>
              <a:rPr lang="en-US" sz="4800" dirty="0">
                <a:solidFill>
                  <a:srgbClr val="002060"/>
                </a:solidFill>
                <a:latin typeface="Arial Narrow" panose="020B0606020202030204" pitchFamily="34" charset="0"/>
                <a:ea typeface="Yu Gothic UI Semilight" panose="020B0400000000000000" pitchFamily="34" charset="-128"/>
              </a:rPr>
              <a:t>Study Resource</a:t>
            </a:r>
          </a:p>
        </p:txBody>
      </p:sp>
      <p:sp>
        <p:nvSpPr>
          <p:cNvPr id="7" name="文本框 6"/>
          <p:cNvSpPr txBox="1"/>
          <p:nvPr/>
        </p:nvSpPr>
        <p:spPr>
          <a:xfrm>
            <a:off x="983102" y="2497303"/>
            <a:ext cx="11101896" cy="1384995"/>
          </a:xfrm>
          <a:prstGeom prst="rect">
            <a:avLst/>
          </a:prstGeom>
          <a:noFill/>
        </p:spPr>
        <p:txBody>
          <a:bodyPr wrap="square" rtlCol="0">
            <a:spAutoFit/>
          </a:bodyPr>
          <a:lstStyle/>
          <a:p>
            <a:pPr>
              <a:lnSpc>
                <a:spcPct val="150000"/>
              </a:lnSpc>
            </a:pPr>
            <a:r>
              <a:rPr lang="en-US" sz="2800" dirty="0"/>
              <a:t>KTTECH </a:t>
            </a:r>
            <a:r>
              <a:rPr lang="en-US" sz="2800" dirty="0">
                <a:sym typeface="Wingdings" panose="05000000000000000000" pitchFamily="2" charset="2"/>
              </a:rPr>
              <a:t> ECE 385  Labs &amp; Other Resources</a:t>
            </a:r>
          </a:p>
          <a:p>
            <a:pPr>
              <a:lnSpc>
                <a:spcPct val="150000"/>
              </a:lnSpc>
            </a:pPr>
            <a:r>
              <a:rPr lang="en-US" sz="2800" dirty="0">
                <a:sym typeface="Wingdings" panose="05000000000000000000" pitchFamily="2" charset="2"/>
              </a:rPr>
              <a:t>Midterm Practice Problems would be helpful for pre-midterm material</a:t>
            </a:r>
            <a:endParaRPr lang="en-US" sz="2800" dirty="0"/>
          </a:p>
        </p:txBody>
      </p:sp>
    </p:spTree>
    <p:extLst>
      <p:ext uri="{BB962C8B-B14F-4D97-AF65-F5344CB8AC3E}">
        <p14:creationId xmlns:p14="http://schemas.microsoft.com/office/powerpoint/2010/main" val="1685541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8814" y="152454"/>
            <a:ext cx="9850056" cy="954107"/>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3. In </a:t>
            </a:r>
            <a:r>
              <a:rPr lang="en-US" sz="2800" dirty="0" err="1">
                <a:solidFill>
                  <a:srgbClr val="002060"/>
                </a:solidFill>
                <a:latin typeface="Arial Narrow" panose="020B0606020202030204" pitchFamily="34" charset="0"/>
                <a:ea typeface="Yu Gothic UI Semilight" panose="020B0400000000000000" pitchFamily="34" charset="-128"/>
              </a:rPr>
              <a:t>SystemVerilog</a:t>
            </a:r>
            <a:r>
              <a:rPr lang="en-US" sz="2800" dirty="0">
                <a:solidFill>
                  <a:srgbClr val="002060"/>
                </a:solidFill>
                <a:latin typeface="Arial Narrow" panose="020B0606020202030204" pitchFamily="34" charset="0"/>
                <a:ea typeface="Yu Gothic UI Semilight" panose="020B0400000000000000" pitchFamily="34" charset="-128"/>
              </a:rPr>
              <a:t>, if we want to monitor a signal inside a sub-module without putting it in the output list, what could we do? Say we have:</a:t>
            </a:r>
          </a:p>
        </p:txBody>
      </p:sp>
      <p:sp>
        <p:nvSpPr>
          <p:cNvPr id="7" name="文本框 6"/>
          <p:cNvSpPr txBox="1"/>
          <p:nvPr/>
        </p:nvSpPr>
        <p:spPr>
          <a:xfrm>
            <a:off x="650984" y="1106561"/>
            <a:ext cx="8511772" cy="4770537"/>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 module </a:t>
            </a:r>
            <a:r>
              <a:rPr lang="en-US" b="1" dirty="0" err="1">
                <a:latin typeface="Courier New" panose="02070309020205020404" pitchFamily="49" charset="0"/>
                <a:cs typeface="Courier New" panose="02070309020205020404" pitchFamily="49" charset="0"/>
              </a:rPr>
              <a:t>testbench</a:t>
            </a:r>
            <a:r>
              <a:rPr lang="en-US" b="1" dirty="0">
                <a:latin typeface="Courier New" panose="02070309020205020404" pitchFamily="49" charset="0"/>
                <a:cs typeface="Courier New" panose="02070309020205020404" pitchFamily="49" charset="0"/>
              </a:rPr>
              <a:t>()</a:t>
            </a:r>
          </a:p>
          <a:p>
            <a:r>
              <a:rPr lang="en-US" b="1" dirty="0">
                <a:solidFill>
                  <a:srgbClr val="00B0F0"/>
                </a:solidFill>
                <a:latin typeface="Courier New" panose="02070309020205020404" pitchFamily="49" charset="0"/>
                <a:cs typeface="Courier New" panose="02070309020205020404" pitchFamily="49" charset="0"/>
              </a:rPr>
              <a:t>//code neglected</a:t>
            </a:r>
          </a:p>
          <a:p>
            <a:r>
              <a:rPr lang="en-US" b="1" dirty="0">
                <a:latin typeface="Courier New" panose="02070309020205020404" pitchFamily="49" charset="0"/>
                <a:cs typeface="Courier New" panose="02070309020205020404" pitchFamily="49" charset="0"/>
              </a:rPr>
              <a:t> adder a0(.*);</a:t>
            </a:r>
          </a:p>
          <a:p>
            <a:r>
              <a:rPr lang="en-US" b="1" dirty="0">
                <a:latin typeface="Courier New" panose="02070309020205020404" pitchFamily="49" charset="0"/>
                <a:cs typeface="Courier New" panose="02070309020205020404" pitchFamily="49" charset="0"/>
              </a:rPr>
              <a:t>endmodule</a:t>
            </a:r>
          </a:p>
          <a:p>
            <a:r>
              <a:rPr lang="en-US" sz="1600" b="1" dirty="0">
                <a:latin typeface="Courier New" panose="02070309020205020404" pitchFamily="49" charset="0"/>
                <a:cs typeface="Courier New" panose="02070309020205020404" pitchFamily="49" charset="0"/>
              </a:rPr>
              <a:t> </a:t>
            </a:r>
          </a:p>
          <a:p>
            <a:r>
              <a:rPr lang="en-US" sz="2000" b="1" dirty="0">
                <a:solidFill>
                  <a:srgbClr val="00B0F0"/>
                </a:solidFill>
                <a:latin typeface="Courier New" panose="02070309020205020404" pitchFamily="49" charset="0"/>
                <a:cs typeface="Courier New" panose="02070309020205020404" pitchFamily="49" charset="0"/>
              </a:rPr>
              <a:t>//</a:t>
            </a:r>
            <a:r>
              <a:rPr lang="en-US" sz="2000" b="1" dirty="0">
                <a:solidFill>
                  <a:srgbClr val="00B0F0"/>
                </a:solidFill>
              </a:rPr>
              <a:t>and we want to look at signal “a” in a0 (which is not an output)</a:t>
            </a:r>
          </a:p>
          <a:p>
            <a:endParaRPr lang="en-US" sz="1600" dirty="0">
              <a:latin typeface="Courier New" panose="02070309020205020404" pitchFamily="49" charset="0"/>
              <a:cs typeface="Courier New" panose="02070309020205020404" pitchFamily="49" charset="0"/>
            </a:endParaRPr>
          </a:p>
          <a:p>
            <a:pPr marL="514350" indent="-514350">
              <a:buAutoNum type="romanUcPeriod"/>
            </a:pPr>
            <a:r>
              <a:rPr lang="en-US" sz="2000" dirty="0"/>
              <a:t>(in </a:t>
            </a:r>
            <a:r>
              <a:rPr lang="en-US" sz="2000" dirty="0" err="1"/>
              <a:t>testbench</a:t>
            </a:r>
            <a:r>
              <a:rPr lang="en-US" sz="2000" dirty="0"/>
              <a:t> module): </a:t>
            </a:r>
            <a:r>
              <a:rPr lang="en-US" sz="2000" dirty="0">
                <a:latin typeface="Courier New" panose="02070309020205020404" pitchFamily="49" charset="0"/>
                <a:cs typeface="Courier New" panose="02070309020205020404" pitchFamily="49" charset="0"/>
              </a:rPr>
              <a:t>logic </a:t>
            </a:r>
            <a:r>
              <a:rPr lang="en-US" sz="2000" dirty="0" err="1">
                <a:latin typeface="Courier New" panose="02070309020205020404" pitchFamily="49" charset="0"/>
                <a:cs typeface="Courier New" panose="02070309020205020404" pitchFamily="49" charset="0"/>
              </a:rPr>
              <a:t>a_monitor</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always_comb</a:t>
            </a:r>
            <a:r>
              <a:rPr lang="en-US" altLang="zh-CN" sz="2000" dirty="0">
                <a:latin typeface="Courier New" panose="02070309020205020404" pitchFamily="49" charset="0"/>
                <a:cs typeface="Courier New" panose="02070309020205020404" pitchFamily="49" charset="0"/>
              </a:rPr>
              <a:t> begin </a:t>
            </a:r>
            <a:r>
              <a:rPr lang="en-US" altLang="zh-CN" sz="2000" dirty="0" err="1">
                <a:latin typeface="Courier New" panose="02070309020205020404" pitchFamily="49" charset="0"/>
                <a:cs typeface="Courier New" panose="02070309020205020404" pitchFamily="49" charset="0"/>
              </a:rPr>
              <a:t>a_monitor</a:t>
            </a:r>
            <a:r>
              <a:rPr lang="en-US" altLang="zh-CN" sz="2000" dirty="0">
                <a:latin typeface="Courier New" panose="02070309020205020404" pitchFamily="49" charset="0"/>
                <a:cs typeface="Courier New" panose="02070309020205020404" pitchFamily="49" charset="0"/>
              </a:rPr>
              <a:t> = a0.a; end </a:t>
            </a:r>
          </a:p>
          <a:p>
            <a:r>
              <a:rPr lang="en-US" sz="2000" dirty="0"/>
              <a:t>II. (in </a:t>
            </a:r>
            <a:r>
              <a:rPr lang="en-US" sz="2000" dirty="0" err="1"/>
              <a:t>testbench</a:t>
            </a:r>
            <a:r>
              <a:rPr lang="en-US" sz="2000" dirty="0"/>
              <a:t> module): </a:t>
            </a:r>
            <a:r>
              <a:rPr lang="en-US" sz="2000" dirty="0">
                <a:latin typeface="Courier New" panose="02070309020205020404" pitchFamily="49" charset="0"/>
                <a:cs typeface="Courier New" panose="02070309020205020404" pitchFamily="49" charset="0"/>
              </a:rPr>
              <a:t>logic </a:t>
            </a:r>
            <a:r>
              <a:rPr lang="en-US" sz="2000" dirty="0" err="1">
                <a:latin typeface="Courier New" panose="02070309020205020404" pitchFamily="49" charset="0"/>
                <a:cs typeface="Courier New" panose="02070309020205020404" pitchFamily="49" charset="0"/>
              </a:rPr>
              <a:t>a_monitor</a:t>
            </a:r>
            <a:r>
              <a:rPr lang="en-US" sz="2000" dirty="0">
                <a:latin typeface="Courier New" panose="02070309020205020404" pitchFamily="49" charset="0"/>
                <a:cs typeface="Courier New" panose="02070309020205020404" pitchFamily="49" charset="0"/>
              </a:rPr>
              <a:t> = a0.a;</a:t>
            </a:r>
          </a:p>
          <a:p>
            <a:r>
              <a:rPr lang="en-US" sz="2000" dirty="0"/>
              <a:t>III. (in </a:t>
            </a:r>
            <a:r>
              <a:rPr lang="en-US" sz="2000" dirty="0" err="1"/>
              <a:t>testbench</a:t>
            </a:r>
            <a:r>
              <a:rPr lang="en-US" sz="2000" dirty="0"/>
              <a:t> module):</a:t>
            </a:r>
          </a:p>
          <a:p>
            <a:r>
              <a:rPr lang="en-US" sz="2000" dirty="0">
                <a:latin typeface="Courier New" panose="02070309020205020404" pitchFamily="49" charset="0"/>
                <a:cs typeface="Courier New" panose="02070309020205020404" pitchFamily="49" charset="0"/>
              </a:rPr>
              <a:t>   logic </a:t>
            </a:r>
            <a:r>
              <a:rPr lang="en-US" sz="2000" dirty="0" err="1">
                <a:latin typeface="Courier New" panose="02070309020205020404" pitchFamily="49" charset="0"/>
                <a:cs typeface="Courier New" panose="02070309020205020404" pitchFamily="49" charset="0"/>
              </a:rPr>
              <a:t>a_monitor</a:t>
            </a:r>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always_ff @ (posedge Clk) </a:t>
            </a:r>
            <a:r>
              <a:rPr lang="en-US" sz="2000" dirty="0" err="1">
                <a:latin typeface="Courier New" panose="02070309020205020404" pitchFamily="49" charset="0"/>
                <a:cs typeface="Courier New" panose="02070309020205020404" pitchFamily="49" charset="0"/>
              </a:rPr>
              <a:t>a_monitor</a:t>
            </a:r>
            <a:r>
              <a:rPr lang="en-US" sz="2000" dirty="0">
                <a:latin typeface="Courier New" panose="02070309020205020404" pitchFamily="49" charset="0"/>
                <a:cs typeface="Courier New" panose="02070309020205020404" pitchFamily="49" charset="0"/>
              </a:rPr>
              <a:t> &lt;= adder(a0).a;</a:t>
            </a:r>
          </a:p>
          <a:p>
            <a:r>
              <a:rPr lang="en-US" sz="2000" dirty="0"/>
              <a:t>IV. (in </a:t>
            </a:r>
            <a:r>
              <a:rPr lang="en-US" sz="2000" dirty="0" err="1"/>
              <a:t>testbench</a:t>
            </a:r>
            <a:r>
              <a:rPr lang="en-US" sz="2000" dirty="0"/>
              <a:t> module):</a:t>
            </a:r>
          </a:p>
          <a:p>
            <a:r>
              <a:rPr lang="en-US" sz="2000" dirty="0">
                <a:latin typeface="Courier New" panose="02070309020205020404" pitchFamily="49" charset="0"/>
                <a:cs typeface="Courier New" panose="02070309020205020404" pitchFamily="49" charset="0"/>
              </a:rPr>
              <a:t>   logic </a:t>
            </a:r>
            <a:r>
              <a:rPr lang="en-US" sz="2000" dirty="0" err="1">
                <a:latin typeface="Courier New" panose="02070309020205020404" pitchFamily="49" charset="0"/>
                <a:cs typeface="Courier New" panose="02070309020205020404" pitchFamily="49" charset="0"/>
              </a:rPr>
              <a:t>a_monitor</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always_ff @ (posedge Clk) </a:t>
            </a:r>
            <a:r>
              <a:rPr lang="en-US" sz="2000" dirty="0" err="1">
                <a:latin typeface="Courier New" panose="02070309020205020404" pitchFamily="49" charset="0"/>
                <a:cs typeface="Courier New" panose="02070309020205020404" pitchFamily="49" charset="0"/>
              </a:rPr>
              <a:t>a_monitor</a:t>
            </a:r>
            <a:r>
              <a:rPr lang="en-US" sz="2000" dirty="0">
                <a:latin typeface="Courier New" panose="02070309020205020404" pitchFamily="49" charset="0"/>
                <a:cs typeface="Courier New" panose="02070309020205020404" pitchFamily="49" charset="0"/>
              </a:rPr>
              <a:t> &lt;= a0.a;</a:t>
            </a:r>
          </a:p>
        </p:txBody>
      </p:sp>
      <p:sp>
        <p:nvSpPr>
          <p:cNvPr id="2" name="文本框 1"/>
          <p:cNvSpPr txBox="1"/>
          <p:nvPr/>
        </p:nvSpPr>
        <p:spPr>
          <a:xfrm>
            <a:off x="4431128" y="1195399"/>
            <a:ext cx="5023798" cy="1200329"/>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module adder(…)</a:t>
            </a:r>
          </a:p>
          <a:p>
            <a:r>
              <a:rPr lang="en-US" b="1" dirty="0">
                <a:latin typeface="Courier New" panose="02070309020205020404" pitchFamily="49" charset="0"/>
                <a:cs typeface="Courier New" panose="02070309020205020404" pitchFamily="49" charset="0"/>
              </a:rPr>
              <a:t>logic a;</a:t>
            </a:r>
          </a:p>
          <a:p>
            <a:r>
              <a:rPr lang="en-US" b="1" dirty="0">
                <a:solidFill>
                  <a:srgbClr val="00B0F0"/>
                </a:solidFill>
                <a:latin typeface="Courier New" panose="02070309020205020404" pitchFamily="49" charset="0"/>
                <a:cs typeface="Courier New" panose="02070309020205020404" pitchFamily="49" charset="0"/>
              </a:rPr>
              <a:t>//code neglected</a:t>
            </a:r>
          </a:p>
          <a:p>
            <a:r>
              <a:rPr lang="en-US" altLang="zh-CN" b="1" dirty="0">
                <a:latin typeface="Courier New" panose="02070309020205020404" pitchFamily="49" charset="0"/>
                <a:cs typeface="Courier New" panose="02070309020205020404" pitchFamily="49" charset="0"/>
              </a:rPr>
              <a:t>e</a:t>
            </a:r>
            <a:r>
              <a:rPr lang="en-US" b="1" dirty="0">
                <a:latin typeface="Courier New" panose="02070309020205020404" pitchFamily="49" charset="0"/>
                <a:cs typeface="Courier New" panose="02070309020205020404" pitchFamily="49" charset="0"/>
              </a:rPr>
              <a:t>ndmodule</a:t>
            </a:r>
            <a:endParaRPr lang="en-US" dirty="0"/>
          </a:p>
        </p:txBody>
      </p:sp>
      <p:sp>
        <p:nvSpPr>
          <p:cNvPr id="8" name="文本框 7"/>
          <p:cNvSpPr txBox="1"/>
          <p:nvPr/>
        </p:nvSpPr>
        <p:spPr>
          <a:xfrm>
            <a:off x="8905290" y="2395728"/>
            <a:ext cx="3055061" cy="2215991"/>
          </a:xfrm>
          <a:prstGeom prst="rect">
            <a:avLst/>
          </a:prstGeom>
          <a:noFill/>
        </p:spPr>
        <p:txBody>
          <a:bodyPr wrap="square" rtlCol="0">
            <a:spAutoFit/>
          </a:bodyPr>
          <a:lstStyle/>
          <a:p>
            <a:r>
              <a:rPr lang="en-US" sz="2400" b="1" dirty="0"/>
              <a:t>a) all will do</a:t>
            </a:r>
          </a:p>
          <a:p>
            <a:r>
              <a:rPr lang="en-US" sz="2400" b="1" dirty="0"/>
              <a:t>b) only III will do</a:t>
            </a:r>
          </a:p>
          <a:p>
            <a:r>
              <a:rPr lang="en-US" sz="2400" b="1" dirty="0"/>
              <a:t>c) only IV will do</a:t>
            </a:r>
          </a:p>
          <a:p>
            <a:r>
              <a:rPr lang="en-US" sz="2400" b="1" dirty="0"/>
              <a:t>d) both III and IV</a:t>
            </a:r>
          </a:p>
          <a:p>
            <a:r>
              <a:rPr lang="en-US" sz="2400" b="1" dirty="0"/>
              <a:t>e) both I and IV</a:t>
            </a:r>
            <a:r>
              <a:rPr lang="zh-CN" altLang="en-US" sz="2400" b="1" dirty="0">
                <a:latin typeface="Yu Gothic UI Semilight" panose="020B0400000000000000" pitchFamily="34" charset="-128"/>
                <a:ea typeface="Yu Gothic UI Semilight" panose="020B0400000000000000" pitchFamily="34" charset="-128"/>
              </a:rPr>
              <a:t> </a:t>
            </a:r>
            <a:endParaRPr lang="en-US" sz="2400" b="1" dirty="0"/>
          </a:p>
          <a:p>
            <a:endParaRPr lang="en-US" b="1" dirty="0"/>
          </a:p>
        </p:txBody>
      </p:sp>
    </p:spTree>
    <p:extLst>
      <p:ext uri="{BB962C8B-B14F-4D97-AF65-F5344CB8AC3E}">
        <p14:creationId xmlns:p14="http://schemas.microsoft.com/office/powerpoint/2010/main" val="2710028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8814" y="152454"/>
            <a:ext cx="9850056" cy="954107"/>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3. In </a:t>
            </a:r>
            <a:r>
              <a:rPr lang="en-US" sz="2800" dirty="0" err="1">
                <a:solidFill>
                  <a:srgbClr val="002060"/>
                </a:solidFill>
                <a:latin typeface="Arial Narrow" panose="020B0606020202030204" pitchFamily="34" charset="0"/>
                <a:ea typeface="Yu Gothic UI Semilight" panose="020B0400000000000000" pitchFamily="34" charset="-128"/>
              </a:rPr>
              <a:t>SystemVerilog</a:t>
            </a:r>
            <a:r>
              <a:rPr lang="en-US" sz="2800" dirty="0">
                <a:solidFill>
                  <a:srgbClr val="002060"/>
                </a:solidFill>
                <a:latin typeface="Arial Narrow" panose="020B0606020202030204" pitchFamily="34" charset="0"/>
                <a:ea typeface="Yu Gothic UI Semilight" panose="020B0400000000000000" pitchFamily="34" charset="-128"/>
              </a:rPr>
              <a:t>, if we want to monitor a signal inside a sub-module without putting it in the output list, what could we do? Say we have:</a:t>
            </a:r>
          </a:p>
        </p:txBody>
      </p:sp>
      <p:sp>
        <p:nvSpPr>
          <p:cNvPr id="7" name="文本框 6"/>
          <p:cNvSpPr txBox="1"/>
          <p:nvPr/>
        </p:nvSpPr>
        <p:spPr>
          <a:xfrm>
            <a:off x="566915" y="1492898"/>
            <a:ext cx="8511772" cy="4770537"/>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 module </a:t>
            </a:r>
            <a:r>
              <a:rPr lang="en-US" b="1" dirty="0" err="1">
                <a:latin typeface="Courier New" panose="02070309020205020404" pitchFamily="49" charset="0"/>
                <a:cs typeface="Courier New" panose="02070309020205020404" pitchFamily="49" charset="0"/>
              </a:rPr>
              <a:t>testbench</a:t>
            </a:r>
            <a:r>
              <a:rPr lang="en-US" b="1" dirty="0">
                <a:latin typeface="Courier New" panose="02070309020205020404" pitchFamily="49" charset="0"/>
                <a:cs typeface="Courier New" panose="02070309020205020404" pitchFamily="49" charset="0"/>
              </a:rPr>
              <a:t>()</a:t>
            </a:r>
          </a:p>
          <a:p>
            <a:r>
              <a:rPr lang="en-US" b="1" dirty="0">
                <a:solidFill>
                  <a:srgbClr val="00B0F0"/>
                </a:solidFill>
                <a:latin typeface="Courier New" panose="02070309020205020404" pitchFamily="49" charset="0"/>
                <a:cs typeface="Courier New" panose="02070309020205020404" pitchFamily="49" charset="0"/>
              </a:rPr>
              <a:t>//code neglected</a:t>
            </a:r>
          </a:p>
          <a:p>
            <a:r>
              <a:rPr lang="en-US" b="1" dirty="0">
                <a:latin typeface="Courier New" panose="02070309020205020404" pitchFamily="49" charset="0"/>
                <a:cs typeface="Courier New" panose="02070309020205020404" pitchFamily="49" charset="0"/>
              </a:rPr>
              <a:t> adder a0(.*);</a:t>
            </a:r>
          </a:p>
          <a:p>
            <a:r>
              <a:rPr lang="en-US" b="1" dirty="0">
                <a:latin typeface="Courier New" panose="02070309020205020404" pitchFamily="49" charset="0"/>
                <a:cs typeface="Courier New" panose="02070309020205020404" pitchFamily="49" charset="0"/>
              </a:rPr>
              <a:t>endmodule</a:t>
            </a:r>
          </a:p>
          <a:p>
            <a:r>
              <a:rPr lang="en-US" sz="1600" b="1" dirty="0">
                <a:latin typeface="Courier New" panose="02070309020205020404" pitchFamily="49" charset="0"/>
                <a:cs typeface="Courier New" panose="02070309020205020404" pitchFamily="49" charset="0"/>
              </a:rPr>
              <a:t> </a:t>
            </a:r>
          </a:p>
          <a:p>
            <a:r>
              <a:rPr lang="en-US" sz="2000" b="1" dirty="0">
                <a:solidFill>
                  <a:srgbClr val="00B0F0"/>
                </a:solidFill>
                <a:latin typeface="Courier New" panose="02070309020205020404" pitchFamily="49" charset="0"/>
                <a:cs typeface="Courier New" panose="02070309020205020404" pitchFamily="49" charset="0"/>
              </a:rPr>
              <a:t>//</a:t>
            </a:r>
            <a:r>
              <a:rPr lang="en-US" sz="2000" b="1" dirty="0">
                <a:solidFill>
                  <a:srgbClr val="00B0F0"/>
                </a:solidFill>
              </a:rPr>
              <a:t>and we want to look at signal “a” in a0 (which is not an output)</a:t>
            </a:r>
          </a:p>
          <a:p>
            <a:endParaRPr lang="en-US" sz="1600" dirty="0">
              <a:latin typeface="Courier New" panose="02070309020205020404" pitchFamily="49" charset="0"/>
              <a:cs typeface="Courier New" panose="02070309020205020404" pitchFamily="49" charset="0"/>
            </a:endParaRPr>
          </a:p>
          <a:p>
            <a:pPr marL="514350" indent="-514350">
              <a:buAutoNum type="romanUcPeriod"/>
            </a:pPr>
            <a:r>
              <a:rPr lang="en-US" sz="2000" dirty="0"/>
              <a:t>(in </a:t>
            </a:r>
            <a:r>
              <a:rPr lang="en-US" sz="2000" dirty="0" err="1"/>
              <a:t>testbench</a:t>
            </a:r>
            <a:r>
              <a:rPr lang="en-US" sz="2000" dirty="0"/>
              <a:t> module): </a:t>
            </a:r>
            <a:r>
              <a:rPr lang="en-US" sz="2000" dirty="0">
                <a:latin typeface="Courier New" panose="02070309020205020404" pitchFamily="49" charset="0"/>
                <a:cs typeface="Courier New" panose="02070309020205020404" pitchFamily="49" charset="0"/>
              </a:rPr>
              <a:t>logic </a:t>
            </a:r>
            <a:r>
              <a:rPr lang="en-US" sz="2000" dirty="0" err="1">
                <a:latin typeface="Courier New" panose="02070309020205020404" pitchFamily="49" charset="0"/>
                <a:cs typeface="Courier New" panose="02070309020205020404" pitchFamily="49" charset="0"/>
              </a:rPr>
              <a:t>a_monitor</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always_comb</a:t>
            </a:r>
            <a:r>
              <a:rPr lang="en-US" altLang="zh-CN" sz="2000" dirty="0">
                <a:latin typeface="Courier New" panose="02070309020205020404" pitchFamily="49" charset="0"/>
                <a:cs typeface="Courier New" panose="02070309020205020404" pitchFamily="49" charset="0"/>
              </a:rPr>
              <a:t> begin </a:t>
            </a:r>
            <a:r>
              <a:rPr lang="en-US" altLang="zh-CN" sz="2000" dirty="0" err="1">
                <a:latin typeface="Courier New" panose="02070309020205020404" pitchFamily="49" charset="0"/>
                <a:cs typeface="Courier New" panose="02070309020205020404" pitchFamily="49" charset="0"/>
              </a:rPr>
              <a:t>a_monitor</a:t>
            </a:r>
            <a:r>
              <a:rPr lang="en-US" altLang="zh-CN" sz="2000" dirty="0">
                <a:latin typeface="Courier New" panose="02070309020205020404" pitchFamily="49" charset="0"/>
                <a:cs typeface="Courier New" panose="02070309020205020404" pitchFamily="49" charset="0"/>
              </a:rPr>
              <a:t> = a0.a; end </a:t>
            </a:r>
          </a:p>
          <a:p>
            <a:r>
              <a:rPr lang="en-US" sz="2000" dirty="0"/>
              <a:t>II. (in </a:t>
            </a:r>
            <a:r>
              <a:rPr lang="en-US" sz="2000" dirty="0" err="1"/>
              <a:t>testbench</a:t>
            </a:r>
            <a:r>
              <a:rPr lang="en-US" sz="2000" dirty="0"/>
              <a:t> module): </a:t>
            </a:r>
            <a:r>
              <a:rPr lang="en-US" sz="2000" dirty="0">
                <a:latin typeface="Courier New" panose="02070309020205020404" pitchFamily="49" charset="0"/>
                <a:cs typeface="Courier New" panose="02070309020205020404" pitchFamily="49" charset="0"/>
              </a:rPr>
              <a:t>logic </a:t>
            </a:r>
            <a:r>
              <a:rPr lang="en-US" sz="2000" dirty="0" err="1">
                <a:latin typeface="Courier New" panose="02070309020205020404" pitchFamily="49" charset="0"/>
                <a:cs typeface="Courier New" panose="02070309020205020404" pitchFamily="49" charset="0"/>
              </a:rPr>
              <a:t>a_monitor</a:t>
            </a:r>
            <a:r>
              <a:rPr lang="en-US" sz="2000" dirty="0">
                <a:latin typeface="Courier New" panose="02070309020205020404" pitchFamily="49" charset="0"/>
                <a:cs typeface="Courier New" panose="02070309020205020404" pitchFamily="49" charset="0"/>
              </a:rPr>
              <a:t> = a0.a;</a:t>
            </a:r>
          </a:p>
          <a:p>
            <a:r>
              <a:rPr lang="en-US" sz="2000" dirty="0"/>
              <a:t>III. (in </a:t>
            </a:r>
            <a:r>
              <a:rPr lang="en-US" sz="2000" dirty="0" err="1"/>
              <a:t>testbench</a:t>
            </a:r>
            <a:r>
              <a:rPr lang="en-US" sz="2000" dirty="0"/>
              <a:t> module):</a:t>
            </a:r>
          </a:p>
          <a:p>
            <a:r>
              <a:rPr lang="en-US" sz="2000" dirty="0">
                <a:latin typeface="Courier New" panose="02070309020205020404" pitchFamily="49" charset="0"/>
                <a:cs typeface="Courier New" panose="02070309020205020404" pitchFamily="49" charset="0"/>
              </a:rPr>
              <a:t>   logic </a:t>
            </a:r>
            <a:r>
              <a:rPr lang="en-US" sz="2000" dirty="0" err="1">
                <a:latin typeface="Courier New" panose="02070309020205020404" pitchFamily="49" charset="0"/>
                <a:cs typeface="Courier New" panose="02070309020205020404" pitchFamily="49" charset="0"/>
              </a:rPr>
              <a:t>a_monitor</a:t>
            </a:r>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always_ff @ (posedge Clk) </a:t>
            </a:r>
            <a:r>
              <a:rPr lang="en-US" sz="2000" dirty="0" err="1">
                <a:latin typeface="Courier New" panose="02070309020205020404" pitchFamily="49" charset="0"/>
                <a:cs typeface="Courier New" panose="02070309020205020404" pitchFamily="49" charset="0"/>
              </a:rPr>
              <a:t>a_monitor</a:t>
            </a:r>
            <a:r>
              <a:rPr lang="en-US" sz="2000" dirty="0">
                <a:latin typeface="Courier New" panose="02070309020205020404" pitchFamily="49" charset="0"/>
                <a:cs typeface="Courier New" panose="02070309020205020404" pitchFamily="49" charset="0"/>
              </a:rPr>
              <a:t> &lt;= adder(a0).a;</a:t>
            </a:r>
          </a:p>
          <a:p>
            <a:r>
              <a:rPr lang="en-US" sz="2000" dirty="0"/>
              <a:t>IV. (in </a:t>
            </a:r>
            <a:r>
              <a:rPr lang="en-US" sz="2000" dirty="0" err="1"/>
              <a:t>testbench</a:t>
            </a:r>
            <a:r>
              <a:rPr lang="en-US" sz="2000" dirty="0"/>
              <a:t> module):</a:t>
            </a:r>
          </a:p>
          <a:p>
            <a:r>
              <a:rPr lang="en-US" sz="2000" dirty="0">
                <a:latin typeface="Courier New" panose="02070309020205020404" pitchFamily="49" charset="0"/>
                <a:cs typeface="Courier New" panose="02070309020205020404" pitchFamily="49" charset="0"/>
              </a:rPr>
              <a:t>   logic </a:t>
            </a:r>
            <a:r>
              <a:rPr lang="en-US" sz="2000" dirty="0" err="1">
                <a:latin typeface="Courier New" panose="02070309020205020404" pitchFamily="49" charset="0"/>
                <a:cs typeface="Courier New" panose="02070309020205020404" pitchFamily="49" charset="0"/>
              </a:rPr>
              <a:t>a_monitor</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always_ff @ (posedge Clk) </a:t>
            </a:r>
            <a:r>
              <a:rPr lang="en-US" sz="2000" dirty="0" err="1">
                <a:latin typeface="Courier New" panose="02070309020205020404" pitchFamily="49" charset="0"/>
                <a:cs typeface="Courier New" panose="02070309020205020404" pitchFamily="49" charset="0"/>
              </a:rPr>
              <a:t>a_monitor</a:t>
            </a:r>
            <a:r>
              <a:rPr lang="en-US" sz="2000" dirty="0">
                <a:latin typeface="Courier New" panose="02070309020205020404" pitchFamily="49" charset="0"/>
                <a:cs typeface="Courier New" panose="02070309020205020404" pitchFamily="49" charset="0"/>
              </a:rPr>
              <a:t> &lt;= a0.a;</a:t>
            </a:r>
          </a:p>
        </p:txBody>
      </p:sp>
      <p:sp>
        <p:nvSpPr>
          <p:cNvPr id="2" name="文本框 1"/>
          <p:cNvSpPr txBox="1"/>
          <p:nvPr/>
        </p:nvSpPr>
        <p:spPr>
          <a:xfrm>
            <a:off x="4141830" y="1492898"/>
            <a:ext cx="5023798" cy="1200329"/>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module adder(…)</a:t>
            </a:r>
          </a:p>
          <a:p>
            <a:r>
              <a:rPr lang="en-US" b="1" dirty="0">
                <a:latin typeface="Courier New" panose="02070309020205020404" pitchFamily="49" charset="0"/>
                <a:cs typeface="Courier New" panose="02070309020205020404" pitchFamily="49" charset="0"/>
              </a:rPr>
              <a:t>logic a;</a:t>
            </a:r>
          </a:p>
          <a:p>
            <a:r>
              <a:rPr lang="en-US" b="1" dirty="0">
                <a:solidFill>
                  <a:srgbClr val="00B0F0"/>
                </a:solidFill>
                <a:latin typeface="Courier New" panose="02070309020205020404" pitchFamily="49" charset="0"/>
                <a:cs typeface="Courier New" panose="02070309020205020404" pitchFamily="49" charset="0"/>
              </a:rPr>
              <a:t>//code neglected</a:t>
            </a:r>
          </a:p>
          <a:p>
            <a:r>
              <a:rPr lang="en-US" altLang="zh-CN" b="1" dirty="0">
                <a:latin typeface="Courier New" panose="02070309020205020404" pitchFamily="49" charset="0"/>
                <a:cs typeface="Courier New" panose="02070309020205020404" pitchFamily="49" charset="0"/>
              </a:rPr>
              <a:t>e</a:t>
            </a:r>
            <a:r>
              <a:rPr lang="en-US" b="1" dirty="0">
                <a:latin typeface="Courier New" panose="02070309020205020404" pitchFamily="49" charset="0"/>
                <a:cs typeface="Courier New" panose="02070309020205020404" pitchFamily="49" charset="0"/>
              </a:rPr>
              <a:t>ndmodule</a:t>
            </a:r>
            <a:endParaRPr lang="en-US" dirty="0"/>
          </a:p>
        </p:txBody>
      </p:sp>
      <p:sp>
        <p:nvSpPr>
          <p:cNvPr id="8" name="文本框 7"/>
          <p:cNvSpPr txBox="1"/>
          <p:nvPr/>
        </p:nvSpPr>
        <p:spPr>
          <a:xfrm>
            <a:off x="8923951" y="1501607"/>
            <a:ext cx="3055061" cy="5170646"/>
          </a:xfrm>
          <a:prstGeom prst="rect">
            <a:avLst/>
          </a:prstGeom>
          <a:noFill/>
        </p:spPr>
        <p:txBody>
          <a:bodyPr wrap="square" rtlCol="0">
            <a:spAutoFit/>
          </a:bodyPr>
          <a:lstStyle/>
          <a:p>
            <a:r>
              <a:rPr lang="en-US" sz="2400" dirty="0"/>
              <a:t>a) all will do</a:t>
            </a:r>
          </a:p>
          <a:p>
            <a:r>
              <a:rPr lang="en-US" sz="2400" dirty="0"/>
              <a:t>b) only III will do</a:t>
            </a:r>
          </a:p>
          <a:p>
            <a:r>
              <a:rPr lang="en-US" sz="2400" dirty="0"/>
              <a:t>c) only IV will do</a:t>
            </a:r>
          </a:p>
          <a:p>
            <a:r>
              <a:rPr lang="en-US" sz="2400" dirty="0"/>
              <a:t>d) both III and IV</a:t>
            </a:r>
          </a:p>
          <a:p>
            <a:r>
              <a:rPr lang="en-US" sz="2400" b="1" dirty="0">
                <a:solidFill>
                  <a:srgbClr val="FF0000"/>
                </a:solidFill>
              </a:rPr>
              <a:t>e) both I and IV</a:t>
            </a:r>
            <a:r>
              <a:rPr lang="zh-CN" altLang="en-US" sz="2400" b="1" dirty="0">
                <a:solidFill>
                  <a:srgbClr val="FF0000"/>
                </a:solidFill>
                <a:latin typeface="Yu Gothic UI Semilight" panose="020B0400000000000000" pitchFamily="34" charset="-128"/>
                <a:ea typeface="Yu Gothic UI Semilight" panose="020B0400000000000000" pitchFamily="34" charset="-128"/>
              </a:rPr>
              <a:t> </a:t>
            </a:r>
            <a:r>
              <a:rPr lang="zh-CN" altLang="en-US" sz="2400" dirty="0">
                <a:solidFill>
                  <a:srgbClr val="FF0000"/>
                </a:solidFill>
                <a:latin typeface="Yu Gothic UI Semilight" panose="020B0400000000000000" pitchFamily="34" charset="-128"/>
                <a:ea typeface="Yu Gothic UI Semilight" panose="020B0400000000000000" pitchFamily="34" charset="-128"/>
              </a:rPr>
              <a:t>★★</a:t>
            </a:r>
            <a:endParaRPr lang="en-US" sz="2400" dirty="0"/>
          </a:p>
          <a:p>
            <a:pPr>
              <a:defRPr/>
            </a:pPr>
            <a:r>
              <a:rPr lang="en-US" i="1" dirty="0"/>
              <a:t>We should refer the name of the instance (i.e. a0) and use always_ff to constantly refresh the value. By the way, you may only assign a constant value to a logic if you combine declaration and assignment in one line (e.g. logic a = 0;)</a:t>
            </a:r>
            <a:endParaRPr lang="en-US" dirty="0"/>
          </a:p>
          <a:p>
            <a:endParaRPr lang="en-US" sz="2400" dirty="0"/>
          </a:p>
          <a:p>
            <a:endParaRPr lang="en-US" sz="2400" dirty="0"/>
          </a:p>
          <a:p>
            <a:endParaRPr lang="en-US" dirty="0"/>
          </a:p>
        </p:txBody>
      </p:sp>
    </p:spTree>
    <p:extLst>
      <p:ext uri="{BB962C8B-B14F-4D97-AF65-F5344CB8AC3E}">
        <p14:creationId xmlns:p14="http://schemas.microsoft.com/office/powerpoint/2010/main" val="3902072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8814" y="583342"/>
            <a:ext cx="9850056" cy="707886"/>
          </a:xfrm>
          <a:prstGeom prst="rect">
            <a:avLst/>
          </a:prstGeom>
          <a:noFill/>
        </p:spPr>
        <p:txBody>
          <a:bodyPr wrap="square" rtlCol="0">
            <a:spAutoFit/>
          </a:bodyPr>
          <a:lstStyle/>
          <a:p>
            <a:pPr algn="ctr"/>
            <a:r>
              <a:rPr lang="en-US" sz="4000" dirty="0">
                <a:solidFill>
                  <a:srgbClr val="002060"/>
                </a:solidFill>
                <a:latin typeface="Arial Narrow" panose="020B0606020202030204" pitchFamily="34" charset="0"/>
                <a:ea typeface="Yu Gothic UI Semilight" panose="020B0400000000000000" pitchFamily="34" charset="-128"/>
              </a:rPr>
              <a:t>Problem 3 – Additional Notes</a:t>
            </a:r>
          </a:p>
        </p:txBody>
      </p:sp>
      <p:sp>
        <p:nvSpPr>
          <p:cNvPr id="7" name="文本框 6"/>
          <p:cNvSpPr txBox="1"/>
          <p:nvPr/>
        </p:nvSpPr>
        <p:spPr>
          <a:xfrm>
            <a:off x="935620" y="1663646"/>
            <a:ext cx="10320759" cy="4154984"/>
          </a:xfrm>
          <a:prstGeom prst="rect">
            <a:avLst/>
          </a:prstGeom>
          <a:noFill/>
        </p:spPr>
        <p:txBody>
          <a:bodyPr wrap="square" rtlCol="0">
            <a:spAutoFit/>
          </a:bodyPr>
          <a:lstStyle/>
          <a:p>
            <a:r>
              <a:rPr lang="en-US" sz="2400" dirty="0"/>
              <a:t>A.(in </a:t>
            </a:r>
            <a:r>
              <a:rPr lang="en-US" sz="2400" dirty="0" err="1"/>
              <a:t>testbench</a:t>
            </a:r>
            <a:r>
              <a:rPr lang="en-US" sz="2400" dirty="0"/>
              <a:t> module):</a:t>
            </a:r>
          </a:p>
          <a:p>
            <a:r>
              <a:rPr lang="en-US" sz="2400" dirty="0">
                <a:latin typeface="Courier New" panose="02070309020205020404" pitchFamily="49" charset="0"/>
                <a:cs typeface="Courier New" panose="02070309020205020404" pitchFamily="49" charset="0"/>
              </a:rPr>
              <a:t>   logic </a:t>
            </a:r>
            <a:r>
              <a:rPr lang="en-US" sz="2400" dirty="0" err="1">
                <a:latin typeface="Courier New" panose="02070309020205020404" pitchFamily="49" charset="0"/>
                <a:cs typeface="Courier New" panose="02070309020205020404" pitchFamily="49" charset="0"/>
              </a:rPr>
              <a:t>a_monitor</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always_ff @ (posedge Clk) </a:t>
            </a:r>
            <a:r>
              <a:rPr lang="en-US" sz="2400" dirty="0" err="1">
                <a:latin typeface="Courier New" panose="02070309020205020404" pitchFamily="49" charset="0"/>
                <a:cs typeface="Courier New" panose="02070309020205020404" pitchFamily="49" charset="0"/>
              </a:rPr>
              <a:t>a_monitor</a:t>
            </a:r>
            <a:r>
              <a:rPr lang="en-US" sz="2400" dirty="0">
                <a:latin typeface="Courier New" panose="02070309020205020404" pitchFamily="49" charset="0"/>
                <a:cs typeface="Courier New" panose="02070309020205020404" pitchFamily="49" charset="0"/>
              </a:rPr>
              <a:t> &lt;= a0.a;</a:t>
            </a:r>
          </a:p>
          <a:p>
            <a:endParaRPr lang="en-US" sz="2400" dirty="0">
              <a:latin typeface="Courier New" panose="02070309020205020404" pitchFamily="49" charset="0"/>
              <a:cs typeface="Courier New" panose="02070309020205020404" pitchFamily="49" charset="0"/>
            </a:endParaRPr>
          </a:p>
          <a:p>
            <a:r>
              <a:rPr lang="en-US" sz="2400" dirty="0"/>
              <a:t>B.(in </a:t>
            </a:r>
            <a:r>
              <a:rPr lang="en-US" sz="2400" dirty="0" err="1"/>
              <a:t>testbench</a:t>
            </a:r>
            <a:r>
              <a:rPr lang="en-US" sz="2400" dirty="0"/>
              <a:t> module):</a:t>
            </a:r>
          </a:p>
          <a:p>
            <a:r>
              <a:rPr lang="en-US" sz="2400" dirty="0">
                <a:latin typeface="Courier New" panose="02070309020205020404" pitchFamily="49" charset="0"/>
                <a:cs typeface="Courier New" panose="02070309020205020404" pitchFamily="49" charset="0"/>
              </a:rPr>
              <a:t>   logic </a:t>
            </a:r>
            <a:r>
              <a:rPr lang="en-US" sz="2400" dirty="0" err="1">
                <a:latin typeface="Courier New" panose="02070309020205020404" pitchFamily="49" charset="0"/>
                <a:cs typeface="Courier New" panose="02070309020205020404" pitchFamily="49" charset="0"/>
              </a:rPr>
              <a:t>a_monitor</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always </a:t>
            </a:r>
            <a:r>
              <a:rPr lang="en-US" sz="2400" b="1" dirty="0">
                <a:latin typeface="Courier New" panose="02070309020205020404" pitchFamily="49" charset="0"/>
                <a:cs typeface="Courier New" panose="02070309020205020404" pitchFamily="49" charset="0"/>
              </a:rPr>
              <a:t>begin</a:t>
            </a:r>
          </a:p>
          <a:p>
            <a:r>
              <a:rPr lang="en-US" sz="2400" dirty="0">
                <a:latin typeface="Courier New" panose="02070309020205020404" pitchFamily="49" charset="0"/>
                <a:cs typeface="Courier New" panose="02070309020205020404" pitchFamily="49" charset="0"/>
              </a:rPr>
              <a:t>       #2 </a:t>
            </a:r>
            <a:r>
              <a:rPr lang="en-US" sz="2400" dirty="0" err="1">
                <a:latin typeface="Courier New" panose="02070309020205020404" pitchFamily="49" charset="0"/>
                <a:cs typeface="Courier New" panose="02070309020205020404" pitchFamily="49" charset="0"/>
              </a:rPr>
              <a:t>a_monitor</a:t>
            </a:r>
            <a:r>
              <a:rPr lang="en-US" sz="2400" dirty="0">
                <a:latin typeface="Courier New" panose="02070309020205020404" pitchFamily="49" charset="0"/>
                <a:cs typeface="Courier New" panose="02070309020205020404" pitchFamily="49" charset="0"/>
              </a:rPr>
              <a:t> = a0.a;</a:t>
            </a:r>
          </a:p>
          <a:p>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end</a:t>
            </a:r>
          </a:p>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Equivalent in Testbench.</a:t>
            </a:r>
          </a:p>
        </p:txBody>
      </p:sp>
    </p:spTree>
    <p:extLst>
      <p:ext uri="{BB962C8B-B14F-4D97-AF65-F5344CB8AC3E}">
        <p14:creationId xmlns:p14="http://schemas.microsoft.com/office/powerpoint/2010/main" val="2778994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89294" y="258222"/>
            <a:ext cx="9850056" cy="707886"/>
          </a:xfrm>
          <a:prstGeom prst="rect">
            <a:avLst/>
          </a:prstGeom>
          <a:noFill/>
        </p:spPr>
        <p:txBody>
          <a:bodyPr wrap="square" rtlCol="0">
            <a:spAutoFit/>
          </a:bodyPr>
          <a:lstStyle/>
          <a:p>
            <a:pPr algn="ctr"/>
            <a:r>
              <a:rPr lang="en-US" sz="4000" dirty="0">
                <a:solidFill>
                  <a:srgbClr val="002060"/>
                </a:solidFill>
                <a:latin typeface="Arial Narrow" panose="020B0606020202030204" pitchFamily="34" charset="0"/>
                <a:ea typeface="Yu Gothic UI Semilight" panose="020B0400000000000000" pitchFamily="34" charset="-128"/>
              </a:rPr>
              <a:t>A question on Time Token “#”</a:t>
            </a:r>
          </a:p>
        </p:txBody>
      </p:sp>
      <p:sp>
        <p:nvSpPr>
          <p:cNvPr id="7" name="文本框 6"/>
          <p:cNvSpPr txBox="1"/>
          <p:nvPr/>
        </p:nvSpPr>
        <p:spPr>
          <a:xfrm>
            <a:off x="704713" y="966108"/>
            <a:ext cx="6758269" cy="5755422"/>
          </a:xfrm>
          <a:prstGeom prst="rect">
            <a:avLst/>
          </a:prstGeom>
          <a:noFill/>
        </p:spPr>
        <p:txBody>
          <a:bodyPr wrap="square" rtlCol="0">
            <a:spAutoFit/>
          </a:bodyPr>
          <a:lstStyle/>
          <a:p>
            <a:r>
              <a:rPr lang="en-US" sz="2400" dirty="0"/>
              <a:t>What is the value of b, d and f at t=21?</a:t>
            </a:r>
          </a:p>
          <a:p>
            <a:r>
              <a:rPr lang="en-US" altLang="zh-CN" sz="2400" b="1" dirty="0">
                <a:latin typeface="Courier New" panose="02070309020205020404" pitchFamily="49" charset="0"/>
                <a:cs typeface="Courier New" panose="02070309020205020404" pitchFamily="49" charset="0"/>
              </a:rPr>
              <a:t>logic </a:t>
            </a:r>
            <a:r>
              <a:rPr lang="en-US" altLang="zh-CN" sz="2400" b="1" dirty="0" err="1">
                <a:latin typeface="Courier New" panose="02070309020205020404" pitchFamily="49" charset="0"/>
                <a:cs typeface="Courier New" panose="02070309020205020404" pitchFamily="49" charset="0"/>
              </a:rPr>
              <a:t>a,b,c,d,e,f</a:t>
            </a:r>
            <a:r>
              <a:rPr lang="en-US" altLang="zh-CN" sz="2400" b="1" dirty="0">
                <a:latin typeface="Courier New" panose="02070309020205020404" pitchFamily="49" charset="0"/>
                <a:cs typeface="Courier New" panose="02070309020205020404" pitchFamily="49" charset="0"/>
              </a:rPr>
              <a:t>=0;</a:t>
            </a:r>
          </a:p>
          <a:p>
            <a:r>
              <a:rPr lang="en-US" altLang="zh-CN" sz="2400" b="1" dirty="0">
                <a:latin typeface="Courier New" panose="02070309020205020404" pitchFamily="49" charset="0"/>
                <a:cs typeface="Courier New" panose="02070309020205020404" pitchFamily="49" charset="0"/>
              </a:rPr>
              <a:t>initial begin: TEST_A</a:t>
            </a:r>
            <a:br>
              <a:rPr lang="en-US" altLang="zh-CN" sz="2400" b="1" dirty="0">
                <a:latin typeface="Courier New" panose="02070309020205020404" pitchFamily="49" charset="0"/>
                <a:cs typeface="Courier New" panose="02070309020205020404" pitchFamily="49" charset="0"/>
              </a:rPr>
            </a:br>
            <a:r>
              <a:rPr lang="en-US" altLang="zh-CN" sz="2400" b="1" dirty="0">
                <a:latin typeface="Courier New" panose="02070309020205020404" pitchFamily="49" charset="0"/>
                <a:cs typeface="Courier New" panose="02070309020205020404" pitchFamily="49" charset="0"/>
              </a:rPr>
              <a:t>#10 a = 1’b1; </a:t>
            </a:r>
            <a:br>
              <a:rPr lang="en-US" altLang="zh-CN" sz="2400" b="1" dirty="0">
                <a:latin typeface="Courier New" panose="02070309020205020404" pitchFamily="49" charset="0"/>
                <a:cs typeface="Courier New" panose="02070309020205020404" pitchFamily="49" charset="0"/>
              </a:rPr>
            </a:br>
            <a:r>
              <a:rPr lang="en-US" altLang="zh-CN" sz="2400" b="1" dirty="0">
                <a:latin typeface="Courier New" panose="02070309020205020404" pitchFamily="49" charset="0"/>
                <a:cs typeface="Courier New" panose="02070309020205020404" pitchFamily="49" charset="0"/>
              </a:rPr>
              <a:t>#20 b = 1’b1; </a:t>
            </a:r>
            <a:br>
              <a:rPr lang="en-US" altLang="zh-CN" sz="2400" b="1" dirty="0">
                <a:latin typeface="Courier New" panose="02070309020205020404" pitchFamily="49" charset="0"/>
                <a:cs typeface="Courier New" panose="02070309020205020404" pitchFamily="49" charset="0"/>
              </a:rPr>
            </a:br>
            <a:r>
              <a:rPr lang="en-US" altLang="zh-CN" sz="2400" b="1" dirty="0">
                <a:latin typeface="Courier New" panose="02070309020205020404" pitchFamily="49" charset="0"/>
                <a:cs typeface="Courier New" panose="02070309020205020404" pitchFamily="49" charset="0"/>
              </a:rPr>
              <a:t>end</a:t>
            </a:r>
            <a:br>
              <a:rPr lang="en-US" altLang="zh-CN" sz="2400" b="1" dirty="0">
                <a:latin typeface="Courier New" panose="02070309020205020404" pitchFamily="49" charset="0"/>
                <a:cs typeface="Courier New" panose="02070309020205020404" pitchFamily="49" charset="0"/>
              </a:rPr>
            </a:br>
            <a:r>
              <a:rPr lang="en-US" altLang="zh-CN" sz="2400" b="1" dirty="0">
                <a:latin typeface="Courier New" panose="02070309020205020404" pitchFamily="49" charset="0"/>
                <a:cs typeface="Courier New" panose="02070309020205020404" pitchFamily="49" charset="0"/>
              </a:rPr>
              <a:t>initial begin: TEST_B</a:t>
            </a:r>
            <a:br>
              <a:rPr lang="en-US" altLang="zh-CN" sz="2400" b="1" dirty="0">
                <a:latin typeface="Courier New" panose="02070309020205020404" pitchFamily="49" charset="0"/>
                <a:cs typeface="Courier New" panose="02070309020205020404" pitchFamily="49" charset="0"/>
              </a:rPr>
            </a:br>
            <a:r>
              <a:rPr lang="en-US" altLang="zh-CN" sz="2400" b="1" dirty="0">
                <a:latin typeface="Courier New" panose="02070309020205020404" pitchFamily="49" charset="0"/>
                <a:cs typeface="Courier New" panose="02070309020205020404" pitchFamily="49" charset="0"/>
              </a:rPr>
              <a:t>#10 c &lt;= 1’b1; </a:t>
            </a:r>
            <a:br>
              <a:rPr lang="en-US" altLang="zh-CN" sz="2400" b="1" dirty="0">
                <a:latin typeface="Courier New" panose="02070309020205020404" pitchFamily="49" charset="0"/>
                <a:cs typeface="Courier New" panose="02070309020205020404" pitchFamily="49" charset="0"/>
              </a:rPr>
            </a:br>
            <a:r>
              <a:rPr lang="en-US" altLang="zh-CN" sz="2400" b="1" dirty="0">
                <a:latin typeface="Courier New" panose="02070309020205020404" pitchFamily="49" charset="0"/>
                <a:cs typeface="Courier New" panose="02070309020205020404" pitchFamily="49" charset="0"/>
              </a:rPr>
              <a:t>#20 d &lt;= 1’b1; </a:t>
            </a:r>
            <a:br>
              <a:rPr lang="en-US" altLang="zh-CN" sz="2400" b="1" dirty="0">
                <a:latin typeface="Courier New" panose="02070309020205020404" pitchFamily="49" charset="0"/>
                <a:cs typeface="Courier New" panose="02070309020205020404" pitchFamily="49" charset="0"/>
              </a:rPr>
            </a:br>
            <a:r>
              <a:rPr lang="en-US" altLang="zh-CN" sz="2400" b="1" dirty="0">
                <a:latin typeface="Courier New" panose="02070309020205020404" pitchFamily="49" charset="0"/>
                <a:cs typeface="Courier New" panose="02070309020205020404" pitchFamily="49" charset="0"/>
              </a:rPr>
              <a:t>end</a:t>
            </a:r>
          </a:p>
          <a:p>
            <a:r>
              <a:rPr lang="en-US" altLang="zh-CN" sz="2400" b="1" dirty="0">
                <a:latin typeface="Courier New" panose="02070309020205020404" pitchFamily="49" charset="0"/>
                <a:cs typeface="Courier New" panose="02070309020205020404" pitchFamily="49" charset="0"/>
              </a:rPr>
              <a:t>initial begin: TEST_C</a:t>
            </a:r>
            <a:br>
              <a:rPr lang="en-US" altLang="zh-CN" sz="2400" b="1" dirty="0">
                <a:latin typeface="Courier New" panose="02070309020205020404" pitchFamily="49" charset="0"/>
                <a:cs typeface="Courier New" panose="02070309020205020404" pitchFamily="49" charset="0"/>
              </a:rPr>
            </a:br>
            <a:r>
              <a:rPr lang="en-US" altLang="zh-CN" sz="2400" b="1" dirty="0">
                <a:latin typeface="Courier New" panose="02070309020205020404" pitchFamily="49" charset="0"/>
                <a:cs typeface="Courier New" panose="02070309020205020404" pitchFamily="49" charset="0"/>
              </a:rPr>
              <a:t>e &lt;= #10 1’b1; </a:t>
            </a:r>
            <a:br>
              <a:rPr lang="en-US" altLang="zh-CN" sz="2400" b="1" dirty="0">
                <a:latin typeface="Courier New" panose="02070309020205020404" pitchFamily="49" charset="0"/>
                <a:cs typeface="Courier New" panose="02070309020205020404" pitchFamily="49" charset="0"/>
              </a:rPr>
            </a:br>
            <a:r>
              <a:rPr lang="en-US" altLang="zh-CN" sz="2400" b="1" dirty="0">
                <a:latin typeface="Courier New" panose="02070309020205020404" pitchFamily="49" charset="0"/>
                <a:cs typeface="Courier New" panose="02070309020205020404" pitchFamily="49" charset="0"/>
              </a:rPr>
              <a:t>f &lt;= #20 1’b1; </a:t>
            </a:r>
            <a:br>
              <a:rPr lang="en-US" altLang="zh-CN" sz="2400" b="1" dirty="0">
                <a:latin typeface="Courier New" panose="02070309020205020404" pitchFamily="49" charset="0"/>
                <a:cs typeface="Courier New" panose="02070309020205020404" pitchFamily="49" charset="0"/>
              </a:rPr>
            </a:br>
            <a:r>
              <a:rPr lang="en-US" altLang="zh-CN" sz="2400" b="1" dirty="0">
                <a:latin typeface="Courier New" panose="02070309020205020404" pitchFamily="49" charset="0"/>
                <a:cs typeface="Courier New" panose="02070309020205020404" pitchFamily="49" charset="0"/>
              </a:rPr>
              <a:t>end</a:t>
            </a:r>
            <a:br>
              <a:rPr lang="en-US" altLang="zh-CN" sz="2400" b="1" dirty="0">
                <a:latin typeface="Courier New" panose="02070309020205020404" pitchFamily="49" charset="0"/>
                <a:cs typeface="Courier New" panose="02070309020205020404" pitchFamily="49" charset="0"/>
              </a:rPr>
            </a:br>
            <a:endParaRPr lang="en-US" sz="3200" b="1" dirty="0">
              <a:latin typeface="Courier New" panose="02070309020205020404" pitchFamily="49" charset="0"/>
              <a:cs typeface="Courier New" panose="02070309020205020404" pitchFamily="49" charset="0"/>
            </a:endParaRPr>
          </a:p>
        </p:txBody>
      </p:sp>
      <p:sp>
        <p:nvSpPr>
          <p:cNvPr id="8" name="文本框 7">
            <a:extLst>
              <a:ext uri="{FF2B5EF4-FFF2-40B4-BE49-F238E27FC236}">
                <a16:creationId xmlns:a16="http://schemas.microsoft.com/office/drawing/2014/main" id="{0FBFF66D-CF15-42F2-A953-A66FAFFBFD0F}"/>
              </a:ext>
            </a:extLst>
          </p:cNvPr>
          <p:cNvSpPr txBox="1"/>
          <p:nvPr/>
        </p:nvSpPr>
        <p:spPr>
          <a:xfrm>
            <a:off x="8469745" y="966108"/>
            <a:ext cx="3052620" cy="3231654"/>
          </a:xfrm>
          <a:prstGeom prst="rect">
            <a:avLst/>
          </a:prstGeom>
          <a:noFill/>
        </p:spPr>
        <p:txBody>
          <a:bodyPr wrap="square" rtlCol="0">
            <a:spAutoFit/>
          </a:bodyPr>
          <a:lstStyle/>
          <a:p>
            <a:pPr marL="457200" indent="-457200">
              <a:buAutoNum type="alphaLcParenR"/>
            </a:pPr>
            <a:r>
              <a:rPr lang="en-US" sz="3600" dirty="0">
                <a:latin typeface="Courier New" panose="02070309020205020404" pitchFamily="49" charset="0"/>
                <a:cs typeface="Courier New" panose="02070309020205020404" pitchFamily="49" charset="0"/>
              </a:rPr>
              <a:t>1,0,0</a:t>
            </a:r>
          </a:p>
          <a:p>
            <a:pPr marL="342900" indent="-342900">
              <a:buAutoNum type="alphaLcParenR"/>
            </a:pPr>
            <a:r>
              <a:rPr lang="en-US" altLang="zh-CN" sz="3600" dirty="0">
                <a:latin typeface="Courier New" panose="02070309020205020404" pitchFamily="49" charset="0"/>
                <a:cs typeface="Courier New" panose="02070309020205020404" pitchFamily="49" charset="0"/>
              </a:rPr>
              <a:t>0,0,1</a:t>
            </a:r>
          </a:p>
          <a:p>
            <a:pPr marL="342900" indent="-342900">
              <a:buAutoNum type="alphaLcParenR"/>
            </a:pPr>
            <a:r>
              <a:rPr lang="en-US" altLang="zh-CN" sz="3600" dirty="0">
                <a:latin typeface="Courier New" panose="02070309020205020404" pitchFamily="49" charset="0"/>
                <a:cs typeface="Courier New" panose="02070309020205020404" pitchFamily="49" charset="0"/>
              </a:rPr>
              <a:t>0,1,0</a:t>
            </a:r>
          </a:p>
          <a:p>
            <a:pPr marL="342900" indent="-342900">
              <a:buAutoNum type="alphaLcParenR"/>
            </a:pPr>
            <a:r>
              <a:rPr lang="en-US" altLang="zh-CN" sz="3600" dirty="0">
                <a:latin typeface="Courier New" panose="02070309020205020404" pitchFamily="49" charset="0"/>
                <a:cs typeface="Courier New" panose="02070309020205020404" pitchFamily="49" charset="0"/>
              </a:rPr>
              <a:t>0,0,0</a:t>
            </a:r>
          </a:p>
          <a:p>
            <a:pPr marL="342900" indent="-342900">
              <a:buAutoNum type="alphaLcParenR"/>
            </a:pPr>
            <a:r>
              <a:rPr lang="en-US" altLang="zh-CN" sz="3600" dirty="0">
                <a:latin typeface="Courier New" panose="02070309020205020404" pitchFamily="49" charset="0"/>
                <a:cs typeface="Courier New" panose="02070309020205020404" pitchFamily="49" charset="0"/>
              </a:rPr>
              <a:t>1,1,1</a:t>
            </a:r>
            <a:br>
              <a:rPr lang="en-US" altLang="zh-CN" b="1" dirty="0">
                <a:latin typeface="Courier New" panose="02070309020205020404" pitchFamily="49" charset="0"/>
                <a:cs typeface="Courier New" panose="02070309020205020404" pitchFamily="49" charset="0"/>
              </a:rPr>
            </a:br>
            <a:endParaRPr lang="en-US" sz="2400" dirty="0">
              <a:latin typeface="Courier New" panose="02070309020205020404" pitchFamily="49" charset="0"/>
              <a:cs typeface="Courier New" panose="02070309020205020404" pitchFamily="49" charset="0"/>
            </a:endParaRPr>
          </a:p>
        </p:txBody>
      </p:sp>
      <p:sp>
        <p:nvSpPr>
          <p:cNvPr id="2" name="TextBox 1">
            <a:extLst>
              <a:ext uri="{FF2B5EF4-FFF2-40B4-BE49-F238E27FC236}">
                <a16:creationId xmlns:a16="http://schemas.microsoft.com/office/drawing/2014/main" id="{6348C888-62AA-074A-942F-BD7DA49C2D98}"/>
              </a:ext>
            </a:extLst>
          </p:cNvPr>
          <p:cNvSpPr txBox="1"/>
          <p:nvPr/>
        </p:nvSpPr>
        <p:spPr>
          <a:xfrm>
            <a:off x="7290864" y="4536316"/>
            <a:ext cx="2357761" cy="369332"/>
          </a:xfrm>
          <a:prstGeom prst="rect">
            <a:avLst/>
          </a:prstGeom>
          <a:noFill/>
        </p:spPr>
        <p:txBody>
          <a:bodyPr wrap="none" rtlCol="0">
            <a:spAutoFit/>
          </a:bodyPr>
          <a:lstStyle/>
          <a:p>
            <a:r>
              <a:rPr lang="en-US" dirty="0">
                <a:solidFill>
                  <a:srgbClr val="FF0000"/>
                </a:solidFill>
              </a:rPr>
              <a:t>This one is interesting:)</a:t>
            </a:r>
          </a:p>
        </p:txBody>
      </p:sp>
    </p:spTree>
    <p:extLst>
      <p:ext uri="{BB962C8B-B14F-4D97-AF65-F5344CB8AC3E}">
        <p14:creationId xmlns:p14="http://schemas.microsoft.com/office/powerpoint/2010/main" val="911868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89294" y="258222"/>
            <a:ext cx="9850056" cy="707886"/>
          </a:xfrm>
          <a:prstGeom prst="rect">
            <a:avLst/>
          </a:prstGeom>
          <a:noFill/>
        </p:spPr>
        <p:txBody>
          <a:bodyPr wrap="square" rtlCol="0">
            <a:spAutoFit/>
          </a:bodyPr>
          <a:lstStyle/>
          <a:p>
            <a:pPr algn="ctr"/>
            <a:r>
              <a:rPr lang="en-US" sz="4000" dirty="0">
                <a:solidFill>
                  <a:srgbClr val="002060"/>
                </a:solidFill>
                <a:latin typeface="Arial Narrow" panose="020B0606020202030204" pitchFamily="34" charset="0"/>
                <a:ea typeface="Yu Gothic UI Semilight" panose="020B0400000000000000" pitchFamily="34" charset="-128"/>
              </a:rPr>
              <a:t>A question on Time Token “#”</a:t>
            </a:r>
          </a:p>
        </p:txBody>
      </p:sp>
      <p:sp>
        <p:nvSpPr>
          <p:cNvPr id="7" name="文本框 6"/>
          <p:cNvSpPr txBox="1"/>
          <p:nvPr/>
        </p:nvSpPr>
        <p:spPr>
          <a:xfrm>
            <a:off x="704713" y="966108"/>
            <a:ext cx="6758269" cy="5755422"/>
          </a:xfrm>
          <a:prstGeom prst="rect">
            <a:avLst/>
          </a:prstGeom>
          <a:noFill/>
        </p:spPr>
        <p:txBody>
          <a:bodyPr wrap="square" rtlCol="0">
            <a:spAutoFit/>
          </a:bodyPr>
          <a:lstStyle/>
          <a:p>
            <a:r>
              <a:rPr lang="en-US" sz="2400" dirty="0"/>
              <a:t>What is the value of b, d and f at t=21?</a:t>
            </a:r>
          </a:p>
          <a:p>
            <a:r>
              <a:rPr lang="en-US" altLang="zh-CN" sz="2400" b="1" dirty="0">
                <a:latin typeface="Courier New" panose="02070309020205020404" pitchFamily="49" charset="0"/>
                <a:cs typeface="Courier New" panose="02070309020205020404" pitchFamily="49" charset="0"/>
              </a:rPr>
              <a:t>logic </a:t>
            </a:r>
            <a:r>
              <a:rPr lang="en-US" altLang="zh-CN" sz="2400" b="1" dirty="0" err="1">
                <a:latin typeface="Courier New" panose="02070309020205020404" pitchFamily="49" charset="0"/>
                <a:cs typeface="Courier New" panose="02070309020205020404" pitchFamily="49" charset="0"/>
              </a:rPr>
              <a:t>a,b,c,d,e,f</a:t>
            </a:r>
            <a:r>
              <a:rPr lang="en-US" altLang="zh-CN" sz="2400" b="1" dirty="0">
                <a:latin typeface="Courier New" panose="02070309020205020404" pitchFamily="49" charset="0"/>
                <a:cs typeface="Courier New" panose="02070309020205020404" pitchFamily="49" charset="0"/>
              </a:rPr>
              <a:t>=0;</a:t>
            </a:r>
          </a:p>
          <a:p>
            <a:r>
              <a:rPr lang="en-US" altLang="zh-CN" sz="2400" b="1" dirty="0">
                <a:latin typeface="Courier New" panose="02070309020205020404" pitchFamily="49" charset="0"/>
                <a:cs typeface="Courier New" panose="02070309020205020404" pitchFamily="49" charset="0"/>
              </a:rPr>
              <a:t>initial begin: TEST_A</a:t>
            </a:r>
            <a:br>
              <a:rPr lang="en-US" altLang="zh-CN" sz="2400" b="1" dirty="0">
                <a:latin typeface="Courier New" panose="02070309020205020404" pitchFamily="49" charset="0"/>
                <a:cs typeface="Courier New" panose="02070309020205020404" pitchFamily="49" charset="0"/>
              </a:rPr>
            </a:br>
            <a:r>
              <a:rPr lang="en-US" altLang="zh-CN" sz="2400" b="1" dirty="0">
                <a:latin typeface="Courier New" panose="02070309020205020404" pitchFamily="49" charset="0"/>
                <a:cs typeface="Courier New" panose="02070309020205020404" pitchFamily="49" charset="0"/>
              </a:rPr>
              <a:t>#10 a = 1’b1; </a:t>
            </a:r>
            <a:r>
              <a:rPr lang="en-US" altLang="zh-CN" sz="2400" b="1" dirty="0">
                <a:solidFill>
                  <a:srgbClr val="FF0000"/>
                </a:solidFill>
                <a:latin typeface="Courier New" panose="02070309020205020404" pitchFamily="49" charset="0"/>
                <a:cs typeface="Courier New" panose="02070309020205020404" pitchFamily="49" charset="0"/>
              </a:rPr>
              <a:t>//at time=10+0=10</a:t>
            </a:r>
            <a:br>
              <a:rPr lang="en-US" altLang="zh-CN" sz="2400" b="1" dirty="0">
                <a:latin typeface="Courier New" panose="02070309020205020404" pitchFamily="49" charset="0"/>
                <a:cs typeface="Courier New" panose="02070309020205020404" pitchFamily="49" charset="0"/>
              </a:rPr>
            </a:br>
            <a:r>
              <a:rPr lang="en-US" altLang="zh-CN" sz="2400" b="1" dirty="0">
                <a:latin typeface="Courier New" panose="02070309020205020404" pitchFamily="49" charset="0"/>
                <a:cs typeface="Courier New" panose="02070309020205020404" pitchFamily="49" charset="0"/>
              </a:rPr>
              <a:t>#20 b = 1’b1; </a:t>
            </a:r>
            <a:r>
              <a:rPr lang="en-US" altLang="zh-CN" sz="2400" b="1" dirty="0">
                <a:solidFill>
                  <a:srgbClr val="FF0000"/>
                </a:solidFill>
                <a:latin typeface="Courier New" panose="02070309020205020404" pitchFamily="49" charset="0"/>
                <a:cs typeface="Courier New" panose="02070309020205020404" pitchFamily="49" charset="0"/>
              </a:rPr>
              <a:t>//at time=10+20+0=30</a:t>
            </a:r>
            <a:br>
              <a:rPr lang="en-US" altLang="zh-CN" sz="2400" b="1" dirty="0">
                <a:latin typeface="Courier New" panose="02070309020205020404" pitchFamily="49" charset="0"/>
                <a:cs typeface="Courier New" panose="02070309020205020404" pitchFamily="49" charset="0"/>
              </a:rPr>
            </a:br>
            <a:r>
              <a:rPr lang="en-US" altLang="zh-CN" sz="2400" b="1" dirty="0">
                <a:latin typeface="Courier New" panose="02070309020205020404" pitchFamily="49" charset="0"/>
                <a:cs typeface="Courier New" panose="02070309020205020404" pitchFamily="49" charset="0"/>
              </a:rPr>
              <a:t>end</a:t>
            </a:r>
            <a:br>
              <a:rPr lang="en-US" altLang="zh-CN" sz="2400" b="1" dirty="0">
                <a:latin typeface="Courier New" panose="02070309020205020404" pitchFamily="49" charset="0"/>
                <a:cs typeface="Courier New" panose="02070309020205020404" pitchFamily="49" charset="0"/>
              </a:rPr>
            </a:br>
            <a:r>
              <a:rPr lang="en-US" altLang="zh-CN" sz="2400" b="1" dirty="0">
                <a:latin typeface="Courier New" panose="02070309020205020404" pitchFamily="49" charset="0"/>
                <a:cs typeface="Courier New" panose="02070309020205020404" pitchFamily="49" charset="0"/>
              </a:rPr>
              <a:t>initial begin: TEST_B</a:t>
            </a:r>
            <a:br>
              <a:rPr lang="en-US" altLang="zh-CN" sz="2400" b="1" dirty="0">
                <a:latin typeface="Courier New" panose="02070309020205020404" pitchFamily="49" charset="0"/>
                <a:cs typeface="Courier New" panose="02070309020205020404" pitchFamily="49" charset="0"/>
              </a:rPr>
            </a:br>
            <a:r>
              <a:rPr lang="en-US" altLang="zh-CN" sz="2400" b="1" dirty="0">
                <a:latin typeface="Courier New" panose="02070309020205020404" pitchFamily="49" charset="0"/>
                <a:cs typeface="Courier New" panose="02070309020205020404" pitchFamily="49" charset="0"/>
              </a:rPr>
              <a:t>#10 c &lt;= 1’b1; </a:t>
            </a:r>
            <a:r>
              <a:rPr lang="en-US" altLang="zh-CN" sz="2400" b="1" dirty="0">
                <a:solidFill>
                  <a:srgbClr val="FF0000"/>
                </a:solidFill>
                <a:latin typeface="Courier New" panose="02070309020205020404" pitchFamily="49" charset="0"/>
                <a:cs typeface="Courier New" panose="02070309020205020404" pitchFamily="49" charset="0"/>
              </a:rPr>
              <a:t>//at time=10+0=10</a:t>
            </a:r>
            <a:br>
              <a:rPr lang="en-US" altLang="zh-CN" sz="2400" b="1" dirty="0">
                <a:latin typeface="Courier New" panose="02070309020205020404" pitchFamily="49" charset="0"/>
                <a:cs typeface="Courier New" panose="02070309020205020404" pitchFamily="49" charset="0"/>
              </a:rPr>
            </a:br>
            <a:r>
              <a:rPr lang="en-US" altLang="zh-CN" sz="2400" b="1" dirty="0">
                <a:latin typeface="Courier New" panose="02070309020205020404" pitchFamily="49" charset="0"/>
                <a:cs typeface="Courier New" panose="02070309020205020404" pitchFamily="49" charset="0"/>
              </a:rPr>
              <a:t>#20 d &lt;= 1’b1; </a:t>
            </a:r>
            <a:r>
              <a:rPr lang="en-US" altLang="zh-CN" sz="2400" b="1" dirty="0">
                <a:solidFill>
                  <a:srgbClr val="FF0000"/>
                </a:solidFill>
                <a:latin typeface="Courier New" panose="02070309020205020404" pitchFamily="49" charset="0"/>
                <a:cs typeface="Courier New" panose="02070309020205020404" pitchFamily="49" charset="0"/>
              </a:rPr>
              <a:t>// at time=10+20+0=30</a:t>
            </a:r>
            <a:br>
              <a:rPr lang="en-US" altLang="zh-CN" sz="2400" b="1" dirty="0">
                <a:latin typeface="Courier New" panose="02070309020205020404" pitchFamily="49" charset="0"/>
                <a:cs typeface="Courier New" panose="02070309020205020404" pitchFamily="49" charset="0"/>
              </a:rPr>
            </a:br>
            <a:r>
              <a:rPr lang="en-US" altLang="zh-CN" sz="2400" b="1" dirty="0">
                <a:latin typeface="Courier New" panose="02070309020205020404" pitchFamily="49" charset="0"/>
                <a:cs typeface="Courier New" panose="02070309020205020404" pitchFamily="49" charset="0"/>
              </a:rPr>
              <a:t>end</a:t>
            </a:r>
          </a:p>
          <a:p>
            <a:r>
              <a:rPr lang="en-US" altLang="zh-CN" sz="2400" b="1" dirty="0">
                <a:latin typeface="Courier New" panose="02070309020205020404" pitchFamily="49" charset="0"/>
                <a:cs typeface="Courier New" panose="02070309020205020404" pitchFamily="49" charset="0"/>
              </a:rPr>
              <a:t>initial begin: TEST_C</a:t>
            </a:r>
            <a:br>
              <a:rPr lang="en-US" altLang="zh-CN" sz="2400" b="1" dirty="0">
                <a:latin typeface="Courier New" panose="02070309020205020404" pitchFamily="49" charset="0"/>
                <a:cs typeface="Courier New" panose="02070309020205020404" pitchFamily="49" charset="0"/>
              </a:rPr>
            </a:br>
            <a:r>
              <a:rPr lang="en-US" altLang="zh-CN" sz="2400" b="1" dirty="0">
                <a:latin typeface="Courier New" panose="02070309020205020404" pitchFamily="49" charset="0"/>
                <a:cs typeface="Courier New" panose="02070309020205020404" pitchFamily="49" charset="0"/>
              </a:rPr>
              <a:t>e &lt;= #10 1’b1; </a:t>
            </a:r>
            <a:r>
              <a:rPr lang="en-US" altLang="zh-CN" sz="2400" b="1" dirty="0">
                <a:solidFill>
                  <a:srgbClr val="FF0000"/>
                </a:solidFill>
                <a:latin typeface="Courier New" panose="02070309020205020404" pitchFamily="49" charset="0"/>
                <a:cs typeface="Courier New" panose="02070309020205020404" pitchFamily="49" charset="0"/>
              </a:rPr>
              <a:t>//at time = 0+10=10</a:t>
            </a:r>
            <a:br>
              <a:rPr lang="en-US" altLang="zh-CN" sz="2400" b="1" dirty="0">
                <a:latin typeface="Courier New" panose="02070309020205020404" pitchFamily="49" charset="0"/>
                <a:cs typeface="Courier New" panose="02070309020205020404" pitchFamily="49" charset="0"/>
              </a:rPr>
            </a:br>
            <a:r>
              <a:rPr lang="en-US" altLang="zh-CN" sz="2400" b="1" dirty="0">
                <a:latin typeface="Courier New" panose="02070309020205020404" pitchFamily="49" charset="0"/>
                <a:cs typeface="Courier New" panose="02070309020205020404" pitchFamily="49" charset="0"/>
              </a:rPr>
              <a:t>f &lt;= #20 1’b1; </a:t>
            </a:r>
            <a:r>
              <a:rPr lang="en-US" altLang="zh-CN" sz="2400" b="1" dirty="0">
                <a:solidFill>
                  <a:srgbClr val="FF0000"/>
                </a:solidFill>
                <a:latin typeface="Courier New" panose="02070309020205020404" pitchFamily="49" charset="0"/>
                <a:cs typeface="Courier New" panose="02070309020205020404" pitchFamily="49" charset="0"/>
              </a:rPr>
              <a:t>//at time = 0+20=20</a:t>
            </a:r>
            <a:br>
              <a:rPr lang="en-US" altLang="zh-CN" sz="2400" b="1" dirty="0">
                <a:latin typeface="Courier New" panose="02070309020205020404" pitchFamily="49" charset="0"/>
                <a:cs typeface="Courier New" panose="02070309020205020404" pitchFamily="49" charset="0"/>
              </a:rPr>
            </a:br>
            <a:r>
              <a:rPr lang="en-US" altLang="zh-CN" sz="2400" b="1" dirty="0">
                <a:latin typeface="Courier New" panose="02070309020205020404" pitchFamily="49" charset="0"/>
                <a:cs typeface="Courier New" panose="02070309020205020404" pitchFamily="49" charset="0"/>
              </a:rPr>
              <a:t>end</a:t>
            </a:r>
            <a:br>
              <a:rPr lang="en-US" altLang="zh-CN" sz="2400" b="1" dirty="0">
                <a:latin typeface="Courier New" panose="02070309020205020404" pitchFamily="49" charset="0"/>
                <a:cs typeface="Courier New" panose="02070309020205020404" pitchFamily="49" charset="0"/>
              </a:rPr>
            </a:br>
            <a:endParaRPr lang="en-US" sz="3200" b="1" dirty="0">
              <a:latin typeface="Courier New" panose="02070309020205020404" pitchFamily="49" charset="0"/>
              <a:cs typeface="Courier New" panose="02070309020205020404" pitchFamily="49" charset="0"/>
            </a:endParaRPr>
          </a:p>
        </p:txBody>
      </p:sp>
      <p:sp>
        <p:nvSpPr>
          <p:cNvPr id="8" name="文本框 7">
            <a:extLst>
              <a:ext uri="{FF2B5EF4-FFF2-40B4-BE49-F238E27FC236}">
                <a16:creationId xmlns:a16="http://schemas.microsoft.com/office/drawing/2014/main" id="{0FBFF66D-CF15-42F2-A953-A66FAFFBFD0F}"/>
              </a:ext>
            </a:extLst>
          </p:cNvPr>
          <p:cNvSpPr txBox="1"/>
          <p:nvPr/>
        </p:nvSpPr>
        <p:spPr>
          <a:xfrm>
            <a:off x="8469745" y="966108"/>
            <a:ext cx="3052620" cy="3231654"/>
          </a:xfrm>
          <a:prstGeom prst="rect">
            <a:avLst/>
          </a:prstGeom>
          <a:noFill/>
        </p:spPr>
        <p:txBody>
          <a:bodyPr wrap="square" rtlCol="0">
            <a:spAutoFit/>
          </a:bodyPr>
          <a:lstStyle/>
          <a:p>
            <a:pPr marL="457200" indent="-457200">
              <a:buAutoNum type="alphaLcParenR"/>
            </a:pPr>
            <a:r>
              <a:rPr lang="en-US" sz="3600" dirty="0">
                <a:latin typeface="Courier New" panose="02070309020205020404" pitchFamily="49" charset="0"/>
                <a:cs typeface="Courier New" panose="02070309020205020404" pitchFamily="49" charset="0"/>
              </a:rPr>
              <a:t>1,0,0</a:t>
            </a:r>
          </a:p>
          <a:p>
            <a:pPr marL="342900" indent="-342900">
              <a:buAutoNum type="alphaLcParenR"/>
            </a:pPr>
            <a:r>
              <a:rPr lang="en-US" altLang="zh-CN" sz="3600" dirty="0">
                <a:solidFill>
                  <a:srgbClr val="FF0000"/>
                </a:solidFill>
                <a:latin typeface="Courier New" panose="02070309020205020404" pitchFamily="49" charset="0"/>
                <a:cs typeface="Courier New" panose="02070309020205020404" pitchFamily="49" charset="0"/>
              </a:rPr>
              <a:t>0,0,1</a:t>
            </a:r>
          </a:p>
          <a:p>
            <a:pPr marL="342900" indent="-342900">
              <a:buAutoNum type="alphaLcParenR"/>
            </a:pPr>
            <a:r>
              <a:rPr lang="en-US" altLang="zh-CN" sz="3600" dirty="0">
                <a:latin typeface="Courier New" panose="02070309020205020404" pitchFamily="49" charset="0"/>
                <a:cs typeface="Courier New" panose="02070309020205020404" pitchFamily="49" charset="0"/>
              </a:rPr>
              <a:t>0,1,0</a:t>
            </a:r>
          </a:p>
          <a:p>
            <a:pPr marL="342900" indent="-342900">
              <a:buAutoNum type="alphaLcParenR"/>
            </a:pPr>
            <a:r>
              <a:rPr lang="en-US" altLang="zh-CN" sz="3600" dirty="0">
                <a:latin typeface="Courier New" panose="02070309020205020404" pitchFamily="49" charset="0"/>
                <a:cs typeface="Courier New" panose="02070309020205020404" pitchFamily="49" charset="0"/>
              </a:rPr>
              <a:t>0,0,0</a:t>
            </a:r>
          </a:p>
          <a:p>
            <a:pPr marL="342900" indent="-342900">
              <a:buAutoNum type="alphaLcParenR"/>
            </a:pPr>
            <a:r>
              <a:rPr lang="en-US" altLang="zh-CN" sz="3600" dirty="0">
                <a:latin typeface="Courier New" panose="02070309020205020404" pitchFamily="49" charset="0"/>
                <a:cs typeface="Courier New" panose="02070309020205020404" pitchFamily="49" charset="0"/>
              </a:rPr>
              <a:t>1,1,1</a:t>
            </a:r>
            <a:br>
              <a:rPr lang="en-US" altLang="zh-CN" b="1" dirty="0">
                <a:latin typeface="Courier New" panose="02070309020205020404" pitchFamily="49" charset="0"/>
                <a:cs typeface="Courier New" panose="02070309020205020404" pitchFamily="49" charset="0"/>
              </a:rPr>
            </a:br>
            <a:endParaRPr lang="en-US" sz="2400" dirty="0">
              <a:latin typeface="Courier New" panose="02070309020205020404" pitchFamily="49" charset="0"/>
              <a:cs typeface="Courier New" panose="02070309020205020404" pitchFamily="49" charset="0"/>
            </a:endParaRPr>
          </a:p>
        </p:txBody>
      </p:sp>
      <p:sp>
        <p:nvSpPr>
          <p:cNvPr id="2" name="文本框 1">
            <a:extLst>
              <a:ext uri="{FF2B5EF4-FFF2-40B4-BE49-F238E27FC236}">
                <a16:creationId xmlns:a16="http://schemas.microsoft.com/office/drawing/2014/main" id="{2C19F18A-02D5-4F17-B474-F2537A91A0B9}"/>
              </a:ext>
            </a:extLst>
          </p:cNvPr>
          <p:cNvSpPr txBox="1"/>
          <p:nvPr/>
        </p:nvSpPr>
        <p:spPr>
          <a:xfrm>
            <a:off x="7693890" y="4095155"/>
            <a:ext cx="4059383" cy="2031325"/>
          </a:xfrm>
          <a:prstGeom prst="rect">
            <a:avLst/>
          </a:prstGeom>
          <a:noFill/>
        </p:spPr>
        <p:txBody>
          <a:bodyPr wrap="square" rtlCol="0">
            <a:spAutoFit/>
          </a:bodyPr>
          <a:lstStyle/>
          <a:p>
            <a:r>
              <a:rPr lang="en-US" altLang="zh-CN" dirty="0"/>
              <a:t>Non-blocking assignment evaluate right hand side, put it on the queue, assign it to left side when time ON LEFTSIDE arrives. Time token # binds to what’s on its right side (In A,B, it binds to the whole line, and in C it binds to 1’1b). </a:t>
            </a:r>
            <a:endParaRPr lang="zh-CN" altLang="en-US" dirty="0"/>
          </a:p>
          <a:p>
            <a:endParaRPr lang="zh-CN" altLang="en-US" dirty="0"/>
          </a:p>
        </p:txBody>
      </p:sp>
    </p:spTree>
    <p:extLst>
      <p:ext uri="{BB962C8B-B14F-4D97-AF65-F5344CB8AC3E}">
        <p14:creationId xmlns:p14="http://schemas.microsoft.com/office/powerpoint/2010/main" val="828374804"/>
      </p:ext>
    </p:extLst>
  </p:cSld>
  <p:clrMapOvr>
    <a:masterClrMapping/>
  </p:clrMapOvr>
</p:sld>
</file>

<file path=ppt/theme/theme1.xml><?xml version="1.0" encoding="utf-8"?>
<a:theme xmlns:a="http://schemas.openxmlformats.org/drawingml/2006/main" name="ECE_Pseudo_Official_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CE_Pseudo_Official_Theme" id="{381A6526-8A6F-44E8-A1E0-969FABE77E63}" vid="{2E2891FF-4ED1-4FF4-96FA-7AF3CB102E5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ECE_Pseudo_Official_Theme</Template>
  <TotalTime>3322</TotalTime>
  <Words>5516</Words>
  <Application>Microsoft Macintosh PowerPoint</Application>
  <PresentationFormat>Widescreen</PresentationFormat>
  <Paragraphs>534</Paragraphs>
  <Slides>46</Slides>
  <Notes>35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46</vt:i4>
      </vt:variant>
    </vt:vector>
  </HeadingPairs>
  <TitlesOfParts>
    <vt:vector size="58" baseType="lpstr">
      <vt:lpstr>等线</vt:lpstr>
      <vt:lpstr>宋体</vt:lpstr>
      <vt:lpstr>Yu Gothic UI Semilight</vt:lpstr>
      <vt:lpstr>Arial</vt:lpstr>
      <vt:lpstr>Arial Narrow</vt:lpstr>
      <vt:lpstr>Calibri</vt:lpstr>
      <vt:lpstr>Calibri Light</vt:lpstr>
      <vt:lpstr>Consolas</vt:lpstr>
      <vt:lpstr>Courier New</vt:lpstr>
      <vt:lpstr>Times New Roman</vt:lpstr>
      <vt:lpstr>Wingdings</vt:lpstr>
      <vt:lpstr>ECE_Pseudo_Official_Theme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385 Midterm Review</dc:title>
  <dc:creator>陈一宽</dc:creator>
  <cp:lastModifiedBy>yanpei tian</cp:lastModifiedBy>
  <cp:revision>65</cp:revision>
  <cp:lastPrinted>2017-04-08T17:04:57Z</cp:lastPrinted>
  <dcterms:created xsi:type="dcterms:W3CDTF">2017-02-25T05:38:16Z</dcterms:created>
  <dcterms:modified xsi:type="dcterms:W3CDTF">2018-11-10T21:08:35Z</dcterms:modified>
</cp:coreProperties>
</file>