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12"/>
    <a:srgbClr val="16B2FF"/>
    <a:srgbClr val="6AE7FF"/>
    <a:srgbClr val="1290CA"/>
    <a:srgbClr val="139BD6"/>
    <a:srgbClr val="139DD8"/>
    <a:srgbClr val="1189BC"/>
    <a:srgbClr val="3CAF9C"/>
    <a:srgbClr val="B2B2B2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58"/>
        <p:guide pos="3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582920" y="2971800"/>
            <a:ext cx="1082040" cy="1301115"/>
            <a:chOff x="8792" y="4680"/>
            <a:chExt cx="1704" cy="2049"/>
          </a:xfrm>
        </p:grpSpPr>
        <p:pic>
          <p:nvPicPr>
            <p:cNvPr id="3" name="图片 2" descr="21599324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880" y="4680"/>
              <a:ext cx="1440" cy="144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8792" y="6149"/>
              <a:ext cx="170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PDF</a:t>
              </a:r>
              <a:r>
                <a:rPr lang="zh-CN" altLang="en-US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文件</a:t>
              </a:r>
              <a:endParaRPr lang="zh-CN" altLang="en-US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6360" y="86995"/>
            <a:ext cx="4070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Alibaba PuHuiTi Bold" panose="00020600040101010101" charset="-122"/>
                <a:ea typeface="Alibaba PuHuiTi Bold" panose="00020600040101010101" charset="-122"/>
                <a:cs typeface="Alibaba PuHuiTi Bold" panose="00020600040101010101" charset="-122"/>
              </a:rPr>
              <a:t>构建自己的</a:t>
            </a:r>
            <a:r>
              <a:rPr lang="en-US" altLang="zh-CN" sz="3200" b="1">
                <a:latin typeface="Alibaba PuHuiTi Bold" panose="00020600040101010101" charset="-122"/>
                <a:ea typeface="Alibaba PuHuiTi Bold" panose="00020600040101010101" charset="-122"/>
                <a:cs typeface="Alibaba PuHuiTi Bold" panose="00020600040101010101" charset="-122"/>
              </a:rPr>
              <a:t>ChatPDF</a:t>
            </a:r>
            <a:endParaRPr lang="en-US" altLang="zh-CN" sz="3200" b="1">
              <a:latin typeface="Alibaba PuHuiTi Bold" panose="00020600040101010101" charset="-122"/>
              <a:ea typeface="Alibaba PuHuiTi Bold" panose="00020600040101010101" charset="-122"/>
              <a:cs typeface="Alibaba PuHuiTi Bold" panose="0002060004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29870" y="670560"/>
            <a:ext cx="20593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582920" y="1704975"/>
            <a:ext cx="1082040" cy="1301115"/>
            <a:chOff x="8792" y="4680"/>
            <a:chExt cx="1704" cy="2049"/>
          </a:xfrm>
        </p:grpSpPr>
        <p:pic>
          <p:nvPicPr>
            <p:cNvPr id="3" name="图片 2" descr="21599324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880" y="4680"/>
              <a:ext cx="1440" cy="144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8792" y="6149"/>
              <a:ext cx="170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PDF</a:t>
              </a:r>
              <a:r>
                <a:rPr lang="zh-CN" altLang="en-US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文件</a:t>
              </a:r>
              <a:endParaRPr lang="zh-CN" altLang="en-US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03875" y="3046095"/>
            <a:ext cx="1097280" cy="1888490"/>
            <a:chOff x="8825" y="4797"/>
            <a:chExt cx="1728" cy="2974"/>
          </a:xfrm>
        </p:grpSpPr>
        <p:grpSp>
          <p:nvGrpSpPr>
            <p:cNvPr id="8" name="组合 7"/>
            <p:cNvGrpSpPr/>
            <p:nvPr/>
          </p:nvGrpSpPr>
          <p:grpSpPr>
            <a:xfrm>
              <a:off x="8825" y="5769"/>
              <a:ext cx="1728" cy="2002"/>
              <a:chOff x="8792" y="7460"/>
              <a:chExt cx="1728" cy="2002"/>
            </a:xfrm>
          </p:grpSpPr>
          <p:pic>
            <p:nvPicPr>
              <p:cNvPr id="2" name="图片 1" descr="2158769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80" y="7460"/>
                <a:ext cx="1440" cy="1440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8792" y="8882"/>
                <a:ext cx="1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</a:t>
                </a:r>
                <a:r>
                  <a:rPr lang="zh-CN" altLang="en-US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内容</a:t>
                </a:r>
                <a:endParaRPr lang="zh-CN" altLang="en-US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cxnSp>
          <p:nvCxnSpPr>
            <p:cNvPr id="7" name="直接箭头连接符 6"/>
            <p:cNvCxnSpPr/>
            <p:nvPr/>
          </p:nvCxnSpPr>
          <p:spPr>
            <a:xfrm>
              <a:off x="9588" y="4797"/>
              <a:ext cx="0" cy="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86360" y="86995"/>
            <a:ext cx="4070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Alibaba PuHuiTi Bold" panose="00020600040101010101" charset="-122"/>
                <a:ea typeface="Alibaba PuHuiTi Bold" panose="00020600040101010101" charset="-122"/>
                <a:cs typeface="Alibaba PuHuiTi Bold" panose="00020600040101010101" charset="-122"/>
              </a:rPr>
              <a:t>构建自己的</a:t>
            </a:r>
            <a:r>
              <a:rPr lang="en-US" altLang="zh-CN" sz="3200" b="1">
                <a:latin typeface="Alibaba PuHuiTi Bold" panose="00020600040101010101" charset="-122"/>
                <a:ea typeface="Alibaba PuHuiTi Bold" panose="00020600040101010101" charset="-122"/>
                <a:cs typeface="Alibaba PuHuiTi Bold" panose="00020600040101010101" charset="-122"/>
              </a:rPr>
              <a:t>ChatPDF</a:t>
            </a:r>
            <a:endParaRPr lang="en-US" altLang="zh-CN" sz="3200" b="1">
              <a:latin typeface="Alibaba PuHuiTi Bold" panose="00020600040101010101" charset="-122"/>
              <a:ea typeface="Alibaba PuHuiTi Bold" panose="00020600040101010101" charset="-122"/>
              <a:cs typeface="Alibaba PuHuiTi Bold" panose="00020600040101010101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29870" y="670560"/>
            <a:ext cx="20593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582920" y="1160145"/>
            <a:ext cx="1082040" cy="1301115"/>
            <a:chOff x="8792" y="4680"/>
            <a:chExt cx="1704" cy="2049"/>
          </a:xfrm>
        </p:grpSpPr>
        <p:pic>
          <p:nvPicPr>
            <p:cNvPr id="3" name="图片 2" descr="21599324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880" y="4680"/>
              <a:ext cx="1440" cy="144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8792" y="6149"/>
              <a:ext cx="170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PDF</a:t>
              </a:r>
              <a:r>
                <a:rPr lang="zh-CN" altLang="en-US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文件</a:t>
              </a:r>
              <a:endParaRPr lang="zh-CN" altLang="en-US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603875" y="2501265"/>
            <a:ext cx="1097280" cy="1888490"/>
            <a:chOff x="8825" y="3939"/>
            <a:chExt cx="1728" cy="2974"/>
          </a:xfrm>
        </p:grpSpPr>
        <p:grpSp>
          <p:nvGrpSpPr>
            <p:cNvPr id="8" name="组合 7"/>
            <p:cNvGrpSpPr/>
            <p:nvPr/>
          </p:nvGrpSpPr>
          <p:grpSpPr>
            <a:xfrm>
              <a:off x="8825" y="4911"/>
              <a:ext cx="1728" cy="2002"/>
              <a:chOff x="8792" y="7460"/>
              <a:chExt cx="1728" cy="2002"/>
            </a:xfrm>
          </p:grpSpPr>
          <p:pic>
            <p:nvPicPr>
              <p:cNvPr id="2" name="图片 1" descr="2158769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80" y="7460"/>
                <a:ext cx="1440" cy="1440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8792" y="8882"/>
                <a:ext cx="1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</a:t>
                </a:r>
                <a:r>
                  <a:rPr lang="zh-CN" altLang="en-US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内容</a:t>
                </a:r>
                <a:endParaRPr lang="zh-CN" altLang="en-US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cxnSp>
          <p:nvCxnSpPr>
            <p:cNvPr id="7" name="直接箭头连接符 6"/>
            <p:cNvCxnSpPr/>
            <p:nvPr/>
          </p:nvCxnSpPr>
          <p:spPr>
            <a:xfrm>
              <a:off x="9588" y="3939"/>
              <a:ext cx="0" cy="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4076065" y="4389120"/>
            <a:ext cx="4063365" cy="1347470"/>
            <a:chOff x="6419" y="6912"/>
            <a:chExt cx="6399" cy="2122"/>
          </a:xfrm>
        </p:grpSpPr>
        <p:grpSp>
          <p:nvGrpSpPr>
            <p:cNvPr id="12" name="组合 11"/>
            <p:cNvGrpSpPr/>
            <p:nvPr/>
          </p:nvGrpSpPr>
          <p:grpSpPr>
            <a:xfrm>
              <a:off x="6419" y="7816"/>
              <a:ext cx="1440" cy="1218"/>
              <a:chOff x="7974" y="7460"/>
              <a:chExt cx="3249" cy="2747"/>
            </a:xfrm>
          </p:grpSpPr>
          <p:pic>
            <p:nvPicPr>
              <p:cNvPr id="13" name="图片 12" descr="2158769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80" y="7460"/>
                <a:ext cx="1440" cy="1440"/>
              </a:xfrm>
              <a:prstGeom prst="rect">
                <a:avLst/>
              </a:prstGeom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7974" y="8899"/>
                <a:ext cx="3249" cy="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文本块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1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(text chunk)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192" y="7816"/>
              <a:ext cx="1440" cy="1218"/>
              <a:chOff x="7974" y="7460"/>
              <a:chExt cx="3249" cy="2747"/>
            </a:xfrm>
          </p:grpSpPr>
          <p:pic>
            <p:nvPicPr>
              <p:cNvPr id="16" name="图片 15" descr="2158769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80" y="7460"/>
                <a:ext cx="1440" cy="1440"/>
              </a:xfrm>
              <a:prstGeom prst="rect">
                <a:avLst/>
              </a:prstGeom>
            </p:spPr>
          </p:pic>
          <p:sp>
            <p:nvSpPr>
              <p:cNvPr id="17" name="文本框 16"/>
              <p:cNvSpPr txBox="1"/>
              <p:nvPr/>
            </p:nvSpPr>
            <p:spPr>
              <a:xfrm>
                <a:off x="7974" y="8899"/>
                <a:ext cx="3249" cy="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文本块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2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(text chunk)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1378" y="7816"/>
              <a:ext cx="1440" cy="1218"/>
              <a:chOff x="7974" y="7460"/>
              <a:chExt cx="3249" cy="2747"/>
            </a:xfrm>
          </p:grpSpPr>
          <p:pic>
            <p:nvPicPr>
              <p:cNvPr id="19" name="图片 18" descr="2158769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80" y="7460"/>
                <a:ext cx="1440" cy="1440"/>
              </a:xfrm>
              <a:prstGeom prst="rect">
                <a:avLst/>
              </a:prstGeom>
            </p:spPr>
          </p:pic>
          <p:sp>
            <p:nvSpPr>
              <p:cNvPr id="20" name="文本框 19"/>
              <p:cNvSpPr txBox="1"/>
              <p:nvPr/>
            </p:nvSpPr>
            <p:spPr>
              <a:xfrm>
                <a:off x="7974" y="8899"/>
                <a:ext cx="3249" cy="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文本块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n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(text chunk)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cxnSp>
          <p:nvCxnSpPr>
            <p:cNvPr id="25" name="肘形连接符 24"/>
            <p:cNvCxnSpPr/>
            <p:nvPr/>
          </p:nvCxnSpPr>
          <p:spPr>
            <a:xfrm rot="5400000">
              <a:off x="8017" y="6035"/>
              <a:ext cx="794" cy="25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/>
            <p:nvPr/>
          </p:nvCxnSpPr>
          <p:spPr>
            <a:xfrm rot="5400000">
              <a:off x="8904" y="6921"/>
              <a:ext cx="794" cy="777"/>
            </a:xfrm>
            <a:prstGeom prst="bentConnector3">
              <a:avLst>
                <a:gd name="adj1" fmla="val 5005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/>
            <p:nvPr/>
          </p:nvCxnSpPr>
          <p:spPr>
            <a:xfrm rot="5400000" flipV="1">
              <a:off x="9716" y="6886"/>
              <a:ext cx="794" cy="847"/>
            </a:xfrm>
            <a:prstGeom prst="bentConnector3">
              <a:avLst>
                <a:gd name="adj1" fmla="val 5006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/>
            <p:nvPr/>
          </p:nvCxnSpPr>
          <p:spPr>
            <a:xfrm rot="5400000" flipV="1">
              <a:off x="10497" y="6105"/>
              <a:ext cx="794" cy="2409"/>
            </a:xfrm>
            <a:prstGeom prst="bentConnector3">
              <a:avLst>
                <a:gd name="adj1" fmla="val 5005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组合 60"/>
            <p:cNvGrpSpPr/>
            <p:nvPr/>
          </p:nvGrpSpPr>
          <p:grpSpPr>
            <a:xfrm>
              <a:off x="9841" y="8073"/>
              <a:ext cx="1440" cy="961"/>
              <a:chOff x="9841" y="8073"/>
              <a:chExt cx="1440" cy="961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0297" y="8073"/>
                <a:ext cx="519" cy="119"/>
                <a:chOff x="9894" y="8441"/>
                <a:chExt cx="519" cy="119"/>
              </a:xfrm>
            </p:grpSpPr>
            <p:sp>
              <p:nvSpPr>
                <p:cNvPr id="21" name="椭圆 20"/>
                <p:cNvSpPr/>
                <p:nvPr/>
              </p:nvSpPr>
              <p:spPr>
                <a:xfrm>
                  <a:off x="9894" y="8442"/>
                  <a:ext cx="119" cy="119"/>
                </a:xfrm>
                <a:prstGeom prst="ellipse">
                  <a:avLst/>
                </a:prstGeom>
                <a:solidFill>
                  <a:srgbClr val="3CAF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10099" y="8441"/>
                  <a:ext cx="119" cy="119"/>
                </a:xfrm>
                <a:prstGeom prst="ellipse">
                  <a:avLst/>
                </a:prstGeom>
                <a:gradFill>
                  <a:gsLst>
                    <a:gs pos="0">
                      <a:srgbClr val="3CAF9C"/>
                    </a:gs>
                    <a:gs pos="78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0295" y="8441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0" name="文本框 59"/>
              <p:cNvSpPr txBox="1"/>
              <p:nvPr/>
            </p:nvSpPr>
            <p:spPr>
              <a:xfrm>
                <a:off x="9841" y="8454"/>
                <a:ext cx="14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文本块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i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(text chunk)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</p:grpSp>
      <p:sp>
        <p:nvSpPr>
          <p:cNvPr id="72" name="文本框 71"/>
          <p:cNvSpPr txBox="1"/>
          <p:nvPr/>
        </p:nvSpPr>
        <p:spPr>
          <a:xfrm>
            <a:off x="86360" y="86995"/>
            <a:ext cx="4070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Alibaba PuHuiTi Bold" panose="00020600040101010101" charset="-122"/>
                <a:ea typeface="Alibaba PuHuiTi Bold" panose="00020600040101010101" charset="-122"/>
                <a:cs typeface="Alibaba PuHuiTi Bold" panose="00020600040101010101" charset="-122"/>
              </a:rPr>
              <a:t>构建自己的</a:t>
            </a:r>
            <a:r>
              <a:rPr lang="en-US" altLang="zh-CN" sz="3200" b="1">
                <a:latin typeface="Alibaba PuHuiTi Bold" panose="00020600040101010101" charset="-122"/>
                <a:ea typeface="Alibaba PuHuiTi Bold" panose="00020600040101010101" charset="-122"/>
                <a:cs typeface="Alibaba PuHuiTi Bold" panose="00020600040101010101" charset="-122"/>
              </a:rPr>
              <a:t>ChatPDF</a:t>
            </a:r>
            <a:endParaRPr lang="en-US" altLang="zh-CN" sz="3200" b="1">
              <a:latin typeface="Alibaba PuHuiTi Bold" panose="00020600040101010101" charset="-122"/>
              <a:ea typeface="Alibaba PuHuiTi Bold" panose="00020600040101010101" charset="-122"/>
              <a:cs typeface="Alibaba PuHuiTi Bold" panose="00020600040101010101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229870" y="670560"/>
            <a:ext cx="20593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rot="0">
            <a:off x="5582920" y="657225"/>
            <a:ext cx="1082040" cy="1301115"/>
            <a:chOff x="8792" y="4680"/>
            <a:chExt cx="1704" cy="2049"/>
          </a:xfrm>
        </p:grpSpPr>
        <p:pic>
          <p:nvPicPr>
            <p:cNvPr id="3" name="图片 2" descr="21599324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880" y="4680"/>
              <a:ext cx="1440" cy="144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8792" y="6149"/>
              <a:ext cx="170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PDF</a:t>
              </a:r>
              <a:r>
                <a:rPr lang="zh-CN" altLang="en-US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文件</a:t>
              </a:r>
              <a:endParaRPr lang="zh-CN" altLang="en-US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603875" y="1998345"/>
            <a:ext cx="1097280" cy="1888490"/>
            <a:chOff x="8825" y="3147"/>
            <a:chExt cx="1728" cy="2974"/>
          </a:xfrm>
        </p:grpSpPr>
        <p:grpSp>
          <p:nvGrpSpPr>
            <p:cNvPr id="8" name="组合 7"/>
            <p:cNvGrpSpPr/>
            <p:nvPr/>
          </p:nvGrpSpPr>
          <p:grpSpPr>
            <a:xfrm rot="0">
              <a:off x="8825" y="4119"/>
              <a:ext cx="1728" cy="2002"/>
              <a:chOff x="8792" y="7460"/>
              <a:chExt cx="1728" cy="2002"/>
            </a:xfrm>
          </p:grpSpPr>
          <p:pic>
            <p:nvPicPr>
              <p:cNvPr id="2" name="图片 1" descr="2158769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80" y="7460"/>
                <a:ext cx="1440" cy="1440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8792" y="8882"/>
                <a:ext cx="1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</a:t>
                </a:r>
                <a:r>
                  <a:rPr lang="zh-CN" altLang="en-US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内容</a:t>
                </a:r>
                <a:endParaRPr lang="zh-CN" altLang="en-US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cxnSp>
          <p:nvCxnSpPr>
            <p:cNvPr id="7" name="直接箭头连接符 6"/>
            <p:cNvCxnSpPr/>
            <p:nvPr/>
          </p:nvCxnSpPr>
          <p:spPr>
            <a:xfrm>
              <a:off x="9588" y="3147"/>
              <a:ext cx="0" cy="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4076065" y="3886200"/>
            <a:ext cx="4063365" cy="1347470"/>
            <a:chOff x="6419" y="6120"/>
            <a:chExt cx="6399" cy="2122"/>
          </a:xfrm>
        </p:grpSpPr>
        <p:grpSp>
          <p:nvGrpSpPr>
            <p:cNvPr id="12" name="组合 11"/>
            <p:cNvGrpSpPr/>
            <p:nvPr/>
          </p:nvGrpSpPr>
          <p:grpSpPr>
            <a:xfrm rot="0">
              <a:off x="6419" y="7024"/>
              <a:ext cx="1440" cy="1218"/>
              <a:chOff x="7974" y="7460"/>
              <a:chExt cx="3249" cy="2747"/>
            </a:xfrm>
          </p:grpSpPr>
          <p:pic>
            <p:nvPicPr>
              <p:cNvPr id="13" name="图片 12" descr="2158769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80" y="7460"/>
                <a:ext cx="1440" cy="1440"/>
              </a:xfrm>
              <a:prstGeom prst="rect">
                <a:avLst/>
              </a:prstGeom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7974" y="8899"/>
                <a:ext cx="3249" cy="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文本块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1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(text chunk)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8192" y="7024"/>
              <a:ext cx="1440" cy="1218"/>
              <a:chOff x="7974" y="7460"/>
              <a:chExt cx="3249" cy="2747"/>
            </a:xfrm>
          </p:grpSpPr>
          <p:pic>
            <p:nvPicPr>
              <p:cNvPr id="16" name="图片 15" descr="2158769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80" y="7460"/>
                <a:ext cx="1440" cy="1440"/>
              </a:xfrm>
              <a:prstGeom prst="rect">
                <a:avLst/>
              </a:prstGeom>
            </p:spPr>
          </p:pic>
          <p:sp>
            <p:nvSpPr>
              <p:cNvPr id="17" name="文本框 16"/>
              <p:cNvSpPr txBox="1"/>
              <p:nvPr/>
            </p:nvSpPr>
            <p:spPr>
              <a:xfrm>
                <a:off x="7974" y="8899"/>
                <a:ext cx="3249" cy="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文本块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2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(text chunk)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0">
              <a:off x="11378" y="7024"/>
              <a:ext cx="1440" cy="1218"/>
              <a:chOff x="7974" y="7460"/>
              <a:chExt cx="3249" cy="2747"/>
            </a:xfrm>
          </p:grpSpPr>
          <p:pic>
            <p:nvPicPr>
              <p:cNvPr id="19" name="图片 18" descr="2158769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80" y="7460"/>
                <a:ext cx="1440" cy="1440"/>
              </a:xfrm>
              <a:prstGeom prst="rect">
                <a:avLst/>
              </a:prstGeom>
            </p:spPr>
          </p:pic>
          <p:sp>
            <p:nvSpPr>
              <p:cNvPr id="20" name="文本框 19"/>
              <p:cNvSpPr txBox="1"/>
              <p:nvPr/>
            </p:nvSpPr>
            <p:spPr>
              <a:xfrm>
                <a:off x="7974" y="8899"/>
                <a:ext cx="3249" cy="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文本块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n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(text chunk)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cxnSp>
          <p:nvCxnSpPr>
            <p:cNvPr id="25" name="肘形连接符 24"/>
            <p:cNvCxnSpPr/>
            <p:nvPr/>
          </p:nvCxnSpPr>
          <p:spPr>
            <a:xfrm rot="5400000">
              <a:off x="8017" y="5243"/>
              <a:ext cx="794" cy="25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/>
            <p:nvPr/>
          </p:nvCxnSpPr>
          <p:spPr>
            <a:xfrm rot="5400000">
              <a:off x="8904" y="6129"/>
              <a:ext cx="794" cy="777"/>
            </a:xfrm>
            <a:prstGeom prst="bentConnector3">
              <a:avLst>
                <a:gd name="adj1" fmla="val 5005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/>
            <p:nvPr/>
          </p:nvCxnSpPr>
          <p:spPr>
            <a:xfrm rot="5400000" flipV="1">
              <a:off x="9716" y="6094"/>
              <a:ext cx="794" cy="847"/>
            </a:xfrm>
            <a:prstGeom prst="bentConnector3">
              <a:avLst>
                <a:gd name="adj1" fmla="val 5006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/>
            <p:nvPr/>
          </p:nvCxnSpPr>
          <p:spPr>
            <a:xfrm rot="5400000" flipV="1">
              <a:off x="10497" y="5313"/>
              <a:ext cx="794" cy="2409"/>
            </a:xfrm>
            <a:prstGeom prst="bentConnector3">
              <a:avLst>
                <a:gd name="adj1" fmla="val 5005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组合 60"/>
            <p:cNvGrpSpPr/>
            <p:nvPr/>
          </p:nvGrpSpPr>
          <p:grpSpPr>
            <a:xfrm rot="0">
              <a:off x="9841" y="7281"/>
              <a:ext cx="1440" cy="961"/>
              <a:chOff x="9841" y="8073"/>
              <a:chExt cx="1440" cy="961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0297" y="8073"/>
                <a:ext cx="519" cy="119"/>
                <a:chOff x="9894" y="8441"/>
                <a:chExt cx="519" cy="119"/>
              </a:xfrm>
            </p:grpSpPr>
            <p:sp>
              <p:nvSpPr>
                <p:cNvPr id="21" name="椭圆 20"/>
                <p:cNvSpPr/>
                <p:nvPr/>
              </p:nvSpPr>
              <p:spPr>
                <a:xfrm>
                  <a:off x="9894" y="8442"/>
                  <a:ext cx="119" cy="119"/>
                </a:xfrm>
                <a:prstGeom prst="ellipse">
                  <a:avLst/>
                </a:prstGeom>
                <a:solidFill>
                  <a:srgbClr val="3CAF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10099" y="8441"/>
                  <a:ext cx="119" cy="119"/>
                </a:xfrm>
                <a:prstGeom prst="ellipse">
                  <a:avLst/>
                </a:prstGeom>
                <a:gradFill>
                  <a:gsLst>
                    <a:gs pos="0">
                      <a:srgbClr val="3CAF9C"/>
                    </a:gs>
                    <a:gs pos="78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0295" y="8441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0" name="文本框 59"/>
              <p:cNvSpPr txBox="1"/>
              <p:nvPr/>
            </p:nvSpPr>
            <p:spPr>
              <a:xfrm>
                <a:off x="9841" y="8454"/>
                <a:ext cx="14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文本块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i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(text chunk)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4109085" y="5233670"/>
            <a:ext cx="4040505" cy="915035"/>
            <a:chOff x="6471" y="8242"/>
            <a:chExt cx="6363" cy="1441"/>
          </a:xfrm>
        </p:grpSpPr>
        <p:grpSp>
          <p:nvGrpSpPr>
            <p:cNvPr id="65" name="组合 64"/>
            <p:cNvGrpSpPr/>
            <p:nvPr/>
          </p:nvGrpSpPr>
          <p:grpSpPr>
            <a:xfrm>
              <a:off x="6471" y="8749"/>
              <a:ext cx="1440" cy="930"/>
              <a:chOff x="6471" y="9427"/>
              <a:chExt cx="1440" cy="93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6567" y="9427"/>
                <a:ext cx="1246" cy="338"/>
                <a:chOff x="6567" y="9361"/>
                <a:chExt cx="1246" cy="338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6567" y="9361"/>
                  <a:ext cx="1247" cy="338"/>
                </a:xfrm>
                <a:prstGeom prst="rect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6624" y="9403"/>
                  <a:ext cx="254" cy="25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6920" y="9403"/>
                  <a:ext cx="254" cy="254"/>
                </a:xfrm>
                <a:prstGeom prst="ellipse">
                  <a:avLst/>
                </a:prstGeom>
                <a:solidFill>
                  <a:srgbClr val="129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7216" y="9403"/>
                  <a:ext cx="254" cy="254"/>
                </a:xfrm>
                <a:prstGeom prst="ellipse">
                  <a:avLst/>
                </a:prstGeom>
                <a:solidFill>
                  <a:srgbClr val="16B2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7512" y="9403"/>
                  <a:ext cx="254" cy="254"/>
                </a:xfrm>
                <a:prstGeom prst="ellipse">
                  <a:avLst/>
                </a:prstGeom>
                <a:solidFill>
                  <a:srgbClr val="16B2FF">
                    <a:alpha val="2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6" name="文本框 55"/>
              <p:cNvSpPr txBox="1"/>
              <p:nvPr/>
            </p:nvSpPr>
            <p:spPr>
              <a:xfrm>
                <a:off x="6471" y="9777"/>
                <a:ext cx="14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特征嵌入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1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embedding)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192" y="8745"/>
              <a:ext cx="1440" cy="938"/>
              <a:chOff x="8192" y="9423"/>
              <a:chExt cx="1440" cy="938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8268" y="9423"/>
                <a:ext cx="1247" cy="338"/>
                <a:chOff x="6567" y="9361"/>
                <a:chExt cx="1247" cy="338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6567" y="9361"/>
                  <a:ext cx="1247" cy="338"/>
                </a:xfrm>
                <a:prstGeom prst="rect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6624" y="9403"/>
                  <a:ext cx="254" cy="2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6920" y="9403"/>
                  <a:ext cx="254" cy="2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7216" y="9403"/>
                  <a:ext cx="254" cy="2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7512" y="9403"/>
                  <a:ext cx="254" cy="254"/>
                </a:xfrm>
                <a:prstGeom prst="ellipse">
                  <a:avLst/>
                </a:prstGeom>
                <a:solidFill>
                  <a:srgbClr val="FFC000">
                    <a:alpha val="2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7" name="文本框 56"/>
              <p:cNvSpPr txBox="1"/>
              <p:nvPr/>
            </p:nvSpPr>
            <p:spPr>
              <a:xfrm>
                <a:off x="8192" y="9781"/>
                <a:ext cx="14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特征嵌入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2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embedding)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9842" y="8752"/>
              <a:ext cx="1440" cy="928"/>
              <a:chOff x="9842" y="9430"/>
              <a:chExt cx="1440" cy="928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9898" y="9430"/>
                <a:ext cx="1247" cy="338"/>
                <a:chOff x="6567" y="9361"/>
                <a:chExt cx="1247" cy="338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6567" y="9361"/>
                  <a:ext cx="1247" cy="338"/>
                </a:xfrm>
                <a:prstGeom prst="rect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6624" y="9403"/>
                  <a:ext cx="254" cy="2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6920" y="9403"/>
                  <a:ext cx="254" cy="2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7216" y="9403"/>
                  <a:ext cx="254" cy="2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7512" y="9403"/>
                  <a:ext cx="254" cy="254"/>
                </a:xfrm>
                <a:prstGeom prst="ellipse">
                  <a:avLst/>
                </a:prstGeom>
                <a:solidFill>
                  <a:srgbClr val="00B050">
                    <a:alpha val="2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" name="文本框 57"/>
              <p:cNvSpPr txBox="1"/>
              <p:nvPr/>
            </p:nvSpPr>
            <p:spPr>
              <a:xfrm>
                <a:off x="9842" y="9778"/>
                <a:ext cx="14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特征嵌入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i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embedding)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11394" y="8752"/>
              <a:ext cx="1440" cy="929"/>
              <a:chOff x="11394" y="9430"/>
              <a:chExt cx="1440" cy="929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11491" y="9430"/>
                <a:ext cx="1246" cy="338"/>
                <a:chOff x="6567" y="9361"/>
                <a:chExt cx="1246" cy="338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6567" y="9361"/>
                  <a:ext cx="1247" cy="338"/>
                </a:xfrm>
                <a:prstGeom prst="rect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6624" y="9403"/>
                  <a:ext cx="254" cy="254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6920" y="9403"/>
                  <a:ext cx="254" cy="254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7216" y="9403"/>
                  <a:ext cx="254" cy="254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7512" y="9403"/>
                  <a:ext cx="254" cy="254"/>
                </a:xfrm>
                <a:prstGeom prst="ellipse">
                  <a:avLst/>
                </a:prstGeom>
                <a:solidFill>
                  <a:srgbClr val="002060">
                    <a:alpha val="2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" name="文本框 58"/>
              <p:cNvSpPr txBox="1"/>
              <p:nvPr/>
            </p:nvSpPr>
            <p:spPr>
              <a:xfrm>
                <a:off x="11394" y="9779"/>
                <a:ext cx="14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特征嵌入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n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embedding)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cxnSp>
          <p:nvCxnSpPr>
            <p:cNvPr id="66" name="直接箭头连接符 65"/>
            <p:cNvCxnSpPr/>
            <p:nvPr/>
          </p:nvCxnSpPr>
          <p:spPr>
            <a:xfrm>
              <a:off x="7139" y="8242"/>
              <a:ext cx="0" cy="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8917" y="8242"/>
              <a:ext cx="0" cy="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10562" y="8242"/>
              <a:ext cx="0" cy="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12119" y="8242"/>
              <a:ext cx="0" cy="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86360" y="86995"/>
            <a:ext cx="4070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Alibaba PuHuiTi Bold" panose="00020600040101010101" charset="-122"/>
                <a:ea typeface="Alibaba PuHuiTi Bold" panose="00020600040101010101" charset="-122"/>
                <a:cs typeface="Alibaba PuHuiTi Bold" panose="00020600040101010101" charset="-122"/>
              </a:rPr>
              <a:t>构建自己的</a:t>
            </a:r>
            <a:r>
              <a:rPr lang="en-US" altLang="zh-CN" sz="3200" b="1">
                <a:latin typeface="Alibaba PuHuiTi Bold" panose="00020600040101010101" charset="-122"/>
                <a:ea typeface="Alibaba PuHuiTi Bold" panose="00020600040101010101" charset="-122"/>
                <a:cs typeface="Alibaba PuHuiTi Bold" panose="00020600040101010101" charset="-122"/>
              </a:rPr>
              <a:t>ChatPDF</a:t>
            </a:r>
            <a:endParaRPr lang="en-US" altLang="zh-CN" sz="3200" b="1">
              <a:latin typeface="Alibaba PuHuiTi Bold" panose="00020600040101010101" charset="-122"/>
              <a:ea typeface="Alibaba PuHuiTi Bold" panose="00020600040101010101" charset="-122"/>
              <a:cs typeface="Alibaba PuHuiTi Bold" panose="00020600040101010101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229870" y="670560"/>
            <a:ext cx="20593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rot="0">
            <a:off x="5582920" y="274320"/>
            <a:ext cx="1082040" cy="1301115"/>
            <a:chOff x="8792" y="4680"/>
            <a:chExt cx="1704" cy="2049"/>
          </a:xfrm>
        </p:grpSpPr>
        <p:pic>
          <p:nvPicPr>
            <p:cNvPr id="3" name="图片 2" descr="21599324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880" y="4680"/>
              <a:ext cx="1440" cy="144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8792" y="6149"/>
              <a:ext cx="170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PDF</a:t>
              </a:r>
              <a:r>
                <a:rPr lang="zh-CN" altLang="en-US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文件</a:t>
              </a:r>
              <a:endParaRPr lang="zh-CN" altLang="en-US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603875" y="1615440"/>
            <a:ext cx="1097280" cy="1888490"/>
            <a:chOff x="8825" y="2544"/>
            <a:chExt cx="1728" cy="2974"/>
          </a:xfrm>
        </p:grpSpPr>
        <p:grpSp>
          <p:nvGrpSpPr>
            <p:cNvPr id="8" name="组合 7"/>
            <p:cNvGrpSpPr/>
            <p:nvPr/>
          </p:nvGrpSpPr>
          <p:grpSpPr>
            <a:xfrm rot="0">
              <a:off x="8825" y="3516"/>
              <a:ext cx="1728" cy="2002"/>
              <a:chOff x="8792" y="7460"/>
              <a:chExt cx="1728" cy="2002"/>
            </a:xfrm>
          </p:grpSpPr>
          <p:pic>
            <p:nvPicPr>
              <p:cNvPr id="2" name="图片 1" descr="2158769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80" y="7460"/>
                <a:ext cx="1440" cy="1440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8792" y="8882"/>
                <a:ext cx="1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</a:t>
                </a:r>
                <a:r>
                  <a:rPr lang="zh-CN" altLang="en-US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内容</a:t>
                </a:r>
                <a:endParaRPr lang="zh-CN" altLang="en-US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cxnSp>
          <p:nvCxnSpPr>
            <p:cNvPr id="7" name="直接箭头连接符 6"/>
            <p:cNvCxnSpPr/>
            <p:nvPr/>
          </p:nvCxnSpPr>
          <p:spPr>
            <a:xfrm>
              <a:off x="9588" y="2544"/>
              <a:ext cx="0" cy="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4076065" y="3503295"/>
            <a:ext cx="4063365" cy="1347470"/>
            <a:chOff x="6419" y="5517"/>
            <a:chExt cx="6399" cy="2122"/>
          </a:xfrm>
        </p:grpSpPr>
        <p:grpSp>
          <p:nvGrpSpPr>
            <p:cNvPr id="12" name="组合 11"/>
            <p:cNvGrpSpPr/>
            <p:nvPr/>
          </p:nvGrpSpPr>
          <p:grpSpPr>
            <a:xfrm rot="0">
              <a:off x="6419" y="6421"/>
              <a:ext cx="1440" cy="1218"/>
              <a:chOff x="7974" y="7460"/>
              <a:chExt cx="3249" cy="2747"/>
            </a:xfrm>
          </p:grpSpPr>
          <p:pic>
            <p:nvPicPr>
              <p:cNvPr id="13" name="图片 12" descr="2158769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80" y="7460"/>
                <a:ext cx="1440" cy="1440"/>
              </a:xfrm>
              <a:prstGeom prst="rect">
                <a:avLst/>
              </a:prstGeom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7974" y="8899"/>
                <a:ext cx="3249" cy="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文本块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1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(text chunk)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8192" y="6421"/>
              <a:ext cx="1440" cy="1218"/>
              <a:chOff x="7974" y="7460"/>
              <a:chExt cx="3249" cy="2747"/>
            </a:xfrm>
          </p:grpSpPr>
          <p:pic>
            <p:nvPicPr>
              <p:cNvPr id="16" name="图片 15" descr="2158769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80" y="7460"/>
                <a:ext cx="1440" cy="1440"/>
              </a:xfrm>
              <a:prstGeom prst="rect">
                <a:avLst/>
              </a:prstGeom>
            </p:spPr>
          </p:pic>
          <p:sp>
            <p:nvSpPr>
              <p:cNvPr id="17" name="文本框 16"/>
              <p:cNvSpPr txBox="1"/>
              <p:nvPr/>
            </p:nvSpPr>
            <p:spPr>
              <a:xfrm>
                <a:off x="7974" y="8899"/>
                <a:ext cx="3249" cy="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文本块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2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(text chunk)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0">
              <a:off x="11378" y="6421"/>
              <a:ext cx="1440" cy="1218"/>
              <a:chOff x="7974" y="7460"/>
              <a:chExt cx="3249" cy="2747"/>
            </a:xfrm>
          </p:grpSpPr>
          <p:pic>
            <p:nvPicPr>
              <p:cNvPr id="19" name="图片 18" descr="2158769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80" y="7460"/>
                <a:ext cx="1440" cy="1440"/>
              </a:xfrm>
              <a:prstGeom prst="rect">
                <a:avLst/>
              </a:prstGeom>
            </p:spPr>
          </p:pic>
          <p:sp>
            <p:nvSpPr>
              <p:cNvPr id="20" name="文本框 19"/>
              <p:cNvSpPr txBox="1"/>
              <p:nvPr/>
            </p:nvSpPr>
            <p:spPr>
              <a:xfrm>
                <a:off x="7974" y="8899"/>
                <a:ext cx="3249" cy="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文本块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n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(text chunk)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cxnSp>
          <p:nvCxnSpPr>
            <p:cNvPr id="25" name="肘形连接符 24"/>
            <p:cNvCxnSpPr/>
            <p:nvPr/>
          </p:nvCxnSpPr>
          <p:spPr>
            <a:xfrm rot="5400000">
              <a:off x="8017" y="4640"/>
              <a:ext cx="794" cy="25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/>
            <p:nvPr/>
          </p:nvCxnSpPr>
          <p:spPr>
            <a:xfrm rot="5400000">
              <a:off x="8904" y="5526"/>
              <a:ext cx="794" cy="777"/>
            </a:xfrm>
            <a:prstGeom prst="bentConnector3">
              <a:avLst>
                <a:gd name="adj1" fmla="val 5005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/>
            <p:nvPr/>
          </p:nvCxnSpPr>
          <p:spPr>
            <a:xfrm rot="5400000" flipV="1">
              <a:off x="9716" y="5491"/>
              <a:ext cx="794" cy="847"/>
            </a:xfrm>
            <a:prstGeom prst="bentConnector3">
              <a:avLst>
                <a:gd name="adj1" fmla="val 5006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/>
            <p:nvPr/>
          </p:nvCxnSpPr>
          <p:spPr>
            <a:xfrm rot="5400000" flipV="1">
              <a:off x="10497" y="4710"/>
              <a:ext cx="794" cy="2409"/>
            </a:xfrm>
            <a:prstGeom prst="bentConnector3">
              <a:avLst>
                <a:gd name="adj1" fmla="val 5005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组合 60"/>
            <p:cNvGrpSpPr/>
            <p:nvPr/>
          </p:nvGrpSpPr>
          <p:grpSpPr>
            <a:xfrm rot="0">
              <a:off x="9841" y="6678"/>
              <a:ext cx="1440" cy="961"/>
              <a:chOff x="9841" y="8073"/>
              <a:chExt cx="1440" cy="961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0297" y="8073"/>
                <a:ext cx="519" cy="119"/>
                <a:chOff x="9894" y="8441"/>
                <a:chExt cx="519" cy="119"/>
              </a:xfrm>
            </p:grpSpPr>
            <p:sp>
              <p:nvSpPr>
                <p:cNvPr id="21" name="椭圆 20"/>
                <p:cNvSpPr/>
                <p:nvPr/>
              </p:nvSpPr>
              <p:spPr>
                <a:xfrm>
                  <a:off x="9894" y="8442"/>
                  <a:ext cx="119" cy="119"/>
                </a:xfrm>
                <a:prstGeom prst="ellipse">
                  <a:avLst/>
                </a:prstGeom>
                <a:solidFill>
                  <a:srgbClr val="3CAF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10099" y="8441"/>
                  <a:ext cx="119" cy="119"/>
                </a:xfrm>
                <a:prstGeom prst="ellipse">
                  <a:avLst/>
                </a:prstGeom>
                <a:gradFill>
                  <a:gsLst>
                    <a:gs pos="0">
                      <a:srgbClr val="3CAF9C"/>
                    </a:gs>
                    <a:gs pos="78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0295" y="8441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0" name="文本框 59"/>
              <p:cNvSpPr txBox="1"/>
              <p:nvPr/>
            </p:nvSpPr>
            <p:spPr>
              <a:xfrm>
                <a:off x="9841" y="8454"/>
                <a:ext cx="14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文本块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i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(text chunk)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109085" y="4850765"/>
            <a:ext cx="4040505" cy="915035"/>
            <a:chOff x="6471" y="7639"/>
            <a:chExt cx="6363" cy="1441"/>
          </a:xfrm>
        </p:grpSpPr>
        <p:grpSp>
          <p:nvGrpSpPr>
            <p:cNvPr id="65" name="组合 64"/>
            <p:cNvGrpSpPr/>
            <p:nvPr/>
          </p:nvGrpSpPr>
          <p:grpSpPr>
            <a:xfrm rot="0">
              <a:off x="6471" y="8146"/>
              <a:ext cx="1440" cy="930"/>
              <a:chOff x="6471" y="9427"/>
              <a:chExt cx="1440" cy="93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6567" y="9427"/>
                <a:ext cx="1246" cy="338"/>
                <a:chOff x="6567" y="9361"/>
                <a:chExt cx="1246" cy="338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6567" y="9361"/>
                  <a:ext cx="1247" cy="338"/>
                </a:xfrm>
                <a:prstGeom prst="rect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6624" y="9403"/>
                  <a:ext cx="254" cy="25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6920" y="9403"/>
                  <a:ext cx="254" cy="254"/>
                </a:xfrm>
                <a:prstGeom prst="ellipse">
                  <a:avLst/>
                </a:prstGeom>
                <a:solidFill>
                  <a:srgbClr val="129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7216" y="9403"/>
                  <a:ext cx="254" cy="254"/>
                </a:xfrm>
                <a:prstGeom prst="ellipse">
                  <a:avLst/>
                </a:prstGeom>
                <a:solidFill>
                  <a:srgbClr val="16B2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7512" y="9403"/>
                  <a:ext cx="254" cy="254"/>
                </a:xfrm>
                <a:prstGeom prst="ellipse">
                  <a:avLst/>
                </a:prstGeom>
                <a:solidFill>
                  <a:srgbClr val="16B2FF">
                    <a:alpha val="2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6" name="文本框 55"/>
              <p:cNvSpPr txBox="1"/>
              <p:nvPr/>
            </p:nvSpPr>
            <p:spPr>
              <a:xfrm>
                <a:off x="6471" y="9777"/>
                <a:ext cx="14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特征嵌入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1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embedding)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 rot="0">
              <a:off x="8192" y="8142"/>
              <a:ext cx="1440" cy="938"/>
              <a:chOff x="8192" y="9423"/>
              <a:chExt cx="1440" cy="938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8268" y="9423"/>
                <a:ext cx="1247" cy="338"/>
                <a:chOff x="6567" y="9361"/>
                <a:chExt cx="1247" cy="338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6567" y="9361"/>
                  <a:ext cx="1247" cy="338"/>
                </a:xfrm>
                <a:prstGeom prst="rect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6624" y="9403"/>
                  <a:ext cx="254" cy="2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6920" y="9403"/>
                  <a:ext cx="254" cy="2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7216" y="9403"/>
                  <a:ext cx="254" cy="2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7512" y="9403"/>
                  <a:ext cx="254" cy="254"/>
                </a:xfrm>
                <a:prstGeom prst="ellipse">
                  <a:avLst/>
                </a:prstGeom>
                <a:solidFill>
                  <a:srgbClr val="FFC000">
                    <a:alpha val="2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7" name="文本框 56"/>
              <p:cNvSpPr txBox="1"/>
              <p:nvPr/>
            </p:nvSpPr>
            <p:spPr>
              <a:xfrm>
                <a:off x="8192" y="9781"/>
                <a:ext cx="14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特征嵌入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2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embedding)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9842" y="8149"/>
              <a:ext cx="1440" cy="928"/>
              <a:chOff x="9842" y="9430"/>
              <a:chExt cx="1440" cy="928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9898" y="9430"/>
                <a:ext cx="1247" cy="338"/>
                <a:chOff x="6567" y="9361"/>
                <a:chExt cx="1247" cy="338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6567" y="9361"/>
                  <a:ext cx="1247" cy="338"/>
                </a:xfrm>
                <a:prstGeom prst="rect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6624" y="9403"/>
                  <a:ext cx="254" cy="2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6920" y="9403"/>
                  <a:ext cx="254" cy="2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7216" y="9403"/>
                  <a:ext cx="254" cy="2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7512" y="9403"/>
                  <a:ext cx="254" cy="254"/>
                </a:xfrm>
                <a:prstGeom prst="ellipse">
                  <a:avLst/>
                </a:prstGeom>
                <a:solidFill>
                  <a:srgbClr val="00B050">
                    <a:alpha val="2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" name="文本框 57"/>
              <p:cNvSpPr txBox="1"/>
              <p:nvPr/>
            </p:nvSpPr>
            <p:spPr>
              <a:xfrm>
                <a:off x="9842" y="9778"/>
                <a:ext cx="14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特征嵌入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i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embedding)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 rot="0">
              <a:off x="11394" y="8149"/>
              <a:ext cx="1440" cy="929"/>
              <a:chOff x="11394" y="9430"/>
              <a:chExt cx="1440" cy="929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11491" y="9430"/>
                <a:ext cx="1246" cy="338"/>
                <a:chOff x="6567" y="9361"/>
                <a:chExt cx="1246" cy="338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6567" y="9361"/>
                  <a:ext cx="1247" cy="338"/>
                </a:xfrm>
                <a:prstGeom prst="rect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6624" y="9403"/>
                  <a:ext cx="254" cy="254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6920" y="9403"/>
                  <a:ext cx="254" cy="254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7216" y="9403"/>
                  <a:ext cx="254" cy="254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7512" y="9403"/>
                  <a:ext cx="254" cy="254"/>
                </a:xfrm>
                <a:prstGeom prst="ellipse">
                  <a:avLst/>
                </a:prstGeom>
                <a:solidFill>
                  <a:srgbClr val="002060">
                    <a:alpha val="2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" name="文本框 58"/>
              <p:cNvSpPr txBox="1"/>
              <p:nvPr/>
            </p:nvSpPr>
            <p:spPr>
              <a:xfrm>
                <a:off x="11394" y="9779"/>
                <a:ext cx="14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特征嵌入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n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embedding)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cxnSp>
          <p:nvCxnSpPr>
            <p:cNvPr id="66" name="直接箭头连接符 65"/>
            <p:cNvCxnSpPr/>
            <p:nvPr/>
          </p:nvCxnSpPr>
          <p:spPr>
            <a:xfrm>
              <a:off x="7139" y="7639"/>
              <a:ext cx="0" cy="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8917" y="7639"/>
              <a:ext cx="0" cy="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10562" y="7639"/>
              <a:ext cx="0" cy="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12119" y="7639"/>
              <a:ext cx="0" cy="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4067810" y="5100320"/>
            <a:ext cx="4112895" cy="6654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4558665" y="5826125"/>
            <a:ext cx="3133090" cy="815975"/>
            <a:chOff x="7179" y="9175"/>
            <a:chExt cx="4934" cy="1285"/>
          </a:xfrm>
        </p:grpSpPr>
        <p:grpSp>
          <p:nvGrpSpPr>
            <p:cNvPr id="27" name="组合 26"/>
            <p:cNvGrpSpPr/>
            <p:nvPr/>
          </p:nvGrpSpPr>
          <p:grpSpPr>
            <a:xfrm>
              <a:off x="8978" y="9662"/>
              <a:ext cx="2078" cy="798"/>
              <a:chOff x="8457" y="9716"/>
              <a:chExt cx="2078" cy="798"/>
            </a:xfrm>
          </p:grpSpPr>
          <p:pic>
            <p:nvPicPr>
              <p:cNvPr id="10" name="图片 9" descr="空间索引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57" y="9758"/>
                <a:ext cx="714" cy="714"/>
              </a:xfrm>
              <a:prstGeom prst="rect">
                <a:avLst/>
              </a:prstGeom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8947" y="9716"/>
                <a:ext cx="1589" cy="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语义索引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(semantic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index)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cxnSp>
          <p:nvCxnSpPr>
            <p:cNvPr id="28" name="肘形连接符 27"/>
            <p:cNvCxnSpPr/>
            <p:nvPr/>
          </p:nvCxnSpPr>
          <p:spPr>
            <a:xfrm rot="5400000" flipV="1">
              <a:off x="8228" y="8126"/>
              <a:ext cx="487" cy="258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/>
            <p:nvPr/>
          </p:nvCxnSpPr>
          <p:spPr>
            <a:xfrm rot="5400000" flipV="1">
              <a:off x="9092" y="8990"/>
              <a:ext cx="483" cy="862"/>
            </a:xfrm>
            <a:prstGeom prst="bentConnector3">
              <a:avLst>
                <a:gd name="adj1" fmla="val 50104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/>
            <p:nvPr/>
          </p:nvCxnSpPr>
          <p:spPr>
            <a:xfrm rot="5400000">
              <a:off x="9919" y="9019"/>
              <a:ext cx="486" cy="799"/>
            </a:xfrm>
            <a:prstGeom prst="bentConnector3">
              <a:avLst>
                <a:gd name="adj1" fmla="val 49897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肘形连接符 71"/>
            <p:cNvCxnSpPr/>
            <p:nvPr/>
          </p:nvCxnSpPr>
          <p:spPr>
            <a:xfrm rot="5400000">
              <a:off x="10695" y="8243"/>
              <a:ext cx="485" cy="2353"/>
            </a:xfrm>
            <a:prstGeom prst="bentConnector3">
              <a:avLst>
                <a:gd name="adj1" fmla="val 5010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/>
          <p:cNvSpPr txBox="1"/>
          <p:nvPr/>
        </p:nvSpPr>
        <p:spPr>
          <a:xfrm>
            <a:off x="86360" y="86995"/>
            <a:ext cx="4070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Alibaba PuHuiTi Bold" panose="00020600040101010101" charset="-122"/>
                <a:ea typeface="Alibaba PuHuiTi Bold" panose="00020600040101010101" charset="-122"/>
                <a:cs typeface="Alibaba PuHuiTi Bold" panose="00020600040101010101" charset="-122"/>
              </a:rPr>
              <a:t>构建自己的</a:t>
            </a:r>
            <a:r>
              <a:rPr lang="en-US" altLang="zh-CN" sz="3200" b="1">
                <a:latin typeface="Alibaba PuHuiTi Bold" panose="00020600040101010101" charset="-122"/>
                <a:ea typeface="Alibaba PuHuiTi Bold" panose="00020600040101010101" charset="-122"/>
                <a:cs typeface="Alibaba PuHuiTi Bold" panose="00020600040101010101" charset="-122"/>
              </a:rPr>
              <a:t>ChatPDF</a:t>
            </a:r>
            <a:endParaRPr lang="en-US" altLang="zh-CN" sz="3200" b="1">
              <a:latin typeface="Alibaba PuHuiTi Bold" panose="00020600040101010101" charset="-122"/>
              <a:ea typeface="Alibaba PuHuiTi Bold" panose="00020600040101010101" charset="-122"/>
              <a:cs typeface="Alibaba PuHuiTi Bold" panose="00020600040101010101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229870" y="670560"/>
            <a:ext cx="20593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rot="0">
            <a:off x="1873885" y="274320"/>
            <a:ext cx="1082040" cy="1301115"/>
            <a:chOff x="8792" y="4680"/>
            <a:chExt cx="1704" cy="2049"/>
          </a:xfrm>
        </p:grpSpPr>
        <p:pic>
          <p:nvPicPr>
            <p:cNvPr id="3" name="图片 2" descr="21599324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880" y="4680"/>
              <a:ext cx="1440" cy="144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8792" y="6149"/>
              <a:ext cx="170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PDF</a:t>
              </a:r>
              <a:r>
                <a:rPr lang="zh-CN" altLang="en-US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文件</a:t>
              </a:r>
              <a:endParaRPr lang="zh-CN" altLang="en-US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894840" y="1615440"/>
            <a:ext cx="1097280" cy="1888490"/>
            <a:chOff x="2984" y="2544"/>
            <a:chExt cx="1728" cy="2974"/>
          </a:xfrm>
        </p:grpSpPr>
        <p:grpSp>
          <p:nvGrpSpPr>
            <p:cNvPr id="8" name="组合 7"/>
            <p:cNvGrpSpPr/>
            <p:nvPr/>
          </p:nvGrpSpPr>
          <p:grpSpPr>
            <a:xfrm rot="0">
              <a:off x="2984" y="3516"/>
              <a:ext cx="1728" cy="2002"/>
              <a:chOff x="8792" y="7460"/>
              <a:chExt cx="1728" cy="2002"/>
            </a:xfrm>
          </p:grpSpPr>
          <p:pic>
            <p:nvPicPr>
              <p:cNvPr id="2" name="图片 1" descr="2158769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80" y="7460"/>
                <a:ext cx="1440" cy="1440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8792" y="8882"/>
                <a:ext cx="1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</a:t>
                </a:r>
                <a:r>
                  <a:rPr lang="zh-CN" altLang="en-US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内容</a:t>
                </a:r>
                <a:endParaRPr lang="zh-CN" altLang="en-US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cxnSp>
          <p:nvCxnSpPr>
            <p:cNvPr id="7" name="直接箭头连接符 6"/>
            <p:cNvCxnSpPr/>
            <p:nvPr/>
          </p:nvCxnSpPr>
          <p:spPr>
            <a:xfrm>
              <a:off x="3747" y="2544"/>
              <a:ext cx="0" cy="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367030" y="3503295"/>
            <a:ext cx="4063365" cy="1347470"/>
            <a:chOff x="578" y="5517"/>
            <a:chExt cx="6399" cy="2122"/>
          </a:xfrm>
        </p:grpSpPr>
        <p:grpSp>
          <p:nvGrpSpPr>
            <p:cNvPr id="12" name="组合 11"/>
            <p:cNvGrpSpPr/>
            <p:nvPr/>
          </p:nvGrpSpPr>
          <p:grpSpPr>
            <a:xfrm rot="0">
              <a:off x="578" y="6421"/>
              <a:ext cx="1440" cy="1218"/>
              <a:chOff x="7974" y="7460"/>
              <a:chExt cx="3249" cy="2747"/>
            </a:xfrm>
          </p:grpSpPr>
          <p:pic>
            <p:nvPicPr>
              <p:cNvPr id="13" name="图片 12" descr="2158769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80" y="7460"/>
                <a:ext cx="1440" cy="1440"/>
              </a:xfrm>
              <a:prstGeom prst="rect">
                <a:avLst/>
              </a:prstGeom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7974" y="8899"/>
                <a:ext cx="3249" cy="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文本块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1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(text chunk)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2351" y="6421"/>
              <a:ext cx="1440" cy="1218"/>
              <a:chOff x="7974" y="7460"/>
              <a:chExt cx="3249" cy="2747"/>
            </a:xfrm>
          </p:grpSpPr>
          <p:pic>
            <p:nvPicPr>
              <p:cNvPr id="16" name="图片 15" descr="2158769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80" y="7460"/>
                <a:ext cx="1440" cy="1440"/>
              </a:xfrm>
              <a:prstGeom prst="rect">
                <a:avLst/>
              </a:prstGeom>
            </p:spPr>
          </p:pic>
          <p:sp>
            <p:nvSpPr>
              <p:cNvPr id="17" name="文本框 16"/>
              <p:cNvSpPr txBox="1"/>
              <p:nvPr/>
            </p:nvSpPr>
            <p:spPr>
              <a:xfrm>
                <a:off x="7974" y="8899"/>
                <a:ext cx="3249" cy="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文本块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2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(text chunk)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0">
              <a:off x="5537" y="6421"/>
              <a:ext cx="1440" cy="1218"/>
              <a:chOff x="7974" y="7460"/>
              <a:chExt cx="3249" cy="2747"/>
            </a:xfrm>
          </p:grpSpPr>
          <p:pic>
            <p:nvPicPr>
              <p:cNvPr id="19" name="图片 18" descr="2158769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80" y="7460"/>
                <a:ext cx="1440" cy="1440"/>
              </a:xfrm>
              <a:prstGeom prst="rect">
                <a:avLst/>
              </a:prstGeom>
            </p:spPr>
          </p:pic>
          <p:sp>
            <p:nvSpPr>
              <p:cNvPr id="20" name="文本框 19"/>
              <p:cNvSpPr txBox="1"/>
              <p:nvPr/>
            </p:nvSpPr>
            <p:spPr>
              <a:xfrm>
                <a:off x="7974" y="8899"/>
                <a:ext cx="3249" cy="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文本块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n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(text chunk)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cxnSp>
          <p:nvCxnSpPr>
            <p:cNvPr id="25" name="肘形连接符 24"/>
            <p:cNvCxnSpPr/>
            <p:nvPr/>
          </p:nvCxnSpPr>
          <p:spPr>
            <a:xfrm rot="5400000">
              <a:off x="2176" y="4640"/>
              <a:ext cx="794" cy="25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/>
            <p:nvPr/>
          </p:nvCxnSpPr>
          <p:spPr>
            <a:xfrm rot="5400000">
              <a:off x="3063" y="5526"/>
              <a:ext cx="794" cy="777"/>
            </a:xfrm>
            <a:prstGeom prst="bentConnector3">
              <a:avLst>
                <a:gd name="adj1" fmla="val 5005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/>
            <p:nvPr/>
          </p:nvCxnSpPr>
          <p:spPr>
            <a:xfrm rot="5400000" flipV="1">
              <a:off x="3875" y="5491"/>
              <a:ext cx="794" cy="847"/>
            </a:xfrm>
            <a:prstGeom prst="bentConnector3">
              <a:avLst>
                <a:gd name="adj1" fmla="val 5006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/>
            <p:nvPr/>
          </p:nvCxnSpPr>
          <p:spPr>
            <a:xfrm rot="5400000" flipV="1">
              <a:off x="4656" y="4710"/>
              <a:ext cx="794" cy="2409"/>
            </a:xfrm>
            <a:prstGeom prst="bentConnector3">
              <a:avLst>
                <a:gd name="adj1" fmla="val 5005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组合 60"/>
            <p:cNvGrpSpPr/>
            <p:nvPr/>
          </p:nvGrpSpPr>
          <p:grpSpPr>
            <a:xfrm rot="0">
              <a:off x="4000" y="6678"/>
              <a:ext cx="1440" cy="961"/>
              <a:chOff x="9841" y="8073"/>
              <a:chExt cx="1440" cy="961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0297" y="8073"/>
                <a:ext cx="519" cy="119"/>
                <a:chOff x="9894" y="8441"/>
                <a:chExt cx="519" cy="119"/>
              </a:xfrm>
            </p:grpSpPr>
            <p:sp>
              <p:nvSpPr>
                <p:cNvPr id="21" name="椭圆 20"/>
                <p:cNvSpPr/>
                <p:nvPr/>
              </p:nvSpPr>
              <p:spPr>
                <a:xfrm>
                  <a:off x="9894" y="8442"/>
                  <a:ext cx="119" cy="119"/>
                </a:xfrm>
                <a:prstGeom prst="ellipse">
                  <a:avLst/>
                </a:prstGeom>
                <a:solidFill>
                  <a:srgbClr val="3CAF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10099" y="8441"/>
                  <a:ext cx="119" cy="119"/>
                </a:xfrm>
                <a:prstGeom prst="ellipse">
                  <a:avLst/>
                </a:prstGeom>
                <a:gradFill>
                  <a:gsLst>
                    <a:gs pos="0">
                      <a:srgbClr val="3CAF9C"/>
                    </a:gs>
                    <a:gs pos="78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0295" y="8441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0" name="文本框 59"/>
              <p:cNvSpPr txBox="1"/>
              <p:nvPr/>
            </p:nvSpPr>
            <p:spPr>
              <a:xfrm>
                <a:off x="9841" y="8454"/>
                <a:ext cx="14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文本块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i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(text chunk)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400050" y="4850765"/>
            <a:ext cx="4040505" cy="915035"/>
            <a:chOff x="630" y="7639"/>
            <a:chExt cx="6363" cy="1441"/>
          </a:xfrm>
        </p:grpSpPr>
        <p:grpSp>
          <p:nvGrpSpPr>
            <p:cNvPr id="65" name="组合 64"/>
            <p:cNvGrpSpPr/>
            <p:nvPr/>
          </p:nvGrpSpPr>
          <p:grpSpPr>
            <a:xfrm rot="0">
              <a:off x="630" y="8146"/>
              <a:ext cx="1440" cy="930"/>
              <a:chOff x="6471" y="9427"/>
              <a:chExt cx="1440" cy="93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6567" y="9427"/>
                <a:ext cx="1246" cy="338"/>
                <a:chOff x="6567" y="9361"/>
                <a:chExt cx="1246" cy="338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6567" y="9361"/>
                  <a:ext cx="1247" cy="338"/>
                </a:xfrm>
                <a:prstGeom prst="rect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6624" y="9403"/>
                  <a:ext cx="254" cy="25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6920" y="9403"/>
                  <a:ext cx="254" cy="254"/>
                </a:xfrm>
                <a:prstGeom prst="ellipse">
                  <a:avLst/>
                </a:prstGeom>
                <a:solidFill>
                  <a:srgbClr val="129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7216" y="9403"/>
                  <a:ext cx="254" cy="254"/>
                </a:xfrm>
                <a:prstGeom prst="ellipse">
                  <a:avLst/>
                </a:prstGeom>
                <a:solidFill>
                  <a:srgbClr val="16B2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7512" y="9403"/>
                  <a:ext cx="254" cy="254"/>
                </a:xfrm>
                <a:prstGeom prst="ellipse">
                  <a:avLst/>
                </a:prstGeom>
                <a:solidFill>
                  <a:srgbClr val="16B2FF">
                    <a:alpha val="2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6" name="文本框 55"/>
              <p:cNvSpPr txBox="1"/>
              <p:nvPr/>
            </p:nvSpPr>
            <p:spPr>
              <a:xfrm>
                <a:off x="6471" y="9777"/>
                <a:ext cx="14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特征嵌入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1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embedding)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 rot="0">
              <a:off x="2351" y="8142"/>
              <a:ext cx="1440" cy="938"/>
              <a:chOff x="8192" y="9423"/>
              <a:chExt cx="1440" cy="938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8268" y="9423"/>
                <a:ext cx="1247" cy="338"/>
                <a:chOff x="6567" y="9361"/>
                <a:chExt cx="1247" cy="338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6567" y="9361"/>
                  <a:ext cx="1247" cy="338"/>
                </a:xfrm>
                <a:prstGeom prst="rect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6624" y="9403"/>
                  <a:ext cx="254" cy="2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6920" y="9403"/>
                  <a:ext cx="254" cy="2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7216" y="9403"/>
                  <a:ext cx="254" cy="2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7512" y="9403"/>
                  <a:ext cx="254" cy="254"/>
                </a:xfrm>
                <a:prstGeom prst="ellipse">
                  <a:avLst/>
                </a:prstGeom>
                <a:solidFill>
                  <a:srgbClr val="FFC000">
                    <a:alpha val="2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7" name="文本框 56"/>
              <p:cNvSpPr txBox="1"/>
              <p:nvPr/>
            </p:nvSpPr>
            <p:spPr>
              <a:xfrm>
                <a:off x="8192" y="9781"/>
                <a:ext cx="14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特征嵌入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2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embedding)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4001" y="8149"/>
              <a:ext cx="1440" cy="928"/>
              <a:chOff x="9842" y="9430"/>
              <a:chExt cx="1440" cy="928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9898" y="9430"/>
                <a:ext cx="1247" cy="338"/>
                <a:chOff x="6567" y="9361"/>
                <a:chExt cx="1247" cy="338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6567" y="9361"/>
                  <a:ext cx="1247" cy="338"/>
                </a:xfrm>
                <a:prstGeom prst="rect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6624" y="9403"/>
                  <a:ext cx="254" cy="2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6920" y="9403"/>
                  <a:ext cx="254" cy="2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7216" y="9403"/>
                  <a:ext cx="254" cy="2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7512" y="9403"/>
                  <a:ext cx="254" cy="254"/>
                </a:xfrm>
                <a:prstGeom prst="ellipse">
                  <a:avLst/>
                </a:prstGeom>
                <a:solidFill>
                  <a:srgbClr val="00B050">
                    <a:alpha val="2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" name="文本框 57"/>
              <p:cNvSpPr txBox="1"/>
              <p:nvPr/>
            </p:nvSpPr>
            <p:spPr>
              <a:xfrm>
                <a:off x="9842" y="9778"/>
                <a:ext cx="14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特征嵌入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i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embedding)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 rot="0">
              <a:off x="5553" y="8149"/>
              <a:ext cx="1440" cy="929"/>
              <a:chOff x="11394" y="9430"/>
              <a:chExt cx="1440" cy="929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11491" y="9430"/>
                <a:ext cx="1246" cy="338"/>
                <a:chOff x="6567" y="9361"/>
                <a:chExt cx="1246" cy="338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6567" y="9361"/>
                  <a:ext cx="1247" cy="338"/>
                </a:xfrm>
                <a:prstGeom prst="rect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6624" y="9403"/>
                  <a:ext cx="254" cy="254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6920" y="9403"/>
                  <a:ext cx="254" cy="254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7216" y="9403"/>
                  <a:ext cx="254" cy="254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7512" y="9403"/>
                  <a:ext cx="254" cy="254"/>
                </a:xfrm>
                <a:prstGeom prst="ellipse">
                  <a:avLst/>
                </a:prstGeom>
                <a:solidFill>
                  <a:srgbClr val="002060">
                    <a:alpha val="2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" name="文本框 58"/>
              <p:cNvSpPr txBox="1"/>
              <p:nvPr/>
            </p:nvSpPr>
            <p:spPr>
              <a:xfrm>
                <a:off x="11394" y="9779"/>
                <a:ext cx="14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特征嵌入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n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embedding)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cxnSp>
          <p:nvCxnSpPr>
            <p:cNvPr id="66" name="直接箭头连接符 65"/>
            <p:cNvCxnSpPr/>
            <p:nvPr/>
          </p:nvCxnSpPr>
          <p:spPr>
            <a:xfrm>
              <a:off x="1298" y="7639"/>
              <a:ext cx="0" cy="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3076" y="7639"/>
              <a:ext cx="0" cy="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4721" y="7639"/>
              <a:ext cx="0" cy="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6278" y="7639"/>
              <a:ext cx="0" cy="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358775" y="5100320"/>
            <a:ext cx="4112895" cy="6654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849630" y="5826125"/>
            <a:ext cx="3133090" cy="815975"/>
            <a:chOff x="1338" y="9175"/>
            <a:chExt cx="4934" cy="1285"/>
          </a:xfrm>
        </p:grpSpPr>
        <p:grpSp>
          <p:nvGrpSpPr>
            <p:cNvPr id="27" name="组合 26"/>
            <p:cNvGrpSpPr/>
            <p:nvPr/>
          </p:nvGrpSpPr>
          <p:grpSpPr>
            <a:xfrm rot="0">
              <a:off x="3137" y="9662"/>
              <a:ext cx="2078" cy="798"/>
              <a:chOff x="8457" y="9716"/>
              <a:chExt cx="2078" cy="798"/>
            </a:xfrm>
          </p:grpSpPr>
          <p:pic>
            <p:nvPicPr>
              <p:cNvPr id="10" name="图片 9" descr="空间索引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57" y="9758"/>
                <a:ext cx="714" cy="714"/>
              </a:xfrm>
              <a:prstGeom prst="rect">
                <a:avLst/>
              </a:prstGeom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8947" y="9716"/>
                <a:ext cx="1589" cy="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语义索引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(semantic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index)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cxnSp>
          <p:nvCxnSpPr>
            <p:cNvPr id="28" name="肘形连接符 27"/>
            <p:cNvCxnSpPr/>
            <p:nvPr/>
          </p:nvCxnSpPr>
          <p:spPr>
            <a:xfrm rot="5400000" flipV="1">
              <a:off x="2387" y="8126"/>
              <a:ext cx="487" cy="258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/>
            <p:nvPr/>
          </p:nvCxnSpPr>
          <p:spPr>
            <a:xfrm rot="5400000" flipV="1">
              <a:off x="3251" y="8990"/>
              <a:ext cx="483" cy="862"/>
            </a:xfrm>
            <a:prstGeom prst="bentConnector3">
              <a:avLst>
                <a:gd name="adj1" fmla="val 50104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/>
            <p:nvPr/>
          </p:nvCxnSpPr>
          <p:spPr>
            <a:xfrm rot="5400000">
              <a:off x="4078" y="9019"/>
              <a:ext cx="486" cy="799"/>
            </a:xfrm>
            <a:prstGeom prst="bentConnector3">
              <a:avLst>
                <a:gd name="adj1" fmla="val 49897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肘形连接符 71"/>
            <p:cNvCxnSpPr/>
            <p:nvPr/>
          </p:nvCxnSpPr>
          <p:spPr>
            <a:xfrm rot="5400000">
              <a:off x="4854" y="8243"/>
              <a:ext cx="485" cy="2353"/>
            </a:xfrm>
            <a:prstGeom prst="bentConnector3">
              <a:avLst>
                <a:gd name="adj1" fmla="val 5010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6896100" y="4850765"/>
            <a:ext cx="1824990" cy="1253490"/>
            <a:chOff x="10860" y="7639"/>
            <a:chExt cx="2874" cy="1974"/>
          </a:xfrm>
        </p:grpSpPr>
        <p:pic>
          <p:nvPicPr>
            <p:cNvPr id="70" name="图片 69" descr="数据查询,数据库查询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751" y="7639"/>
              <a:ext cx="1255" cy="1255"/>
            </a:xfrm>
            <a:prstGeom prst="rect">
              <a:avLst/>
            </a:prstGeom>
          </p:spPr>
        </p:pic>
        <p:sp>
          <p:nvSpPr>
            <p:cNvPr id="73" name="文本框 72"/>
            <p:cNvSpPr txBox="1"/>
            <p:nvPr/>
          </p:nvSpPr>
          <p:spPr>
            <a:xfrm>
              <a:off x="10860" y="8889"/>
              <a:ext cx="287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知识库</a:t>
              </a:r>
              <a:endParaRPr lang="zh-CN" altLang="en-US" sz="120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  <a:p>
              <a:pPr algn="ctr"/>
              <a:r>
                <a:rPr lang="en-US" altLang="zh-CN" sz="12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(knowledge base)</a:t>
              </a:r>
              <a:endParaRPr lang="en-US" altLang="zh-CN" sz="120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</p:txBody>
        </p:sp>
      </p:grpSp>
      <p:cxnSp>
        <p:nvCxnSpPr>
          <p:cNvPr id="75" name="肘形连接符 74"/>
          <p:cNvCxnSpPr/>
          <p:nvPr/>
        </p:nvCxnSpPr>
        <p:spPr>
          <a:xfrm flipV="1">
            <a:off x="3235325" y="6104890"/>
            <a:ext cx="4572000" cy="3240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188460" y="86995"/>
            <a:ext cx="4070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Alibaba PuHuiTi Bold" panose="00020600040101010101" charset="-122"/>
                <a:ea typeface="Alibaba PuHuiTi Bold" panose="00020600040101010101" charset="-122"/>
                <a:cs typeface="Alibaba PuHuiTi Bold" panose="00020600040101010101" charset="-122"/>
              </a:rPr>
              <a:t>构建自己的</a:t>
            </a:r>
            <a:r>
              <a:rPr lang="en-US" altLang="zh-CN" sz="3200" b="1">
                <a:latin typeface="Alibaba PuHuiTi Bold" panose="00020600040101010101" charset="-122"/>
                <a:ea typeface="Alibaba PuHuiTi Bold" panose="00020600040101010101" charset="-122"/>
                <a:cs typeface="Alibaba PuHuiTi Bold" panose="00020600040101010101" charset="-122"/>
              </a:rPr>
              <a:t>ChatPDF</a:t>
            </a:r>
            <a:endParaRPr lang="en-US" altLang="zh-CN" sz="3200" b="1">
              <a:latin typeface="Alibaba PuHuiTi Bold" panose="00020600040101010101" charset="-122"/>
              <a:ea typeface="Alibaba PuHuiTi Bold" panose="00020600040101010101" charset="-122"/>
              <a:cs typeface="Alibaba PuHuiTi Bold" panose="00020600040101010101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5194300" y="670560"/>
            <a:ext cx="20593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rot="0">
            <a:off x="1873885" y="274320"/>
            <a:ext cx="1082040" cy="1301115"/>
            <a:chOff x="8792" y="4680"/>
            <a:chExt cx="1704" cy="2049"/>
          </a:xfrm>
        </p:grpSpPr>
        <p:pic>
          <p:nvPicPr>
            <p:cNvPr id="3" name="图片 2" descr="21599324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880" y="4680"/>
              <a:ext cx="1440" cy="144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8792" y="6149"/>
              <a:ext cx="170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PDF</a:t>
              </a:r>
              <a:r>
                <a:rPr lang="zh-CN" altLang="en-US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文件</a:t>
              </a:r>
              <a:endParaRPr lang="zh-CN" altLang="en-US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894840" y="1615440"/>
            <a:ext cx="1097280" cy="1888490"/>
            <a:chOff x="2984" y="2544"/>
            <a:chExt cx="1728" cy="2974"/>
          </a:xfrm>
        </p:grpSpPr>
        <p:grpSp>
          <p:nvGrpSpPr>
            <p:cNvPr id="8" name="组合 7"/>
            <p:cNvGrpSpPr/>
            <p:nvPr/>
          </p:nvGrpSpPr>
          <p:grpSpPr>
            <a:xfrm rot="0">
              <a:off x="2984" y="3516"/>
              <a:ext cx="1728" cy="2002"/>
              <a:chOff x="8792" y="7460"/>
              <a:chExt cx="1728" cy="2002"/>
            </a:xfrm>
          </p:grpSpPr>
          <p:pic>
            <p:nvPicPr>
              <p:cNvPr id="2" name="图片 1" descr="2158769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80" y="7460"/>
                <a:ext cx="1440" cy="1440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8792" y="8882"/>
                <a:ext cx="1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</a:t>
                </a:r>
                <a:r>
                  <a:rPr lang="zh-CN" altLang="en-US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内容</a:t>
                </a:r>
                <a:endParaRPr lang="zh-CN" altLang="en-US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cxnSp>
          <p:nvCxnSpPr>
            <p:cNvPr id="7" name="直接箭头连接符 6"/>
            <p:cNvCxnSpPr/>
            <p:nvPr/>
          </p:nvCxnSpPr>
          <p:spPr>
            <a:xfrm>
              <a:off x="3747" y="2544"/>
              <a:ext cx="0" cy="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367030" y="3503295"/>
            <a:ext cx="4063365" cy="1347470"/>
            <a:chOff x="578" y="5517"/>
            <a:chExt cx="6399" cy="2122"/>
          </a:xfrm>
        </p:grpSpPr>
        <p:grpSp>
          <p:nvGrpSpPr>
            <p:cNvPr id="12" name="组合 11"/>
            <p:cNvGrpSpPr/>
            <p:nvPr/>
          </p:nvGrpSpPr>
          <p:grpSpPr>
            <a:xfrm rot="0">
              <a:off x="578" y="6421"/>
              <a:ext cx="1440" cy="1218"/>
              <a:chOff x="7974" y="7460"/>
              <a:chExt cx="3249" cy="2747"/>
            </a:xfrm>
          </p:grpSpPr>
          <p:pic>
            <p:nvPicPr>
              <p:cNvPr id="13" name="图片 12" descr="2158769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80" y="7460"/>
                <a:ext cx="1440" cy="1440"/>
              </a:xfrm>
              <a:prstGeom prst="rect">
                <a:avLst/>
              </a:prstGeom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7974" y="8899"/>
                <a:ext cx="3249" cy="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文本块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1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(text chunk)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2351" y="6421"/>
              <a:ext cx="1440" cy="1218"/>
              <a:chOff x="7974" y="7460"/>
              <a:chExt cx="3249" cy="2747"/>
            </a:xfrm>
          </p:grpSpPr>
          <p:pic>
            <p:nvPicPr>
              <p:cNvPr id="16" name="图片 15" descr="2158769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80" y="7460"/>
                <a:ext cx="1440" cy="1440"/>
              </a:xfrm>
              <a:prstGeom prst="rect">
                <a:avLst/>
              </a:prstGeom>
            </p:spPr>
          </p:pic>
          <p:sp>
            <p:nvSpPr>
              <p:cNvPr id="17" name="文本框 16"/>
              <p:cNvSpPr txBox="1"/>
              <p:nvPr/>
            </p:nvSpPr>
            <p:spPr>
              <a:xfrm>
                <a:off x="7974" y="8899"/>
                <a:ext cx="3249" cy="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文本块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2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(text chunk)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0">
              <a:off x="5537" y="6421"/>
              <a:ext cx="1440" cy="1218"/>
              <a:chOff x="7974" y="7460"/>
              <a:chExt cx="3249" cy="2747"/>
            </a:xfrm>
          </p:grpSpPr>
          <p:pic>
            <p:nvPicPr>
              <p:cNvPr id="19" name="图片 18" descr="2158769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80" y="7460"/>
                <a:ext cx="1440" cy="1440"/>
              </a:xfrm>
              <a:prstGeom prst="rect">
                <a:avLst/>
              </a:prstGeom>
            </p:spPr>
          </p:pic>
          <p:sp>
            <p:nvSpPr>
              <p:cNvPr id="20" name="文本框 19"/>
              <p:cNvSpPr txBox="1"/>
              <p:nvPr/>
            </p:nvSpPr>
            <p:spPr>
              <a:xfrm>
                <a:off x="7974" y="8899"/>
                <a:ext cx="3249" cy="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文本块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n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(text chunk)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cxnSp>
          <p:nvCxnSpPr>
            <p:cNvPr id="25" name="肘形连接符 24"/>
            <p:cNvCxnSpPr/>
            <p:nvPr/>
          </p:nvCxnSpPr>
          <p:spPr>
            <a:xfrm rot="5400000">
              <a:off x="2176" y="4640"/>
              <a:ext cx="794" cy="25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/>
            <p:nvPr/>
          </p:nvCxnSpPr>
          <p:spPr>
            <a:xfrm rot="5400000">
              <a:off x="3063" y="5526"/>
              <a:ext cx="794" cy="777"/>
            </a:xfrm>
            <a:prstGeom prst="bentConnector3">
              <a:avLst>
                <a:gd name="adj1" fmla="val 5005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/>
            <p:nvPr/>
          </p:nvCxnSpPr>
          <p:spPr>
            <a:xfrm rot="5400000" flipV="1">
              <a:off x="3875" y="5491"/>
              <a:ext cx="794" cy="847"/>
            </a:xfrm>
            <a:prstGeom prst="bentConnector3">
              <a:avLst>
                <a:gd name="adj1" fmla="val 5006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/>
            <p:nvPr/>
          </p:nvCxnSpPr>
          <p:spPr>
            <a:xfrm rot="5400000" flipV="1">
              <a:off x="4656" y="4710"/>
              <a:ext cx="794" cy="2409"/>
            </a:xfrm>
            <a:prstGeom prst="bentConnector3">
              <a:avLst>
                <a:gd name="adj1" fmla="val 5005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组合 60"/>
            <p:cNvGrpSpPr/>
            <p:nvPr/>
          </p:nvGrpSpPr>
          <p:grpSpPr>
            <a:xfrm rot="0">
              <a:off x="4000" y="6678"/>
              <a:ext cx="1440" cy="961"/>
              <a:chOff x="9841" y="8073"/>
              <a:chExt cx="1440" cy="961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0297" y="8073"/>
                <a:ext cx="519" cy="119"/>
                <a:chOff x="9894" y="8441"/>
                <a:chExt cx="519" cy="119"/>
              </a:xfrm>
            </p:grpSpPr>
            <p:sp>
              <p:nvSpPr>
                <p:cNvPr id="21" name="椭圆 20"/>
                <p:cNvSpPr/>
                <p:nvPr/>
              </p:nvSpPr>
              <p:spPr>
                <a:xfrm>
                  <a:off x="9894" y="8442"/>
                  <a:ext cx="119" cy="119"/>
                </a:xfrm>
                <a:prstGeom prst="ellipse">
                  <a:avLst/>
                </a:prstGeom>
                <a:solidFill>
                  <a:srgbClr val="3CAF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10099" y="8441"/>
                  <a:ext cx="119" cy="119"/>
                </a:xfrm>
                <a:prstGeom prst="ellipse">
                  <a:avLst/>
                </a:prstGeom>
                <a:gradFill>
                  <a:gsLst>
                    <a:gs pos="0">
                      <a:srgbClr val="3CAF9C"/>
                    </a:gs>
                    <a:gs pos="78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0295" y="8441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0" name="文本框 59"/>
              <p:cNvSpPr txBox="1"/>
              <p:nvPr/>
            </p:nvSpPr>
            <p:spPr>
              <a:xfrm>
                <a:off x="9841" y="8454"/>
                <a:ext cx="14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文本块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i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(text chunk)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400050" y="4850765"/>
            <a:ext cx="4040505" cy="915035"/>
            <a:chOff x="630" y="7639"/>
            <a:chExt cx="6363" cy="1441"/>
          </a:xfrm>
        </p:grpSpPr>
        <p:grpSp>
          <p:nvGrpSpPr>
            <p:cNvPr id="65" name="组合 64"/>
            <p:cNvGrpSpPr/>
            <p:nvPr/>
          </p:nvGrpSpPr>
          <p:grpSpPr>
            <a:xfrm rot="0">
              <a:off x="630" y="8146"/>
              <a:ext cx="1440" cy="930"/>
              <a:chOff x="6471" y="9427"/>
              <a:chExt cx="1440" cy="93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6567" y="9427"/>
                <a:ext cx="1246" cy="338"/>
                <a:chOff x="6567" y="9361"/>
                <a:chExt cx="1246" cy="338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6567" y="9361"/>
                  <a:ext cx="1247" cy="338"/>
                </a:xfrm>
                <a:prstGeom prst="rect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6624" y="9403"/>
                  <a:ext cx="254" cy="25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6920" y="9403"/>
                  <a:ext cx="254" cy="254"/>
                </a:xfrm>
                <a:prstGeom prst="ellipse">
                  <a:avLst/>
                </a:prstGeom>
                <a:solidFill>
                  <a:srgbClr val="129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7216" y="9403"/>
                  <a:ext cx="254" cy="254"/>
                </a:xfrm>
                <a:prstGeom prst="ellipse">
                  <a:avLst/>
                </a:prstGeom>
                <a:solidFill>
                  <a:srgbClr val="16B2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7512" y="9403"/>
                  <a:ext cx="254" cy="254"/>
                </a:xfrm>
                <a:prstGeom prst="ellipse">
                  <a:avLst/>
                </a:prstGeom>
                <a:solidFill>
                  <a:srgbClr val="16B2FF">
                    <a:alpha val="2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6" name="文本框 55"/>
              <p:cNvSpPr txBox="1"/>
              <p:nvPr/>
            </p:nvSpPr>
            <p:spPr>
              <a:xfrm>
                <a:off x="6471" y="9777"/>
                <a:ext cx="14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特征嵌入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1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embedding)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 rot="0">
              <a:off x="2351" y="8142"/>
              <a:ext cx="1440" cy="938"/>
              <a:chOff x="8192" y="9423"/>
              <a:chExt cx="1440" cy="938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8268" y="9423"/>
                <a:ext cx="1247" cy="338"/>
                <a:chOff x="6567" y="9361"/>
                <a:chExt cx="1247" cy="338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6567" y="9361"/>
                  <a:ext cx="1247" cy="338"/>
                </a:xfrm>
                <a:prstGeom prst="rect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6624" y="9403"/>
                  <a:ext cx="254" cy="2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6920" y="9403"/>
                  <a:ext cx="254" cy="2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7216" y="9403"/>
                  <a:ext cx="254" cy="2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7512" y="9403"/>
                  <a:ext cx="254" cy="254"/>
                </a:xfrm>
                <a:prstGeom prst="ellipse">
                  <a:avLst/>
                </a:prstGeom>
                <a:solidFill>
                  <a:srgbClr val="FFC000">
                    <a:alpha val="2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7" name="文本框 56"/>
              <p:cNvSpPr txBox="1"/>
              <p:nvPr/>
            </p:nvSpPr>
            <p:spPr>
              <a:xfrm>
                <a:off x="8192" y="9781"/>
                <a:ext cx="14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特征嵌入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2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embedding)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4001" y="8149"/>
              <a:ext cx="1440" cy="928"/>
              <a:chOff x="9842" y="9430"/>
              <a:chExt cx="1440" cy="928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9898" y="9430"/>
                <a:ext cx="1247" cy="338"/>
                <a:chOff x="6567" y="9361"/>
                <a:chExt cx="1247" cy="338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6567" y="9361"/>
                  <a:ext cx="1247" cy="338"/>
                </a:xfrm>
                <a:prstGeom prst="rect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6624" y="9403"/>
                  <a:ext cx="254" cy="2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6920" y="9403"/>
                  <a:ext cx="254" cy="2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7216" y="9403"/>
                  <a:ext cx="254" cy="2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7512" y="9403"/>
                  <a:ext cx="254" cy="254"/>
                </a:xfrm>
                <a:prstGeom prst="ellipse">
                  <a:avLst/>
                </a:prstGeom>
                <a:solidFill>
                  <a:srgbClr val="00B050">
                    <a:alpha val="2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" name="文本框 57"/>
              <p:cNvSpPr txBox="1"/>
              <p:nvPr/>
            </p:nvSpPr>
            <p:spPr>
              <a:xfrm>
                <a:off x="9842" y="9778"/>
                <a:ext cx="14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特征嵌入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i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embedding)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 rot="0">
              <a:off x="5553" y="8149"/>
              <a:ext cx="1440" cy="929"/>
              <a:chOff x="11394" y="9430"/>
              <a:chExt cx="1440" cy="929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11491" y="9430"/>
                <a:ext cx="1246" cy="338"/>
                <a:chOff x="6567" y="9361"/>
                <a:chExt cx="1246" cy="338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6567" y="9361"/>
                  <a:ext cx="1247" cy="338"/>
                </a:xfrm>
                <a:prstGeom prst="rect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6624" y="9403"/>
                  <a:ext cx="254" cy="254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6920" y="9403"/>
                  <a:ext cx="254" cy="254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7216" y="9403"/>
                  <a:ext cx="254" cy="254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7512" y="9403"/>
                  <a:ext cx="254" cy="254"/>
                </a:xfrm>
                <a:prstGeom prst="ellipse">
                  <a:avLst/>
                </a:prstGeom>
                <a:solidFill>
                  <a:srgbClr val="002060">
                    <a:alpha val="2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" name="文本框 58"/>
              <p:cNvSpPr txBox="1"/>
              <p:nvPr/>
            </p:nvSpPr>
            <p:spPr>
              <a:xfrm>
                <a:off x="11394" y="9779"/>
                <a:ext cx="14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特征嵌入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n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</a:t>
                </a:r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embedding)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cxnSp>
          <p:nvCxnSpPr>
            <p:cNvPr id="66" name="直接箭头连接符 65"/>
            <p:cNvCxnSpPr/>
            <p:nvPr/>
          </p:nvCxnSpPr>
          <p:spPr>
            <a:xfrm>
              <a:off x="1298" y="7639"/>
              <a:ext cx="0" cy="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3076" y="7639"/>
              <a:ext cx="0" cy="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4721" y="7639"/>
              <a:ext cx="0" cy="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6278" y="7639"/>
              <a:ext cx="0" cy="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358775" y="5100320"/>
            <a:ext cx="4112895" cy="6654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849630" y="5826125"/>
            <a:ext cx="3133090" cy="815975"/>
            <a:chOff x="1338" y="9175"/>
            <a:chExt cx="4934" cy="1285"/>
          </a:xfrm>
        </p:grpSpPr>
        <p:grpSp>
          <p:nvGrpSpPr>
            <p:cNvPr id="27" name="组合 26"/>
            <p:cNvGrpSpPr/>
            <p:nvPr/>
          </p:nvGrpSpPr>
          <p:grpSpPr>
            <a:xfrm rot="0">
              <a:off x="3137" y="9662"/>
              <a:ext cx="2078" cy="798"/>
              <a:chOff x="8457" y="9716"/>
              <a:chExt cx="2078" cy="798"/>
            </a:xfrm>
          </p:grpSpPr>
          <p:pic>
            <p:nvPicPr>
              <p:cNvPr id="10" name="图片 9" descr="空间索引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57" y="9758"/>
                <a:ext cx="714" cy="714"/>
              </a:xfrm>
              <a:prstGeom prst="rect">
                <a:avLst/>
              </a:prstGeom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8947" y="9716"/>
                <a:ext cx="1589" cy="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语义索引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(semantic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index)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cxnSp>
          <p:nvCxnSpPr>
            <p:cNvPr id="28" name="肘形连接符 27"/>
            <p:cNvCxnSpPr/>
            <p:nvPr/>
          </p:nvCxnSpPr>
          <p:spPr>
            <a:xfrm rot="5400000" flipV="1">
              <a:off x="2387" y="8126"/>
              <a:ext cx="487" cy="258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/>
            <p:nvPr/>
          </p:nvCxnSpPr>
          <p:spPr>
            <a:xfrm rot="5400000" flipV="1">
              <a:off x="3251" y="8990"/>
              <a:ext cx="483" cy="862"/>
            </a:xfrm>
            <a:prstGeom prst="bentConnector3">
              <a:avLst>
                <a:gd name="adj1" fmla="val 50104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/>
            <p:nvPr/>
          </p:nvCxnSpPr>
          <p:spPr>
            <a:xfrm rot="5400000">
              <a:off x="4078" y="9019"/>
              <a:ext cx="486" cy="799"/>
            </a:xfrm>
            <a:prstGeom prst="bentConnector3">
              <a:avLst>
                <a:gd name="adj1" fmla="val 49897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肘形连接符 71"/>
            <p:cNvCxnSpPr/>
            <p:nvPr/>
          </p:nvCxnSpPr>
          <p:spPr>
            <a:xfrm rot="5400000">
              <a:off x="4854" y="8243"/>
              <a:ext cx="485" cy="2353"/>
            </a:xfrm>
            <a:prstGeom prst="bentConnector3">
              <a:avLst>
                <a:gd name="adj1" fmla="val 5010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6896100" y="4850765"/>
            <a:ext cx="1824990" cy="1253490"/>
            <a:chOff x="10860" y="7639"/>
            <a:chExt cx="2874" cy="1974"/>
          </a:xfrm>
        </p:grpSpPr>
        <p:pic>
          <p:nvPicPr>
            <p:cNvPr id="70" name="图片 69" descr="数据查询,数据库查询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751" y="7639"/>
              <a:ext cx="1255" cy="1255"/>
            </a:xfrm>
            <a:prstGeom prst="rect">
              <a:avLst/>
            </a:prstGeom>
          </p:spPr>
        </p:pic>
        <p:sp>
          <p:nvSpPr>
            <p:cNvPr id="73" name="文本框 72"/>
            <p:cNvSpPr txBox="1"/>
            <p:nvPr/>
          </p:nvSpPr>
          <p:spPr>
            <a:xfrm>
              <a:off x="10860" y="8889"/>
              <a:ext cx="287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知识库</a:t>
              </a:r>
              <a:endParaRPr lang="zh-CN" altLang="en-US" sz="120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  <a:p>
              <a:pPr algn="ctr"/>
              <a:r>
                <a:rPr lang="en-US" altLang="zh-CN" sz="12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(knowledge base)</a:t>
              </a:r>
              <a:endParaRPr lang="en-US" altLang="zh-CN" sz="120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</p:txBody>
        </p:sp>
      </p:grpSp>
      <p:cxnSp>
        <p:nvCxnSpPr>
          <p:cNvPr id="75" name="肘形连接符 74"/>
          <p:cNvCxnSpPr/>
          <p:nvPr/>
        </p:nvCxnSpPr>
        <p:spPr>
          <a:xfrm flipV="1">
            <a:off x="3235325" y="6104890"/>
            <a:ext cx="4572000" cy="3240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组合 114"/>
          <p:cNvGrpSpPr/>
          <p:nvPr/>
        </p:nvGrpSpPr>
        <p:grpSpPr>
          <a:xfrm>
            <a:off x="8557260" y="332740"/>
            <a:ext cx="1824990" cy="1057910"/>
            <a:chOff x="11037" y="524"/>
            <a:chExt cx="2874" cy="1666"/>
          </a:xfrm>
        </p:grpSpPr>
        <p:pic>
          <p:nvPicPr>
            <p:cNvPr id="76" name="图片 75" descr="用户-fill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46" y="524"/>
              <a:ext cx="1256" cy="1256"/>
            </a:xfrm>
            <a:prstGeom prst="rect">
              <a:avLst/>
            </a:prstGeom>
          </p:spPr>
        </p:pic>
        <p:sp>
          <p:nvSpPr>
            <p:cNvPr id="80" name="文本框 79"/>
            <p:cNvSpPr txBox="1"/>
            <p:nvPr/>
          </p:nvSpPr>
          <p:spPr>
            <a:xfrm>
              <a:off x="11037" y="1756"/>
              <a:ext cx="287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用户</a:t>
              </a:r>
              <a:endParaRPr lang="en-US" altLang="zh-CN" sz="120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5969635" y="1394460"/>
            <a:ext cx="3424555" cy="1194435"/>
            <a:chOff x="9407" y="2196"/>
            <a:chExt cx="5393" cy="1881"/>
          </a:xfrm>
        </p:grpSpPr>
        <p:grpSp>
          <p:nvGrpSpPr>
            <p:cNvPr id="84" name="组合 83"/>
            <p:cNvGrpSpPr/>
            <p:nvPr/>
          </p:nvGrpSpPr>
          <p:grpSpPr>
            <a:xfrm>
              <a:off x="9407" y="2858"/>
              <a:ext cx="1440" cy="1219"/>
              <a:chOff x="9226" y="2544"/>
              <a:chExt cx="1440" cy="1219"/>
            </a:xfrm>
          </p:grpSpPr>
          <p:pic>
            <p:nvPicPr>
              <p:cNvPr id="82" name="图片 81" descr="常见问题／相关问题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6" y="2544"/>
                <a:ext cx="639" cy="639"/>
              </a:xfrm>
              <a:prstGeom prst="rect">
                <a:avLst/>
              </a:prstGeom>
            </p:spPr>
          </p:pic>
          <p:sp>
            <p:nvSpPr>
              <p:cNvPr id="83" name="文本框 82"/>
              <p:cNvSpPr txBox="1"/>
              <p:nvPr/>
            </p:nvSpPr>
            <p:spPr>
              <a:xfrm>
                <a:off x="9226" y="3183"/>
                <a:ext cx="14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问题、</a:t>
                </a:r>
                <a:r>
                  <a:rPr lang="zh-CN" altLang="en-US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查询</a:t>
                </a:r>
                <a:endPara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  <a:p>
                <a:pPr algn="ctr"/>
                <a:r>
                  <a:rPr lang="en-US" altLang="zh-CN" sz="900">
                    <a:latin typeface="Alibaba PuHuiTi Regular" panose="00020600040101010101" charset="-122"/>
                    <a:ea typeface="Alibaba PuHuiTi Regular" panose="00020600040101010101" charset="-122"/>
                    <a:cs typeface="Alibaba PuHuiTi Regular" panose="00020600040101010101" charset="-122"/>
                  </a:rPr>
                  <a:t>(query)</a:t>
                </a:r>
                <a:endPara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endParaRPr>
              </a:p>
            </p:txBody>
          </p:sp>
        </p:grpSp>
        <p:cxnSp>
          <p:nvCxnSpPr>
            <p:cNvPr id="93" name="肘形连接符 92"/>
            <p:cNvCxnSpPr/>
            <p:nvPr/>
          </p:nvCxnSpPr>
          <p:spPr>
            <a:xfrm rot="5400000">
              <a:off x="12163" y="183"/>
              <a:ext cx="624" cy="4649"/>
            </a:xfrm>
            <a:prstGeom prst="bentConnector3">
              <a:avLst>
                <a:gd name="adj1" fmla="val 46539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16"/>
          <p:cNvGrpSpPr/>
          <p:nvPr/>
        </p:nvGrpSpPr>
        <p:grpSpPr>
          <a:xfrm>
            <a:off x="5465445" y="2588895"/>
            <a:ext cx="1931670" cy="1126490"/>
            <a:chOff x="8607" y="4077"/>
            <a:chExt cx="3042" cy="1774"/>
          </a:xfrm>
        </p:grpSpPr>
        <p:sp>
          <p:nvSpPr>
            <p:cNvPr id="85" name="矩形 84"/>
            <p:cNvSpPr/>
            <p:nvPr/>
          </p:nvSpPr>
          <p:spPr>
            <a:xfrm>
              <a:off x="9504" y="4901"/>
              <a:ext cx="1247" cy="338"/>
            </a:xfrm>
            <a:prstGeom prst="rect">
              <a:avLst/>
            </a:prstGeom>
            <a:solidFill>
              <a:schemeClr val="tx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9561" y="4943"/>
              <a:ext cx="254" cy="25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9857" y="4943"/>
              <a:ext cx="254" cy="25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0153" y="4943"/>
              <a:ext cx="254" cy="25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0449" y="4943"/>
              <a:ext cx="254" cy="254"/>
            </a:xfrm>
            <a:prstGeom prst="ellipse">
              <a:avLst/>
            </a:prstGeom>
            <a:solidFill>
              <a:srgbClr val="7030A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8607" y="5271"/>
              <a:ext cx="30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特征嵌入</a:t>
              </a:r>
              <a:r>
                <a: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q</a:t>
              </a:r>
              <a:endParaRPr lang="zh-CN" altLang="en-US" sz="90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  <a:p>
              <a:pPr algn="ctr"/>
              <a:r>
                <a: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(</a:t>
              </a:r>
              <a:r>
                <a: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query embedding)</a:t>
              </a:r>
              <a:endParaRPr lang="en-US" altLang="zh-CN" sz="90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</p:txBody>
        </p:sp>
        <p:cxnSp>
          <p:nvCxnSpPr>
            <p:cNvPr id="94" name="直接箭头连接符 93"/>
            <p:cNvCxnSpPr/>
            <p:nvPr/>
          </p:nvCxnSpPr>
          <p:spPr>
            <a:xfrm>
              <a:off x="10127" y="4077"/>
              <a:ext cx="0" cy="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/>
          <p:cNvGrpSpPr/>
          <p:nvPr/>
        </p:nvGrpSpPr>
        <p:grpSpPr>
          <a:xfrm>
            <a:off x="8616950" y="3112135"/>
            <a:ext cx="1097280" cy="614680"/>
            <a:chOff x="13570" y="4901"/>
            <a:chExt cx="1728" cy="968"/>
          </a:xfrm>
        </p:grpSpPr>
        <p:sp>
          <p:nvSpPr>
            <p:cNvPr id="95" name="矩形 94"/>
            <p:cNvSpPr/>
            <p:nvPr/>
          </p:nvSpPr>
          <p:spPr>
            <a:xfrm>
              <a:off x="13801" y="4901"/>
              <a:ext cx="1247" cy="338"/>
            </a:xfrm>
            <a:prstGeom prst="rect">
              <a:avLst/>
            </a:prstGeom>
            <a:solidFill>
              <a:schemeClr val="tx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13858" y="4943"/>
              <a:ext cx="254" cy="25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4154" y="4943"/>
              <a:ext cx="254" cy="25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14450" y="4943"/>
              <a:ext cx="254" cy="25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14746" y="4943"/>
              <a:ext cx="254" cy="254"/>
            </a:xfrm>
            <a:prstGeom prst="ellipse">
              <a:avLst/>
            </a:prstGeom>
            <a:solidFill>
              <a:srgbClr val="00B05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3570" y="5289"/>
              <a:ext cx="17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匹配</a:t>
              </a:r>
              <a:r>
                <a: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的特征嵌入</a:t>
              </a:r>
              <a:r>
                <a: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i</a:t>
              </a:r>
              <a:endParaRPr lang="zh-CN" altLang="en-US" sz="90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  <a:p>
              <a:pPr algn="ctr"/>
              <a:r>
                <a: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(</a:t>
              </a:r>
              <a:r>
                <a: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embedding)</a:t>
              </a:r>
              <a:endParaRPr lang="en-US" altLang="zh-CN" sz="90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895465" y="3004820"/>
            <a:ext cx="1814830" cy="421640"/>
            <a:chOff x="10859" y="4732"/>
            <a:chExt cx="2858" cy="664"/>
          </a:xfrm>
        </p:grpSpPr>
        <p:sp>
          <p:nvSpPr>
            <p:cNvPr id="91" name="文本框 90"/>
            <p:cNvSpPr txBox="1"/>
            <p:nvPr/>
          </p:nvSpPr>
          <p:spPr>
            <a:xfrm>
              <a:off x="11209" y="4732"/>
              <a:ext cx="2158" cy="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 fontAlgn="auto">
                <a:lnSpc>
                  <a:spcPct val="80000"/>
                </a:lnSpc>
              </a:pPr>
              <a:r>
                <a: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语义搜索</a:t>
              </a:r>
              <a:endParaRPr lang="en-US" sz="90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  <a:p>
              <a:pPr algn="ctr" fontAlgn="auto">
                <a:lnSpc>
                  <a:spcPct val="80000"/>
                </a:lnSpc>
              </a:pPr>
              <a:endParaRPr lang="en-US" sz="90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  <a:p>
              <a:pPr algn="ctr" fontAlgn="auto">
                <a:lnSpc>
                  <a:spcPct val="80000"/>
                </a:lnSpc>
              </a:pPr>
              <a:r>
                <a:rPr 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semantic </a:t>
              </a:r>
              <a:r>
                <a:rPr 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search</a:t>
              </a:r>
              <a:endParaRPr lang="en-US" sz="90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</p:txBody>
        </p:sp>
        <p:cxnSp>
          <p:nvCxnSpPr>
            <p:cNvPr id="101" name="直接箭头连接符 100"/>
            <p:cNvCxnSpPr/>
            <p:nvPr/>
          </p:nvCxnSpPr>
          <p:spPr>
            <a:xfrm>
              <a:off x="10859" y="5070"/>
              <a:ext cx="28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18"/>
          <p:cNvGrpSpPr/>
          <p:nvPr/>
        </p:nvGrpSpPr>
        <p:grpSpPr>
          <a:xfrm>
            <a:off x="7429500" y="3507740"/>
            <a:ext cx="1370330" cy="1236980"/>
            <a:chOff x="11700" y="5524"/>
            <a:chExt cx="2158" cy="1948"/>
          </a:xfrm>
        </p:grpSpPr>
        <p:sp>
          <p:nvSpPr>
            <p:cNvPr id="92" name="文本框 91"/>
            <p:cNvSpPr txBox="1"/>
            <p:nvPr/>
          </p:nvSpPr>
          <p:spPr>
            <a:xfrm>
              <a:off x="11700" y="6317"/>
              <a:ext cx="2158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知识</a:t>
              </a:r>
              <a:r>
                <a: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提供</a:t>
              </a:r>
              <a:endParaRPr lang="zh-CN" altLang="en-US" sz="90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flipV="1">
              <a:off x="12288" y="5524"/>
              <a:ext cx="0" cy="19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/>
          <p:cNvGrpSpPr/>
          <p:nvPr/>
        </p:nvGrpSpPr>
        <p:grpSpPr>
          <a:xfrm>
            <a:off x="10464800" y="3004820"/>
            <a:ext cx="914400" cy="773430"/>
            <a:chOff x="16480" y="4732"/>
            <a:chExt cx="1440" cy="1218"/>
          </a:xfrm>
        </p:grpSpPr>
        <p:pic>
          <p:nvPicPr>
            <p:cNvPr id="103" name="图片 102" descr="21587693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882" y="4732"/>
              <a:ext cx="638" cy="638"/>
            </a:xfrm>
            <a:prstGeom prst="rect">
              <a:avLst/>
            </a:prstGeom>
          </p:spPr>
        </p:pic>
        <p:sp>
          <p:nvSpPr>
            <p:cNvPr id="104" name="文本框 103"/>
            <p:cNvSpPr txBox="1"/>
            <p:nvPr/>
          </p:nvSpPr>
          <p:spPr>
            <a:xfrm>
              <a:off x="16480" y="5370"/>
              <a:ext cx="14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文本块</a:t>
              </a:r>
              <a:r>
                <a: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i</a:t>
              </a:r>
              <a:endParaRPr lang="zh-CN" altLang="en-US" sz="90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  <a:p>
              <a:pPr algn="ctr"/>
              <a:r>
                <a: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(text chunk)</a:t>
              </a:r>
              <a:endParaRPr lang="en-US" altLang="zh-CN" sz="90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9407525" y="3004820"/>
            <a:ext cx="1370330" cy="421640"/>
            <a:chOff x="14815" y="4732"/>
            <a:chExt cx="2158" cy="664"/>
          </a:xfrm>
        </p:grpSpPr>
        <p:sp>
          <p:nvSpPr>
            <p:cNvPr id="108" name="文本框 107"/>
            <p:cNvSpPr txBox="1"/>
            <p:nvPr/>
          </p:nvSpPr>
          <p:spPr>
            <a:xfrm>
              <a:off x="14815" y="4732"/>
              <a:ext cx="2158" cy="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 fontAlgn="auto">
                <a:lnSpc>
                  <a:spcPct val="80000"/>
                </a:lnSpc>
              </a:pPr>
              <a:r>
                <a: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转换</a:t>
              </a:r>
              <a:endParaRPr lang="en-US" sz="90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  <a:p>
              <a:pPr algn="ctr" fontAlgn="auto">
                <a:lnSpc>
                  <a:spcPct val="80000"/>
                </a:lnSpc>
              </a:pPr>
              <a:endParaRPr lang="en-US" sz="90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  <a:p>
              <a:pPr algn="ctr" fontAlgn="auto">
                <a:lnSpc>
                  <a:spcPct val="80000"/>
                </a:lnSpc>
              </a:pPr>
              <a:endParaRPr lang="en-US" sz="90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</p:txBody>
        </p:sp>
        <p:cxnSp>
          <p:nvCxnSpPr>
            <p:cNvPr id="105" name="直接箭头连接符 104"/>
            <p:cNvCxnSpPr/>
            <p:nvPr/>
          </p:nvCxnSpPr>
          <p:spPr>
            <a:xfrm>
              <a:off x="15182" y="5070"/>
              <a:ext cx="15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/>
          <p:cNvGrpSpPr/>
          <p:nvPr/>
        </p:nvGrpSpPr>
        <p:grpSpPr>
          <a:xfrm>
            <a:off x="3235325" y="3789680"/>
            <a:ext cx="8061325" cy="2641600"/>
            <a:chOff x="5095" y="5968"/>
            <a:chExt cx="12695" cy="4160"/>
          </a:xfrm>
        </p:grpSpPr>
        <p:cxnSp>
          <p:nvCxnSpPr>
            <p:cNvPr id="106" name="肘形连接符 105"/>
            <p:cNvCxnSpPr/>
            <p:nvPr/>
          </p:nvCxnSpPr>
          <p:spPr>
            <a:xfrm flipV="1">
              <a:off x="5095" y="5968"/>
              <a:ext cx="12071" cy="416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/>
            <p:cNvSpPr txBox="1"/>
            <p:nvPr/>
          </p:nvSpPr>
          <p:spPr>
            <a:xfrm>
              <a:off x="15632" y="9762"/>
              <a:ext cx="2158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索引</a:t>
              </a:r>
              <a:r>
                <a: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提供</a:t>
              </a:r>
              <a:endParaRPr lang="zh-CN" altLang="en-US" sz="90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10464800" y="1838325"/>
            <a:ext cx="914400" cy="750570"/>
            <a:chOff x="16480" y="2895"/>
            <a:chExt cx="1440" cy="1182"/>
          </a:xfrm>
        </p:grpSpPr>
        <p:pic>
          <p:nvPicPr>
            <p:cNvPr id="109" name="图片 108" descr="/private/var/folders/fh/69r0x_zd4rnb_q4k2hj3lrph0000gn/T/com.kingsoft.wpsoffice.mac/kaimatting/20230726132202/output_aiMatting_20230726132219.pngoutput_aiMatting_202307261322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881" y="2895"/>
              <a:ext cx="638" cy="638"/>
            </a:xfrm>
            <a:prstGeom prst="rect">
              <a:avLst/>
            </a:prstGeom>
          </p:spPr>
        </p:pic>
        <p:sp>
          <p:nvSpPr>
            <p:cNvPr id="110" name="文本框 109"/>
            <p:cNvSpPr txBox="1"/>
            <p:nvPr/>
          </p:nvSpPr>
          <p:spPr>
            <a:xfrm>
              <a:off x="16480" y="3497"/>
              <a:ext cx="14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大语言</a:t>
              </a:r>
              <a:r>
                <a: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模型</a:t>
              </a:r>
              <a:endParaRPr lang="zh-CN" altLang="en-US" sz="90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  <a:p>
              <a:pPr algn="ctr"/>
              <a:r>
                <a: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(LLM</a:t>
              </a:r>
              <a:r>
                <a:rPr lang="en-US" altLang="zh-CN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s)</a:t>
              </a:r>
              <a:endParaRPr lang="en-US" altLang="zh-CN" sz="90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</p:txBody>
        </p:sp>
      </p:grpSp>
      <p:cxnSp>
        <p:nvCxnSpPr>
          <p:cNvPr id="111" name="直接箭头连接符 110"/>
          <p:cNvCxnSpPr/>
          <p:nvPr/>
        </p:nvCxnSpPr>
        <p:spPr>
          <a:xfrm flipV="1">
            <a:off x="10922000" y="2588895"/>
            <a:ext cx="0" cy="3505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7001510" y="2397760"/>
            <a:ext cx="35083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9542136" y="1390650"/>
            <a:ext cx="1448782" cy="424815"/>
            <a:chOff x="12933" y="2190"/>
            <a:chExt cx="4501" cy="669"/>
          </a:xfrm>
        </p:grpSpPr>
        <p:cxnSp>
          <p:nvCxnSpPr>
            <p:cNvPr id="113" name="肘形连接符 112"/>
            <p:cNvCxnSpPr/>
            <p:nvPr/>
          </p:nvCxnSpPr>
          <p:spPr>
            <a:xfrm rot="16200000" flipV="1">
              <a:off x="14723" y="399"/>
              <a:ext cx="669" cy="4250"/>
            </a:xfrm>
            <a:prstGeom prst="bentConnector3">
              <a:avLst>
                <a:gd name="adj1" fmla="val 56726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本框 113"/>
            <p:cNvSpPr txBox="1"/>
            <p:nvPr/>
          </p:nvSpPr>
          <p:spPr>
            <a:xfrm>
              <a:off x="13238" y="2457"/>
              <a:ext cx="4196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内容整合、优化、</a:t>
              </a:r>
              <a:r>
                <a:rPr lang="zh-CN" altLang="en-US" sz="900">
                  <a:latin typeface="Alibaba PuHuiTi Regular" panose="00020600040101010101" charset="-122"/>
                  <a:ea typeface="Alibaba PuHuiTi Regular" panose="00020600040101010101" charset="-122"/>
                  <a:cs typeface="Alibaba PuHuiTi Regular" panose="00020600040101010101" charset="-122"/>
                </a:rPr>
                <a:t>呈现</a:t>
              </a:r>
              <a:endParaRPr lang="zh-CN" altLang="en-US" sz="90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endParaRPr>
            </a:p>
          </p:txBody>
        </p:sp>
      </p:grpSp>
      <p:sp>
        <p:nvSpPr>
          <p:cNvPr id="128" name="文本框 127"/>
          <p:cNvSpPr txBox="1"/>
          <p:nvPr/>
        </p:nvSpPr>
        <p:spPr>
          <a:xfrm>
            <a:off x="4188460" y="86995"/>
            <a:ext cx="4070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Alibaba PuHuiTi Bold" panose="00020600040101010101" charset="-122"/>
                <a:ea typeface="Alibaba PuHuiTi Bold" panose="00020600040101010101" charset="-122"/>
                <a:cs typeface="Alibaba PuHuiTi Bold" panose="00020600040101010101" charset="-122"/>
              </a:rPr>
              <a:t>构建自己的</a:t>
            </a:r>
            <a:r>
              <a:rPr lang="en-US" altLang="zh-CN" sz="3200" b="1">
                <a:latin typeface="Alibaba PuHuiTi Bold" panose="00020600040101010101" charset="-122"/>
                <a:ea typeface="Alibaba PuHuiTi Bold" panose="00020600040101010101" charset="-122"/>
                <a:cs typeface="Alibaba PuHuiTi Bold" panose="00020600040101010101" charset="-122"/>
              </a:rPr>
              <a:t>ChatPDF</a:t>
            </a:r>
            <a:endParaRPr lang="en-US" altLang="zh-CN" sz="3200" b="1">
              <a:latin typeface="Alibaba PuHuiTi Bold" panose="00020600040101010101" charset="-122"/>
              <a:ea typeface="Alibaba PuHuiTi Bold" panose="00020600040101010101" charset="-122"/>
              <a:cs typeface="Alibaba PuHuiTi Bold" panose="00020600040101010101" charset="-122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>
            <a:off x="5194300" y="670560"/>
            <a:ext cx="20593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935</Words>
  <Application>WPS 表格</Application>
  <PresentationFormat>宽屏</PresentationFormat>
  <Paragraphs>197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Alibaba PuHuiTi Heavy</vt:lpstr>
      <vt:lpstr>Alibaba PuHuiTi Light</vt:lpstr>
      <vt:lpstr>Alibaba PuHuiTi Medium</vt:lpstr>
      <vt:lpstr>Alibaba PuHuiTi Regular</vt:lpstr>
      <vt:lpstr>Alibaba PuHuiTi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陆胤瑜</cp:lastModifiedBy>
  <cp:revision>22</cp:revision>
  <dcterms:created xsi:type="dcterms:W3CDTF">2023-07-26T05:49:01Z</dcterms:created>
  <dcterms:modified xsi:type="dcterms:W3CDTF">2023-07-26T05:49:01Z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5A87F3EFD2BB77A4CA7AC0645626FF02_41</vt:lpwstr>
  </property>
</Properties>
</file>