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DAA5-DEB4-4289-A459-9A0CE82B637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9BDD-97CB-4CD1-BA38-42D6B57B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7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DAA5-DEB4-4289-A459-9A0CE82B637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9BDD-97CB-4CD1-BA38-42D6B57B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1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DAA5-DEB4-4289-A459-9A0CE82B637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9BDD-97CB-4CD1-BA38-42D6B57B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2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DAA5-DEB4-4289-A459-9A0CE82B637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9BDD-97CB-4CD1-BA38-42D6B57B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0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DAA5-DEB4-4289-A459-9A0CE82B637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9BDD-97CB-4CD1-BA38-42D6B57B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DAA5-DEB4-4289-A459-9A0CE82B637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9BDD-97CB-4CD1-BA38-42D6B57B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1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DAA5-DEB4-4289-A459-9A0CE82B637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9BDD-97CB-4CD1-BA38-42D6B57B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7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DAA5-DEB4-4289-A459-9A0CE82B637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9BDD-97CB-4CD1-BA38-42D6B57B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DAA5-DEB4-4289-A459-9A0CE82B637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9BDD-97CB-4CD1-BA38-42D6B57B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DAA5-DEB4-4289-A459-9A0CE82B637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9BDD-97CB-4CD1-BA38-42D6B57B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4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DAA5-DEB4-4289-A459-9A0CE82B637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9BDD-97CB-4CD1-BA38-42D6B57B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9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5DAA5-DEB4-4289-A459-9A0CE82B637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89BDD-97CB-4CD1-BA38-42D6B57B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6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tepoint.com/twitter-json-exampl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5/7330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NoSQL : Document Databases / MongoDB</a:t>
            </a:r>
          </a:p>
        </p:txBody>
      </p:sp>
    </p:spTree>
    <p:extLst>
      <p:ext uri="{BB962C8B-B14F-4D97-AF65-F5344CB8AC3E}">
        <p14:creationId xmlns:p14="http://schemas.microsoft.com/office/powerpoint/2010/main" val="97965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13F455-521A-4E2A-9A54-DA3592F3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 of document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11F6AE-E96E-4DA6-80CB-8E11DECFD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store objects</a:t>
            </a:r>
          </a:p>
          <a:p>
            <a:pPr lvl="1"/>
            <a:r>
              <a:rPr lang="en-US" dirty="0"/>
              <a:t>Objects are known as documents</a:t>
            </a:r>
          </a:p>
          <a:p>
            <a:pPr lvl="1"/>
            <a:r>
              <a:rPr lang="en-US" dirty="0"/>
              <a:t>Name/value pairs are usually termed as key/value pairs</a:t>
            </a:r>
          </a:p>
          <a:p>
            <a:r>
              <a:rPr lang="en-US" dirty="0"/>
              <a:t>Objects have unique IDs </a:t>
            </a:r>
          </a:p>
          <a:p>
            <a:pPr lvl="1"/>
            <a:r>
              <a:rPr lang="en-US" dirty="0"/>
              <a:t>Typically as Entity in E-R Model</a:t>
            </a:r>
          </a:p>
          <a:p>
            <a:r>
              <a:rPr lang="en-US" dirty="0"/>
              <a:t>Relations between objects can be enforced by</a:t>
            </a:r>
          </a:p>
          <a:p>
            <a:pPr lvl="1"/>
            <a:r>
              <a:rPr lang="en-US" dirty="0"/>
              <a:t>Nested Objects/Documents (embedding)</a:t>
            </a:r>
          </a:p>
          <a:p>
            <a:pPr lvl="1"/>
            <a:r>
              <a:rPr lang="en-US" dirty="0"/>
              <a:t>Key/value pairs where values are IDs of documents to be related (references)</a:t>
            </a:r>
          </a:p>
        </p:txBody>
      </p:sp>
    </p:spTree>
    <p:extLst>
      <p:ext uri="{BB962C8B-B14F-4D97-AF65-F5344CB8AC3E}">
        <p14:creationId xmlns:p14="http://schemas.microsoft.com/office/powerpoint/2010/main" val="190281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DC0F68-2B20-4228-B600-C39F5F4C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 of document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1A8AFF-3B83-4FF6-83A5-CA5D395FD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properties</a:t>
            </a:r>
          </a:p>
          <a:p>
            <a:pPr lvl="1"/>
            <a:r>
              <a:rPr lang="en-US" dirty="0"/>
              <a:t>Data are often grouped into buckets (like tables)</a:t>
            </a:r>
          </a:p>
          <a:p>
            <a:pPr lvl="1"/>
            <a:r>
              <a:rPr lang="en-US" dirty="0"/>
              <a:t>Provide indexes for document attributes</a:t>
            </a:r>
          </a:p>
          <a:p>
            <a:pPr lvl="1"/>
            <a:r>
              <a:rPr lang="en-US" dirty="0"/>
              <a:t>Provide query language support to retrieve (part of) a document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7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E0DB78-6473-4B2A-9D82-8D98A341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using Document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63A855-789B-46D3-8D2E-4DB7AA15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609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One-to-one relationship</a:t>
            </a:r>
          </a:p>
          <a:p>
            <a:r>
              <a:rPr lang="en-US" dirty="0"/>
              <a:t>Either embedding or relationship will work</a:t>
            </a:r>
          </a:p>
          <a:p>
            <a:r>
              <a:rPr lang="en-US" dirty="0"/>
              <a:t>Example : (assume patron and address is a 1-1 relationship)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66C1898-63F5-4AB8-AA1D-FAEB5A73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3336373"/>
            <a:ext cx="4295775" cy="339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FA7ABB9-2D71-4B8A-B264-1C774C120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971" y="3737113"/>
            <a:ext cx="4249804" cy="288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7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E0DB78-6473-4B2A-9D82-8D98A341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using Document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63A855-789B-46D3-8D2E-4DB7AA15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3347002" cy="3806549"/>
          </a:xfrm>
        </p:spPr>
        <p:txBody>
          <a:bodyPr>
            <a:normAutofit/>
          </a:bodyPr>
          <a:lstStyle/>
          <a:p>
            <a:r>
              <a:rPr lang="en-US" dirty="0"/>
              <a:t>One-to-many relationship</a:t>
            </a:r>
          </a:p>
          <a:p>
            <a:r>
              <a:rPr lang="en-US" dirty="0"/>
              <a:t>Example : (assume patron and address is a 1-m relationship)</a:t>
            </a:r>
          </a:p>
          <a:p>
            <a:r>
              <a:rPr lang="en-US" dirty="0"/>
              <a:t>Embedding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28BAA29-28DB-41AD-AEBA-96AB44EA4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96" y="1825624"/>
            <a:ext cx="46767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4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E0DB78-6473-4B2A-9D82-8D98A341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using Document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63A855-789B-46D3-8D2E-4DB7AA15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3347002" cy="3806549"/>
          </a:xfrm>
        </p:spPr>
        <p:txBody>
          <a:bodyPr>
            <a:normAutofit/>
          </a:bodyPr>
          <a:lstStyle/>
          <a:p>
            <a:r>
              <a:rPr lang="en-US" dirty="0"/>
              <a:t>One-to-many relationship</a:t>
            </a:r>
          </a:p>
          <a:p>
            <a:r>
              <a:rPr lang="en-US" dirty="0"/>
              <a:t>Example : (assume publisher and books is a 1-m relationship)</a:t>
            </a:r>
          </a:p>
          <a:p>
            <a:r>
              <a:rPr lang="en-US" dirty="0"/>
              <a:t>relationship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283DAC7-F6F5-4329-9DD0-1EFADF3BD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54" y="1027907"/>
            <a:ext cx="51435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65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E0DB78-6473-4B2A-9D82-8D98A341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using Document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63A855-789B-46D3-8D2E-4DB7AA15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3347002" cy="3806549"/>
          </a:xfrm>
        </p:spPr>
        <p:txBody>
          <a:bodyPr>
            <a:normAutofit/>
          </a:bodyPr>
          <a:lstStyle/>
          <a:p>
            <a:r>
              <a:rPr lang="en-US" dirty="0"/>
              <a:t>What you should AVOID</a:t>
            </a:r>
          </a:p>
          <a:p>
            <a:r>
              <a:rPr lang="en-US" dirty="0"/>
              <a:t>Duplication of data</a:t>
            </a:r>
          </a:p>
          <a:p>
            <a:r>
              <a:rPr lang="en-US" dirty="0"/>
              <a:t>Same problem as in relational databases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F8420C2-0809-4967-A668-B9131F1BE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179" y="1028700"/>
            <a:ext cx="4495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85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using Document Databases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thing you should never do</a:t>
            </a:r>
          </a:p>
          <a:p>
            <a:r>
              <a:rPr lang="en-US" dirty="0"/>
              <a:t>Whenever there is a relationship between two objects, using relationship should only be from one object to the other, BUT NOT BOTH WAYS</a:t>
            </a:r>
          </a:p>
          <a:p>
            <a:pPr lvl="1"/>
            <a:r>
              <a:rPr lang="en-US" dirty="0"/>
              <a:t>Why not?</a:t>
            </a:r>
          </a:p>
          <a:p>
            <a:r>
              <a:rPr lang="en-US" dirty="0"/>
              <a:t>Which way to go is database and application dependent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{ _id = “_1”;</a:t>
            </a:r>
          </a:p>
          <a:p>
            <a:pPr marL="0" indent="0">
              <a:buNone/>
            </a:pPr>
            <a:r>
              <a:rPr lang="en-US" dirty="0"/>
              <a:t>   name = “john doe”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address = “_add1”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_id = “_add1”</a:t>
            </a:r>
          </a:p>
          <a:p>
            <a:pPr marL="0" indent="0">
              <a:buNone/>
            </a:pPr>
            <a:r>
              <a:rPr lang="en-US" dirty="0"/>
              <a:t>   address = “SMU Blvd”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rgbClr val="FF0000"/>
                </a:solidFill>
              </a:rPr>
              <a:t>patron_id</a:t>
            </a:r>
            <a:r>
              <a:rPr lang="en-US" dirty="0">
                <a:solidFill>
                  <a:srgbClr val="FF0000"/>
                </a:solidFill>
              </a:rPr>
              <a:t> = “1”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054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using Document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models tends to works well with binary relationship.</a:t>
            </a:r>
          </a:p>
          <a:p>
            <a:r>
              <a:rPr lang="en-US" dirty="0"/>
              <a:t>For relationship with multiple entity (</a:t>
            </a:r>
            <a:r>
              <a:rPr lang="en-US" dirty="0" err="1"/>
              <a:t>e.g</a:t>
            </a:r>
            <a:r>
              <a:rPr lang="en-US" dirty="0"/>
              <a:t>: supplier-restaurant-food), it may need either:</a:t>
            </a:r>
          </a:p>
          <a:p>
            <a:pPr lvl="1"/>
            <a:r>
              <a:rPr lang="en-US" dirty="0"/>
              <a:t>Deep embedding</a:t>
            </a:r>
          </a:p>
          <a:p>
            <a:pPr lvl="1"/>
            <a:r>
              <a:rPr lang="en-US" dirty="0"/>
              <a:t>Creating separate objects to store the relationships (in terms of E-R modelling, treating relationship </a:t>
            </a:r>
            <a:r>
              <a:rPr lang="en-US"/>
              <a:t>as entity)</a:t>
            </a:r>
          </a:p>
        </p:txBody>
      </p:sp>
    </p:spTree>
    <p:extLst>
      <p:ext uri="{BB962C8B-B14F-4D97-AF65-F5344CB8AC3E}">
        <p14:creationId xmlns:p14="http://schemas.microsoft.com/office/powerpoint/2010/main" val="3109592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A0FC30-653A-4331-9BDB-3505B033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275F55-4DA1-4769-8639-06820032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Document-based database system</a:t>
            </a:r>
          </a:p>
          <a:p>
            <a:r>
              <a:rPr lang="en-US" dirty="0"/>
              <a:t>Basic unique of storage: Document</a:t>
            </a:r>
          </a:p>
          <a:p>
            <a:pPr lvl="1"/>
            <a:r>
              <a:rPr lang="en-US" dirty="0"/>
              <a:t>Very similar to JSON</a:t>
            </a:r>
          </a:p>
          <a:p>
            <a:pPr lvl="1"/>
            <a:r>
              <a:rPr lang="en-US" dirty="0"/>
              <a:t>With some additional data type support (e.g. date, binary data, code)</a:t>
            </a:r>
          </a:p>
          <a:p>
            <a:pPr lvl="1"/>
            <a:r>
              <a:rPr lang="en-US" dirty="0"/>
              <a:t>Each document need to have an “_id” field (can be auto-generated)</a:t>
            </a:r>
          </a:p>
          <a:p>
            <a:pPr lvl="1"/>
            <a:r>
              <a:rPr lang="en-US" dirty="0"/>
              <a:t>Each document have a size limit : 16 MB (in Mongo DB 4.0)</a:t>
            </a:r>
          </a:p>
          <a:p>
            <a:r>
              <a:rPr lang="en-US" dirty="0"/>
              <a:t>Collections: A group of Documents</a:t>
            </a:r>
          </a:p>
          <a:p>
            <a:pPr lvl="1"/>
            <a:r>
              <a:rPr lang="en-US" dirty="0"/>
              <a:t>No requirement that each document have the same schema</a:t>
            </a:r>
          </a:p>
          <a:p>
            <a:pPr lvl="1"/>
            <a:r>
              <a:rPr lang="en-US" dirty="0"/>
              <a:t>But there are advantages (in terms of implementation, and potential efficiency)</a:t>
            </a:r>
          </a:p>
          <a:p>
            <a:pPr lvl="1"/>
            <a:r>
              <a:rPr lang="en-US" dirty="0"/>
              <a:t>One can name sub-collections of a collection</a:t>
            </a:r>
          </a:p>
          <a:p>
            <a:r>
              <a:rPr lang="en-US" dirty="0"/>
              <a:t>Database: A group of collections</a:t>
            </a:r>
          </a:p>
          <a:p>
            <a:pPr lvl="1"/>
            <a:r>
              <a:rPr lang="en-US" dirty="0"/>
              <a:t>Typically an application will use one database</a:t>
            </a:r>
          </a:p>
        </p:txBody>
      </p:sp>
    </p:spTree>
    <p:extLst>
      <p:ext uri="{BB962C8B-B14F-4D97-AF65-F5344CB8AC3E}">
        <p14:creationId xmlns:p14="http://schemas.microsoft.com/office/powerpoint/2010/main" val="3372780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A0FC30-653A-4331-9BDB-3505B033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MongoDB: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275F55-4DA1-4769-8639-06820032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Insertions:</a:t>
            </a:r>
          </a:p>
          <a:p>
            <a:pPr lvl="1"/>
            <a:r>
              <a:rPr lang="en-US" dirty="0" err="1"/>
              <a:t>db.collection.insertOne</a:t>
            </a:r>
            <a:r>
              <a:rPr lang="en-US" dirty="0"/>
              <a:t>({…})</a:t>
            </a:r>
          </a:p>
          <a:p>
            <a:pPr lvl="1"/>
            <a:r>
              <a:rPr lang="en-US" dirty="0" err="1"/>
              <a:t>db.collection.insertMany</a:t>
            </a:r>
            <a:r>
              <a:rPr lang="en-US" dirty="0"/>
              <a:t>([ {…}, {…}, …, {…})</a:t>
            </a:r>
          </a:p>
          <a:p>
            <a:r>
              <a:rPr lang="en-US" dirty="0"/>
              <a:t>Notice that the only automatic check is unique </a:t>
            </a:r>
            <a:r>
              <a:rPr lang="en-US" dirty="0" smtClean="0"/>
              <a:t>_id</a:t>
            </a:r>
            <a:endParaRPr lang="en-US" dirty="0"/>
          </a:p>
          <a:p>
            <a:pPr lvl="1"/>
            <a:r>
              <a:rPr lang="en-US" dirty="0"/>
              <a:t>NO notion of referential </a:t>
            </a:r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NO checking of name of keys (since we do not assume any scheme [even within a collection])</a:t>
            </a:r>
          </a:p>
          <a:p>
            <a:pPr lvl="1"/>
            <a:r>
              <a:rPr lang="en-US" dirty="0" smtClean="0"/>
              <a:t>It’s the (virtually all) developer’s responsibility to ensure everything works.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4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Semi-structured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model is very rigid in terms of structure</a:t>
            </a:r>
          </a:p>
          <a:p>
            <a:r>
              <a:rPr lang="en-US" dirty="0"/>
              <a:t>For example, consider this table: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what if someone have more/less than one phone?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35665"/>
              </p:ext>
            </p:extLst>
          </p:nvPr>
        </p:nvGraphicFramePr>
        <p:xfrm>
          <a:off x="1524000" y="304292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Phone-#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123-4567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234567890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  <a:r>
                        <a:rPr lang="en-US" baseline="0" dirty="0"/>
                        <a:t> 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456-8901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624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MongoDB: Query --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Basic method: find()</a:t>
            </a:r>
          </a:p>
          <a:p>
            <a:r>
              <a:rPr lang="en-US" dirty="0" err="1" smtClean="0"/>
              <a:t>db.collection.find</a:t>
            </a:r>
            <a:r>
              <a:rPr lang="en-US" dirty="0" smtClean="0"/>
              <a:t>( {&lt;selection&gt;}. {&lt;projection&gt;})</a:t>
            </a:r>
          </a:p>
          <a:p>
            <a:pPr lvl="1"/>
            <a:r>
              <a:rPr lang="en-US" dirty="0" smtClean="0"/>
              <a:t>Describe the documents to be retrieved</a:t>
            </a:r>
          </a:p>
          <a:p>
            <a:pPr lvl="1"/>
            <a:r>
              <a:rPr lang="en-US" dirty="0" smtClean="0"/>
              <a:t>Each of this has the same format as a document (but without the _id). </a:t>
            </a:r>
          </a:p>
          <a:p>
            <a:r>
              <a:rPr lang="en-US" dirty="0" err="1" smtClean="0"/>
              <a:t>db.collection.find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{}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 all documents in the collection</a:t>
            </a:r>
          </a:p>
          <a:p>
            <a:r>
              <a:rPr lang="en-US" dirty="0" err="1" smtClean="0"/>
              <a:t>db.collection.find</a:t>
            </a:r>
            <a:r>
              <a:rPr lang="en-US" dirty="0" smtClean="0"/>
              <a:t>( {“</a:t>
            </a:r>
            <a:r>
              <a:rPr lang="en-US" dirty="0" smtClean="0">
                <a:solidFill>
                  <a:srgbClr val="FF0000"/>
                </a:solidFill>
              </a:rPr>
              <a:t>name” : “john doe”</a:t>
            </a:r>
            <a:r>
              <a:rPr lang="en-US" dirty="0" smtClean="0"/>
              <a:t>} )</a:t>
            </a:r>
          </a:p>
          <a:p>
            <a:pPr lvl="1"/>
            <a:r>
              <a:rPr lang="en-US" dirty="0" smtClean="0"/>
              <a:t>Return all documents that have key value pair (name : john doe)</a:t>
            </a:r>
          </a:p>
          <a:p>
            <a:r>
              <a:rPr lang="en-US" dirty="0" err="1"/>
              <a:t>db.collection.find</a:t>
            </a:r>
            <a:r>
              <a:rPr lang="en-US" dirty="0"/>
              <a:t>( {“name” : “john doe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0000"/>
                </a:solidFill>
              </a:rPr>
              <a:t>, “age” : 30</a:t>
            </a:r>
            <a:r>
              <a:rPr lang="en-US" dirty="0" smtClean="0"/>
              <a:t>} )</a:t>
            </a:r>
          </a:p>
          <a:p>
            <a:pPr lvl="1"/>
            <a:r>
              <a:rPr lang="en-US" dirty="0"/>
              <a:t>Return all documents that have </a:t>
            </a:r>
            <a:r>
              <a:rPr lang="en-US" dirty="0" smtClean="0"/>
              <a:t>BOTH key value pairs</a:t>
            </a:r>
          </a:p>
          <a:p>
            <a:pPr lvl="1"/>
            <a:r>
              <a:rPr lang="en-US" dirty="0" smtClean="0"/>
              <a:t>Logical AND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Value in the key/value pair in find must be a constant. </a:t>
            </a:r>
          </a:p>
          <a:p>
            <a:pPr lvl="1"/>
            <a:r>
              <a:rPr lang="en-US" dirty="0" smtClean="0"/>
              <a:t>Need other constructs to relate different documents from the same/different collections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95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MongoDB: Query --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db.collection.find</a:t>
            </a:r>
            <a:r>
              <a:rPr lang="en-US" dirty="0" smtClean="0"/>
              <a:t>( {“name” : “john doe”}, </a:t>
            </a:r>
            <a:r>
              <a:rPr lang="en-US" dirty="0" smtClean="0">
                <a:solidFill>
                  <a:srgbClr val="FF0000"/>
                </a:solidFill>
              </a:rPr>
              <a:t>{“name” : 1, “age”: 1}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 all documents that have key value pair (name : john doe), and output the name and the age</a:t>
            </a:r>
          </a:p>
          <a:p>
            <a:r>
              <a:rPr lang="en-US" dirty="0" err="1"/>
              <a:t>db.collection.find</a:t>
            </a:r>
            <a:r>
              <a:rPr lang="en-US" dirty="0"/>
              <a:t>( {“name” : “john doe”}, {“name” :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/>
              <a:t>“age”: 1} )</a:t>
            </a:r>
          </a:p>
          <a:p>
            <a:pPr lvl="1"/>
            <a:r>
              <a:rPr lang="en-US" dirty="0"/>
              <a:t>Return all documents that have key value pair (name : john doe), and output </a:t>
            </a:r>
            <a:r>
              <a:rPr lang="en-US" dirty="0" smtClean="0"/>
              <a:t>age, but not the name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_id : is output by default</a:t>
            </a:r>
          </a:p>
          <a:p>
            <a:pPr lvl="1"/>
            <a:r>
              <a:rPr lang="en-US" dirty="0" smtClean="0"/>
              <a:t>Can suppress it by including {“_id” : 0} in the projection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04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MongoDB: Query – selection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db.collection.find</a:t>
            </a:r>
            <a:r>
              <a:rPr lang="en-US" dirty="0"/>
              <a:t>( {“name” : “john doe</a:t>
            </a:r>
            <a:r>
              <a:rPr lang="en-US" dirty="0" smtClean="0"/>
              <a:t>”, “age” : </a:t>
            </a:r>
            <a:r>
              <a:rPr lang="en-US" dirty="0" smtClean="0">
                <a:solidFill>
                  <a:srgbClr val="FF0000"/>
                </a:solidFill>
              </a:rPr>
              <a:t>{“$</a:t>
            </a:r>
            <a:r>
              <a:rPr lang="en-US" dirty="0" err="1" smtClean="0">
                <a:solidFill>
                  <a:srgbClr val="FF0000"/>
                </a:solidFill>
              </a:rPr>
              <a:t>gte</a:t>
            </a:r>
            <a:r>
              <a:rPr lang="en-US" dirty="0" smtClean="0">
                <a:solidFill>
                  <a:srgbClr val="FF0000"/>
                </a:solidFill>
              </a:rPr>
              <a:t>”: 18}</a:t>
            </a:r>
            <a:r>
              <a:rPr lang="en-US" dirty="0" smtClean="0"/>
              <a:t>}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Return all documents that </a:t>
            </a:r>
            <a:r>
              <a:rPr lang="en-US" dirty="0" smtClean="0"/>
              <a:t>have name john doe, and is at least 18 years old (</a:t>
            </a:r>
            <a:r>
              <a:rPr lang="en-US" dirty="0" err="1" smtClean="0"/>
              <a:t>gte</a:t>
            </a:r>
            <a:r>
              <a:rPr lang="en-US" dirty="0" smtClean="0"/>
              <a:t> = greater than or equal to)</a:t>
            </a:r>
          </a:p>
          <a:p>
            <a:pPr lvl="1"/>
            <a:r>
              <a:rPr lang="en-US" dirty="0" smtClean="0"/>
              <a:t>Clause: a document, the key is a reserved word starting with “$”, to denote special condition or functions, </a:t>
            </a:r>
          </a:p>
          <a:p>
            <a:r>
              <a:rPr lang="en-US" dirty="0" err="1"/>
              <a:t>db.collection.find</a:t>
            </a:r>
            <a:r>
              <a:rPr lang="en-US" dirty="0"/>
              <a:t>( {“name” : “john doe”, “age” : </a:t>
            </a:r>
            <a:r>
              <a:rPr lang="en-US" dirty="0">
                <a:solidFill>
                  <a:srgbClr val="FF0000"/>
                </a:solidFill>
              </a:rPr>
              <a:t>{“$</a:t>
            </a:r>
            <a:r>
              <a:rPr lang="en-US" dirty="0" err="1">
                <a:solidFill>
                  <a:srgbClr val="FF0000"/>
                </a:solidFill>
              </a:rPr>
              <a:t>gte</a:t>
            </a:r>
            <a:r>
              <a:rPr lang="en-US" dirty="0">
                <a:solidFill>
                  <a:srgbClr val="FF0000"/>
                </a:solidFill>
              </a:rPr>
              <a:t>”: </a:t>
            </a:r>
            <a:r>
              <a:rPr lang="en-US" dirty="0" smtClean="0">
                <a:solidFill>
                  <a:srgbClr val="FF0000"/>
                </a:solidFill>
              </a:rPr>
              <a:t>18, “$</a:t>
            </a:r>
            <a:r>
              <a:rPr lang="en-US" dirty="0" err="1" smtClean="0">
                <a:solidFill>
                  <a:srgbClr val="FF0000"/>
                </a:solidFill>
              </a:rPr>
              <a:t>lte</a:t>
            </a:r>
            <a:r>
              <a:rPr lang="en-US" dirty="0" smtClean="0">
                <a:solidFill>
                  <a:srgbClr val="FF0000"/>
                </a:solidFill>
              </a:rPr>
              <a:t>” : 22 } </a:t>
            </a:r>
            <a:r>
              <a:rPr lang="en-US" dirty="0" smtClean="0"/>
              <a:t>})</a:t>
            </a:r>
          </a:p>
          <a:p>
            <a:pPr lvl="1"/>
            <a:r>
              <a:rPr lang="en-US" dirty="0"/>
              <a:t>Return all documents that have name john doe, and is </a:t>
            </a:r>
            <a:r>
              <a:rPr lang="en-US" dirty="0" smtClean="0"/>
              <a:t>between 18 and 22 (</a:t>
            </a:r>
            <a:r>
              <a:rPr lang="en-US" dirty="0" err="1" smtClean="0"/>
              <a:t>lte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less </a:t>
            </a:r>
            <a:r>
              <a:rPr lang="en-US" dirty="0"/>
              <a:t>than or equal to)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6205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MongoDB: Query – OR /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db.collection.find</a:t>
            </a:r>
            <a:r>
              <a:rPr lang="en-US" dirty="0"/>
              <a:t>( </a:t>
            </a:r>
            <a:r>
              <a:rPr lang="en-US" dirty="0" smtClean="0"/>
              <a:t>{“</a:t>
            </a:r>
            <a:r>
              <a:rPr lang="en-US" dirty="0" err="1" smtClean="0"/>
              <a:t>dept</a:t>
            </a:r>
            <a:r>
              <a:rPr lang="en-US" dirty="0" smtClean="0"/>
              <a:t>” </a:t>
            </a:r>
            <a:r>
              <a:rPr lang="en-US" dirty="0"/>
              <a:t>: </a:t>
            </a:r>
            <a:r>
              <a:rPr lang="en-US" dirty="0" smtClean="0"/>
              <a:t>“CS”, </a:t>
            </a:r>
            <a:r>
              <a:rPr lang="en-US" dirty="0" smtClean="0">
                <a:solidFill>
                  <a:srgbClr val="FF0000"/>
                </a:solidFill>
              </a:rPr>
              <a:t>{$or,  [ </a:t>
            </a:r>
            <a:r>
              <a:rPr lang="en-US" dirty="0" smtClean="0"/>
              <a:t>{“age” : {“$</a:t>
            </a:r>
            <a:r>
              <a:rPr lang="en-US" dirty="0" err="1" smtClean="0"/>
              <a:t>gte</a:t>
            </a:r>
            <a:r>
              <a:rPr lang="en-US" dirty="0" smtClean="0"/>
              <a:t>”: 18}}, {“</a:t>
            </a:r>
            <a:r>
              <a:rPr lang="en-US" dirty="0" err="1" smtClean="0"/>
              <a:t>gpa</a:t>
            </a:r>
            <a:r>
              <a:rPr lang="en-US" dirty="0" smtClean="0"/>
              <a:t>” : 4.0} </a:t>
            </a:r>
            <a:r>
              <a:rPr lang="en-US" dirty="0" smtClean="0">
                <a:solidFill>
                  <a:srgbClr val="FF0000"/>
                </a:solidFill>
              </a:rPr>
              <a:t>] } </a:t>
            </a:r>
            <a:r>
              <a:rPr lang="en-US" dirty="0" smtClean="0"/>
              <a:t>}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Return all documents that </a:t>
            </a:r>
            <a:r>
              <a:rPr lang="en-US" dirty="0" smtClean="0"/>
              <a:t>have </a:t>
            </a:r>
            <a:r>
              <a:rPr lang="en-US" dirty="0" err="1" smtClean="0"/>
              <a:t>dept</a:t>
            </a:r>
            <a:r>
              <a:rPr lang="en-US" dirty="0" smtClean="0"/>
              <a:t> = “CS” and either age is &gt;= 18, or </a:t>
            </a:r>
            <a:r>
              <a:rPr lang="en-US" dirty="0" err="1" smtClean="0"/>
              <a:t>gpa</a:t>
            </a:r>
            <a:r>
              <a:rPr lang="en-US" dirty="0" smtClean="0"/>
              <a:t> = 4.0</a:t>
            </a:r>
          </a:p>
          <a:p>
            <a:pPr lvl="1"/>
            <a:r>
              <a:rPr lang="en-US" dirty="0" smtClean="0"/>
              <a:t>Notice that the term following or is an list (array) of conditions. </a:t>
            </a:r>
          </a:p>
          <a:p>
            <a:r>
              <a:rPr lang="en-US" dirty="0" err="1"/>
              <a:t>db.collection.find</a:t>
            </a:r>
            <a:r>
              <a:rPr lang="en-US" dirty="0"/>
              <a:t>( {“</a:t>
            </a:r>
            <a:r>
              <a:rPr lang="en-US" dirty="0" err="1"/>
              <a:t>dept</a:t>
            </a:r>
            <a:r>
              <a:rPr lang="en-US" dirty="0"/>
              <a:t>” : “CS”, </a:t>
            </a:r>
            <a:r>
              <a:rPr lang="en-US" dirty="0" smtClean="0">
                <a:solidFill>
                  <a:srgbClr val="FF0000"/>
                </a:solidFill>
              </a:rPr>
              <a:t>{$not, </a:t>
            </a:r>
            <a:r>
              <a:rPr lang="en-US" dirty="0" smtClean="0"/>
              <a:t>{“</a:t>
            </a:r>
            <a:r>
              <a:rPr lang="en-US" dirty="0" err="1"/>
              <a:t>gpa</a:t>
            </a:r>
            <a:r>
              <a:rPr lang="en-US" dirty="0"/>
              <a:t>” : 4.0} 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r>
              <a:rPr lang="en-US" dirty="0"/>
              <a:t>}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Return all documents that have </a:t>
            </a:r>
            <a:r>
              <a:rPr lang="en-US" dirty="0" err="1"/>
              <a:t>dept</a:t>
            </a:r>
            <a:r>
              <a:rPr lang="en-US" dirty="0"/>
              <a:t> = “CS” and either age is &gt;= 18, or </a:t>
            </a:r>
            <a:r>
              <a:rPr lang="en-US" dirty="0" err="1"/>
              <a:t>gpa</a:t>
            </a:r>
            <a:r>
              <a:rPr lang="en-US" dirty="0"/>
              <a:t> </a:t>
            </a:r>
            <a:r>
              <a:rPr lang="en-US" dirty="0" smtClean="0"/>
              <a:t>≠ 4.0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5902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MongoDB: Query – 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VERY CAREFUL!</a:t>
            </a:r>
          </a:p>
          <a:p>
            <a:r>
              <a:rPr lang="en-US" dirty="0" smtClean="0"/>
              <a:t>Suppose your collection has the following documents:</a:t>
            </a:r>
          </a:p>
          <a:p>
            <a:pPr lvl="1"/>
            <a:r>
              <a:rPr lang="en-US" dirty="0" smtClean="0"/>
              <a:t>{ “_id” : “1”, “name” : “john doe”,  “phone” : null}</a:t>
            </a:r>
          </a:p>
          <a:p>
            <a:pPr lvl="1"/>
            <a:r>
              <a:rPr lang="en-US" dirty="0"/>
              <a:t>{ “_id” : </a:t>
            </a:r>
            <a:r>
              <a:rPr lang="en-US" dirty="0" smtClean="0"/>
              <a:t>“2”, </a:t>
            </a:r>
            <a:r>
              <a:rPr lang="en-US" dirty="0"/>
              <a:t>“name” : “</a:t>
            </a:r>
            <a:r>
              <a:rPr lang="en-US" dirty="0" smtClean="0"/>
              <a:t>jack </a:t>
            </a:r>
            <a:r>
              <a:rPr lang="en-US" dirty="0"/>
              <a:t>doe”,  </a:t>
            </a:r>
            <a:r>
              <a:rPr lang="en-US" dirty="0" smtClean="0"/>
              <a:t>“age” : 28}</a:t>
            </a:r>
          </a:p>
          <a:p>
            <a:r>
              <a:rPr lang="en-US" dirty="0" err="1" smtClean="0"/>
              <a:t>db.collection.find</a:t>
            </a:r>
            <a:r>
              <a:rPr lang="en-US" dirty="0" smtClean="0"/>
              <a:t>({“phone” : null}) will return BOTH documents</a:t>
            </a:r>
          </a:p>
          <a:p>
            <a:pPr lvl="1"/>
            <a:r>
              <a:rPr lang="en-US" dirty="0" smtClean="0"/>
              <a:t>Null matches either “having the value null”, and “no such key exists in the document”</a:t>
            </a:r>
          </a:p>
          <a:p>
            <a:pPr lvl="1"/>
            <a:r>
              <a:rPr lang="en-US" dirty="0" smtClean="0"/>
              <a:t>Use the “$exists” clause to compensate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1111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MongoDB: Query –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{ “_id” : “1”, “name” : “john doe”,   “x” : [1, 3, 5, 11]}</a:t>
            </a:r>
          </a:p>
          <a:p>
            <a:r>
              <a:rPr lang="en-US" dirty="0" smtClean="0"/>
              <a:t>The following queries will return this document</a:t>
            </a:r>
          </a:p>
          <a:p>
            <a:pPr lvl="1"/>
            <a:r>
              <a:rPr lang="en-US" dirty="0" err="1" smtClean="0"/>
              <a:t>db.collection.find</a:t>
            </a:r>
            <a:r>
              <a:rPr lang="en-US" dirty="0"/>
              <a:t>(</a:t>
            </a:r>
            <a:r>
              <a:rPr lang="en-US" dirty="0" smtClean="0"/>
              <a:t> {“x” : 5} )</a:t>
            </a:r>
          </a:p>
          <a:p>
            <a:pPr lvl="1"/>
            <a:r>
              <a:rPr lang="en-US" dirty="0" err="1"/>
              <a:t>db.collection.find</a:t>
            </a:r>
            <a:r>
              <a:rPr lang="en-US" dirty="0"/>
              <a:t>( {“x” : </a:t>
            </a:r>
            <a:r>
              <a:rPr lang="en-US" dirty="0" smtClean="0"/>
              <a:t> {“$</a:t>
            </a:r>
            <a:r>
              <a:rPr lang="en-US" dirty="0" err="1" smtClean="0"/>
              <a:t>gte</a:t>
            </a:r>
            <a:r>
              <a:rPr lang="en-US" dirty="0" smtClean="0"/>
              <a:t>”, 4, “$</a:t>
            </a:r>
            <a:r>
              <a:rPr lang="en-US" dirty="0" err="1" smtClean="0"/>
              <a:t>lte</a:t>
            </a:r>
            <a:r>
              <a:rPr lang="en-US" dirty="0" smtClean="0"/>
              <a:t>”, 11}} )</a:t>
            </a:r>
          </a:p>
          <a:p>
            <a:pPr lvl="1"/>
            <a:r>
              <a:rPr lang="en-US" dirty="0" err="1"/>
              <a:t>db.collection.find</a:t>
            </a:r>
            <a:r>
              <a:rPr lang="en-US" dirty="0"/>
              <a:t>( {“x” :  {“$</a:t>
            </a:r>
            <a:r>
              <a:rPr lang="en-US" dirty="0" err="1"/>
              <a:t>gte</a:t>
            </a:r>
            <a:r>
              <a:rPr lang="en-US" dirty="0"/>
              <a:t>”, </a:t>
            </a:r>
            <a:r>
              <a:rPr lang="en-US" dirty="0" smtClean="0"/>
              <a:t>7, </a:t>
            </a:r>
            <a:r>
              <a:rPr lang="en-US" dirty="0"/>
              <a:t>“$</a:t>
            </a:r>
            <a:r>
              <a:rPr lang="en-US" dirty="0" err="1"/>
              <a:t>lte</a:t>
            </a:r>
            <a:r>
              <a:rPr lang="en-US" dirty="0"/>
              <a:t>”, </a:t>
            </a:r>
            <a:r>
              <a:rPr lang="en-US" dirty="0" smtClean="0"/>
              <a:t>9}} )</a:t>
            </a:r>
          </a:p>
          <a:p>
            <a:pPr lvl="2"/>
            <a:r>
              <a:rPr lang="en-US" dirty="0" smtClean="0"/>
              <a:t>Why?</a:t>
            </a:r>
            <a:br>
              <a:rPr lang="en-US" dirty="0" smtClean="0"/>
            </a:br>
            <a:r>
              <a:rPr lang="en-US" dirty="0" smtClean="0"/>
              <a:t>Notice that matching an array means that every clause has to be matched, but each clause can be matched by a </a:t>
            </a:r>
            <a:r>
              <a:rPr lang="en-US" dirty="0" smtClean="0">
                <a:solidFill>
                  <a:srgbClr val="FF0000"/>
                </a:solidFill>
              </a:rPr>
              <a:t>different</a:t>
            </a:r>
            <a:r>
              <a:rPr lang="en-US" dirty="0" smtClean="0"/>
              <a:t> element in the array</a:t>
            </a:r>
          </a:p>
          <a:p>
            <a:pPr lvl="2"/>
            <a:r>
              <a:rPr lang="en-US" dirty="0" smtClean="0"/>
              <a:t>Use $</a:t>
            </a:r>
            <a:r>
              <a:rPr lang="en-US" dirty="0" err="1" smtClean="0"/>
              <a:t>elemMatch</a:t>
            </a:r>
            <a:r>
              <a:rPr lang="en-US" dirty="0" smtClean="0"/>
              <a:t> to overcome this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8974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MongoDB: Query – Embedded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 smtClean="0"/>
              <a:t>{ “_id” : “1”, “name” : “john doe”,  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“course” : {“</a:t>
            </a:r>
            <a:r>
              <a:rPr lang="en-US" dirty="0" err="1" smtClean="0"/>
              <a:t>cid</a:t>
            </a:r>
            <a:r>
              <a:rPr lang="en-US" dirty="0" smtClean="0"/>
              <a:t>” : “CS 5330”, “grade”: “A”} }</a:t>
            </a:r>
          </a:p>
          <a:p>
            <a:r>
              <a:rPr lang="en-US" dirty="0" err="1" smtClean="0"/>
              <a:t>db.collection.find</a:t>
            </a:r>
            <a:r>
              <a:rPr lang="en-US" dirty="0" smtClean="0"/>
              <a:t>({“course” : </a:t>
            </a:r>
            <a:r>
              <a:rPr lang="en-US" dirty="0"/>
              <a:t>{“</a:t>
            </a:r>
            <a:r>
              <a:rPr lang="en-US" dirty="0" err="1"/>
              <a:t>cid</a:t>
            </a:r>
            <a:r>
              <a:rPr lang="en-US" dirty="0"/>
              <a:t>” : “CS 5330”, “grade”: “A”} </a:t>
            </a:r>
            <a:r>
              <a:rPr lang="en-US" dirty="0" smtClean="0"/>
              <a:t>}) </a:t>
            </a:r>
          </a:p>
          <a:p>
            <a:pPr lvl="1"/>
            <a:r>
              <a:rPr lang="en-US" dirty="0" smtClean="0"/>
              <a:t>will return the document</a:t>
            </a:r>
          </a:p>
          <a:p>
            <a:r>
              <a:rPr lang="en-US" dirty="0" err="1"/>
              <a:t>db.collection.find</a:t>
            </a:r>
            <a:r>
              <a:rPr lang="en-US" dirty="0" smtClean="0"/>
              <a:t>({“</a:t>
            </a:r>
            <a:r>
              <a:rPr lang="en-US" dirty="0"/>
              <a:t>course” : {“</a:t>
            </a:r>
            <a:r>
              <a:rPr lang="en-US" dirty="0" err="1"/>
              <a:t>cid</a:t>
            </a:r>
            <a:r>
              <a:rPr lang="en-US" dirty="0"/>
              <a:t>” : “CS 5330</a:t>
            </a:r>
            <a:r>
              <a:rPr lang="en-US" dirty="0" smtClean="0"/>
              <a:t>”} }) </a:t>
            </a:r>
          </a:p>
          <a:p>
            <a:pPr lvl="1"/>
            <a:r>
              <a:rPr lang="en-US" dirty="0" smtClean="0"/>
              <a:t>Will NOT</a:t>
            </a:r>
          </a:p>
          <a:p>
            <a:pPr lvl="1"/>
            <a:r>
              <a:rPr lang="en-US" dirty="0" smtClean="0"/>
              <a:t>For embedding documents, require perfect match (“_id” can be left out)</a:t>
            </a:r>
          </a:p>
          <a:p>
            <a:r>
              <a:rPr lang="en-US" dirty="0" err="1"/>
              <a:t>db.collection.find</a:t>
            </a:r>
            <a:r>
              <a:rPr lang="en-US" dirty="0"/>
              <a:t>({“</a:t>
            </a:r>
            <a:r>
              <a:rPr lang="en-US" dirty="0" err="1" smtClean="0">
                <a:solidFill>
                  <a:srgbClr val="FF0000"/>
                </a:solidFill>
              </a:rPr>
              <a:t>course.cid</a:t>
            </a:r>
            <a:r>
              <a:rPr lang="en-US" dirty="0" smtClean="0"/>
              <a:t>” : </a:t>
            </a:r>
            <a:r>
              <a:rPr lang="en-US" dirty="0"/>
              <a:t>“CS 5330”} }) </a:t>
            </a:r>
            <a:endParaRPr lang="en-US" dirty="0" smtClean="0"/>
          </a:p>
          <a:p>
            <a:pPr lvl="1"/>
            <a:r>
              <a:rPr lang="en-US" dirty="0" smtClean="0"/>
              <a:t>Will return the document again</a:t>
            </a:r>
          </a:p>
          <a:p>
            <a:pPr lvl="1"/>
            <a:r>
              <a:rPr lang="en-US" dirty="0" smtClean="0"/>
              <a:t>Use dot notation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514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MongoDB: Query – More complicated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(See MongoDB manual / books for details)</a:t>
            </a:r>
          </a:p>
          <a:p>
            <a:r>
              <a:rPr lang="en-US" dirty="0" smtClean="0"/>
              <a:t>Matching array of embedded documents can be very tricky</a:t>
            </a:r>
          </a:p>
          <a:p>
            <a:r>
              <a:rPr lang="en-US" dirty="0" smtClean="0"/>
              <a:t>No inherit way to “join” multiple collections using the query language</a:t>
            </a:r>
          </a:p>
          <a:p>
            <a:pPr lvl="1"/>
            <a:r>
              <a:rPr lang="en-US" dirty="0" smtClean="0"/>
              <a:t>Need to write program and using API</a:t>
            </a:r>
          </a:p>
          <a:p>
            <a:pPr lvl="1"/>
            <a:r>
              <a:rPr lang="en-US" dirty="0" smtClean="0"/>
              <a:t>There is an option of a “$WHERE” clause where you can embed code inside a query statement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5591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DB : Updates and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db.collection.updateOne</a:t>
            </a:r>
            <a:r>
              <a:rPr lang="en-US" dirty="0" smtClean="0"/>
              <a:t>(), </a:t>
            </a:r>
            <a:r>
              <a:rPr lang="en-US" dirty="0" err="1" smtClean="0"/>
              <a:t>updateAll</a:t>
            </a:r>
            <a:r>
              <a:rPr lang="en-US" dirty="0" smtClean="0"/>
              <a:t>(), </a:t>
            </a:r>
            <a:r>
              <a:rPr lang="en-US" dirty="0" err="1" smtClean="0"/>
              <a:t>replaceOne</a:t>
            </a:r>
            <a:r>
              <a:rPr lang="en-US" dirty="0" smtClean="0"/>
              <a:t>(), </a:t>
            </a:r>
            <a:r>
              <a:rPr lang="en-US" dirty="0" err="1" smtClean="0"/>
              <a:t>replaceAll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Two parameters</a:t>
            </a:r>
          </a:p>
          <a:p>
            <a:pPr lvl="2"/>
            <a:r>
              <a:rPr lang="en-US" dirty="0" smtClean="0"/>
              <a:t>First one is the query condition to specify which document(s) in the collection is to be updated. </a:t>
            </a:r>
          </a:p>
          <a:p>
            <a:pPr lvl="2"/>
            <a:r>
              <a:rPr lang="en-US" dirty="0" smtClean="0"/>
              <a:t>Second one specify how the document is to be updated / or what to replace the document with</a:t>
            </a:r>
          </a:p>
          <a:p>
            <a:pPr lvl="2"/>
            <a:r>
              <a:rPr lang="en-US" dirty="0" smtClean="0"/>
              <a:t>For replacement, the “_id” will not change, but everything else will be replaced. </a:t>
            </a:r>
          </a:p>
          <a:p>
            <a:pPr lvl="2"/>
            <a:r>
              <a:rPr lang="en-US" dirty="0" smtClean="0"/>
              <a:t>Also an “</a:t>
            </a:r>
            <a:r>
              <a:rPr lang="en-US" dirty="0" err="1" smtClean="0"/>
              <a:t>upsert</a:t>
            </a:r>
            <a:r>
              <a:rPr lang="en-US" dirty="0" smtClean="0"/>
              <a:t>” option: try to update, if the document to be updated is not found, then insert a </a:t>
            </a:r>
            <a:r>
              <a:rPr lang="en-US" smtClean="0"/>
              <a:t>new document.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4521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Indexing – per collection basis, similar to relational database indices</a:t>
            </a:r>
          </a:p>
          <a:p>
            <a:pPr lvl="1"/>
            <a:r>
              <a:rPr lang="en-US" dirty="0" smtClean="0"/>
              <a:t>Specific type of indices for specific data types (e.g. text, </a:t>
            </a:r>
            <a:r>
              <a:rPr lang="en-US" dirty="0" err="1" smtClean="0"/>
              <a:t>geospital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Aggregation – group by, and computation based on groups</a:t>
            </a:r>
          </a:p>
          <a:p>
            <a:r>
              <a:rPr lang="en-US" dirty="0" smtClean="0"/>
              <a:t>Replication – allow for duplication </a:t>
            </a:r>
            <a:r>
              <a:rPr lang="en-US" smtClean="0"/>
              <a:t>of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7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Semi-structured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phone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can NULL means?</a:t>
            </a:r>
          </a:p>
          <a:p>
            <a:pPr lvl="1"/>
            <a:r>
              <a:rPr lang="en-US" dirty="0"/>
              <a:t>Brad has no phone</a:t>
            </a:r>
          </a:p>
          <a:p>
            <a:pPr lvl="1"/>
            <a:r>
              <a:rPr lang="en-US" dirty="0"/>
              <a:t>Brad has a phone but I don’t know his number</a:t>
            </a:r>
          </a:p>
          <a:p>
            <a:pPr lvl="1"/>
            <a:r>
              <a:rPr lang="en-US" dirty="0"/>
              <a:t>Possible ambiguity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685863"/>
              </p:ext>
            </p:extLst>
          </p:nvPr>
        </p:nvGraphicFramePr>
        <p:xfrm>
          <a:off x="1524000" y="240893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Phone-#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Brad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234567890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  <a:r>
                        <a:rPr lang="en-US" baseline="0" dirty="0"/>
                        <a:t> 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456-8901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49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Semi-structured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370070" cy="4575175"/>
          </a:xfrm>
        </p:spPr>
        <p:txBody>
          <a:bodyPr>
            <a:normAutofit/>
          </a:bodyPr>
          <a:lstStyle/>
          <a:p>
            <a:r>
              <a:rPr lang="en-US" dirty="0"/>
              <a:t>Many phones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Cause duplication</a:t>
            </a:r>
          </a:p>
          <a:p>
            <a:r>
              <a:rPr lang="en-US" dirty="0"/>
              <a:t>Anomaly and/or inefficiency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665896"/>
              </p:ext>
            </p:extLst>
          </p:nvPr>
        </p:nvGraphicFramePr>
        <p:xfrm>
          <a:off x="728852" y="2408936"/>
          <a:ext cx="3745611" cy="166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85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85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6945"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Phone-#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2779">
                <a:tc>
                  <a:txBody>
                    <a:bodyPr/>
                    <a:lstStyle/>
                    <a:p>
                      <a:r>
                        <a:rPr lang="en-US" dirty="0"/>
                        <a:t>123456789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Tai-Kwan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2779">
                <a:tc>
                  <a:txBody>
                    <a:bodyPr/>
                    <a:lstStyle/>
                    <a:p>
                      <a:r>
                        <a:rPr lang="en-US" dirty="0"/>
                        <a:t>123456789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Tai-Kwan</a:t>
                      </a:r>
                      <a:r>
                        <a:rPr lang="en-US" baseline="0" dirty="0"/>
                        <a:t> 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689-0777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Why does this taxi have 13 cellphones attached to its dashboard? | Taxi, Hong  kong,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923" y="2537752"/>
            <a:ext cx="3377184" cy="281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10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Semi-structured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problems can be resolved by normalization (breaking into multiple tables)</a:t>
            </a:r>
          </a:p>
          <a:p>
            <a:r>
              <a:rPr lang="en-US" dirty="0"/>
              <a:t>But queries will require potentially many joins</a:t>
            </a:r>
          </a:p>
          <a:p>
            <a:pPr lvl="1"/>
            <a:r>
              <a:rPr lang="en-US" dirty="0"/>
              <a:t>Can be inefficient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Semi-structured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03770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data have a bit of a structure</a:t>
            </a:r>
          </a:p>
          <a:p>
            <a:r>
              <a:rPr lang="en-US" dirty="0"/>
              <a:t>E.g. item have a set of attributes</a:t>
            </a:r>
          </a:p>
          <a:p>
            <a:r>
              <a:rPr lang="en-US" dirty="0"/>
              <a:t>However they can still differs</a:t>
            </a:r>
          </a:p>
          <a:p>
            <a:pPr lvl="1"/>
            <a:r>
              <a:rPr lang="en-US" dirty="0"/>
              <a:t>some attributes may be present in some items but not all of them</a:t>
            </a:r>
          </a:p>
          <a:p>
            <a:pPr lvl="1"/>
            <a:r>
              <a:rPr lang="en-US" dirty="0"/>
              <a:t>Some attributes for an item may have multiple values</a:t>
            </a:r>
          </a:p>
          <a:p>
            <a:pPr lvl="1"/>
            <a:r>
              <a:rPr lang="en-US" dirty="0"/>
              <a:t>… or even multiple possible types</a:t>
            </a:r>
          </a:p>
          <a:p>
            <a:r>
              <a:rPr lang="en-US" dirty="0"/>
              <a:t>So new models are proposed. Examples: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16855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  <a:p>
            <a:r>
              <a:rPr lang="en-US" dirty="0"/>
              <a:t>Originally decided as a way for information interchange</a:t>
            </a:r>
          </a:p>
          <a:p>
            <a:pPr lvl="1"/>
            <a:r>
              <a:rPr lang="en-US" dirty="0"/>
              <a:t>Text-based</a:t>
            </a:r>
          </a:p>
          <a:p>
            <a:pPr lvl="1"/>
            <a:r>
              <a:rPr lang="en-US" dirty="0"/>
              <a:t>Self describing</a:t>
            </a:r>
          </a:p>
          <a:p>
            <a:pPr lvl="2"/>
            <a:r>
              <a:rPr lang="en-US" dirty="0"/>
              <a:t>The “schema” is described within the object</a:t>
            </a:r>
          </a:p>
          <a:p>
            <a:r>
              <a:rPr lang="en-US" dirty="0"/>
              <a:t>While the schema for an object is flexible, the way of describing the schema is fixed</a:t>
            </a:r>
          </a:p>
          <a:p>
            <a:pPr lvl="1"/>
            <a:r>
              <a:rPr lang="en-US" dirty="0"/>
              <a:t>Thus one can write standard tool(s) to interpret any JSON object, without knowing its schema beforehand</a:t>
            </a:r>
          </a:p>
        </p:txBody>
      </p:sp>
    </p:spTree>
    <p:extLst>
      <p:ext uri="{BB962C8B-B14F-4D97-AF65-F5344CB8AC3E}">
        <p14:creationId xmlns:p14="http://schemas.microsoft.com/office/powerpoint/2010/main" val="277752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JSON object is represented as a set of name/value pairs</a:t>
            </a:r>
          </a:p>
          <a:p>
            <a:pPr lvl="1"/>
            <a:r>
              <a:rPr lang="en-US" dirty="0"/>
              <a:t>{"</a:t>
            </a:r>
            <a:r>
              <a:rPr lang="en-US" dirty="0" err="1"/>
              <a:t>name":"John</a:t>
            </a:r>
            <a:r>
              <a:rPr lang="en-US" dirty="0"/>
              <a:t>", "age":30, "</a:t>
            </a:r>
            <a:r>
              <a:rPr lang="en-US" dirty="0" err="1"/>
              <a:t>car":null</a:t>
            </a:r>
            <a:r>
              <a:rPr lang="en-US" dirty="0"/>
              <a:t>}</a:t>
            </a:r>
          </a:p>
          <a:p>
            <a:r>
              <a:rPr lang="en-US" dirty="0"/>
              <a:t>Name is a string in quotes (“name”, “age”, “car”)</a:t>
            </a:r>
          </a:p>
          <a:p>
            <a:r>
              <a:rPr lang="en-US" dirty="0"/>
              <a:t>Each name has a value associated with it. </a:t>
            </a:r>
          </a:p>
          <a:p>
            <a:r>
              <a:rPr lang="en-US" dirty="0"/>
              <a:t>Valid value types: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Another JSON object</a:t>
            </a:r>
          </a:p>
        </p:txBody>
      </p:sp>
    </p:spTree>
    <p:extLst>
      <p:ext uri="{BB962C8B-B14F-4D97-AF65-F5344CB8AC3E}">
        <p14:creationId xmlns:p14="http://schemas.microsoft.com/office/powerpoint/2010/main" val="218021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(Example of complex case)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https://www.sitepoint.com/twitter-json-example/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1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2922</TotalTime>
  <Words>1809</Words>
  <Application>Microsoft Office PowerPoint</Application>
  <PresentationFormat>On-screen Show (4:3)</PresentationFormat>
  <Paragraphs>244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CS 5/7330</vt:lpstr>
      <vt:lpstr>Motivation: Semi-structured data</vt:lpstr>
      <vt:lpstr>Motivation: Semi-structured data</vt:lpstr>
      <vt:lpstr>Motivation: Semi-structured data</vt:lpstr>
      <vt:lpstr>Motivation: Semi-structured Data</vt:lpstr>
      <vt:lpstr>Semi-structured Data</vt:lpstr>
      <vt:lpstr>JSON</vt:lpstr>
      <vt:lpstr>JSON</vt:lpstr>
      <vt:lpstr>JSON (Example of complex case)</vt:lpstr>
      <vt:lpstr>General idea of document databases</vt:lpstr>
      <vt:lpstr>General idea of document databases</vt:lpstr>
      <vt:lpstr>Modeling using Document Databases</vt:lpstr>
      <vt:lpstr>Modeling using Document Databases</vt:lpstr>
      <vt:lpstr>Modeling using Document Databases</vt:lpstr>
      <vt:lpstr>Modeling using Document Databases</vt:lpstr>
      <vt:lpstr>Modeling using Document Databases</vt:lpstr>
      <vt:lpstr>Modeling using Document Databases</vt:lpstr>
      <vt:lpstr>Example: MongoDB</vt:lpstr>
      <vt:lpstr>MongoDB: insert</vt:lpstr>
      <vt:lpstr>MongoDB: Query -- selection</vt:lpstr>
      <vt:lpstr>MongoDB: Query -- projection</vt:lpstr>
      <vt:lpstr>MongoDB: Query – selection clauses</vt:lpstr>
      <vt:lpstr>MongoDB: Query – OR / NOT</vt:lpstr>
      <vt:lpstr>MongoDB: Query – NULL values</vt:lpstr>
      <vt:lpstr>MongoDB: Query – Arrays</vt:lpstr>
      <vt:lpstr>MongoDB: Query – Embedded documents</vt:lpstr>
      <vt:lpstr>MongoDB: Query – More complicated issues</vt:lpstr>
      <vt:lpstr>Mongo DB : Updates and Delete</vt:lpstr>
      <vt:lpstr>Other aspects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5/7330</dc:title>
  <dc:creator>King Ip Lin</dc:creator>
  <cp:lastModifiedBy>King Ip Lin</cp:lastModifiedBy>
  <cp:revision>60</cp:revision>
  <dcterms:created xsi:type="dcterms:W3CDTF">2021-08-24T17:04:29Z</dcterms:created>
  <dcterms:modified xsi:type="dcterms:W3CDTF">2021-08-30T02:19:15Z</dcterms:modified>
</cp:coreProperties>
</file>