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35" r:id="rId18"/>
    <p:sldId id="434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8" r:id="rId31"/>
    <p:sldId id="449" r:id="rId32"/>
    <p:sldId id="450" r:id="rId33"/>
    <p:sldId id="451" r:id="rId34"/>
    <p:sldId id="447" r:id="rId35"/>
    <p:sldId id="452" r:id="rId36"/>
    <p:sldId id="272" r:id="rId37"/>
    <p:sldId id="273" r:id="rId38"/>
    <p:sldId id="274" r:id="rId39"/>
    <p:sldId id="300" r:id="rId40"/>
    <p:sldId id="408" r:id="rId41"/>
    <p:sldId id="433" r:id="rId42"/>
    <p:sldId id="420" r:id="rId43"/>
    <p:sldId id="417" r:id="rId44"/>
    <p:sldId id="42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8C164-3F25-4992-9E0C-64BF572798C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E49D-2266-47FE-8430-C05DCD7E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16E65DD-EF4C-40F9-B8A2-FC5391BB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B977A4-0CF7-49CC-8CC4-1EEE95D117D8}" type="slidenum">
              <a:rPr lang="en-US" altLang="en-US" sz="1300"/>
              <a:pPr/>
              <a:t>39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386D52D-B7F3-486C-8A04-B930DD098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E369836-416C-4229-8A8C-48ECA010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9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6324-F260-4616-96FC-33845B4BA04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11CC-5368-4FD2-A2B3-E2A44236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730B-ADFD-4593-9261-AF81AAB5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5/7330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B4A9B-3A6F-46B1-B0D8-7FB126A31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structures</a:t>
            </a:r>
          </a:p>
        </p:txBody>
      </p:sp>
    </p:spTree>
    <p:extLst>
      <p:ext uri="{BB962C8B-B14F-4D97-AF65-F5344CB8AC3E}">
        <p14:creationId xmlns:p14="http://schemas.microsoft.com/office/powerpoint/2010/main" val="21111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415A-4BC2-4E17-94C2-0A87C6DA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structure: Variable length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A167-86F7-4E63-84CE-CBEAA9A3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predict how many records are there in a page</a:t>
            </a:r>
          </a:p>
          <a:p>
            <a:r>
              <a:rPr lang="en-US" dirty="0"/>
              <a:t>And each page can be of variable length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 slotted page header containing</a:t>
            </a:r>
          </a:p>
          <a:p>
            <a:pPr lvl="2"/>
            <a:r>
              <a:rPr lang="en-US" dirty="0"/>
              <a:t># of records in that page</a:t>
            </a:r>
          </a:p>
          <a:p>
            <a:pPr lvl="2"/>
            <a:r>
              <a:rPr lang="en-US" dirty="0"/>
              <a:t>The starting location and size of each record</a:t>
            </a:r>
          </a:p>
          <a:p>
            <a:pPr lvl="3"/>
            <a:r>
              <a:rPr lang="en-US" dirty="0"/>
              <a:t>Why do we need size?</a:t>
            </a:r>
          </a:p>
          <a:p>
            <a:pPr lvl="2"/>
            <a:r>
              <a:rPr lang="en-US" dirty="0"/>
              <a:t>Notice that typically we put a limit on number of records</a:t>
            </a:r>
          </a:p>
          <a:p>
            <a:pPr lvl="1"/>
            <a:r>
              <a:rPr lang="en-US" altLang="en-US" dirty="0"/>
              <a:t>Records can be moved around within a page to keep them contiguous with no empty space between them; entry in the header must be updated.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6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BF586D79-3BA9-4E5E-AA57-FFDA0C45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8" y="2264209"/>
            <a:ext cx="7561095" cy="256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5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8941-93AA-4847-9B01-C3222D70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objects (Blobs)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F8C4-4123-4AA3-9C5D-EF1F76FD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Records must be smaller than pages</a:t>
            </a:r>
          </a:p>
          <a:p>
            <a:r>
              <a:rPr lang="en-IN" dirty="0"/>
              <a:t>Alternatives:</a:t>
            </a:r>
          </a:p>
          <a:p>
            <a:pPr lvl="1"/>
            <a:r>
              <a:rPr lang="en-IN" dirty="0"/>
              <a:t>Store as files in file systems</a:t>
            </a:r>
          </a:p>
          <a:p>
            <a:pPr lvl="1"/>
            <a:r>
              <a:rPr lang="en-IN" dirty="0"/>
              <a:t>Store as files managed by database</a:t>
            </a:r>
          </a:p>
          <a:p>
            <a:pPr lvl="1"/>
            <a:r>
              <a:rPr lang="en-IN" dirty="0"/>
              <a:t>Break into pieces and store in multiple tuples in separate relation</a:t>
            </a:r>
          </a:p>
          <a:p>
            <a:pPr lvl="2"/>
            <a:r>
              <a:rPr lang="en-IN" dirty="0"/>
              <a:t>PostgreSQL TOAST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E24B-4A41-46A0-95DF-F6EF7377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(ordering) of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6212-4E50-48C9-AAC2-6448B310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should records in a file be organized (ordered)?</a:t>
            </a:r>
          </a:p>
          <a:p>
            <a:r>
              <a:rPr lang="en-US" dirty="0"/>
              <a:t>One file per table: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– record can be placed anywhere in the file where there is space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Sequential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store records in sequential order, based on the value of the search key of each record</a:t>
            </a:r>
          </a:p>
          <a:p>
            <a:r>
              <a:rPr lang="en-US" altLang="en-US" dirty="0"/>
              <a:t>With indexing option: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B</a:t>
            </a:r>
            <a:r>
              <a:rPr lang="en-US" altLang="en-US" b="1" baseline="30000" dirty="0">
                <a:solidFill>
                  <a:srgbClr val="002060"/>
                </a:solidFill>
              </a:rPr>
              <a:t>+</a:t>
            </a:r>
            <a:r>
              <a:rPr lang="en-US" altLang="en-US" b="1" dirty="0">
                <a:solidFill>
                  <a:srgbClr val="002060"/>
                </a:solidFill>
              </a:rPr>
              <a:t>-tree file organization</a:t>
            </a:r>
          </a:p>
          <a:p>
            <a:pPr lvl="2"/>
            <a:r>
              <a:rPr lang="en-US" altLang="en-US" dirty="0"/>
              <a:t>Ordered storage even with inserts/deletes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Hashing</a:t>
            </a:r>
            <a:r>
              <a:rPr lang="en-US" altLang="en-US" dirty="0"/>
              <a:t> – a hash function computed on search key; the result specifies in which block of the file the record should be placed</a:t>
            </a:r>
          </a:p>
          <a:p>
            <a:r>
              <a:rPr lang="en-US" altLang="en-US" dirty="0"/>
              <a:t>Multiple tables per file:</a:t>
            </a:r>
          </a:p>
          <a:p>
            <a:pPr lvl="1"/>
            <a:r>
              <a:rPr lang="en-US" altLang="en-US" dirty="0"/>
              <a:t>In a  </a:t>
            </a:r>
            <a:r>
              <a:rPr lang="en-US" altLang="en-US" b="1" dirty="0" err="1">
                <a:solidFill>
                  <a:srgbClr val="002060"/>
                </a:solidFill>
              </a:rPr>
              <a:t>multitable</a:t>
            </a:r>
            <a:r>
              <a:rPr lang="en-US" altLang="en-US" b="1" dirty="0">
                <a:solidFill>
                  <a:srgbClr val="002060"/>
                </a:solidFill>
              </a:rPr>
              <a:t> clustering file organization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records of several different relations can be stored in the same file</a:t>
            </a:r>
          </a:p>
          <a:p>
            <a:pPr lvl="1"/>
            <a:r>
              <a:rPr lang="en-US" altLang="en-US" dirty="0"/>
              <a:t>Motivation: store related records on the same block to minimize I/O</a:t>
            </a:r>
          </a:p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1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2CF9-AB59-4D30-A5B7-F2578555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7821-373F-4956-B8BB-CB7B4D8A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Records can be placed anywhere in the file where there is free space</a:t>
            </a:r>
          </a:p>
          <a:p>
            <a:r>
              <a:rPr lang="en-IN" dirty="0"/>
              <a:t>Records usually do not move once allocated</a:t>
            </a:r>
          </a:p>
          <a:p>
            <a:r>
              <a:rPr lang="en-IN" dirty="0"/>
              <a:t>Important to be able to efficiently find free space within file</a:t>
            </a:r>
          </a:p>
          <a:p>
            <a:r>
              <a:rPr lang="en-IN" b="1" dirty="0"/>
              <a:t>Free-space map</a:t>
            </a:r>
          </a:p>
          <a:p>
            <a:pPr lvl="1"/>
            <a:r>
              <a:rPr lang="en-IN" dirty="0"/>
              <a:t>Array with 1 entry per block.  Each entry is a few bits to a byte, and records fraction of block that is free</a:t>
            </a:r>
          </a:p>
          <a:p>
            <a:pPr lvl="1"/>
            <a:r>
              <a:rPr lang="en-IN" dirty="0"/>
              <a:t>In example below, 3 bits per block, value divided by 8 indicates fraction of block that is free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lvl="1"/>
            <a:r>
              <a:rPr lang="en-IN" dirty="0"/>
              <a:t>Can have second-level free-space map</a:t>
            </a:r>
          </a:p>
          <a:p>
            <a:pPr lvl="1"/>
            <a:r>
              <a:rPr lang="en-IN" dirty="0"/>
              <a:t>In example below, each entry stores maximum from 4 entries of first-level free-space map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Free space map written to disk periodically, OK to have wrong (old) values for some entries (will be detected and fixed)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396A7-AEDB-42DE-901F-596B19D7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05" y="3772765"/>
            <a:ext cx="4251489" cy="459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42B99-7A63-42EA-8723-AA3DBEAE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56" y="4868703"/>
            <a:ext cx="1238887" cy="4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5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A8A6-0B03-4C30-AA31-3FC0A2B1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0D65-9B85-418D-ACB5-DFFDCC20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73228" cy="13255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Suitable for applications that require sequential processing of the entire file </a:t>
            </a:r>
          </a:p>
          <a:p>
            <a:r>
              <a:rPr lang="en-US" altLang="en-US" dirty="0"/>
              <a:t>The records in the file are ordered by a </a:t>
            </a:r>
            <a:r>
              <a:rPr lang="en-US" altLang="en-US" dirty="0">
                <a:solidFill>
                  <a:srgbClr val="002060"/>
                </a:solidFill>
              </a:rPr>
              <a:t>search-key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We sometime call this organization clustered via a search-key</a:t>
            </a:r>
          </a:p>
          <a:p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6CD752B9-E65E-4F18-9F1C-390DCE34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67" y="3246867"/>
            <a:ext cx="5426075" cy="361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46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A8A6-0B03-4C30-AA31-3FC0A2B1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0D65-9B85-418D-ACB5-DFFDCC20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4401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Deletion – use pointer chains</a:t>
            </a:r>
          </a:p>
          <a:p>
            <a:r>
              <a:rPr lang="en-US" altLang="en-US" dirty="0"/>
              <a:t>Insertion –locate the position where the record is to be inserted</a:t>
            </a:r>
          </a:p>
          <a:p>
            <a:pPr lvl="1"/>
            <a:r>
              <a:rPr lang="en-US" altLang="en-US" dirty="0"/>
              <a:t>if there is free space insert there </a:t>
            </a:r>
          </a:p>
          <a:p>
            <a:pPr lvl="1"/>
            <a:r>
              <a:rPr lang="en-US" altLang="en-US" dirty="0"/>
              <a:t>if no free space, insert the record in an </a:t>
            </a:r>
            <a:r>
              <a:rPr lang="en-US" altLang="en-US" dirty="0">
                <a:solidFill>
                  <a:srgbClr val="002060"/>
                </a:solidFill>
              </a:rPr>
              <a:t>overflow block</a:t>
            </a:r>
          </a:p>
          <a:p>
            <a:pPr lvl="1"/>
            <a:r>
              <a:rPr lang="en-US" altLang="en-US" dirty="0"/>
              <a:t>In either case, pointer chain must be updated</a:t>
            </a:r>
          </a:p>
          <a:p>
            <a:r>
              <a:rPr lang="en-US" altLang="en-US" dirty="0"/>
              <a:t>Need to reorganize the file from time to time to restore sequential order</a:t>
            </a:r>
          </a:p>
          <a:p>
            <a:endParaRPr lang="en-US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170B851-7FA6-451D-955F-E62E14A5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42" y="3792163"/>
            <a:ext cx="4606716" cy="306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77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vs.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  <a:p>
            <a:r>
              <a:rPr lang="en-US" dirty="0"/>
              <a:t>Heap file:</a:t>
            </a:r>
          </a:p>
          <a:p>
            <a:pPr lvl="1"/>
            <a:r>
              <a:rPr lang="en-US" dirty="0"/>
              <a:t>Relatively little insertion cost</a:t>
            </a:r>
          </a:p>
          <a:p>
            <a:r>
              <a:rPr lang="en-US" dirty="0"/>
              <a:t>Sequential file:</a:t>
            </a:r>
          </a:p>
          <a:p>
            <a:pPr lvl="1"/>
            <a:r>
              <a:rPr lang="en-US" dirty="0"/>
              <a:t>Cost involved when insertion (to maintain sorted)</a:t>
            </a:r>
          </a:p>
          <a:p>
            <a:pPr lvl="1"/>
            <a:r>
              <a:rPr lang="en-US" dirty="0"/>
              <a:t>Or have to sort every time (expensive)</a:t>
            </a:r>
          </a:p>
          <a:p>
            <a:r>
              <a:rPr lang="en-US" dirty="0"/>
              <a:t>So why even think about sequential file?</a:t>
            </a:r>
          </a:p>
          <a:p>
            <a:pPr lvl="1"/>
            <a:r>
              <a:rPr lang="en-US" dirty="0"/>
              <a:t>It helps with </a:t>
            </a:r>
            <a:r>
              <a:rPr lang="en-US"/>
              <a:t>some queries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8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vs.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Example: (used for the rest of the slides)</a:t>
            </a:r>
          </a:p>
          <a:p>
            <a:pPr lvl="1"/>
            <a:r>
              <a:rPr lang="en-US" dirty="0"/>
              <a:t>Two tables</a:t>
            </a:r>
          </a:p>
          <a:p>
            <a:pPr lvl="2"/>
            <a:r>
              <a:rPr lang="en-US" dirty="0"/>
              <a:t>Department(</a:t>
            </a:r>
            <a:r>
              <a:rPr lang="en-US" dirty="0" err="1"/>
              <a:t>dept_name</a:t>
            </a:r>
            <a:r>
              <a:rPr lang="en-US" dirty="0"/>
              <a:t>, building , budget)</a:t>
            </a:r>
          </a:p>
          <a:p>
            <a:pPr lvl="3"/>
            <a:r>
              <a:rPr lang="en-US" dirty="0"/>
              <a:t>Assume each tuple is 40 bytes</a:t>
            </a:r>
          </a:p>
          <a:p>
            <a:pPr lvl="3"/>
            <a:r>
              <a:rPr lang="en-US" dirty="0" err="1"/>
              <a:t>Dept_name</a:t>
            </a:r>
            <a:r>
              <a:rPr lang="en-US" dirty="0"/>
              <a:t> is key</a:t>
            </a:r>
          </a:p>
          <a:p>
            <a:pPr lvl="2"/>
            <a:r>
              <a:rPr lang="en-US" dirty="0"/>
              <a:t>Instructor(id,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lvl="3"/>
            <a:r>
              <a:rPr lang="en-US" dirty="0"/>
              <a:t>Assume each tuple is 50 bytes</a:t>
            </a:r>
          </a:p>
          <a:p>
            <a:pPr lvl="3"/>
            <a:r>
              <a:rPr lang="en-US" dirty="0"/>
              <a:t>Id is key, </a:t>
            </a:r>
            <a:r>
              <a:rPr lang="en-US" dirty="0" err="1"/>
              <a:t>dept_name</a:t>
            </a:r>
            <a:r>
              <a:rPr lang="en-US" dirty="0"/>
              <a:t> is foreign key (referencing Department)</a:t>
            </a:r>
          </a:p>
          <a:p>
            <a:pPr lvl="1"/>
            <a:r>
              <a:rPr lang="en-US" dirty="0"/>
              <a:t>Assume data are stored on disk</a:t>
            </a:r>
          </a:p>
          <a:p>
            <a:pPr lvl="2"/>
            <a:r>
              <a:rPr lang="en-US" dirty="0"/>
              <a:t>Each page has 1050 bytes</a:t>
            </a:r>
          </a:p>
          <a:p>
            <a:pPr lvl="2"/>
            <a:r>
              <a:rPr lang="en-US" dirty="0"/>
              <a:t>Assume 50 bytes are needed for overhead information</a:t>
            </a:r>
          </a:p>
          <a:p>
            <a:pPr lvl="2"/>
            <a:r>
              <a:rPr lang="en-US" dirty="0"/>
              <a:t>Assume the pages are fully filled</a:t>
            </a:r>
          </a:p>
          <a:p>
            <a:pPr lvl="1"/>
            <a:r>
              <a:rPr lang="en-US" dirty="0"/>
              <a:t>Now assume Department has 100,000 tuples</a:t>
            </a:r>
          </a:p>
          <a:p>
            <a:pPr lvl="2"/>
            <a:r>
              <a:rPr lang="en-US" dirty="0"/>
              <a:t>So number of pages = 100,000 * 40 / (1050-50) = 4,000 pages</a:t>
            </a:r>
          </a:p>
          <a:p>
            <a:pPr lvl="1"/>
            <a:r>
              <a:rPr lang="en-US" dirty="0"/>
              <a:t>Assume Instructor has  400,000 tuples</a:t>
            </a:r>
          </a:p>
          <a:p>
            <a:pPr lvl="2"/>
            <a:r>
              <a:rPr lang="en-US" dirty="0"/>
              <a:t>So number of pages = 400,000 * 50 / (1050 – 50) = 20,000 pages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4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vs.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consider the following query</a:t>
            </a:r>
          </a:p>
          <a:p>
            <a:pPr marL="0" indent="0">
              <a:buNone/>
            </a:pPr>
            <a:r>
              <a:rPr lang="en-US" dirty="0"/>
              <a:t>	SELECT * FROM Instructor where id = “1997”</a:t>
            </a:r>
          </a:p>
          <a:p>
            <a:r>
              <a:rPr lang="en-US" dirty="0"/>
              <a:t>Now if you have a heap file</a:t>
            </a:r>
          </a:p>
          <a:p>
            <a:pPr lvl="1"/>
            <a:r>
              <a:rPr lang="en-US" dirty="0"/>
              <a:t>You have to look for each tuple</a:t>
            </a:r>
          </a:p>
          <a:p>
            <a:pPr lvl="1"/>
            <a:r>
              <a:rPr lang="en-US" dirty="0"/>
              <a:t>You can stop when you find the tuple (why?)</a:t>
            </a:r>
          </a:p>
          <a:p>
            <a:pPr lvl="1"/>
            <a:r>
              <a:rPr lang="en-US" dirty="0"/>
              <a:t>Worst case: no instructor has such ID</a:t>
            </a:r>
          </a:p>
          <a:p>
            <a:pPr lvl="1"/>
            <a:r>
              <a:rPr lang="en-US" dirty="0"/>
              <a:t>In this case, you have to search the whole file</a:t>
            </a:r>
          </a:p>
          <a:p>
            <a:pPr lvl="2"/>
            <a:r>
              <a:rPr lang="en-US" dirty="0"/>
              <a:t> Total cost = 20,000 pages</a:t>
            </a:r>
          </a:p>
          <a:p>
            <a:pPr lvl="1"/>
            <a:r>
              <a:rPr lang="en-US" dirty="0"/>
              <a:t>However, if Instructor table is sorted via id:</a:t>
            </a:r>
          </a:p>
          <a:p>
            <a:pPr lvl="2"/>
            <a:r>
              <a:rPr lang="en-US" dirty="0"/>
              <a:t>Then can apply binary search</a:t>
            </a:r>
          </a:p>
          <a:p>
            <a:pPr lvl="2"/>
            <a:r>
              <a:rPr lang="en-US" dirty="0"/>
              <a:t>Total cost =ceiling( log</a:t>
            </a:r>
            <a:r>
              <a:rPr lang="en-US" baseline="-25000" dirty="0"/>
              <a:t>2</a:t>
            </a:r>
            <a:r>
              <a:rPr lang="en-US" dirty="0"/>
              <a:t>(20000) ) = 15 pages</a:t>
            </a:r>
          </a:p>
        </p:txBody>
      </p:sp>
    </p:spTree>
    <p:extLst>
      <p:ext uri="{BB962C8B-B14F-4D97-AF65-F5344CB8AC3E}">
        <p14:creationId xmlns:p14="http://schemas.microsoft.com/office/powerpoint/2010/main" val="4278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DC41-FE22-4951-99FC-948928C6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structures for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3D81-F2F4-4773-A4F5-6291514F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A set of tables</a:t>
            </a:r>
          </a:p>
          <a:p>
            <a:pPr lvl="1"/>
            <a:r>
              <a:rPr lang="en-US" dirty="0"/>
              <a:t>Each table has a set of tuples (records)</a:t>
            </a:r>
          </a:p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Data are stored in files</a:t>
            </a:r>
          </a:p>
          <a:p>
            <a:pPr lvl="1"/>
            <a:r>
              <a:rPr lang="en-US" dirty="0"/>
              <a:t>Files are stored on disk</a:t>
            </a:r>
          </a:p>
          <a:p>
            <a:pPr lvl="1"/>
            <a:r>
              <a:rPr lang="en-US" dirty="0"/>
              <a:t>Data on files are divided into fixed size blocks (pages)</a:t>
            </a:r>
          </a:p>
          <a:p>
            <a:pPr lvl="1"/>
            <a:r>
              <a:rPr lang="en-US" dirty="0"/>
              <a:t>For now, assume each table corresponds to a file</a:t>
            </a:r>
          </a:p>
        </p:txBody>
      </p:sp>
    </p:spTree>
    <p:extLst>
      <p:ext uri="{BB962C8B-B14F-4D97-AF65-F5344CB8AC3E}">
        <p14:creationId xmlns:p14="http://schemas.microsoft.com/office/powerpoint/2010/main" val="4385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vs.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consider the following query</a:t>
            </a:r>
          </a:p>
          <a:p>
            <a:pPr marL="0" indent="0">
              <a:buNone/>
            </a:pPr>
            <a:r>
              <a:rPr lang="en-US" dirty="0"/>
              <a:t>	SELECT * FROM Instructor where id = “1997”</a:t>
            </a:r>
          </a:p>
          <a:p>
            <a:r>
              <a:rPr lang="en-US" dirty="0"/>
              <a:t>However, for magnetic disk, we need to worry about seek/rotation</a:t>
            </a:r>
          </a:p>
          <a:p>
            <a:pPr lvl="1"/>
            <a:r>
              <a:rPr lang="en-US" dirty="0"/>
              <a:t>For binary search, subsequent searches are not on consecutive pages</a:t>
            </a:r>
          </a:p>
          <a:p>
            <a:pPr lvl="1"/>
            <a:r>
              <a:rPr lang="en-US" dirty="0"/>
              <a:t>Thus need rotate (or even seek)</a:t>
            </a:r>
          </a:p>
          <a:p>
            <a:pPr lvl="1"/>
            <a:r>
              <a:rPr lang="en-US" dirty="0"/>
              <a:t>Now suppose reading a page take s seconds, and a rotate/seek take 100s second </a:t>
            </a:r>
          </a:p>
          <a:p>
            <a:pPr lvl="1"/>
            <a:r>
              <a:rPr lang="en-US" dirty="0"/>
              <a:t>Then time for heap file = 100s + 20000s (1 seek + 20000 read) = 20100s</a:t>
            </a:r>
          </a:p>
          <a:p>
            <a:pPr lvl="1"/>
            <a:r>
              <a:rPr lang="en-US" dirty="0"/>
              <a:t>Time for sequential file = 100s + log</a:t>
            </a:r>
            <a:r>
              <a:rPr lang="en-US" baseline="-25000" dirty="0"/>
              <a:t>2</a:t>
            </a:r>
            <a:r>
              <a:rPr lang="en-US" dirty="0"/>
              <a:t>20000 *(100s + s) = (1 seek + 15 rotate and read) = 1512s</a:t>
            </a:r>
          </a:p>
          <a:p>
            <a:pPr lvl="1"/>
            <a:r>
              <a:rPr lang="en-US" dirty="0"/>
              <a:t>Still win, but not as big a gap</a:t>
            </a:r>
          </a:p>
        </p:txBody>
      </p:sp>
    </p:spTree>
    <p:extLst>
      <p:ext uri="{BB962C8B-B14F-4D97-AF65-F5344CB8AC3E}">
        <p14:creationId xmlns:p14="http://schemas.microsoft.com/office/powerpoint/2010/main" val="121835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vs.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consider the following query</a:t>
            </a:r>
          </a:p>
          <a:p>
            <a:pPr marL="0" indent="0">
              <a:buNone/>
            </a:pPr>
            <a:r>
              <a:rPr lang="en-US" dirty="0"/>
              <a:t>	SELECT * FROM Instructor where id = “1997”</a:t>
            </a:r>
          </a:p>
          <a:p>
            <a:r>
              <a:rPr lang="en-US" dirty="0"/>
              <a:t>What is the file is smaller (e.g. 400 pages)</a:t>
            </a:r>
          </a:p>
          <a:p>
            <a:pPr lvl="1"/>
            <a:r>
              <a:rPr lang="en-US" dirty="0"/>
              <a:t>Then time for heap file = 100s + 400s = 500s</a:t>
            </a:r>
          </a:p>
          <a:p>
            <a:pPr lvl="1"/>
            <a:r>
              <a:rPr lang="en-US" dirty="0"/>
              <a:t>Time for sequential file = 100s + ceiling( log</a:t>
            </a:r>
            <a:r>
              <a:rPr lang="en-US" baseline="-25000" dirty="0"/>
              <a:t>2</a:t>
            </a:r>
            <a:r>
              <a:rPr lang="en-US" dirty="0"/>
              <a:t>(400) ) *(100s + s) = 706s	</a:t>
            </a:r>
          </a:p>
          <a:p>
            <a:pPr lvl="1"/>
            <a:r>
              <a:rPr lang="en-US" dirty="0"/>
              <a:t>Binary search on sequential file is not worth it</a:t>
            </a:r>
          </a:p>
        </p:txBody>
      </p:sp>
    </p:spTree>
    <p:extLst>
      <p:ext uri="{BB962C8B-B14F-4D97-AF65-F5344CB8AC3E}">
        <p14:creationId xmlns:p14="http://schemas.microsoft.com/office/powerpoint/2010/main" val="168598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vs.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consider the following query</a:t>
            </a:r>
          </a:p>
          <a:p>
            <a:pPr marL="0" indent="0">
              <a:buNone/>
            </a:pPr>
            <a:r>
              <a:rPr lang="en-US" dirty="0"/>
              <a:t>	SELECT * FROM Instructor where salary &gt; 1000</a:t>
            </a:r>
          </a:p>
          <a:p>
            <a:r>
              <a:rPr lang="en-US" dirty="0"/>
              <a:t>Sorting through ID will not help</a:t>
            </a:r>
          </a:p>
          <a:p>
            <a:r>
              <a:rPr lang="en-US" dirty="0"/>
              <a:t>In either case, one MUST read the whole file no matter what</a:t>
            </a:r>
          </a:p>
          <a:p>
            <a:r>
              <a:rPr lang="en-US" dirty="0"/>
              <a:t>Sequential file doesn’t help</a:t>
            </a:r>
          </a:p>
        </p:txBody>
      </p:sp>
    </p:spTree>
    <p:extLst>
      <p:ext uri="{BB962C8B-B14F-4D97-AF65-F5344CB8AC3E}">
        <p14:creationId xmlns:p14="http://schemas.microsoft.com/office/powerpoint/2010/main" val="159840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Addition: How to sort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do want to sort a file on the disk</a:t>
            </a:r>
          </a:p>
          <a:p>
            <a:pPr lvl="1"/>
            <a:r>
              <a:rPr lang="en-US" dirty="0"/>
              <a:t>And store the results on the disk</a:t>
            </a:r>
          </a:p>
          <a:p>
            <a:pPr lvl="1"/>
            <a:r>
              <a:rPr lang="en-US" dirty="0"/>
              <a:t>E.g. SELECT * from instructor ORDER BY salary</a:t>
            </a:r>
          </a:p>
          <a:p>
            <a:r>
              <a:rPr lang="en-US" dirty="0"/>
              <a:t>Simple solution</a:t>
            </a:r>
          </a:p>
          <a:p>
            <a:pPr lvl="1"/>
            <a:r>
              <a:rPr lang="en-US" dirty="0"/>
              <a:t>Read the whole file into main memory</a:t>
            </a:r>
          </a:p>
          <a:p>
            <a:pPr lvl="1"/>
            <a:r>
              <a:rPr lang="en-US" dirty="0"/>
              <a:t>Sort it using your favorite sorting algorithm</a:t>
            </a:r>
          </a:p>
          <a:p>
            <a:pPr lvl="1"/>
            <a:r>
              <a:rPr lang="en-US" dirty="0"/>
              <a:t>Write the whole file back to the disk</a:t>
            </a:r>
          </a:p>
          <a:p>
            <a:r>
              <a:rPr lang="en-US" dirty="0"/>
              <a:t>What if the file is too large to fit into main memory?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32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Addition: How to sort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the file is too large to fit into main memory?</a:t>
            </a:r>
          </a:p>
          <a:p>
            <a:pPr lvl="1"/>
            <a:r>
              <a:rPr lang="en-US" dirty="0"/>
              <a:t>Remember comparing value can only occur when both tuples are in main memory</a:t>
            </a:r>
          </a:p>
          <a:p>
            <a:pPr lvl="1"/>
            <a:r>
              <a:rPr lang="en-US" dirty="0"/>
              <a:t>So we cannot just do a one pass sorting</a:t>
            </a:r>
          </a:p>
          <a:p>
            <a:pPr lvl="1"/>
            <a:r>
              <a:rPr lang="en-US" dirty="0"/>
              <a:t>Sorting need to be done in stages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8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  <a:p>
            <a:pPr lvl="1"/>
            <a:r>
              <a:rPr lang="en-US" dirty="0"/>
              <a:t>Start by breaking tuples into list of one tuple</a:t>
            </a:r>
          </a:p>
          <a:p>
            <a:pPr lvl="1"/>
            <a:r>
              <a:rPr lang="en-US" dirty="0"/>
              <a:t>At each iteration, merge pairs of list until half the list remains</a:t>
            </a:r>
          </a:p>
          <a:p>
            <a:pPr lvl="1"/>
            <a:r>
              <a:rPr lang="en-US" dirty="0"/>
              <a:t>Repeat until all lists are merged</a:t>
            </a:r>
          </a:p>
          <a:p>
            <a:r>
              <a:rPr lang="en-US" dirty="0"/>
              <a:t>We use the same basic algorithm but with some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0450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We have a file with N pages</a:t>
            </a:r>
          </a:p>
          <a:p>
            <a:pPr lvl="1"/>
            <a:r>
              <a:rPr lang="en-US" dirty="0"/>
              <a:t>We have B pages of main memory available (B &lt; N)</a:t>
            </a:r>
          </a:p>
          <a:p>
            <a:pPr lvl="1"/>
            <a:r>
              <a:rPr lang="en-US" dirty="0"/>
              <a:t>Number of pages read/written are the main cost (we assume sorting in main memory is much faster that the time can be ignored)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8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Creating the initial list</a:t>
            </a:r>
          </a:p>
          <a:p>
            <a:pPr lvl="1"/>
            <a:r>
              <a:rPr lang="en-US" dirty="0"/>
              <a:t>Instead of creating list of one tuples, we can use the amount of main memory available</a:t>
            </a:r>
          </a:p>
          <a:p>
            <a:pPr lvl="1"/>
            <a:r>
              <a:rPr lang="en-US" dirty="0"/>
              <a:t>So read B pages from the file at a time</a:t>
            </a:r>
          </a:p>
          <a:p>
            <a:pPr lvl="1"/>
            <a:r>
              <a:rPr lang="en-US" dirty="0"/>
              <a:t>In the memory, sort the B pages using any efficient sorting algorithms</a:t>
            </a:r>
          </a:p>
          <a:p>
            <a:pPr lvl="1"/>
            <a:r>
              <a:rPr lang="en-US" dirty="0"/>
              <a:t>Write the B pages back to the disk somewhere</a:t>
            </a:r>
          </a:p>
          <a:p>
            <a:pPr lvl="1"/>
            <a:r>
              <a:rPr lang="en-US" dirty="0"/>
              <a:t>Repeat until every page is read and written</a:t>
            </a:r>
          </a:p>
          <a:p>
            <a:pPr lvl="1"/>
            <a:r>
              <a:rPr lang="en-US" dirty="0"/>
              <a:t>Total page read/written for this step = 2N</a:t>
            </a:r>
          </a:p>
          <a:p>
            <a:pPr lvl="2"/>
            <a:r>
              <a:rPr lang="en-US" dirty="0"/>
              <a:t>Each page is read/written once</a:t>
            </a:r>
          </a:p>
          <a:p>
            <a:pPr lvl="1"/>
            <a:r>
              <a:rPr lang="en-US" dirty="0"/>
              <a:t>At the end of this step: ceiling(N/B) list is formed, each (possibly except the last one, have length B)</a:t>
            </a:r>
          </a:p>
        </p:txBody>
      </p:sp>
    </p:spTree>
    <p:extLst>
      <p:ext uri="{BB962C8B-B14F-4D97-AF65-F5344CB8AC3E}">
        <p14:creationId xmlns:p14="http://schemas.microsoft.com/office/powerpoint/2010/main" val="220183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Merging 2 lists</a:t>
            </a:r>
          </a:p>
          <a:p>
            <a:pPr lvl="1"/>
            <a:r>
              <a:rPr lang="en-US" dirty="0"/>
              <a:t>Divide the B pages of main memory into two groups</a:t>
            </a:r>
          </a:p>
          <a:p>
            <a:pPr lvl="1"/>
            <a:r>
              <a:rPr lang="en-US" dirty="0"/>
              <a:t>Pick 2 list, read the first part of one list into one group, and the first part of the second list into the other</a:t>
            </a:r>
          </a:p>
          <a:p>
            <a:pPr lvl="1"/>
            <a:r>
              <a:rPr lang="en-US" dirty="0"/>
              <a:t>Use the standard merge function in </a:t>
            </a:r>
            <a:r>
              <a:rPr lang="en-US" dirty="0" err="1"/>
              <a:t>mergesort</a:t>
            </a:r>
            <a:r>
              <a:rPr lang="en-US" dirty="0"/>
              <a:t> to merge</a:t>
            </a:r>
          </a:p>
          <a:p>
            <a:pPr lvl="1"/>
            <a:r>
              <a:rPr lang="en-US" dirty="0"/>
              <a:t>Need to write the merged page to the disk along the way (unless there is output buffer available)</a:t>
            </a:r>
          </a:p>
          <a:p>
            <a:pPr lvl="1"/>
            <a:r>
              <a:rPr lang="en-US" dirty="0"/>
              <a:t>When one list is exhausted, than read the rest of the list</a:t>
            </a:r>
          </a:p>
          <a:p>
            <a:pPr lvl="1"/>
            <a:r>
              <a:rPr lang="en-US" dirty="0"/>
              <a:t>Time for an iteration = 2N (once again, each page is read and written once)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Until done</a:t>
            </a:r>
          </a:p>
          <a:p>
            <a:pPr lvl="1"/>
            <a:r>
              <a:rPr lang="en-US" dirty="0"/>
              <a:t>The total number of iterations = ceiling(log</a:t>
            </a:r>
            <a:r>
              <a:rPr lang="en-US" baseline="-25000" dirty="0"/>
              <a:t>2</a:t>
            </a:r>
            <a:r>
              <a:rPr lang="en-US" dirty="0"/>
              <a:t>(N/B))</a:t>
            </a:r>
          </a:p>
          <a:p>
            <a:r>
              <a:rPr lang="en-US" dirty="0"/>
              <a:t>So the total page read/written</a:t>
            </a:r>
          </a:p>
          <a:p>
            <a:pPr marL="0" indent="0">
              <a:buNone/>
            </a:pPr>
            <a:r>
              <a:rPr lang="en-US" dirty="0"/>
              <a:t>	2 * (1 + ceiling(log</a:t>
            </a:r>
            <a:r>
              <a:rPr lang="en-US" baseline="-25000" dirty="0"/>
              <a:t>2</a:t>
            </a:r>
            <a:r>
              <a:rPr lang="en-US" dirty="0"/>
              <a:t>(N/B))) * 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DC41-FE22-4951-99FC-948928C6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structures for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3D81-F2F4-4773-A4F5-6291514F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has a set of tuples / records</a:t>
            </a:r>
          </a:p>
          <a:p>
            <a:r>
              <a:rPr lang="en-US" dirty="0"/>
              <a:t>Each tuple is make up of a fix set of attributes</a:t>
            </a:r>
          </a:p>
          <a:p>
            <a:r>
              <a:rPr lang="en-US" dirty="0"/>
              <a:t>Attributes have types, which require bytes to store</a:t>
            </a:r>
          </a:p>
          <a:p>
            <a:pPr lvl="1"/>
            <a:r>
              <a:rPr lang="en-US" dirty="0"/>
              <a:t>E.g. integer – 4 bytes, </a:t>
            </a:r>
          </a:p>
          <a:p>
            <a:r>
              <a:rPr lang="en-US" dirty="0"/>
              <a:t>Some types allow variable length</a:t>
            </a:r>
          </a:p>
          <a:p>
            <a:pPr lvl="1"/>
            <a:r>
              <a:rPr lang="en-US" dirty="0"/>
              <a:t>E.g. VARCHAR, </a:t>
            </a:r>
          </a:p>
          <a:p>
            <a:pPr lvl="1"/>
            <a:r>
              <a:rPr lang="en-US" dirty="0"/>
              <a:t>But VARCHAR(50) can be viewed as fixed size of 50 </a:t>
            </a:r>
          </a:p>
          <a:p>
            <a:r>
              <a:rPr lang="en-US" dirty="0"/>
              <a:t>Thus tuples can be of fixed or variable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 : Merge Sort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file with 12,800 pages</a:t>
            </a:r>
          </a:p>
          <a:p>
            <a:r>
              <a:rPr lang="en-US" dirty="0"/>
              <a:t>Assume you have 200 page of memory available.</a:t>
            </a:r>
          </a:p>
          <a:p>
            <a:r>
              <a:rPr lang="en-US" dirty="0"/>
              <a:t>First step:</a:t>
            </a:r>
          </a:p>
          <a:p>
            <a:pPr lvl="1"/>
            <a:r>
              <a:rPr lang="en-US" dirty="0"/>
              <a:t>Read the first 200 pages of the file into main memory</a:t>
            </a:r>
          </a:p>
          <a:p>
            <a:pPr lvl="1"/>
            <a:r>
              <a:rPr lang="en-US" dirty="0"/>
              <a:t>Sort it</a:t>
            </a:r>
          </a:p>
          <a:p>
            <a:pPr lvl="1"/>
            <a:r>
              <a:rPr lang="en-US" dirty="0"/>
              <a:t>Write the sorted list somewhere on the disk (on consecutive blocks)</a:t>
            </a:r>
          </a:p>
          <a:p>
            <a:r>
              <a:rPr lang="en-US" dirty="0"/>
              <a:t>At the end of the first step, there are a total of 12,800 / 200 = 64 sorted segments, each of them contains 200 pages</a:t>
            </a:r>
          </a:p>
        </p:txBody>
      </p:sp>
    </p:spTree>
    <p:extLst>
      <p:ext uri="{BB962C8B-B14F-4D97-AF65-F5344CB8AC3E}">
        <p14:creationId xmlns:p14="http://schemas.microsoft.com/office/powerpoint/2010/main" val="98378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 : Merge Sort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Second step</a:t>
            </a:r>
          </a:p>
          <a:p>
            <a:pPr lvl="1"/>
            <a:r>
              <a:rPr lang="en-US" dirty="0"/>
              <a:t>Put the 64 segments into groups of 2 (32 groups)</a:t>
            </a:r>
          </a:p>
          <a:p>
            <a:pPr lvl="1"/>
            <a:r>
              <a:rPr lang="en-US" dirty="0"/>
              <a:t>For each group, apply the merge algorithm in merge sort</a:t>
            </a:r>
          </a:p>
          <a:p>
            <a:pPr lvl="2"/>
            <a:r>
              <a:rPr lang="en-US" dirty="0"/>
              <a:t>However need to remember merging can be done only when data is in main memory</a:t>
            </a:r>
          </a:p>
          <a:p>
            <a:pPr lvl="2"/>
            <a:r>
              <a:rPr lang="en-US" dirty="0"/>
              <a:t>So for each group</a:t>
            </a:r>
          </a:p>
          <a:p>
            <a:pPr lvl="3"/>
            <a:r>
              <a:rPr lang="en-US" dirty="0"/>
              <a:t>Divide the main memory equally into 2 part (100 page each)</a:t>
            </a:r>
          </a:p>
          <a:p>
            <a:pPr lvl="3"/>
            <a:r>
              <a:rPr lang="en-US" dirty="0"/>
              <a:t>Read the first 100 page of each segment</a:t>
            </a:r>
          </a:p>
          <a:p>
            <a:pPr lvl="3"/>
            <a:r>
              <a:rPr lang="en-US" dirty="0"/>
              <a:t>Apply the merge algorithm, until one of the segment (100 page) is used up</a:t>
            </a:r>
          </a:p>
          <a:p>
            <a:pPr lvl="3"/>
            <a:r>
              <a:rPr lang="en-US" dirty="0"/>
              <a:t>Then read in the rest of that segment into the main memory and continue</a:t>
            </a:r>
          </a:p>
          <a:p>
            <a:pPr lvl="3"/>
            <a:r>
              <a:rPr lang="en-US" dirty="0"/>
              <a:t>Continue merging (if the first 100  of the other segment is used up), bring in the next 100 page</a:t>
            </a:r>
          </a:p>
          <a:p>
            <a:pPr lvl="3"/>
            <a:r>
              <a:rPr lang="en-US" dirty="0"/>
              <a:t>Until one of the segments is completely merged</a:t>
            </a:r>
          </a:p>
          <a:p>
            <a:pPr lvl="3"/>
            <a:r>
              <a:rPr lang="en-US" dirty="0"/>
              <a:t>Then write the rest of the remaining segment to the disk </a:t>
            </a:r>
          </a:p>
          <a:p>
            <a:pPr lvl="3"/>
            <a:r>
              <a:rPr lang="en-US" dirty="0"/>
              <a:t>Now a sorted segment of 200 + 200 = 400 pages  is formed</a:t>
            </a:r>
          </a:p>
          <a:p>
            <a:pPr lvl="2"/>
            <a:r>
              <a:rPr lang="en-US" dirty="0"/>
              <a:t>Repeat for all groups, so now we have 32 sorted segments, each with 400 pages</a:t>
            </a:r>
          </a:p>
        </p:txBody>
      </p:sp>
    </p:spTree>
    <p:extLst>
      <p:ext uri="{BB962C8B-B14F-4D97-AF65-F5344CB8AC3E}">
        <p14:creationId xmlns:p14="http://schemas.microsoft.com/office/powerpoint/2010/main" val="20036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 : Merge Sort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Third step (next iteration)</a:t>
            </a:r>
          </a:p>
          <a:p>
            <a:pPr lvl="1"/>
            <a:r>
              <a:rPr lang="en-US" dirty="0"/>
              <a:t>Put the 32 segments into groups of 2 (16 groups)</a:t>
            </a:r>
          </a:p>
          <a:p>
            <a:pPr lvl="1"/>
            <a:r>
              <a:rPr lang="en-US" dirty="0"/>
              <a:t>For each group, apply the merge algorithm in merge sort</a:t>
            </a:r>
          </a:p>
          <a:p>
            <a:pPr lvl="2"/>
            <a:r>
              <a:rPr lang="en-US" dirty="0"/>
              <a:t>However need to remember merging can be done only when data is in main memory</a:t>
            </a:r>
          </a:p>
          <a:p>
            <a:pPr lvl="2"/>
            <a:r>
              <a:rPr lang="en-US" dirty="0"/>
              <a:t>So for each group</a:t>
            </a:r>
          </a:p>
          <a:p>
            <a:pPr lvl="3"/>
            <a:r>
              <a:rPr lang="en-US" dirty="0"/>
              <a:t>Divide the main memory equally into 2 part (100 page each)</a:t>
            </a:r>
          </a:p>
          <a:p>
            <a:pPr lvl="3"/>
            <a:r>
              <a:rPr lang="en-US" dirty="0"/>
              <a:t>Read the first 100 page of each segment</a:t>
            </a:r>
          </a:p>
          <a:p>
            <a:pPr lvl="3"/>
            <a:r>
              <a:rPr lang="en-US" dirty="0"/>
              <a:t>Apply the merge algorithm, until one of the segment (100 page) is used up</a:t>
            </a:r>
          </a:p>
          <a:p>
            <a:pPr lvl="3"/>
            <a:r>
              <a:rPr lang="en-US" dirty="0"/>
              <a:t>Then read in the next 100 pages  of that segment into the main memory and continue</a:t>
            </a:r>
          </a:p>
          <a:p>
            <a:pPr lvl="3"/>
            <a:r>
              <a:rPr lang="en-US" dirty="0"/>
              <a:t>Continue merging (whenever one of the 100 pages part of a segment is used up), bring in the next 100 page</a:t>
            </a:r>
          </a:p>
          <a:p>
            <a:pPr lvl="3"/>
            <a:r>
              <a:rPr lang="en-US" dirty="0"/>
              <a:t>Until one of the segments is completely merged</a:t>
            </a:r>
          </a:p>
          <a:p>
            <a:pPr lvl="3"/>
            <a:r>
              <a:rPr lang="en-US" dirty="0"/>
              <a:t>Then write the rest of the remaining segment to the disk </a:t>
            </a:r>
          </a:p>
          <a:p>
            <a:pPr lvl="3"/>
            <a:r>
              <a:rPr lang="en-US" dirty="0"/>
              <a:t>Now a sorted segment of 400 + 400 =800 pages is formed</a:t>
            </a:r>
          </a:p>
          <a:p>
            <a:pPr lvl="2"/>
            <a:r>
              <a:rPr lang="en-US" dirty="0"/>
              <a:t>Repeat for all groups, so now we have 16 sorted segments, each with 800 pages</a:t>
            </a:r>
          </a:p>
        </p:txBody>
      </p:sp>
    </p:spTree>
    <p:extLst>
      <p:ext uri="{BB962C8B-B14F-4D97-AF65-F5344CB8AC3E}">
        <p14:creationId xmlns:p14="http://schemas.microsoft.com/office/powerpoint/2010/main" val="250895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 : Merge Sort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Subsequent steps (continued)</a:t>
            </a:r>
          </a:p>
          <a:p>
            <a:pPr lvl="1"/>
            <a:r>
              <a:rPr lang="en-US" dirty="0"/>
              <a:t>Merge 16 segments of 800 pages by pairs , forming 8 segments of 1600 pages</a:t>
            </a:r>
          </a:p>
          <a:p>
            <a:pPr lvl="1"/>
            <a:r>
              <a:rPr lang="en-US" dirty="0"/>
              <a:t>Merge 8 segments of 1600 pages by pairs, forming 4 segments of 3200 pages</a:t>
            </a:r>
          </a:p>
          <a:p>
            <a:pPr lvl="1"/>
            <a:r>
              <a:rPr lang="en-US" dirty="0"/>
              <a:t>Merge 4 segments of 3200 pages by pairs, forming 2 segments of 6400 pages</a:t>
            </a:r>
          </a:p>
          <a:p>
            <a:pPr lvl="1"/>
            <a:r>
              <a:rPr lang="en-US" dirty="0"/>
              <a:t>Merge the 2 remaining segments, forming 1 sorted file</a:t>
            </a:r>
          </a:p>
        </p:txBody>
      </p:sp>
    </p:spTree>
    <p:extLst>
      <p:ext uri="{BB962C8B-B14F-4D97-AF65-F5344CB8AC3E}">
        <p14:creationId xmlns:p14="http://schemas.microsoft.com/office/powerpoint/2010/main" val="3171355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Modification:</a:t>
            </a:r>
          </a:p>
          <a:p>
            <a:r>
              <a:rPr lang="en-US" dirty="0"/>
              <a:t>Since we have B buffers available</a:t>
            </a:r>
          </a:p>
          <a:p>
            <a:r>
              <a:rPr lang="en-US" dirty="0"/>
              <a:t>We can actually merge more than 2 list at a time</a:t>
            </a:r>
          </a:p>
          <a:p>
            <a:r>
              <a:rPr lang="en-US" dirty="0"/>
              <a:t>In the extreme, we merge B-1 list at each step</a:t>
            </a:r>
          </a:p>
          <a:p>
            <a:pPr lvl="1"/>
            <a:r>
              <a:rPr lang="en-US" dirty="0"/>
              <a:t>Pick B-1 list</a:t>
            </a:r>
          </a:p>
          <a:p>
            <a:pPr lvl="1"/>
            <a:r>
              <a:rPr lang="en-US" dirty="0"/>
              <a:t>Assign one page in main memory to each list</a:t>
            </a:r>
          </a:p>
          <a:p>
            <a:pPr lvl="1"/>
            <a:r>
              <a:rPr lang="en-US" dirty="0"/>
              <a:t>Read the first page of each list into the corresponding memory</a:t>
            </a:r>
          </a:p>
          <a:p>
            <a:pPr lvl="1"/>
            <a:r>
              <a:rPr lang="en-US" dirty="0"/>
              <a:t>Continue the merge process</a:t>
            </a:r>
          </a:p>
          <a:p>
            <a:pPr lvl="1"/>
            <a:r>
              <a:rPr lang="en-US" dirty="0"/>
              <a:t>Time taken: 2 * (1 + ceiling(log</a:t>
            </a:r>
            <a:r>
              <a:rPr lang="en-US" baseline="-25000" dirty="0"/>
              <a:t>(B-1)</a:t>
            </a:r>
            <a:r>
              <a:rPr lang="en-US" dirty="0"/>
              <a:t>(N/B))) * 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5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2E7-4527-4304-8D12-C77DFF5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file: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013-705F-4EE9-AFEB-E968CC6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theory, it works well</a:t>
            </a:r>
          </a:p>
          <a:p>
            <a:r>
              <a:rPr lang="en-US" dirty="0"/>
              <a:t>But issues</a:t>
            </a:r>
          </a:p>
          <a:p>
            <a:pPr lvl="1"/>
            <a:r>
              <a:rPr lang="en-US" dirty="0"/>
              <a:t>We haven’t factor in output need</a:t>
            </a:r>
          </a:p>
          <a:p>
            <a:pPr lvl="1"/>
            <a:r>
              <a:rPr lang="en-US" dirty="0"/>
              <a:t>One probably should not write a tuple to storage every time a single merge step (comparing 2 (or B) tuples) is taken</a:t>
            </a:r>
          </a:p>
          <a:p>
            <a:pPr lvl="2"/>
            <a:r>
              <a:rPr lang="en-US" dirty="0"/>
              <a:t>Why?</a:t>
            </a:r>
          </a:p>
          <a:p>
            <a:pPr lvl="1"/>
            <a:r>
              <a:rPr lang="en-US" dirty="0"/>
              <a:t>So need to assign memory pages for output</a:t>
            </a:r>
          </a:p>
          <a:p>
            <a:pPr lvl="1"/>
            <a:r>
              <a:rPr lang="en-US" dirty="0"/>
              <a:t>Also, for each read/write operation, there is a potential seek/rotate for hard drive</a:t>
            </a:r>
          </a:p>
          <a:p>
            <a:pPr lvl="1"/>
            <a:r>
              <a:rPr lang="en-US" dirty="0"/>
              <a:t>The more </a:t>
            </a:r>
            <a:r>
              <a:rPr lang="en-US" dirty="0" err="1"/>
              <a:t>segements</a:t>
            </a:r>
            <a:r>
              <a:rPr lang="en-US" dirty="0"/>
              <a:t> we merge with one step -&gt; less space for each segment -&gt; there are more reads require to read the segments </a:t>
            </a:r>
            <a:r>
              <a:rPr lang="en-US"/>
              <a:t>-&gt; more seeks.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A66-862F-44A4-B8E9-419A28C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 File Organization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536EB46-1EDF-43E4-98B5-B6683893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95475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/>
              <a:t>department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3D63184-2B8F-4FC1-9A0C-F04E27F51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23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instructor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34998892-0AAE-4259-B3C7-804A5561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38688"/>
            <a:ext cx="2203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err="1"/>
              <a:t>multitable</a:t>
            </a:r>
            <a:r>
              <a:rPr kumimoji="0" lang="en-US" altLang="en-US" sz="1800" dirty="0"/>
              <a:t> clustering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of</a:t>
            </a:r>
            <a:r>
              <a:rPr kumimoji="0" lang="en-US" altLang="en-US" sz="1800" i="1" dirty="0"/>
              <a:t> department </a:t>
            </a:r>
            <a:r>
              <a:rPr kumimoji="0" lang="en-US" altLang="en-US" sz="1800" dirty="0"/>
              <a:t>and</a:t>
            </a:r>
            <a:r>
              <a:rPr kumimoji="0" lang="en-US" altLang="en-US" sz="1800" i="1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/>
              <a:t>instructor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031005E-096C-4D24-930F-308521F5B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3413"/>
          <a:stretch/>
        </p:blipFill>
        <p:spPr>
          <a:xfrm>
            <a:off x="3117183" y="1481328"/>
            <a:ext cx="3383855" cy="125602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7800601-77B6-4037-B437-F7E4287E7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3265" y="2896919"/>
            <a:ext cx="3633856" cy="14165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0B7E1B-D37B-43BC-8FC5-DF6669CBD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119" y="4638390"/>
            <a:ext cx="4155860" cy="16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A678-F199-4C83-858A-6E5F5851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 File 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9E62-2D48-4E4F-BF86-3D0888E7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good for queries involving </a:t>
            </a:r>
            <a:r>
              <a:rPr lang="en-US" altLang="en-US" i="1" dirty="0"/>
              <a:t>department </a:t>
            </a:r>
            <a:r>
              <a:rPr lang="en-US" altLang="en-US" dirty="0"/>
              <a:t> </a:t>
            </a:r>
            <a:r>
              <a:rPr lang="en-IN" dirty="0"/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, and for queries involving one single department and its instructors</a:t>
            </a:r>
          </a:p>
          <a:p>
            <a:r>
              <a:rPr lang="en-US" altLang="en-US" dirty="0"/>
              <a:t>bad for queries involving only </a:t>
            </a:r>
            <a:r>
              <a:rPr lang="en-US" altLang="en-US" i="1" dirty="0"/>
              <a:t>department</a:t>
            </a:r>
          </a:p>
          <a:p>
            <a:r>
              <a:rPr lang="en-US" altLang="en-US" dirty="0"/>
              <a:t>results in variable size records</a:t>
            </a:r>
          </a:p>
          <a:p>
            <a:r>
              <a:rPr lang="en-US" altLang="en-US" dirty="0"/>
              <a:t>Can add pointer chains to link records of a particular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70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6E1F-CE0D-477F-80DF-18FE0D3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A8A9-4BBF-4DC4-B12F-5F5BA1F5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Table partitioning</a:t>
            </a:r>
            <a:r>
              <a:rPr lang="en-IN" dirty="0"/>
              <a:t>: Records in a relation can be partitioned into smaller relations that are stored separately</a:t>
            </a:r>
          </a:p>
          <a:p>
            <a:r>
              <a:rPr lang="en-IN" dirty="0"/>
              <a:t>E.g., </a:t>
            </a:r>
            <a:r>
              <a:rPr lang="en-IN" i="1" dirty="0"/>
              <a:t>transaction </a:t>
            </a:r>
            <a:r>
              <a:rPr lang="en-IN" dirty="0"/>
              <a:t>relation may be partitioned into 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transaction_2018, transaction_2019, etc.</a:t>
            </a:r>
          </a:p>
          <a:p>
            <a:r>
              <a:rPr lang="en-IN" dirty="0"/>
              <a:t>Queries written on </a:t>
            </a:r>
            <a:r>
              <a:rPr lang="en-IN" i="1" dirty="0"/>
              <a:t>transaction</a:t>
            </a:r>
            <a:r>
              <a:rPr lang="en-IN" dirty="0"/>
              <a:t> must access records in all partitions</a:t>
            </a:r>
          </a:p>
          <a:p>
            <a:pPr lvl="1"/>
            <a:r>
              <a:rPr lang="en-IN" dirty="0"/>
              <a:t>Unless query has a selection such as </a:t>
            </a:r>
            <a:r>
              <a:rPr lang="en-IN" i="1" dirty="0"/>
              <a:t>year=</a:t>
            </a:r>
            <a:r>
              <a:rPr lang="en-IN" dirty="0"/>
              <a:t>2019, in which case only one partition in needed</a:t>
            </a:r>
          </a:p>
          <a:p>
            <a:r>
              <a:rPr lang="en-IN" dirty="0"/>
              <a:t>Partitioning </a:t>
            </a:r>
          </a:p>
          <a:p>
            <a:pPr lvl="1"/>
            <a:r>
              <a:rPr lang="en-IN" dirty="0"/>
              <a:t>Reduces costs of some operations such as free space management</a:t>
            </a:r>
          </a:p>
          <a:p>
            <a:pPr lvl="1"/>
            <a:r>
              <a:rPr lang="en-IN" dirty="0"/>
              <a:t>Allows different partitions to be stored on different storage devices </a:t>
            </a:r>
          </a:p>
          <a:p>
            <a:pPr lvl="2"/>
            <a:r>
              <a:rPr lang="en-IN" dirty="0"/>
              <a:t>E.g., </a:t>
            </a:r>
            <a:r>
              <a:rPr lang="en-IN" i="1" dirty="0"/>
              <a:t>transaction </a:t>
            </a:r>
            <a:r>
              <a:rPr lang="en-IN" dirty="0"/>
              <a:t>partition for current year on SSD, for older years on magnetic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5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6C427681-FE92-4716-B0D6-3C1132EC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0318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Dictionary Storage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F8AF8E1-0BFE-4988-B8AF-22B99F21E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79588"/>
            <a:ext cx="7280275" cy="4527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Information about relations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names of relations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names, types and lengths of attributes of each relation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names and definitions of views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User and accounting information, including passwords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Statistical and descriptive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tuples in each relation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Physical file organization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relation is stored (sequential/hash/…)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Physical location of relation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Information about indices (Chapter 14) </a:t>
            </a:r>
          </a:p>
        </p:txBody>
      </p:sp>
      <p:sp>
        <p:nvSpPr>
          <p:cNvPr id="102404" name="Text Box 6">
            <a:extLst>
              <a:ext uri="{FF2B5EF4-FFF2-40B4-BE49-F238E27FC236}">
                <a16:creationId xmlns:a16="http://schemas.microsoft.com/office/drawing/2014/main" id="{38943F03-FAEF-41D0-8332-F8979FE5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20973"/>
            <a:ext cx="667861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</a:t>
            </a:r>
            <a:r>
              <a:rPr kumimoji="0" lang="en-US" altLang="en-US" sz="1700" dirty="0">
                <a:solidFill>
                  <a:srgbClr val="000099"/>
                </a:solidFill>
              </a:rPr>
              <a:t>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Data dictionary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(also called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system catalog</a:t>
            </a:r>
            <a:r>
              <a:rPr kumimoji="0" lang="en-US" altLang="en-US" sz="1700" dirty="0"/>
              <a:t>) stores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metadata</a:t>
            </a:r>
            <a:r>
              <a:rPr kumimoji="0" lang="en-US" altLang="en-US" sz="1700" dirty="0"/>
              <a:t>; that is, data about data, such as</a:t>
            </a:r>
          </a:p>
        </p:txBody>
      </p:sp>
    </p:spTree>
    <p:extLst>
      <p:ext uri="{BB962C8B-B14F-4D97-AF65-F5344CB8AC3E}">
        <p14:creationId xmlns:p14="http://schemas.microsoft.com/office/powerpoint/2010/main" val="25178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7260-C236-43CC-9EBF-63536666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structure: Fixed length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AA1D-EBA5-44F5-82E7-79A6974A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14202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each record requires n bytes</a:t>
            </a:r>
          </a:p>
          <a:p>
            <a:pPr lvl="1"/>
            <a:r>
              <a:rPr lang="en-US" altLang="en-US" dirty="0"/>
              <a:t>Store record </a:t>
            </a:r>
            <a:r>
              <a:rPr lang="en-US" altLang="en-US" i="1" dirty="0" err="1"/>
              <a:t>i</a:t>
            </a:r>
            <a:r>
              <a:rPr lang="en-US" altLang="en-US" dirty="0"/>
              <a:t> starting from byte </a:t>
            </a:r>
            <a:r>
              <a:rPr lang="en-US" altLang="en-US" i="1" dirty="0">
                <a:sym typeface="Greek Symbols" pitchFamily="18" charset="2"/>
              </a:rPr>
              <a:t>n </a:t>
            </a:r>
            <a:r>
              <a:rPr lang="en-US" altLang="en-US" i="1" dirty="0">
                <a:sym typeface="Symbol" panose="05050102010706020507" pitchFamily="18" charset="2"/>
              </a:rPr>
              <a:t> (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1), where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is the size of each record.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Each record has a number associated with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6578CA-E9C4-4733-AB35-F471E2F2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114213" y="3084583"/>
            <a:ext cx="4382169" cy="28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228D6-CB3A-4F0B-B23A-D284F2ACBB2F}"/>
              </a:ext>
            </a:extLst>
          </p:cNvPr>
          <p:cNvSpPr txBox="1"/>
          <p:nvPr/>
        </p:nvSpPr>
        <p:spPr>
          <a:xfrm>
            <a:off x="874643" y="6032907"/>
            <a:ext cx="51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other bookkeeping info is needed? </a:t>
            </a:r>
          </a:p>
          <a:p>
            <a:r>
              <a:rPr lang="en-US" dirty="0"/>
              <a:t>Problem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4269991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E94F84B-01EE-4596-897A-63559CB1C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4" y="174627"/>
            <a:ext cx="8104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Representation of System Metadata</a:t>
            </a:r>
          </a:p>
        </p:txBody>
      </p:sp>
      <p:pic>
        <p:nvPicPr>
          <p:cNvPr id="104451" name="Picture 4">
            <a:extLst>
              <a:ext uri="{FF2B5EF4-FFF2-40B4-BE49-F238E27FC236}">
                <a16:creationId xmlns:a16="http://schemas.microsoft.com/office/drawing/2014/main" id="{31E46661-04BA-487C-A994-B5995C026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22767"/>
            <a:ext cx="4864100" cy="403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6">
            <a:extLst>
              <a:ext uri="{FF2B5EF4-FFF2-40B4-BE49-F238E27FC236}">
                <a16:creationId xmlns:a16="http://schemas.microsoft.com/office/drawing/2014/main" id="{3D2E2374-DDB3-4BA5-963B-D3E901381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8" y="1384300"/>
            <a:ext cx="2837061" cy="4873625"/>
          </a:xfrm>
          <a:noFill/>
        </p:spPr>
        <p:txBody>
          <a:bodyPr/>
          <a:lstStyle/>
          <a:p>
            <a:r>
              <a:rPr lang="en-US" altLang="en-US" dirty="0"/>
              <a:t>Relational representation on disk</a:t>
            </a:r>
          </a:p>
          <a:p>
            <a:r>
              <a:rPr lang="en-US" altLang="en-US" dirty="0"/>
              <a:t>Specialized data structures designed for efficient access, in memory</a:t>
            </a:r>
          </a:p>
        </p:txBody>
      </p:sp>
    </p:spTree>
    <p:extLst>
      <p:ext uri="{BB962C8B-B14F-4D97-AF65-F5344CB8AC3E}">
        <p14:creationId xmlns:p14="http://schemas.microsoft.com/office/powerpoint/2010/main" val="4097189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0DC2C-F71E-4568-A8BF-BDADAE1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Column-Oriented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81589-CC18-45D0-B88D-818E683E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</a:t>
            </a:r>
            <a:r>
              <a:rPr lang="en-IN" b="1" dirty="0">
                <a:solidFill>
                  <a:srgbClr val="002060"/>
                </a:solidFill>
              </a:rPr>
              <a:t>columnar</a:t>
            </a:r>
            <a:r>
              <a:rPr lang="en-IN" b="1" dirty="0"/>
              <a:t> </a:t>
            </a:r>
            <a:r>
              <a:rPr lang="en-IN" b="1" dirty="0">
                <a:solidFill>
                  <a:srgbClr val="002060"/>
                </a:solidFill>
              </a:rPr>
              <a:t>representation</a:t>
            </a:r>
          </a:p>
          <a:p>
            <a:r>
              <a:rPr lang="en-IN" dirty="0"/>
              <a:t>Store each attribute of a relation separately</a:t>
            </a:r>
          </a:p>
          <a:p>
            <a:r>
              <a:rPr lang="en-IN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8" y="3312977"/>
            <a:ext cx="5720412" cy="29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80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B3-35F6-4B68-B765-D70C1EF9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455"/>
            <a:ext cx="7886700" cy="1325563"/>
          </a:xfrm>
        </p:spPr>
        <p:txBody>
          <a:bodyPr/>
          <a:lstStyle/>
          <a:p>
            <a:r>
              <a:rPr lang="en-IN" dirty="0"/>
              <a:t>Columnar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B982-1780-40AF-99CB-C24C58FD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093788"/>
            <a:ext cx="8031162" cy="500697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Benefits:</a:t>
            </a:r>
          </a:p>
          <a:p>
            <a:pPr lvl="1"/>
            <a:r>
              <a:rPr lang="en-IN" dirty="0"/>
              <a:t>Reduced IO if only some attributes are accessed</a:t>
            </a:r>
          </a:p>
          <a:p>
            <a:pPr lvl="1"/>
            <a:r>
              <a:rPr lang="en-IN" dirty="0"/>
              <a:t>Improved CPU cache performance </a:t>
            </a:r>
          </a:p>
          <a:p>
            <a:pPr lvl="1"/>
            <a:r>
              <a:rPr lang="en-IN" dirty="0"/>
              <a:t>Improved compression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Vector processing </a:t>
            </a:r>
            <a:r>
              <a:rPr lang="en-IN" dirty="0"/>
              <a:t>on modern CPU architectures</a:t>
            </a:r>
          </a:p>
          <a:p>
            <a:r>
              <a:rPr lang="en-IN" dirty="0"/>
              <a:t>Drawbacks</a:t>
            </a:r>
          </a:p>
          <a:p>
            <a:pPr lvl="1"/>
            <a:r>
              <a:rPr lang="en-IN" dirty="0"/>
              <a:t>Cost of tuple reconstruction from columnar representation</a:t>
            </a:r>
          </a:p>
          <a:p>
            <a:pPr lvl="1"/>
            <a:r>
              <a:rPr lang="en-IN" dirty="0"/>
              <a:t>Cost of tuple deletion and update</a:t>
            </a:r>
          </a:p>
          <a:p>
            <a:pPr lvl="1"/>
            <a:r>
              <a:rPr lang="en-IN" dirty="0"/>
              <a:t>Cost of decompression</a:t>
            </a:r>
          </a:p>
          <a:p>
            <a:r>
              <a:rPr lang="en-IN" dirty="0"/>
              <a:t>Columnar representation found to be more efficient for decision support than row-oriented representation</a:t>
            </a:r>
          </a:p>
          <a:p>
            <a:r>
              <a:rPr lang="en-IN" dirty="0"/>
              <a:t>Traditional row-oriented representation preferable for transaction processing</a:t>
            </a:r>
          </a:p>
          <a:p>
            <a:r>
              <a:rPr lang="en-IN" dirty="0"/>
              <a:t>Some databases support both representations</a:t>
            </a:r>
          </a:p>
          <a:p>
            <a:pPr lvl="1"/>
            <a:r>
              <a:rPr lang="en-IN" dirty="0"/>
              <a:t>Called </a:t>
            </a:r>
            <a:r>
              <a:rPr lang="en-IN" b="1" dirty="0">
                <a:solidFill>
                  <a:srgbClr val="002060"/>
                </a:solidFill>
              </a:rPr>
              <a:t>hybrid row/column stores</a:t>
            </a:r>
          </a:p>
        </p:txBody>
      </p:sp>
    </p:spTree>
    <p:extLst>
      <p:ext uri="{BB962C8B-B14F-4D97-AF65-F5344CB8AC3E}">
        <p14:creationId xmlns:p14="http://schemas.microsoft.com/office/powerpoint/2010/main" val="50243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60B0322-7A57-4754-9928-37753E43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522" y="1053391"/>
            <a:ext cx="3611038" cy="5461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DD51DF-BD16-4414-AF17-B95B25D9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81"/>
            <a:ext cx="7886700" cy="1029019"/>
          </a:xfrm>
        </p:spPr>
        <p:txBody>
          <a:bodyPr/>
          <a:lstStyle/>
          <a:p>
            <a:r>
              <a:rPr lang="en-IN" dirty="0"/>
              <a:t>Columnar File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47E03-AE49-4DD7-B9F1-237C959C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9" y="1093788"/>
            <a:ext cx="3170470" cy="4903787"/>
          </a:xfrm>
        </p:spPr>
        <p:txBody>
          <a:bodyPr/>
          <a:lstStyle/>
          <a:p>
            <a:r>
              <a:rPr lang="en-IN" dirty="0"/>
              <a:t>ORC and Parquet: file formats with columnar storage inside file</a:t>
            </a:r>
          </a:p>
          <a:p>
            <a:r>
              <a:rPr lang="en-IN" dirty="0"/>
              <a:t>Very popular for big-data applications</a:t>
            </a:r>
          </a:p>
          <a:p>
            <a:r>
              <a:rPr lang="en-IN" dirty="0"/>
              <a:t>Orc file format shown on right:</a:t>
            </a:r>
          </a:p>
        </p:txBody>
      </p:sp>
    </p:spTree>
    <p:extLst>
      <p:ext uri="{BB962C8B-B14F-4D97-AF65-F5344CB8AC3E}">
        <p14:creationId xmlns:p14="http://schemas.microsoft.com/office/powerpoint/2010/main" val="1147453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7EA2-3C95-4A58-AB93-7E3B5255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4" y="100003"/>
            <a:ext cx="8077200" cy="685796"/>
          </a:xfrm>
        </p:spPr>
        <p:txBody>
          <a:bodyPr/>
          <a:lstStyle/>
          <a:p>
            <a:r>
              <a:rPr lang="en-IN" sz="2600" dirty="0"/>
              <a:t>Storage Organization in Main-Memory Databases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F9F0-775D-4579-A597-103CBDD9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435"/>
            <a:ext cx="3803649" cy="4920791"/>
          </a:xfrm>
        </p:spPr>
        <p:txBody>
          <a:bodyPr/>
          <a:lstStyle/>
          <a:p>
            <a:r>
              <a:rPr lang="en-IN" dirty="0"/>
              <a:t>Can store records directly in memory without a buffer manager</a:t>
            </a:r>
          </a:p>
          <a:p>
            <a:r>
              <a:rPr lang="en-IN" dirty="0"/>
              <a:t>Column-oriented storage can be used in-memory for decision support applications</a:t>
            </a:r>
          </a:p>
          <a:p>
            <a:pPr lvl="1"/>
            <a:r>
              <a:rPr lang="en-IN" dirty="0"/>
              <a:t>Compression reduces memory requirement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CA4233-73BE-4551-8FC7-EAE70BAF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487" y="1328735"/>
            <a:ext cx="3082597" cy="50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311-F463-4BE1-9277-C2C3689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length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8B72-5712-4370-8055-9A30C819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 : Records may pass page boundaries</a:t>
            </a:r>
          </a:p>
          <a:p>
            <a:r>
              <a:rPr lang="en-US" dirty="0"/>
              <a:t>E.g. A page has 100 bytes, each record has 12 bytes</a:t>
            </a:r>
          </a:p>
          <a:p>
            <a:pPr lvl="1"/>
            <a:r>
              <a:rPr lang="en-US" dirty="0"/>
              <a:t>Record number 9 will pass two pages</a:t>
            </a:r>
          </a:p>
          <a:p>
            <a:pPr lvl="1"/>
            <a:r>
              <a:rPr lang="en-US" dirty="0"/>
              <a:t>What’s the problem with that?</a:t>
            </a:r>
          </a:p>
          <a:p>
            <a:r>
              <a:rPr lang="en-US" dirty="0"/>
              <a:t>Solution, limit size so no record cross boundaries:</a:t>
            </a:r>
          </a:p>
          <a:p>
            <a:pPr lvl="1"/>
            <a:r>
              <a:rPr lang="en-US" dirty="0"/>
              <a:t>E.g. in the previous case, each page can only store floor(100/12) = 8 records</a:t>
            </a:r>
          </a:p>
          <a:p>
            <a:pPr lvl="1"/>
            <a:r>
              <a:rPr lang="en-US" dirty="0"/>
              <a:t>Trade-off: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37505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311-F463-4BE1-9277-C2C3689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length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8B72-5712-4370-8055-9A30C819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record</a:t>
            </a:r>
          </a:p>
          <a:p>
            <a:pPr lvl="1"/>
            <a:r>
              <a:rPr lang="en-US" dirty="0"/>
              <a:t>Just add a record at the end of the file</a:t>
            </a:r>
          </a:p>
          <a:p>
            <a:r>
              <a:rPr lang="en-US" dirty="0"/>
              <a:t>Delete a record</a:t>
            </a:r>
          </a:p>
          <a:p>
            <a:pPr lvl="1"/>
            <a:r>
              <a:rPr lang="en-US" dirty="0"/>
              <a:t>3 options</a:t>
            </a:r>
          </a:p>
          <a:p>
            <a:pPr lvl="2"/>
            <a:r>
              <a:rPr lang="en-US" dirty="0"/>
              <a:t>Shift all records up a slot</a:t>
            </a:r>
          </a:p>
          <a:p>
            <a:pPr lvl="2"/>
            <a:r>
              <a:rPr lang="en-US" dirty="0"/>
              <a:t>Shift the last record to fill in a page</a:t>
            </a:r>
          </a:p>
          <a:p>
            <a:pPr lvl="2"/>
            <a:r>
              <a:rPr lang="en-US" dirty="0"/>
              <a:t>Other solutions?</a:t>
            </a:r>
          </a:p>
          <a:p>
            <a:pPr lvl="1"/>
            <a:r>
              <a:rPr lang="en-US" dirty="0"/>
              <a:t>For the first 2 cases, do not shift record across pages (why?)</a:t>
            </a:r>
          </a:p>
        </p:txBody>
      </p:sp>
    </p:spTree>
    <p:extLst>
      <p:ext uri="{BB962C8B-B14F-4D97-AF65-F5344CB8AC3E}">
        <p14:creationId xmlns:p14="http://schemas.microsoft.com/office/powerpoint/2010/main" val="250278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DA21E15-B430-4CA7-AD5B-84673074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05444" y="2158841"/>
            <a:ext cx="4291342" cy="27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EE9C1E4-BA14-4DC9-80EF-81EC0AD7F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6886" y="3993465"/>
            <a:ext cx="4081670" cy="238492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D0D492-603C-4AED-8467-4DF073E65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2441" y="794400"/>
            <a:ext cx="4103892" cy="23849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E60CCD-14FF-4CC1-9D0D-E9B34B7DFBB4}"/>
              </a:ext>
            </a:extLst>
          </p:cNvPr>
          <p:cNvCxnSpPr/>
          <p:nvPr/>
        </p:nvCxnSpPr>
        <p:spPr>
          <a:xfrm flipV="1">
            <a:off x="3379304" y="1285461"/>
            <a:ext cx="1192696" cy="70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24A987-1ABF-466F-A48E-8C1C9BC1AFE0}"/>
              </a:ext>
            </a:extLst>
          </p:cNvPr>
          <p:cNvCxnSpPr/>
          <p:nvPr/>
        </p:nvCxnSpPr>
        <p:spPr>
          <a:xfrm>
            <a:off x="3405809" y="5185929"/>
            <a:ext cx="1090977" cy="72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246859-03BD-4060-AA34-98CB6F216B96}"/>
              </a:ext>
            </a:extLst>
          </p:cNvPr>
          <p:cNvSpPr txBox="1"/>
          <p:nvPr/>
        </p:nvSpPr>
        <p:spPr>
          <a:xfrm>
            <a:off x="3114261" y="1417983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last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BABC4-FC42-42E2-993D-8E273DC4223D}"/>
              </a:ext>
            </a:extLst>
          </p:cNvPr>
          <p:cNvSpPr txBox="1"/>
          <p:nvPr/>
        </p:nvSpPr>
        <p:spPr>
          <a:xfrm>
            <a:off x="2781670" y="5548199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everything up 1</a:t>
            </a:r>
          </a:p>
        </p:txBody>
      </p:sp>
    </p:spTree>
    <p:extLst>
      <p:ext uri="{BB962C8B-B14F-4D97-AF65-F5344CB8AC3E}">
        <p14:creationId xmlns:p14="http://schemas.microsoft.com/office/powerpoint/2010/main" val="312068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311-F463-4BE1-9277-C2C3689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length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8B72-5712-4370-8055-9A30C819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solution</a:t>
            </a:r>
          </a:p>
          <a:p>
            <a:pPr lvl="1"/>
            <a:r>
              <a:rPr lang="en-US" dirty="0"/>
              <a:t>Do not move records, but create a free record list</a:t>
            </a:r>
          </a:p>
          <a:p>
            <a:pPr lvl="1"/>
            <a:r>
              <a:rPr lang="en-US" dirty="0"/>
              <a:t>Book-keeping info</a:t>
            </a:r>
          </a:p>
          <a:p>
            <a:pPr lvl="2"/>
            <a:r>
              <a:rPr lang="en-US" dirty="0"/>
              <a:t>For each record, need a pointer pointing to the first free record</a:t>
            </a:r>
          </a:p>
          <a:p>
            <a:pPr lvl="2"/>
            <a:r>
              <a:rPr lang="en-US" dirty="0"/>
              <a:t>Each free block will need to have a designation that it is free</a:t>
            </a:r>
          </a:p>
          <a:p>
            <a:pPr lvl="2"/>
            <a:r>
              <a:rPr lang="en-US" dirty="0"/>
              <a:t>And a pointer pointing to the next free record</a:t>
            </a:r>
          </a:p>
          <a:p>
            <a:pPr lvl="2"/>
            <a:r>
              <a:rPr lang="en-US" dirty="0"/>
              <a:t>Also a way to denote end of the list</a:t>
            </a:r>
          </a:p>
          <a:p>
            <a:r>
              <a:rPr lang="en-US" dirty="0"/>
              <a:t>Advantages /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37461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6A8ACFF-5C1E-4895-9781-C4A674A5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337" y="1458288"/>
            <a:ext cx="5259366" cy="3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7029</TotalTime>
  <Words>3005</Words>
  <Application>Microsoft Office PowerPoint</Application>
  <PresentationFormat>On-screen Show (4:3)</PresentationFormat>
  <Paragraphs>343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Times New Roman</vt:lpstr>
      <vt:lpstr>Office Theme</vt:lpstr>
      <vt:lpstr>CS 5/7330</vt:lpstr>
      <vt:lpstr>File structures for relational databases</vt:lpstr>
      <vt:lpstr>File structures for relational databases</vt:lpstr>
      <vt:lpstr>Page structure: Fixed length records</vt:lpstr>
      <vt:lpstr>Fixed length records</vt:lpstr>
      <vt:lpstr>Fixed length records</vt:lpstr>
      <vt:lpstr>PowerPoint Presentation</vt:lpstr>
      <vt:lpstr>Fixed length records</vt:lpstr>
      <vt:lpstr>PowerPoint Presentation</vt:lpstr>
      <vt:lpstr>Page structure: Variable length record</vt:lpstr>
      <vt:lpstr>PowerPoint Presentation</vt:lpstr>
      <vt:lpstr>Large objects (Blobs)</vt:lpstr>
      <vt:lpstr>Organization (ordering) of records</vt:lpstr>
      <vt:lpstr>Heap file </vt:lpstr>
      <vt:lpstr>Sequential file</vt:lpstr>
      <vt:lpstr>Sequential file</vt:lpstr>
      <vt:lpstr>Heap File vs. Sequential File</vt:lpstr>
      <vt:lpstr>Heap File vs. Sequential File</vt:lpstr>
      <vt:lpstr>Heap File vs. Sequential File</vt:lpstr>
      <vt:lpstr>Heap File vs. Sequential File</vt:lpstr>
      <vt:lpstr>Heap File vs. Sequential File</vt:lpstr>
      <vt:lpstr>Heap File vs. Sequential File</vt:lpstr>
      <vt:lpstr>Addition: How to sort a file</vt:lpstr>
      <vt:lpstr>Addition: How to sort a file</vt:lpstr>
      <vt:lpstr>Sorting a file: Merge sort</vt:lpstr>
      <vt:lpstr>Sorting a file: Merge sort</vt:lpstr>
      <vt:lpstr>Sorting a file: Merge sort</vt:lpstr>
      <vt:lpstr>Sorting a file: Merge sort</vt:lpstr>
      <vt:lpstr>Sorting a file: Merge sort</vt:lpstr>
      <vt:lpstr>Sorting a file : Merge Sort (example)</vt:lpstr>
      <vt:lpstr>Sorting a file : Merge Sort (example)</vt:lpstr>
      <vt:lpstr>Sorting a file : Merge Sort (example)</vt:lpstr>
      <vt:lpstr>Sorting a file : Merge Sort (example)</vt:lpstr>
      <vt:lpstr>Sorting a file: Merge sort</vt:lpstr>
      <vt:lpstr>Sorting a file: Merge sort</vt:lpstr>
      <vt:lpstr>Multitable Clustering File Organization</vt:lpstr>
      <vt:lpstr>Multitable Clustering File Organization</vt:lpstr>
      <vt:lpstr>Partitioning</vt:lpstr>
      <vt:lpstr>Data Dictionary Storage</vt:lpstr>
      <vt:lpstr>Relational Representation of System Metadata</vt:lpstr>
      <vt:lpstr>Column-Oriented Storage</vt:lpstr>
      <vt:lpstr>Columnar Representation</vt:lpstr>
      <vt:lpstr>Columnar File Representation</vt:lpstr>
      <vt:lpstr>Storage Organization in Main-Memory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5/7330</dc:title>
  <dc:creator>Lin, King Ip</dc:creator>
  <cp:lastModifiedBy>Lin, King Ip</cp:lastModifiedBy>
  <cp:revision>36</cp:revision>
  <dcterms:created xsi:type="dcterms:W3CDTF">2020-08-31T18:07:10Z</dcterms:created>
  <dcterms:modified xsi:type="dcterms:W3CDTF">2021-09-16T19:07:03Z</dcterms:modified>
</cp:coreProperties>
</file>