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4" r:id="rId18"/>
    <p:sldId id="275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1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1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32EE-BD2A-43C0-B465-1AFBFCD4D8B7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4F70A-230F-4C7D-83C5-B4F53F37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5/7330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422064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55FEA-9FDF-4A63-B385-F6DFE76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Neo4j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30E1419-3EF3-4F33-BB2F-7F48E31D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70" y="1981821"/>
            <a:ext cx="6968521" cy="3676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A57EDD-8B52-4B3E-B84D-B7F29487AA95}"/>
              </a:ext>
            </a:extLst>
          </p:cNvPr>
          <p:cNvSpPr txBox="1"/>
          <p:nvPr/>
        </p:nvSpPr>
        <p:spPr>
          <a:xfrm>
            <a:off x="628650" y="6228522"/>
            <a:ext cx="521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From, Jerome Baton, “Learning Neo4j 3.x”,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9261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B6587-B219-41DE-97B4-5AF5F224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06A1B-11AE-480B-B22C-6948D7BC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best for binary relationship between entities</a:t>
            </a:r>
          </a:p>
          <a:p>
            <a:r>
              <a:rPr lang="en-US" dirty="0"/>
              <a:t>May need extra node for n-</a:t>
            </a:r>
            <a:r>
              <a:rPr lang="en-US" dirty="0" err="1"/>
              <a:t>ary</a:t>
            </a:r>
            <a:r>
              <a:rPr lang="en-US" dirty="0"/>
              <a:t> relationships</a:t>
            </a:r>
          </a:p>
          <a:p>
            <a:r>
              <a:rPr lang="en-US" dirty="0"/>
              <a:t>Challenge of whether making something a property or a node</a:t>
            </a:r>
          </a:p>
          <a:p>
            <a:pPr lvl="1"/>
            <a:r>
              <a:rPr lang="en-US" dirty="0"/>
              <a:t>Make graphs simpler vs. query speed</a:t>
            </a:r>
          </a:p>
          <a:p>
            <a:pPr lvl="1"/>
            <a:r>
              <a:rPr lang="en-US" dirty="0"/>
              <a:t>Depends on whether it is faster to traverse a graph vs. search node/edge based on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B6587-B219-41DE-97B4-5AF5F224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06A1B-11AE-480B-B22C-6948D7BC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mapping from E-R model to Graph Model</a:t>
            </a:r>
          </a:p>
          <a:p>
            <a:pPr lvl="1"/>
            <a:r>
              <a:rPr lang="en-US" dirty="0"/>
              <a:t>Entity -&gt; Nodes (with labels serve as names)</a:t>
            </a:r>
          </a:p>
          <a:p>
            <a:pPr lvl="1"/>
            <a:r>
              <a:rPr lang="en-US" dirty="0"/>
              <a:t>(Binary) Relationship -&gt; Edges</a:t>
            </a:r>
          </a:p>
          <a:p>
            <a:pPr lvl="1"/>
            <a:r>
              <a:rPr lang="en-US" dirty="0"/>
              <a:t>Attributes -&gt; Properties</a:t>
            </a:r>
          </a:p>
        </p:txBody>
      </p:sp>
    </p:spTree>
    <p:extLst>
      <p:ext uri="{BB962C8B-B14F-4D97-AF65-F5344CB8AC3E}">
        <p14:creationId xmlns:p14="http://schemas.microsoft.com/office/powerpoint/2010/main" val="77143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B6587-B219-41DE-97B4-5AF5F224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06A1B-11AE-480B-B22C-6948D7BC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database language for graph databases</a:t>
            </a:r>
          </a:p>
          <a:p>
            <a:r>
              <a:rPr lang="en-US" dirty="0"/>
              <a:t>Based on patterns and pattern matching</a:t>
            </a:r>
          </a:p>
          <a:p>
            <a:r>
              <a:rPr lang="en-US" dirty="0"/>
              <a:t>Basic ideas:</a:t>
            </a:r>
          </a:p>
          <a:p>
            <a:pPr lvl="1"/>
            <a:r>
              <a:rPr lang="en-US" dirty="0"/>
              <a:t>Database : a set of nodes and edges</a:t>
            </a:r>
          </a:p>
          <a:p>
            <a:pPr lvl="1"/>
            <a:r>
              <a:rPr lang="en-US" dirty="0"/>
              <a:t>Commands to create those nodes and edges</a:t>
            </a:r>
          </a:p>
          <a:p>
            <a:pPr lvl="1"/>
            <a:r>
              <a:rPr lang="en-US" dirty="0"/>
              <a:t>Queries: specifying a pattern of edge/node/paths/subgraphs and try to match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5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04B34-76EB-4F14-8163-6A1DD6D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6992B-F6DB-4E6E-9B01-36672D16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Creating a node:</a:t>
            </a:r>
          </a:p>
          <a:p>
            <a:r>
              <a:rPr lang="en-US" dirty="0"/>
              <a:t>CREATE (u: User  {username: “</a:t>
            </a:r>
            <a:r>
              <a:rPr lang="en-US" dirty="0" err="1"/>
              <a:t>greg</a:t>
            </a:r>
            <a:r>
              <a:rPr lang="en-US" dirty="0"/>
              <a:t>”, age: “33”})</a:t>
            </a:r>
          </a:p>
          <a:p>
            <a:pPr lvl="1"/>
            <a:r>
              <a:rPr lang="en-US" dirty="0"/>
              <a:t>Return a User (label) node (u) that has a property (name/”</a:t>
            </a:r>
            <a:r>
              <a:rPr lang="en-US" dirty="0" err="1"/>
              <a:t>greg</a:t>
            </a:r>
            <a:r>
              <a:rPr lang="en-US" dirty="0"/>
              <a:t>”, age/33)</a:t>
            </a:r>
          </a:p>
          <a:p>
            <a:pPr lvl="1"/>
            <a:r>
              <a:rPr lang="en-US" dirty="0"/>
              <a:t>The variable u is used as a reference to the node</a:t>
            </a:r>
          </a:p>
          <a:p>
            <a:pPr lvl="1"/>
            <a:r>
              <a:rPr lang="en-US" dirty="0"/>
              <a:t>You can create multiple nodes (separate each node with a comma</a:t>
            </a:r>
            <a:r>
              <a:rPr lang="en-US" dirty="0" smtClean="0"/>
              <a:t>) in a statement</a:t>
            </a:r>
          </a:p>
          <a:p>
            <a:r>
              <a:rPr lang="en-US" dirty="0"/>
              <a:t>CREATE (u: </a:t>
            </a:r>
            <a:r>
              <a:rPr lang="en-US" dirty="0" err="1" smtClean="0"/>
              <a:t>User:Admin</a:t>
            </a:r>
            <a:r>
              <a:rPr lang="en-US" dirty="0" smtClean="0"/>
              <a:t>  </a:t>
            </a:r>
            <a:r>
              <a:rPr lang="en-US" dirty="0"/>
              <a:t>{username: “</a:t>
            </a:r>
            <a:r>
              <a:rPr lang="en-US" dirty="0" err="1"/>
              <a:t>greg</a:t>
            </a:r>
            <a:r>
              <a:rPr lang="en-US" dirty="0"/>
              <a:t>”, age: “33</a:t>
            </a:r>
            <a:r>
              <a:rPr lang="en-US" dirty="0" smtClean="0"/>
              <a:t>”})</a:t>
            </a:r>
            <a:endParaRPr lang="en-US" dirty="0" smtClean="0"/>
          </a:p>
          <a:p>
            <a:pPr lvl="1"/>
            <a:r>
              <a:rPr lang="en-US" dirty="0" smtClean="0"/>
              <a:t>A node can have multiple labels</a:t>
            </a:r>
          </a:p>
          <a:p>
            <a:pPr lvl="1"/>
            <a:r>
              <a:rPr lang="en-US" dirty="0" smtClean="0"/>
              <a:t>This node has two labels, User, Admin. </a:t>
            </a:r>
          </a:p>
          <a:p>
            <a:pPr lvl="2"/>
            <a:r>
              <a:rPr lang="en-US" dirty="0" smtClean="0"/>
              <a:t>No notion of sub-labels.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1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04B34-76EB-4F14-8163-6A1DD6D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6992B-F6DB-4E6E-9B01-36672D16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 a node</a:t>
            </a:r>
          </a:p>
          <a:p>
            <a:r>
              <a:rPr lang="en-US" dirty="0"/>
              <a:t>MATCH (</a:t>
            </a:r>
            <a:r>
              <a:rPr lang="en-US" dirty="0" err="1"/>
              <a:t>a:User</a:t>
            </a:r>
            <a:r>
              <a:rPr lang="en-US" dirty="0"/>
              <a:t>), (</a:t>
            </a:r>
            <a:r>
              <a:rPr lang="en-US" dirty="0" err="1"/>
              <a:t>b:System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a.username</a:t>
            </a:r>
            <a:r>
              <a:rPr lang="en-US" dirty="0"/>
              <a:t>=“</a:t>
            </a:r>
            <a:r>
              <a:rPr lang="en-US" dirty="0" err="1"/>
              <a:t>greg</a:t>
            </a:r>
            <a:r>
              <a:rPr lang="en-US" dirty="0"/>
              <a:t>” AND </a:t>
            </a:r>
            <a:r>
              <a:rPr lang="en-US" dirty="0" err="1"/>
              <a:t>b.sysname</a:t>
            </a:r>
            <a:r>
              <a:rPr lang="en-US" dirty="0"/>
              <a:t> = “UNIX”</a:t>
            </a:r>
          </a:p>
          <a:p>
            <a:pPr marL="0" indent="0">
              <a:buNone/>
            </a:pPr>
            <a:r>
              <a:rPr lang="en-US" dirty="0"/>
              <a:t>    RETURN a, b</a:t>
            </a:r>
          </a:p>
          <a:p>
            <a:r>
              <a:rPr lang="en-US" dirty="0"/>
              <a:t>Notice that if multiple nodes matches they will all be returned (like a Cartesian Product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Projections</a:t>
            </a:r>
          </a:p>
          <a:p>
            <a:r>
              <a:rPr lang="en-US" dirty="0"/>
              <a:t>MATCH (</a:t>
            </a:r>
            <a:r>
              <a:rPr lang="en-US" dirty="0" err="1"/>
              <a:t>a:User</a:t>
            </a:r>
            <a:r>
              <a:rPr lang="en-US" dirty="0"/>
              <a:t> {name: “John Doe”})”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a.age</a:t>
            </a:r>
            <a:r>
              <a:rPr lang="en-US" dirty="0"/>
              <a:t>, </a:t>
            </a:r>
            <a:r>
              <a:rPr lang="en-US" dirty="0" err="1"/>
              <a:t>a.gender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04B34-76EB-4F14-8163-6A1DD6D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6992B-F6DB-4E6E-9B01-36672D16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Patterns used for queries</a:t>
            </a:r>
          </a:p>
          <a:p>
            <a:r>
              <a:rPr lang="en-US" dirty="0" smtClean="0"/>
              <a:t>(a)</a:t>
            </a:r>
          </a:p>
          <a:p>
            <a:pPr lvl="1"/>
            <a:r>
              <a:rPr lang="en-US" dirty="0" smtClean="0"/>
              <a:t>matching any node. </a:t>
            </a:r>
          </a:p>
          <a:p>
            <a:pPr lvl="1"/>
            <a:r>
              <a:rPr lang="en-US" dirty="0" smtClean="0"/>
              <a:t>a is the variable name that use to refer to the node in the rest of the query</a:t>
            </a:r>
          </a:p>
          <a:p>
            <a:r>
              <a:rPr lang="en-US" dirty="0" smtClean="0"/>
              <a:t>(a) - - &gt; (b)</a:t>
            </a:r>
          </a:p>
          <a:p>
            <a:pPr lvl="1"/>
            <a:r>
              <a:rPr lang="en-US" dirty="0" smtClean="0"/>
              <a:t>Match any pair of nodes that go from a to b</a:t>
            </a:r>
          </a:p>
          <a:p>
            <a:r>
              <a:rPr lang="en-US" dirty="0" smtClean="0"/>
              <a:t>(a) &lt; - - (b)</a:t>
            </a:r>
          </a:p>
          <a:p>
            <a:pPr lvl="1"/>
            <a:r>
              <a:rPr lang="en-US" dirty="0" smtClean="0"/>
              <a:t>Match any pair of nodes that go from b to a</a:t>
            </a:r>
          </a:p>
          <a:p>
            <a:r>
              <a:rPr lang="en-US" dirty="0" smtClean="0"/>
              <a:t>(a) - - &gt; (b) - - &gt; (c)</a:t>
            </a:r>
          </a:p>
          <a:p>
            <a:pPr lvl="1"/>
            <a:r>
              <a:rPr lang="en-US" dirty="0" smtClean="0"/>
              <a:t>Match three nodes that form a path from a to b to 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7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04B34-76EB-4F14-8163-6A1DD6D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6992B-F6DB-4E6E-9B01-36672D16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Patterns used for queries</a:t>
            </a:r>
          </a:p>
          <a:p>
            <a:r>
              <a:rPr lang="en-US" dirty="0" smtClean="0"/>
              <a:t>(a: User)</a:t>
            </a:r>
          </a:p>
          <a:p>
            <a:pPr lvl="1"/>
            <a:r>
              <a:rPr lang="en-US" dirty="0" smtClean="0"/>
              <a:t>matching any node with the label user. </a:t>
            </a:r>
          </a:p>
          <a:p>
            <a:pPr lvl="1"/>
            <a:r>
              <a:rPr lang="en-US" dirty="0" smtClean="0"/>
              <a:t>a is the variable name that use to refer to the node in the rest of the query</a:t>
            </a:r>
          </a:p>
          <a:p>
            <a:r>
              <a:rPr lang="en-US" dirty="0" smtClean="0"/>
              <a:t>(a: </a:t>
            </a:r>
            <a:r>
              <a:rPr lang="en-US" dirty="0" err="1" smtClean="0"/>
              <a:t>User:Admin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Matching nodes with BOTH labels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a:User|Admin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Matching nodes with either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04B34-76EB-4F14-8163-6A1DD6D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6992B-F6DB-4E6E-9B01-36672D16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Patterns used for queries</a:t>
            </a:r>
          </a:p>
          <a:p>
            <a:r>
              <a:rPr lang="en-US" dirty="0" smtClean="0"/>
              <a:t>(a: {</a:t>
            </a:r>
            <a:r>
              <a:rPr lang="en-US" dirty="0" err="1" smtClean="0"/>
              <a:t>name:”John</a:t>
            </a:r>
            <a:r>
              <a:rPr lang="en-US" dirty="0" smtClean="0"/>
              <a:t>”, age:25)</a:t>
            </a:r>
          </a:p>
          <a:p>
            <a:pPr lvl="1"/>
            <a:r>
              <a:rPr lang="en-US" dirty="0" smtClean="0"/>
              <a:t>matching any node with the following properties.</a:t>
            </a:r>
          </a:p>
          <a:p>
            <a:r>
              <a:rPr lang="en-US" dirty="0" smtClean="0"/>
              <a:t>(a) -&gt; [{length : 30}]-&gt; (b)</a:t>
            </a:r>
          </a:p>
          <a:p>
            <a:pPr lvl="1"/>
            <a:r>
              <a:rPr lang="en-US" dirty="0" smtClean="0"/>
              <a:t>Matching a path where the edge has the </a:t>
            </a:r>
            <a:r>
              <a:rPr lang="en-US" smtClean="0"/>
              <a:t>property specified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3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04B34-76EB-4F14-8163-6A1DD6D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6992B-F6DB-4E6E-9B01-36672D16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an edge</a:t>
            </a:r>
          </a:p>
          <a:p>
            <a:r>
              <a:rPr lang="en-US" dirty="0"/>
              <a:t>MATCH (</a:t>
            </a:r>
            <a:r>
              <a:rPr lang="en-US" dirty="0" err="1"/>
              <a:t>a:User</a:t>
            </a:r>
            <a:r>
              <a:rPr lang="en-US" dirty="0"/>
              <a:t>), (</a:t>
            </a:r>
            <a:r>
              <a:rPr lang="en-US" dirty="0" err="1"/>
              <a:t>b:System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a.username</a:t>
            </a:r>
            <a:r>
              <a:rPr lang="en-US" dirty="0"/>
              <a:t>=“</a:t>
            </a:r>
            <a:r>
              <a:rPr lang="en-US" dirty="0" err="1"/>
              <a:t>greg</a:t>
            </a:r>
            <a:r>
              <a:rPr lang="en-US" dirty="0"/>
              <a:t>” AND </a:t>
            </a:r>
            <a:r>
              <a:rPr lang="en-US" dirty="0" err="1"/>
              <a:t>b.sysname</a:t>
            </a:r>
            <a:r>
              <a:rPr lang="en-US" dirty="0"/>
              <a:t> = “UNIX”</a:t>
            </a:r>
          </a:p>
          <a:p>
            <a:pPr marL="0" indent="0">
              <a:buNone/>
            </a:pPr>
            <a:r>
              <a:rPr lang="en-US" dirty="0"/>
              <a:t>  CREATE (a)-[</a:t>
            </a:r>
            <a:r>
              <a:rPr lang="en-US" dirty="0" err="1"/>
              <a:t>pr:LOGIN</a:t>
            </a:r>
            <a:r>
              <a:rPr lang="en-US" dirty="0"/>
              <a:t>]-&gt;(b)</a:t>
            </a:r>
          </a:p>
          <a:p>
            <a:pPr marL="0" indent="0">
              <a:buNone/>
            </a:pPr>
            <a:r>
              <a:rPr lang="en-US" dirty="0"/>
              <a:t>  SET </a:t>
            </a:r>
            <a:r>
              <a:rPr lang="en-US" dirty="0" err="1"/>
              <a:t>pr.date</a:t>
            </a:r>
            <a:r>
              <a:rPr lang="en-US" dirty="0"/>
              <a:t> =“11/11/2020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pr</a:t>
            </a:r>
            <a:endParaRPr lang="en-US" dirty="0"/>
          </a:p>
          <a:p>
            <a:pPr lvl="1"/>
            <a:r>
              <a:rPr lang="en-US" dirty="0"/>
              <a:t>Create an edge from node a to node be, with the label “LOGIN” and key/value pair (date/”11/11/2020”)</a:t>
            </a:r>
          </a:p>
        </p:txBody>
      </p:sp>
    </p:spTree>
    <p:extLst>
      <p:ext uri="{BB962C8B-B14F-4D97-AF65-F5344CB8AC3E}">
        <p14:creationId xmlns:p14="http://schemas.microsoft.com/office/powerpoint/2010/main" val="29857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Graphs</a:t>
            </a:r>
          </a:p>
          <a:p>
            <a:pPr lvl="1"/>
            <a:r>
              <a:rPr lang="en-US" dirty="0"/>
              <a:t>Vertices and edges</a:t>
            </a:r>
          </a:p>
          <a:p>
            <a:pPr lvl="1"/>
            <a:r>
              <a:rPr lang="en-US" dirty="0"/>
              <a:t>Vertices (may) have (multiple) labels/attributes</a:t>
            </a:r>
          </a:p>
          <a:p>
            <a:pPr lvl="1"/>
            <a:r>
              <a:rPr lang="en-US" dirty="0"/>
              <a:t>An edge connects a pair of vertices</a:t>
            </a:r>
          </a:p>
          <a:p>
            <a:pPr lvl="2"/>
            <a:r>
              <a:rPr lang="en-US" dirty="0"/>
              <a:t>Can be directed (or not)</a:t>
            </a:r>
          </a:p>
          <a:p>
            <a:pPr lvl="2"/>
            <a:r>
              <a:rPr lang="en-US" dirty="0"/>
              <a:t>Can have (multiple) labels/attributes</a:t>
            </a:r>
          </a:p>
          <a:p>
            <a:pPr lvl="2"/>
            <a:r>
              <a:rPr lang="en-US" dirty="0"/>
              <a:t>May have multiple edges between any pairs of vertices (not common, but can be useful)</a:t>
            </a:r>
          </a:p>
          <a:p>
            <a:r>
              <a:rPr lang="en-US" dirty="0"/>
              <a:t>Graphs can be used to model: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01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45E93-8277-4735-AF4D-D4CEC554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E61A5-6C28-44EF-86B4-51120E63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Constraints:</a:t>
            </a:r>
          </a:p>
          <a:p>
            <a:r>
              <a:rPr lang="en-US" dirty="0"/>
              <a:t>Uniqueness Constraint:</a:t>
            </a:r>
          </a:p>
          <a:p>
            <a:pPr lvl="1"/>
            <a:r>
              <a:rPr lang="en-US" dirty="0"/>
              <a:t>CREATE CONSTRAINT ON (</a:t>
            </a:r>
            <a:r>
              <a:rPr lang="en-US" dirty="0" err="1"/>
              <a:t>a:USER</a:t>
            </a:r>
            <a:r>
              <a:rPr lang="en-US" dirty="0"/>
              <a:t>) ASSERT </a:t>
            </a:r>
            <a:r>
              <a:rPr lang="en-US" dirty="0" err="1"/>
              <a:t>a.username</a:t>
            </a:r>
            <a:r>
              <a:rPr lang="en-US" dirty="0"/>
              <a:t> IS UNIQUE</a:t>
            </a:r>
          </a:p>
          <a:p>
            <a:pPr lvl="1"/>
            <a:r>
              <a:rPr lang="en-US" dirty="0"/>
              <a:t>Ensure uniqueness of username for all USER nodes</a:t>
            </a:r>
          </a:p>
          <a:p>
            <a:r>
              <a:rPr lang="en-US" dirty="0"/>
              <a:t>Property Existence Constraint:</a:t>
            </a:r>
          </a:p>
          <a:p>
            <a:pPr lvl="1"/>
            <a:r>
              <a:rPr lang="en-US" dirty="0"/>
              <a:t>CREATE CONSTRAINT ON (</a:t>
            </a:r>
            <a:r>
              <a:rPr lang="en-US" dirty="0" err="1"/>
              <a:t>a.User</a:t>
            </a:r>
            <a:r>
              <a:rPr lang="en-US" dirty="0"/>
              <a:t>) ASSERT exists(</a:t>
            </a:r>
            <a:r>
              <a:rPr lang="en-US" dirty="0" err="1"/>
              <a:t>a.username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Ensure every node of User </a:t>
            </a:r>
            <a:r>
              <a:rPr lang="en-US"/>
              <a:t>have username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59877F-94DA-4D04-BAF2-29D55C1D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2" y="477079"/>
            <a:ext cx="4255335" cy="6261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7B3BD3-6DEC-4442-96B4-B73C1E104B92}"/>
              </a:ext>
            </a:extLst>
          </p:cNvPr>
          <p:cNvSpPr txBox="1"/>
          <p:nvPr/>
        </p:nvSpPr>
        <p:spPr>
          <a:xfrm>
            <a:off x="1245704" y="1690689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68994B-7DF9-4FA9-87CF-EE7E051B9A8B}"/>
              </a:ext>
            </a:extLst>
          </p:cNvPr>
          <p:cNvSpPr txBox="1"/>
          <p:nvPr/>
        </p:nvSpPr>
        <p:spPr>
          <a:xfrm>
            <a:off x="331304" y="3869635"/>
            <a:ext cx="282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From: </a:t>
            </a:r>
            <a:r>
              <a:rPr lang="en-US" i="1" dirty="0" err="1"/>
              <a:t>Eifrem</a:t>
            </a:r>
            <a:r>
              <a:rPr lang="en-US" i="1" dirty="0"/>
              <a:t>, Robinson, Webber, “Graph Databases”, 2</a:t>
            </a:r>
            <a:r>
              <a:rPr lang="en-US" i="1" baseline="30000" dirty="0"/>
              <a:t>nd</a:t>
            </a:r>
            <a:r>
              <a:rPr lang="en-US" i="1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0349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7B3BD3-6DEC-4442-96B4-B73C1E104B92}"/>
              </a:ext>
            </a:extLst>
          </p:cNvPr>
          <p:cNvSpPr txBox="1"/>
          <p:nvPr/>
        </p:nvSpPr>
        <p:spPr>
          <a:xfrm>
            <a:off x="1245704" y="1690689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68994B-7DF9-4FA9-87CF-EE7E051B9A8B}"/>
              </a:ext>
            </a:extLst>
          </p:cNvPr>
          <p:cNvSpPr txBox="1"/>
          <p:nvPr/>
        </p:nvSpPr>
        <p:spPr>
          <a:xfrm>
            <a:off x="331304" y="3869635"/>
            <a:ext cx="282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From: </a:t>
            </a:r>
            <a:r>
              <a:rPr lang="en-US" i="1" dirty="0" err="1"/>
              <a:t>Eifrem</a:t>
            </a:r>
            <a:r>
              <a:rPr lang="en-US" i="1" dirty="0"/>
              <a:t>, Robinson, Webber, “Graph Databases”, 2</a:t>
            </a:r>
            <a:r>
              <a:rPr lang="en-US" i="1" baseline="30000" dirty="0"/>
              <a:t>nd</a:t>
            </a:r>
            <a:r>
              <a:rPr lang="en-US" i="1" dirty="0"/>
              <a:t> edition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3B9B5B-45D9-4814-B3AF-391E3E60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66" y="1326771"/>
            <a:ext cx="6301341" cy="50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B5F0F-0687-4661-8CA7-1526746A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graphs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FA371C8-A1B1-45FE-8293-370B5B593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86" y="1690689"/>
            <a:ext cx="7686791" cy="42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4B4C4-9941-4419-A603-C097E41E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Operations for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57478-F46B-4195-AE7E-3F9E381A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 graph navigations:</a:t>
            </a:r>
          </a:p>
          <a:p>
            <a:pPr lvl="1"/>
            <a:r>
              <a:rPr lang="en-US" dirty="0"/>
              <a:t>Explore a (typically small) subset of vertices </a:t>
            </a:r>
          </a:p>
          <a:p>
            <a:pPr lvl="1"/>
            <a:r>
              <a:rPr lang="en-US" dirty="0"/>
              <a:t>Require fast response time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Path query</a:t>
            </a:r>
          </a:p>
          <a:p>
            <a:pPr lvl="2"/>
            <a:r>
              <a:rPr lang="en-US" dirty="0"/>
              <a:t>Whether a path exists between two given vertices</a:t>
            </a:r>
          </a:p>
          <a:p>
            <a:pPr lvl="2"/>
            <a:r>
              <a:rPr lang="en-US" dirty="0"/>
              <a:t>Conditions on the edges along the path</a:t>
            </a:r>
          </a:p>
          <a:p>
            <a:pPr lvl="2"/>
            <a:r>
              <a:rPr lang="en-US" dirty="0"/>
              <a:t>Can also be given only one vertex and find all the other vertices that can be reached/can reach it from the query vertex</a:t>
            </a:r>
          </a:p>
        </p:txBody>
      </p:sp>
    </p:spTree>
    <p:extLst>
      <p:ext uri="{BB962C8B-B14F-4D97-AF65-F5344CB8AC3E}">
        <p14:creationId xmlns:p14="http://schemas.microsoft.com/office/powerpoint/2010/main" val="178719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4B4C4-9941-4419-A603-C097E41E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Operations for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57478-F46B-4195-AE7E-3F9E381A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 graph navigations:</a:t>
            </a:r>
          </a:p>
          <a:p>
            <a:pPr lvl="1"/>
            <a:r>
              <a:rPr lang="en-US" dirty="0"/>
              <a:t>Explore a (typically small) subset of vertices </a:t>
            </a:r>
          </a:p>
          <a:p>
            <a:pPr lvl="1"/>
            <a:r>
              <a:rPr lang="en-US" dirty="0"/>
              <a:t>Require fast response time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Pattern matching query</a:t>
            </a:r>
          </a:p>
          <a:p>
            <a:pPr lvl="2"/>
            <a:r>
              <a:rPr lang="en-US" dirty="0"/>
              <a:t>Find all subgraphs that is isomorphic to the query subgraph</a:t>
            </a:r>
          </a:p>
          <a:p>
            <a:pPr lvl="2"/>
            <a:r>
              <a:rPr lang="en-US" dirty="0"/>
              <a:t>General graph isomorphism is NP-complete</a:t>
            </a:r>
          </a:p>
          <a:p>
            <a:pPr lvl="2"/>
            <a:r>
              <a:rPr lang="en-US" dirty="0"/>
              <a:t>Tree isomorphism has polynomial time solutions</a:t>
            </a:r>
          </a:p>
        </p:txBody>
      </p:sp>
    </p:spTree>
    <p:extLst>
      <p:ext uri="{BB962C8B-B14F-4D97-AF65-F5344CB8AC3E}">
        <p14:creationId xmlns:p14="http://schemas.microsoft.com/office/powerpoint/2010/main" val="94280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4B4C4-9941-4419-A603-C097E41E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Operations for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57478-F46B-4195-AE7E-3F9E381A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Off-line analytical graph computation</a:t>
            </a:r>
          </a:p>
          <a:p>
            <a:pPr lvl="1"/>
            <a:r>
              <a:rPr lang="en-US" dirty="0"/>
              <a:t>Analyze large (number of) graphs</a:t>
            </a:r>
          </a:p>
          <a:p>
            <a:pPr lvl="1"/>
            <a:r>
              <a:rPr lang="en-US" dirty="0"/>
              <a:t>Typically iterative computation (not map-reduce)</a:t>
            </a:r>
          </a:p>
          <a:p>
            <a:pPr lvl="1"/>
            <a:r>
              <a:rPr lang="en-US" dirty="0"/>
              <a:t>Require highly tuned graph packages</a:t>
            </a:r>
          </a:p>
          <a:p>
            <a:pPr lvl="1"/>
            <a:r>
              <a:rPr lang="en-US" dirty="0"/>
              <a:t>Aim for high throughput, not low latency</a:t>
            </a:r>
          </a:p>
        </p:txBody>
      </p:sp>
    </p:spTree>
    <p:extLst>
      <p:ext uri="{BB962C8B-B14F-4D97-AF65-F5344CB8AC3E}">
        <p14:creationId xmlns:p14="http://schemas.microsoft.com/office/powerpoint/2010/main" val="218467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55FEA-9FDF-4A63-B385-F6DFE76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D78133-891E-4C42-8B13-6672EB0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Labelled Property Graph Model</a:t>
            </a:r>
          </a:p>
          <a:p>
            <a:r>
              <a:rPr lang="en-US" dirty="0"/>
              <a:t>4 major component of a graph</a:t>
            </a:r>
          </a:p>
          <a:p>
            <a:pPr lvl="1"/>
            <a:r>
              <a:rPr lang="en-US" dirty="0"/>
              <a:t>Nodes – generally for entity</a:t>
            </a:r>
          </a:p>
          <a:p>
            <a:pPr lvl="1"/>
            <a:r>
              <a:rPr lang="en-US" dirty="0"/>
              <a:t>Relationships (edges) – generally for relationship between entities</a:t>
            </a:r>
          </a:p>
          <a:p>
            <a:pPr lvl="1"/>
            <a:r>
              <a:rPr lang="en-US" dirty="0"/>
              <a:t>Properties – key/value pairs that is associated with nodes and/or relationships</a:t>
            </a:r>
          </a:p>
          <a:p>
            <a:pPr lvl="2"/>
            <a:r>
              <a:rPr lang="en-US" dirty="0"/>
              <a:t>Like document model, no need for fixed schema</a:t>
            </a:r>
          </a:p>
          <a:p>
            <a:pPr lvl="1"/>
            <a:r>
              <a:rPr lang="en-US" dirty="0"/>
              <a:t>Labels: Assigned to nodes (notice that, just labels, not key/value pairs)</a:t>
            </a:r>
          </a:p>
        </p:txBody>
      </p:sp>
    </p:spTree>
    <p:extLst>
      <p:ext uri="{BB962C8B-B14F-4D97-AF65-F5344CB8AC3E}">
        <p14:creationId xmlns:p14="http://schemas.microsoft.com/office/powerpoint/2010/main" val="106170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933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CS 5/7330</vt:lpstr>
      <vt:lpstr>Graphs </vt:lpstr>
      <vt:lpstr>Graphs </vt:lpstr>
      <vt:lpstr>Graphs </vt:lpstr>
      <vt:lpstr>Different types of graphs</vt:lpstr>
      <vt:lpstr>Typical Operations for graph databases</vt:lpstr>
      <vt:lpstr>Typical Operations for graph databases</vt:lpstr>
      <vt:lpstr>Typical Operations for graph databases</vt:lpstr>
      <vt:lpstr>Example : Neo4j</vt:lpstr>
      <vt:lpstr>Example : Neo4j</vt:lpstr>
      <vt:lpstr>Neo4j Data Model</vt:lpstr>
      <vt:lpstr>Neo4j Data Model</vt:lpstr>
      <vt:lpstr>Cypher</vt:lpstr>
      <vt:lpstr>Cypher</vt:lpstr>
      <vt:lpstr>Cypher</vt:lpstr>
      <vt:lpstr>Cypher</vt:lpstr>
      <vt:lpstr>Cypher</vt:lpstr>
      <vt:lpstr>Cypher</vt:lpstr>
      <vt:lpstr>Cypher</vt:lpstr>
      <vt:lpstr>Cypher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5/7330</dc:title>
  <dc:creator>King Ip Lin</dc:creator>
  <cp:lastModifiedBy>King Ip Lin</cp:lastModifiedBy>
  <cp:revision>35</cp:revision>
  <dcterms:created xsi:type="dcterms:W3CDTF">2021-08-30T02:28:27Z</dcterms:created>
  <dcterms:modified xsi:type="dcterms:W3CDTF">2021-09-08T00:18:36Z</dcterms:modified>
</cp:coreProperties>
</file>