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405" r:id="rId53"/>
    <p:sldId id="406" r:id="rId54"/>
    <p:sldId id="407" r:id="rId55"/>
    <p:sldId id="408" r:id="rId56"/>
    <p:sldId id="409" r:id="rId57"/>
    <p:sldId id="410" r:id="rId58"/>
    <p:sldId id="307" r:id="rId59"/>
    <p:sldId id="30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AF73-0C3A-46DF-9AEF-A3E277F1029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DEF3-66A1-43B6-8B90-A6FAF8C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5330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41341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index (example)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24" y="1818191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4555" y="5766619"/>
            <a:ext cx="527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secondary index have to be dense </a:t>
            </a:r>
            <a:r>
              <a:rPr lang="en-US"/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30232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741-DF7F-4532-AD50-6798F13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Non-clustering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CFDA-CF26-433B-9767-86D23F5E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significant difference between the two?</a:t>
            </a:r>
          </a:p>
          <a:p>
            <a:r>
              <a:rPr lang="en-US" dirty="0"/>
              <a:t>Consider the case</a:t>
            </a:r>
          </a:p>
          <a:p>
            <a:pPr lvl="1"/>
            <a:r>
              <a:rPr lang="en-US" dirty="0"/>
              <a:t>Instructor table of 20,000 tuples</a:t>
            </a:r>
          </a:p>
          <a:p>
            <a:pPr lvl="1"/>
            <a:r>
              <a:rPr lang="en-US" dirty="0"/>
              <a:t>Assume each page can store 100 tuples</a:t>
            </a:r>
          </a:p>
          <a:p>
            <a:pPr lvl="1"/>
            <a:r>
              <a:rPr lang="en-US" dirty="0"/>
              <a:t>If there is no empty space, 200 pages</a:t>
            </a:r>
          </a:p>
          <a:p>
            <a:r>
              <a:rPr lang="en-US" dirty="0"/>
              <a:t>Case 1: a clustered ordered index on salary</a:t>
            </a:r>
          </a:p>
          <a:p>
            <a:pPr lvl="1"/>
            <a:r>
              <a:rPr lang="en-US" dirty="0"/>
              <a:t>Notice that the tuples are sequentially ordered by salary</a:t>
            </a:r>
          </a:p>
          <a:p>
            <a:r>
              <a:rPr lang="en-US" dirty="0"/>
              <a:t>Case 2: an </a:t>
            </a:r>
            <a:r>
              <a:rPr lang="en-US" dirty="0" err="1"/>
              <a:t>unclustered</a:t>
            </a:r>
            <a:r>
              <a:rPr lang="en-US" dirty="0"/>
              <a:t> ordered index on salary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741-DF7F-4532-AD50-6798F13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Non-clustering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CFDA-CF26-433B-9767-86D23F5E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consider the following query:</a:t>
            </a:r>
          </a:p>
          <a:p>
            <a:pPr lvl="1"/>
            <a:r>
              <a:rPr lang="en-US" dirty="0"/>
              <a:t>SELECT * FROM instructor where salary &gt; 100,000</a:t>
            </a:r>
          </a:p>
          <a:p>
            <a:r>
              <a:rPr lang="en-US" dirty="0"/>
              <a:t>Case 1, for the clustered order index</a:t>
            </a:r>
          </a:p>
          <a:p>
            <a:pPr lvl="1"/>
            <a:r>
              <a:rPr lang="en-US" dirty="0"/>
              <a:t>First use the index to find all the page that have tuple that have the smallest salary &gt; 100,000</a:t>
            </a:r>
          </a:p>
          <a:p>
            <a:pPr lvl="1"/>
            <a:r>
              <a:rPr lang="en-US" dirty="0"/>
              <a:t>Then read all the pages from that page onwards</a:t>
            </a:r>
          </a:p>
          <a:p>
            <a:pPr lvl="1"/>
            <a:r>
              <a:rPr lang="en-US" dirty="0"/>
              <a:t>Let say k tuples satisfies the query </a:t>
            </a:r>
          </a:p>
          <a:p>
            <a:pPr lvl="1"/>
            <a:r>
              <a:rPr lang="en-US" dirty="0"/>
              <a:t>Then the number of pages read = k/100</a:t>
            </a:r>
          </a:p>
          <a:p>
            <a:pPr lvl="2"/>
            <a:r>
              <a:rPr lang="en-US" dirty="0"/>
              <a:t>Cannot be larger than the size of the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7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741-DF7F-4532-AD50-6798F13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Non-clustering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CFDA-CF26-433B-9767-86D23F5E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consider the following query:</a:t>
            </a:r>
          </a:p>
          <a:p>
            <a:pPr lvl="1"/>
            <a:r>
              <a:rPr lang="en-US" dirty="0"/>
              <a:t>SELECT * FROM instructor where salary &gt; 100,000</a:t>
            </a:r>
          </a:p>
          <a:p>
            <a:r>
              <a:rPr lang="en-US" dirty="0"/>
              <a:t>Case 2, for the </a:t>
            </a:r>
            <a:r>
              <a:rPr lang="en-US" dirty="0" err="1"/>
              <a:t>unclustered</a:t>
            </a:r>
            <a:r>
              <a:rPr lang="en-US" dirty="0"/>
              <a:t> order index</a:t>
            </a:r>
          </a:p>
          <a:p>
            <a:pPr lvl="1"/>
            <a:r>
              <a:rPr lang="en-US" dirty="0"/>
              <a:t>First use the index to find the page for each tuple that have the salary &gt; 100,000</a:t>
            </a:r>
          </a:p>
          <a:p>
            <a:pPr lvl="1"/>
            <a:r>
              <a:rPr lang="en-US" dirty="0"/>
              <a:t>Then read all the pages from that page onwards</a:t>
            </a:r>
          </a:p>
          <a:p>
            <a:pPr lvl="1"/>
            <a:r>
              <a:rPr lang="en-US" dirty="0"/>
              <a:t>Let say k tuples satisfies the query </a:t>
            </a:r>
          </a:p>
          <a:p>
            <a:pPr lvl="1"/>
            <a:r>
              <a:rPr lang="en-US" dirty="0"/>
              <a:t>Then the number of pages read = k in the worst case</a:t>
            </a:r>
          </a:p>
          <a:p>
            <a:pPr lvl="1"/>
            <a:r>
              <a:rPr lang="en-US" dirty="0"/>
              <a:t>If k = 2, then at worst 2 page read fine</a:t>
            </a:r>
          </a:p>
          <a:p>
            <a:pPr lvl="1"/>
            <a:r>
              <a:rPr lang="en-US" dirty="0"/>
              <a:t>If k = 200, then worst case one have to read the whole table</a:t>
            </a:r>
          </a:p>
          <a:p>
            <a:pPr lvl="2"/>
            <a:r>
              <a:rPr lang="en-US" dirty="0"/>
              <a:t>The index is useless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741-DF7F-4532-AD50-6798F13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problem in query execution/optimization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CFDA-CF26-433B-9767-86D23F5E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Whether you want to use an index or not depend on the size of the result of a query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BUT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do not know the size of the result unless you run the query, which you will have to decide whether to use the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6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741-DF7F-4532-AD50-6798F13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CFDA-CF26-433B-9767-86D23F5E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most commonly used index structure for databases</a:t>
            </a:r>
          </a:p>
          <a:p>
            <a:pPr lvl="1"/>
            <a:r>
              <a:rPr lang="en-US" dirty="0"/>
              <a:t>B+-trees</a:t>
            </a:r>
          </a:p>
          <a:p>
            <a:pPr lvl="2"/>
            <a:r>
              <a:rPr lang="en-US" dirty="0"/>
              <a:t>Modification of B-trees for databases</a:t>
            </a:r>
          </a:p>
          <a:p>
            <a:pPr lvl="2"/>
            <a:r>
              <a:rPr lang="en-US" dirty="0"/>
              <a:t>Good for ordered data</a:t>
            </a:r>
          </a:p>
          <a:p>
            <a:pPr lvl="1"/>
            <a:r>
              <a:rPr lang="en-US" dirty="0"/>
              <a:t>Hash tables</a:t>
            </a:r>
          </a:p>
          <a:p>
            <a:pPr lvl="2"/>
            <a:r>
              <a:rPr lang="en-US" dirty="0"/>
              <a:t>Modification of main memory hashing function</a:t>
            </a:r>
          </a:p>
          <a:p>
            <a:pPr lvl="2"/>
            <a:r>
              <a:rPr lang="en-US" dirty="0"/>
              <a:t>Good for exact queries (WHERE attribute = value)</a:t>
            </a:r>
          </a:p>
        </p:txBody>
      </p:sp>
    </p:spTree>
    <p:extLst>
      <p:ext uri="{BB962C8B-B14F-4D97-AF65-F5344CB8AC3E}">
        <p14:creationId xmlns:p14="http://schemas.microsoft.com/office/powerpoint/2010/main" val="180153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412313"/>
            <a:ext cx="8891587" cy="5030787"/>
            <a:chOff x="141288" y="1176338"/>
            <a:chExt cx="8891587" cy="503078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36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Tree-based structure</a:t>
            </a:r>
          </a:p>
          <a:p>
            <a:r>
              <a:rPr lang="en-US" dirty="0"/>
              <a:t>Tree is made up of nodes</a:t>
            </a:r>
          </a:p>
          <a:p>
            <a:pPr lvl="1"/>
            <a:r>
              <a:rPr lang="en-US" dirty="0"/>
              <a:t>Typically each node corresponds to a page on secondary storage</a:t>
            </a:r>
          </a:p>
          <a:p>
            <a:r>
              <a:rPr lang="en-US" dirty="0"/>
              <a:t>Data are stored at leaves only</a:t>
            </a:r>
          </a:p>
          <a:p>
            <a:pPr lvl="1"/>
            <a:r>
              <a:rPr lang="en-US" dirty="0"/>
              <a:t>Different from B-tree</a:t>
            </a:r>
          </a:p>
          <a:p>
            <a:pPr lvl="1"/>
            <a:r>
              <a:rPr lang="en-US" dirty="0"/>
              <a:t>If primary index, then tuples themselves are stored</a:t>
            </a:r>
          </a:p>
          <a:p>
            <a:pPr lvl="1"/>
            <a:r>
              <a:rPr lang="en-US" dirty="0"/>
              <a:t>If secondary index, then store index records (key, pointer)</a:t>
            </a:r>
          </a:p>
        </p:txBody>
      </p:sp>
    </p:spTree>
    <p:extLst>
      <p:ext uri="{BB962C8B-B14F-4D97-AF65-F5344CB8AC3E}">
        <p14:creationId xmlns:p14="http://schemas.microsoft.com/office/powerpoint/2010/main" val="389328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node can store multiple items</a:t>
            </a:r>
          </a:p>
          <a:p>
            <a:pPr lvl="1"/>
            <a:r>
              <a:rPr lang="en-US" dirty="0"/>
              <a:t>Assume a page has 1000 bytes</a:t>
            </a:r>
          </a:p>
          <a:p>
            <a:pPr lvl="1"/>
            <a:r>
              <a:rPr lang="en-US" dirty="0"/>
              <a:t>Now if a tuple is 100 bytes, then a leaf can store </a:t>
            </a:r>
            <a:r>
              <a:rPr lang="en-US"/>
              <a:t>10 tuples</a:t>
            </a:r>
            <a:endParaRPr lang="en-US" dirty="0"/>
          </a:p>
          <a:p>
            <a:pPr lvl="1"/>
            <a:r>
              <a:rPr lang="en-US" dirty="0"/>
              <a:t>Now if the B+-tree is used as secondary index, each node will store key + pointer, typically around 20-25 bytes total. So each leaf can store 40-50 records</a:t>
            </a:r>
          </a:p>
        </p:txBody>
      </p:sp>
    </p:spTree>
    <p:extLst>
      <p:ext uri="{BB962C8B-B14F-4D97-AF65-F5344CB8AC3E}">
        <p14:creationId xmlns:p14="http://schemas.microsoft.com/office/powerpoint/2010/main" val="207862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node:</a:t>
            </a:r>
          </a:p>
          <a:p>
            <a:endParaRPr lang="en-US" dirty="0"/>
          </a:p>
          <a:p>
            <a:endParaRPr 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503469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03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storage discussed</a:t>
            </a:r>
          </a:p>
          <a:p>
            <a:pPr lvl="1"/>
            <a:r>
              <a:rPr lang="en-US" dirty="0"/>
              <a:t>Heap file : no ordering, easy to maintain, but provide no help (speedup) in queries</a:t>
            </a:r>
          </a:p>
          <a:p>
            <a:pPr lvl="1"/>
            <a:r>
              <a:rPr lang="en-US" dirty="0"/>
              <a:t>Sequential file : help in some cases, but can be tricky to maintain, also sorting from scratch </a:t>
            </a:r>
          </a:p>
          <a:p>
            <a:r>
              <a:rPr lang="en-US" dirty="0"/>
              <a:t>Need to have something that help searching but without too much overhead to maintain</a:t>
            </a:r>
          </a:p>
          <a:p>
            <a:r>
              <a:rPr lang="en-US" dirty="0"/>
              <a:t>Indices (plural for index)</a:t>
            </a:r>
          </a:p>
        </p:txBody>
      </p:sp>
    </p:spTree>
    <p:extLst>
      <p:ext uri="{BB962C8B-B14F-4D97-AF65-F5344CB8AC3E}">
        <p14:creationId xmlns:p14="http://schemas.microsoft.com/office/powerpoint/2010/main" val="36781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node: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56" y="2381079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665288" y="2831690"/>
            <a:ext cx="340493" cy="85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24865" y="2831690"/>
            <a:ext cx="0" cy="84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76684" y="2669458"/>
            <a:ext cx="176981" cy="10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16994" y="2743200"/>
            <a:ext cx="561718" cy="9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186" y="3687097"/>
            <a:ext cx="8211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data that is stored under the subtree pointed by </a:t>
            </a:r>
            <a:r>
              <a:rPr lang="en-US" sz="2400" dirty="0" err="1"/>
              <a:t>P</a:t>
            </a:r>
            <a:r>
              <a:rPr lang="en-US" sz="2400" baseline="-25000" dirty="0" err="1"/>
              <a:t>j</a:t>
            </a:r>
            <a:r>
              <a:rPr lang="en-US" sz="2400" dirty="0"/>
              <a:t> has K</a:t>
            </a:r>
            <a:r>
              <a:rPr lang="en-US" sz="2400" baseline="-25000" dirty="0"/>
              <a:t>j-1</a:t>
            </a:r>
            <a:r>
              <a:rPr lang="en-US" sz="2400" dirty="0"/>
              <a:t> ≤ key value &lt; </a:t>
            </a:r>
            <a:r>
              <a:rPr lang="en-US" sz="2400" dirty="0" err="1"/>
              <a:t>K</a:t>
            </a:r>
            <a:r>
              <a:rPr lang="en-US" sz="2400" baseline="-25000" dirty="0" err="1"/>
              <a:t>j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data under P</a:t>
            </a:r>
            <a:r>
              <a:rPr lang="en-US" sz="2400" baseline="-25000" dirty="0"/>
              <a:t>1</a:t>
            </a:r>
            <a:r>
              <a:rPr lang="en-US" sz="2400" dirty="0"/>
              <a:t> is &lt; K</a:t>
            </a:r>
            <a:r>
              <a:rPr lang="en-US" sz="2400" baseline="-250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data under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 is &gt;= K</a:t>
            </a:r>
            <a:r>
              <a:rPr lang="en-US" sz="2400" baseline="-25000" dirty="0"/>
              <a:t>n-1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equal sign can shift from left to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duplicates are allowed (e.g. secondary index on non key attributes), it is possible for equal sign to be on both sides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6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is just like any tree search</a:t>
            </a:r>
          </a:p>
          <a:p>
            <a:r>
              <a:rPr lang="en-US" dirty="0"/>
              <a:t>To find the tuple/index record with key value x</a:t>
            </a:r>
          </a:p>
          <a:p>
            <a:r>
              <a:rPr lang="en-US" dirty="0"/>
              <a:t>Then starting at the root node, </a:t>
            </a:r>
          </a:p>
          <a:p>
            <a:pPr lvl="1"/>
            <a:r>
              <a:rPr lang="en-US" dirty="0"/>
              <a:t>For each internal node, find j such that K</a:t>
            </a:r>
            <a:r>
              <a:rPr lang="en-US" baseline="-25000" dirty="0"/>
              <a:t>j-1</a:t>
            </a:r>
            <a:r>
              <a:rPr lang="en-US" dirty="0"/>
              <a:t> &lt;= x &lt; </a:t>
            </a:r>
            <a:r>
              <a:rPr lang="en-US" dirty="0" err="1"/>
              <a:t>K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Then follow the pointer of P</a:t>
            </a:r>
            <a:r>
              <a:rPr lang="en-US" baseline="-25000" dirty="0"/>
              <a:t>j-1</a:t>
            </a:r>
            <a:r>
              <a:rPr lang="en-US" dirty="0"/>
              <a:t> to the next internal node</a:t>
            </a:r>
          </a:p>
          <a:p>
            <a:pPr lvl="1"/>
            <a:r>
              <a:rPr lang="en-US" dirty="0"/>
              <a:t>Repeat the process until a leaf node is reached</a:t>
            </a:r>
          </a:p>
          <a:p>
            <a:pPr lvl="1"/>
            <a:r>
              <a:rPr lang="en-US" dirty="0"/>
              <a:t>Search the leaf node to see if the tuple/index record is present</a:t>
            </a:r>
          </a:p>
          <a:p>
            <a:pPr lvl="1"/>
            <a:r>
              <a:rPr lang="en-US" dirty="0"/>
              <a:t>Boundary cases, when x &lt; K</a:t>
            </a:r>
            <a:r>
              <a:rPr lang="en-US" baseline="-25000" dirty="0"/>
              <a:t>1</a:t>
            </a:r>
            <a:r>
              <a:rPr lang="en-US" dirty="0"/>
              <a:t> and x &gt;= K</a:t>
            </a:r>
            <a:r>
              <a:rPr lang="en-US" baseline="-25000" dirty="0"/>
              <a:t>n-1</a:t>
            </a:r>
            <a:r>
              <a:rPr lang="en-US" dirty="0"/>
              <a:t> (go to P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respectively)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case for a range query</a:t>
            </a:r>
          </a:p>
          <a:p>
            <a:r>
              <a:rPr lang="en-US" dirty="0"/>
              <a:t>Find all tuples with key value between a and b</a:t>
            </a:r>
          </a:p>
          <a:p>
            <a:r>
              <a:rPr lang="en-US" dirty="0"/>
              <a:t>For each internal node, check if the range (K</a:t>
            </a:r>
            <a:r>
              <a:rPr lang="en-US" baseline="-25000" dirty="0"/>
              <a:t>j-1</a:t>
            </a:r>
            <a:r>
              <a:rPr lang="en-US" dirty="0"/>
              <a:t> ,</a:t>
            </a:r>
            <a:r>
              <a:rPr lang="en-US" dirty="0" err="1"/>
              <a:t>K</a:t>
            </a:r>
            <a:r>
              <a:rPr lang="en-US" baseline="-25000" dirty="0" err="1"/>
              <a:t>j</a:t>
            </a:r>
            <a:r>
              <a:rPr lang="en-US" dirty="0"/>
              <a:t>) intersect with the range (a, b); if so, continue on pointer P</a:t>
            </a:r>
            <a:r>
              <a:rPr lang="en-US" baseline="-25000" dirty="0"/>
              <a:t>j-1</a:t>
            </a:r>
          </a:p>
          <a:p>
            <a:pPr lvl="1"/>
            <a:r>
              <a:rPr lang="en-US" dirty="0"/>
              <a:t>Once again, consider boundary cases (K</a:t>
            </a:r>
            <a:r>
              <a:rPr lang="en-US" baseline="-25000" dirty="0"/>
              <a:t>1</a:t>
            </a:r>
            <a:r>
              <a:rPr lang="en-US" dirty="0"/>
              <a:t> &lt; a, b &lt; K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  <a:p>
            <a:r>
              <a:rPr lang="en-US" dirty="0"/>
              <a:t>Also, often the leaf nodes are either stored as a sequential file, or have links connected them in order</a:t>
            </a:r>
          </a:p>
          <a:p>
            <a:pPr lvl="1"/>
            <a:r>
              <a:rPr lang="en-US" dirty="0"/>
              <a:t>Then only need so search for a, and then follow the order / links</a:t>
            </a:r>
          </a:p>
          <a:p>
            <a:r>
              <a:rPr lang="en-US" dirty="0"/>
              <a:t>Query time (not counting time to retrieve the data) is proportional to the height of the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all data are store in the leaves</a:t>
            </a:r>
          </a:p>
          <a:p>
            <a:pPr lvl="1"/>
            <a:r>
              <a:rPr lang="en-US" dirty="0"/>
              <a:t>Internal nodes’ key value are used to guide the search</a:t>
            </a:r>
          </a:p>
          <a:p>
            <a:r>
              <a:rPr lang="en-US" dirty="0"/>
              <a:t>Goal of updates, to maintain two conditions</a:t>
            </a:r>
          </a:p>
          <a:p>
            <a:pPr lvl="1"/>
            <a:r>
              <a:rPr lang="en-US" dirty="0"/>
              <a:t>The tree remain balanced (i.e. all the leaf nodes are at the same level)</a:t>
            </a:r>
          </a:p>
          <a:p>
            <a:pPr lvl="1"/>
            <a:r>
              <a:rPr lang="en-US" dirty="0"/>
              <a:t>Every node (except the root) has to be at least half full</a:t>
            </a:r>
          </a:p>
          <a:p>
            <a:r>
              <a:rPr lang="en-US" dirty="0"/>
              <a:t>The two conditions combined ensure the height of the tree to be logarithmic to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400949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one want to insert a tuple (or record, same below) of key value x</a:t>
            </a:r>
          </a:p>
          <a:p>
            <a:r>
              <a:rPr lang="en-US" dirty="0"/>
              <a:t>First, run a query to find the leaf node where x would have been located</a:t>
            </a:r>
          </a:p>
          <a:p>
            <a:r>
              <a:rPr lang="en-US" dirty="0"/>
              <a:t>If that leaf node is not full, then insert the tuple into the leaf node, and insertion is done</a:t>
            </a:r>
          </a:p>
          <a:p>
            <a:r>
              <a:rPr lang="en-US" dirty="0"/>
              <a:t>What if the node is already full?</a:t>
            </a:r>
          </a:p>
        </p:txBody>
      </p:sp>
    </p:spTree>
    <p:extLst>
      <p:ext uri="{BB962C8B-B14F-4D97-AF65-F5344CB8AC3E}">
        <p14:creationId xmlns:p14="http://schemas.microsoft.com/office/powerpoint/2010/main" val="335163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28653" cy="2510401"/>
          </a:xfrm>
        </p:spPr>
        <p:txBody>
          <a:bodyPr>
            <a:normAutofit/>
          </a:bodyPr>
          <a:lstStyle/>
          <a:p>
            <a:r>
              <a:rPr lang="en-US" dirty="0"/>
              <a:t>If the node is full</a:t>
            </a:r>
          </a:p>
          <a:p>
            <a:pPr lvl="1"/>
            <a:r>
              <a:rPr lang="en-US" dirty="0"/>
              <a:t>Need more space to store the data</a:t>
            </a:r>
          </a:p>
          <a:p>
            <a:pPr lvl="1"/>
            <a:r>
              <a:rPr lang="en-US" dirty="0"/>
              <a:t>Create a new node</a:t>
            </a:r>
          </a:p>
          <a:p>
            <a:pPr lvl="1"/>
            <a:r>
              <a:rPr lang="en-US" dirty="0"/>
              <a:t>Distribute the data evenly across both nodes, in order</a:t>
            </a:r>
          </a:p>
          <a:p>
            <a:pPr lvl="1"/>
            <a:r>
              <a:rPr lang="en-US" dirty="0"/>
              <a:t>Now the new node also need to be references</a:t>
            </a:r>
          </a:p>
          <a:p>
            <a:pPr lvl="1"/>
            <a:r>
              <a:rPr lang="en-US" dirty="0"/>
              <a:t>So the original node’s parent need to create a new entry </a:t>
            </a:r>
          </a:p>
        </p:txBody>
      </p:sp>
    </p:spTree>
    <p:extLst>
      <p:ext uri="{BB962C8B-B14F-4D97-AF65-F5344CB8AC3E}">
        <p14:creationId xmlns:p14="http://schemas.microsoft.com/office/powerpoint/2010/main" val="349915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945"/>
            <a:ext cx="7886700" cy="1325563"/>
          </a:xfrm>
        </p:spPr>
        <p:txBody>
          <a:bodyPr/>
          <a:lstStyle/>
          <a:p>
            <a:r>
              <a:rPr lang="en-US" dirty="0"/>
              <a:t>B+-tree: Insertion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982" y="1054931"/>
            <a:ext cx="8067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leaf node can hold 5 records, internal nodes can hold 5 pointers &amp; 4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 node contain tuple/index records that are not shown</a:t>
            </a:r>
          </a:p>
          <a:p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79174" y="2496852"/>
            <a:ext cx="1032387" cy="394454"/>
            <a:chOff x="2979174" y="2496852"/>
            <a:chExt cx="1032387" cy="39445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979174" y="2891306"/>
              <a:ext cx="10323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98142" y="2496852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Insert 14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9462" y="2410428"/>
            <a:ext cx="2026060" cy="1489588"/>
            <a:chOff x="639462" y="2410428"/>
            <a:chExt cx="2026060" cy="1489588"/>
          </a:xfrm>
        </p:grpSpPr>
        <p:sp>
          <p:nvSpPr>
            <p:cNvPr id="6" name="TextBox 5"/>
            <p:cNvSpPr txBox="1"/>
            <p:nvPr/>
          </p:nvSpPr>
          <p:spPr>
            <a:xfrm>
              <a:off x="1131689" y="2410428"/>
              <a:ext cx="981359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4  20  35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9462" y="2595094"/>
              <a:ext cx="492227" cy="75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3" idx="0"/>
            </p:cNvCxnSpPr>
            <p:nvPr/>
          </p:nvCxnSpPr>
          <p:spPr>
            <a:xfrm>
              <a:off x="1411908" y="2697655"/>
              <a:ext cx="115842" cy="833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87939" y="2779760"/>
              <a:ext cx="154912" cy="5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05079" y="3530684"/>
              <a:ext cx="1445342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4 10 12 13 18</a:t>
              </a:r>
            </a:p>
          </p:txBody>
        </p: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>
              <a:off x="2113048" y="2595094"/>
              <a:ext cx="552474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915820" y="2362682"/>
            <a:ext cx="2026060" cy="1401999"/>
            <a:chOff x="4915820" y="2362682"/>
            <a:chExt cx="2026060" cy="1401999"/>
          </a:xfrm>
        </p:grpSpPr>
        <p:sp>
          <p:nvSpPr>
            <p:cNvPr id="21" name="TextBox 20"/>
            <p:cNvSpPr txBox="1"/>
            <p:nvPr/>
          </p:nvSpPr>
          <p:spPr>
            <a:xfrm>
              <a:off x="5408047" y="2362682"/>
              <a:ext cx="981359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4  20  35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915820" y="2547348"/>
              <a:ext cx="492227" cy="75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58770" y="2732014"/>
              <a:ext cx="44245" cy="5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064297" y="2732014"/>
              <a:ext cx="522526" cy="386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64473" y="3395349"/>
              <a:ext cx="1445342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4 10 12 13 18</a:t>
              </a:r>
            </a:p>
          </p:txBody>
        </p:sp>
        <p:cxnSp>
          <p:nvCxnSpPr>
            <p:cNvPr id="26" name="Straight Arrow Connector 25"/>
            <p:cNvCxnSpPr>
              <a:stCxn id="21" idx="3"/>
            </p:cNvCxnSpPr>
            <p:nvPr/>
          </p:nvCxnSpPr>
          <p:spPr>
            <a:xfrm>
              <a:off x="6389406" y="2547348"/>
              <a:ext cx="552474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226710" y="3349182"/>
            <a:ext cx="1928293" cy="646331"/>
            <a:chOff x="7226710" y="3349182"/>
            <a:chExt cx="1928293" cy="646331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7226710" y="3672348"/>
              <a:ext cx="103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34467" y="3349182"/>
              <a:ext cx="1620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 goes here, node is full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82010" y="4977270"/>
            <a:ext cx="2235503" cy="1497895"/>
            <a:chOff x="4882010" y="4977270"/>
            <a:chExt cx="2235503" cy="1497895"/>
          </a:xfrm>
        </p:grpSpPr>
        <p:sp>
          <p:nvSpPr>
            <p:cNvPr id="32" name="TextBox 31"/>
            <p:cNvSpPr txBox="1"/>
            <p:nvPr/>
          </p:nvSpPr>
          <p:spPr>
            <a:xfrm>
              <a:off x="4882010" y="6097526"/>
              <a:ext cx="928459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4 10 12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28456" y="4977270"/>
              <a:ext cx="981359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4  20  35</a:t>
              </a:r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5036230" y="5161936"/>
              <a:ext cx="492226" cy="75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484122" y="5346602"/>
              <a:ext cx="295057" cy="728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184706" y="5346602"/>
              <a:ext cx="402117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6509815" y="5161936"/>
              <a:ext cx="552474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019135" y="6105833"/>
              <a:ext cx="1098378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13 14  18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312348" y="5475379"/>
            <a:ext cx="1858768" cy="1200329"/>
            <a:chOff x="7312348" y="5475379"/>
            <a:chExt cx="1858768" cy="1200329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7312348" y="5809340"/>
              <a:ext cx="103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50580" y="5475379"/>
              <a:ext cx="1620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</a:t>
              </a:r>
              <a:r>
                <a:rPr lang="en-US" dirty="0" err="1"/>
                <a:t>splitted</a:t>
              </a:r>
              <a:r>
                <a:rPr lang="en-US" dirty="0"/>
                <a:t> into two, record evenly distributed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83997" y="4041680"/>
            <a:ext cx="1273909" cy="751546"/>
            <a:chOff x="5983997" y="4041680"/>
            <a:chExt cx="1273909" cy="75154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983997" y="4041680"/>
              <a:ext cx="0" cy="7515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64951" y="4156277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split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18145" y="4912567"/>
            <a:ext cx="1444109" cy="923330"/>
            <a:chOff x="3518145" y="4912567"/>
            <a:chExt cx="1444109" cy="923330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3518145" y="5541551"/>
              <a:ext cx="10850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642479" y="4912567"/>
              <a:ext cx="1319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entry inserted to parent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60293" y="4884936"/>
            <a:ext cx="2235503" cy="1497895"/>
            <a:chOff x="660293" y="4884936"/>
            <a:chExt cx="2235503" cy="1497895"/>
          </a:xfrm>
        </p:grpSpPr>
        <p:sp>
          <p:nvSpPr>
            <p:cNvPr id="46" name="TextBox 45"/>
            <p:cNvSpPr txBox="1"/>
            <p:nvPr/>
          </p:nvSpPr>
          <p:spPr>
            <a:xfrm>
              <a:off x="660293" y="6005192"/>
              <a:ext cx="928459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4 10 12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5492" y="4884936"/>
              <a:ext cx="1304930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4 13 20  35</a:t>
              </a:r>
            </a:p>
          </p:txBody>
        </p:sp>
        <p:cxnSp>
          <p:nvCxnSpPr>
            <p:cNvPr id="48" name="Straight Arrow Connector 47"/>
            <p:cNvCxnSpPr>
              <a:stCxn id="47" idx="1"/>
            </p:cNvCxnSpPr>
            <p:nvPr/>
          </p:nvCxnSpPr>
          <p:spPr>
            <a:xfrm flipH="1">
              <a:off x="814516" y="5069602"/>
              <a:ext cx="130976" cy="75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1196214" y="5234775"/>
              <a:ext cx="50652" cy="68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874638" y="5186967"/>
              <a:ext cx="434138" cy="528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206671" y="5081862"/>
              <a:ext cx="59015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797418" y="6013499"/>
              <a:ext cx="1098378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13 14  18 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527750" y="5174451"/>
              <a:ext cx="404289" cy="830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9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28653" cy="39557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the parent is full?</a:t>
            </a:r>
          </a:p>
          <a:p>
            <a:pPr lvl="1"/>
            <a:r>
              <a:rPr lang="en-US" dirty="0"/>
              <a:t>Need more space for the parent</a:t>
            </a:r>
          </a:p>
          <a:p>
            <a:pPr lvl="1"/>
            <a:r>
              <a:rPr lang="en-US" dirty="0"/>
              <a:t>Create a new internal node</a:t>
            </a:r>
          </a:p>
          <a:p>
            <a:pPr lvl="1"/>
            <a:r>
              <a:rPr lang="en-US" dirty="0"/>
              <a:t>Distribute the (key, pointers) evenly</a:t>
            </a:r>
          </a:p>
          <a:p>
            <a:pPr lvl="1"/>
            <a:r>
              <a:rPr lang="en-US" dirty="0"/>
              <a:t>Need to create a new entry for the parent’s parent to insert</a:t>
            </a:r>
          </a:p>
          <a:p>
            <a:r>
              <a:rPr lang="en-US" dirty="0"/>
              <a:t>Essentially the same code for the leaf split</a:t>
            </a:r>
          </a:p>
          <a:p>
            <a:r>
              <a:rPr lang="en-US" dirty="0"/>
              <a:t>The split will continue propagate upwards if necessary</a:t>
            </a:r>
          </a:p>
          <a:p>
            <a:r>
              <a:rPr lang="en-US" dirty="0"/>
              <a:t>When the propagation reaches the root, the root is split, and a new root is build on top to be the parent of the two nodes</a:t>
            </a:r>
          </a:p>
          <a:p>
            <a:pPr lvl="1"/>
            <a:r>
              <a:rPr lang="en-US" dirty="0"/>
              <a:t>This is where the tree grows in height</a:t>
            </a:r>
          </a:p>
          <a:p>
            <a:pPr lvl="1"/>
            <a:r>
              <a:rPr lang="en-US" dirty="0"/>
              <a:t>This is also the reason why the root may be less than half full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5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7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11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10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11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12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45690" y="48669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182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 :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Similar approach</a:t>
            </a:r>
          </a:p>
          <a:p>
            <a:r>
              <a:rPr lang="en-US" dirty="0"/>
              <a:t>First find the leaf node storing the item to be deleted</a:t>
            </a:r>
          </a:p>
          <a:p>
            <a:r>
              <a:rPr lang="en-US" dirty="0"/>
              <a:t>Then remove it</a:t>
            </a:r>
          </a:p>
          <a:p>
            <a:r>
              <a:rPr lang="en-US" dirty="0"/>
              <a:t>If the node still is at least half-full, then done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Examine the node’s neighbor</a:t>
            </a:r>
          </a:p>
          <a:p>
            <a:pPr lvl="1"/>
            <a:r>
              <a:rPr lang="en-US" dirty="0"/>
              <a:t>If anyone of its neighbor  has is more than half-full, then move some data around to fill all the nodes to half-full</a:t>
            </a:r>
          </a:p>
          <a:p>
            <a:pPr lvl="2"/>
            <a:r>
              <a:rPr lang="en-US" dirty="0"/>
              <a:t>Will need to update the parent’s key value to maintain the correctness</a:t>
            </a:r>
          </a:p>
          <a:p>
            <a:pPr lvl="1"/>
            <a:r>
              <a:rPr lang="en-US" dirty="0"/>
              <a:t>Otherwise (all the neighbors are exactly half-full), merge the node with one of its neighbor </a:t>
            </a:r>
          </a:p>
          <a:p>
            <a:pPr lvl="2"/>
            <a:r>
              <a:rPr lang="en-US" dirty="0"/>
              <a:t>Remove the corresponding key/pointer from the parent</a:t>
            </a:r>
          </a:p>
          <a:p>
            <a:pPr lvl="2"/>
            <a:r>
              <a:rPr lang="en-US" dirty="0"/>
              <a:t>If at the top level, the root will only have one child – remove the root</a:t>
            </a:r>
          </a:p>
        </p:txBody>
      </p:sp>
    </p:spTree>
    <p:extLst>
      <p:ext uri="{BB962C8B-B14F-4D97-AF65-F5344CB8AC3E}">
        <p14:creationId xmlns:p14="http://schemas.microsoft.com/office/powerpoint/2010/main" val="338495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 table</a:t>
            </a:r>
          </a:p>
          <a:p>
            <a:r>
              <a:rPr lang="en-US" dirty="0"/>
              <a:t>An index is defined by a search key</a:t>
            </a:r>
          </a:p>
          <a:p>
            <a:pPr lvl="1"/>
            <a:r>
              <a:rPr lang="en-US" dirty="0"/>
              <a:t>Typically an attribute of the table</a:t>
            </a:r>
          </a:p>
          <a:p>
            <a:pPr lvl="2"/>
            <a:r>
              <a:rPr lang="en-US" dirty="0"/>
              <a:t>Denote it as the key (attribute)</a:t>
            </a:r>
          </a:p>
          <a:p>
            <a:pPr lvl="1"/>
            <a:r>
              <a:rPr lang="en-US" dirty="0"/>
              <a:t>Does NOT have to be unique (e.g. one can index on salary)</a:t>
            </a:r>
          </a:p>
          <a:p>
            <a:r>
              <a:rPr lang="en-US" dirty="0"/>
              <a:t>An index (file) consists of index entries: (search key, pointer) </a:t>
            </a:r>
          </a:p>
          <a:p>
            <a:pPr lvl="1"/>
            <a:r>
              <a:rPr lang="en-US" dirty="0"/>
              <a:t>Search key: the value of the attribute</a:t>
            </a:r>
          </a:p>
          <a:p>
            <a:pPr lvl="1"/>
            <a:r>
              <a:rPr lang="en-US" dirty="0"/>
              <a:t>Pointer: pointer to the next location to access the record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4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703" y="38345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 txBox="1">
            <a:spLocks noChangeArrowheads="1"/>
          </p:cNvSpPr>
          <p:nvPr/>
        </p:nvSpPr>
        <p:spPr>
          <a:xfrm>
            <a:off x="666750" y="6138863"/>
            <a:ext cx="6724650" cy="325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/>
              <a:t>Deleting </a:t>
            </a:r>
            <a:r>
              <a:rPr lang="ja-JP" altLang="en-US" sz="1600"/>
              <a:t>“</a:t>
            </a:r>
            <a:r>
              <a:rPr lang="en-US" altLang="ja-JP" sz="1600"/>
              <a:t>Srinivasan</a:t>
            </a:r>
            <a:r>
              <a:rPr lang="ja-JP" altLang="en-US" sz="1600"/>
              <a:t>”</a:t>
            </a:r>
            <a:r>
              <a:rPr lang="en-US" altLang="ja-JP" sz="1600"/>
              <a:t> causes </a:t>
            </a:r>
            <a:r>
              <a:rPr lang="en-US" altLang="ja-JP" sz="1600" b="1">
                <a:solidFill>
                  <a:srgbClr val="002060"/>
                </a:solidFill>
              </a:rPr>
              <a:t>merging</a:t>
            </a:r>
            <a:r>
              <a:rPr lang="en-US" altLang="ja-JP" sz="1600">
                <a:solidFill>
                  <a:srgbClr val="000090"/>
                </a:solidFill>
              </a:rPr>
              <a:t> </a:t>
            </a:r>
            <a:r>
              <a:rPr lang="en-US" altLang="ja-JP" sz="1600"/>
              <a:t>of under-full leaves</a:t>
            </a:r>
            <a:endParaRPr lang="en-US" altLang="en-US" sz="16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10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98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 txBox="1">
            <a:spLocks/>
          </p:cNvSpPr>
          <p:nvPr/>
        </p:nvSpPr>
        <p:spPr>
          <a:xfrm>
            <a:off x="530383" y="5324154"/>
            <a:ext cx="7603814" cy="811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altLang="en-US"/>
              <a:t>Leaf containing Singh and Wu became underfull, and </a:t>
            </a:r>
            <a:r>
              <a:rPr lang="en-US" altLang="en-US" b="1">
                <a:solidFill>
                  <a:srgbClr val="002060"/>
                </a:solidFill>
              </a:rPr>
              <a:t>borrowed a value </a:t>
            </a:r>
            <a:r>
              <a:rPr lang="en-US" altLang="en-US"/>
              <a:t>Kim from its left sibling</a:t>
            </a:r>
          </a:p>
          <a:p>
            <a:pPr>
              <a:buSzPct val="100000"/>
            </a:pPr>
            <a:r>
              <a:rPr lang="en-US" altLang="en-US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9716" y="2721539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" y="3129526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4" y="527614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88072" y="2808851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 flipH="1">
            <a:off x="6753072" y="3743889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647" y="3405751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86522" y="3767701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9912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61" y="3091842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 txBox="1">
            <a:spLocks/>
          </p:cNvSpPr>
          <p:nvPr/>
        </p:nvSpPr>
        <p:spPr>
          <a:xfrm>
            <a:off x="768350" y="5207180"/>
            <a:ext cx="8089900" cy="1525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altLang="en-US" sz="1800" dirty="0"/>
              <a:t>Node with Gold and Katz became </a:t>
            </a:r>
            <a:r>
              <a:rPr lang="en-US" altLang="en-US" sz="1800" dirty="0" err="1"/>
              <a:t>underfull</a:t>
            </a:r>
            <a:r>
              <a:rPr lang="en-US" altLang="en-US" sz="1800" dirty="0"/>
              <a:t>, and was merged with its sibling </a:t>
            </a:r>
          </a:p>
          <a:p>
            <a:pPr>
              <a:buSzPct val="100000"/>
            </a:pPr>
            <a:r>
              <a:rPr lang="en-US" altLang="en-US" sz="1800" dirty="0"/>
              <a:t>Parent node becomes </a:t>
            </a:r>
            <a:r>
              <a:rPr lang="en-US" altLang="en-US" sz="1800" dirty="0" err="1"/>
              <a:t>underfull</a:t>
            </a:r>
            <a:r>
              <a:rPr lang="en-US" altLang="en-US" sz="1800" dirty="0"/>
              <a:t>, and is merged with its sibling</a:t>
            </a:r>
          </a:p>
          <a:p>
            <a:pPr lvl="1">
              <a:buSzPct val="90000"/>
            </a:pPr>
            <a:r>
              <a:rPr lang="en-US" altLang="en-US" sz="1800" dirty="0"/>
              <a:t>Value separating two nodes (at the parent) is pulled down when merging</a:t>
            </a:r>
          </a:p>
          <a:p>
            <a:pPr>
              <a:buSzPct val="100000"/>
            </a:pPr>
            <a:r>
              <a:rPr lang="en-US" altLang="en-US" sz="1800" dirty="0"/>
              <a:t>Root node then has only one child, and is deleted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1906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Update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</a:t>
            </a:r>
            <a:r>
              <a:rPr lang="en-IN" dirty="0" err="1"/>
              <a:t>fanout</a:t>
            </a:r>
            <a:r>
              <a:rPr lang="en-IN" dirty="0"/>
              <a:t>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2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 as the clustering index / file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</a:t>
            </a:r>
            <a:r>
              <a:rPr lang="en-US" altLang="en-US" dirty="0" err="1"/>
              <a:t>nonleaf</a:t>
            </a:r>
            <a:r>
              <a:rPr lang="en-US" altLang="en-US" dirty="0"/>
              <a:t>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at least half full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7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</a:t>
            </a:r>
            <a:r>
              <a:rPr lang="en-US" altLang="en-US" dirty="0" err="1"/>
              <a:t>fanout</a:t>
            </a:r>
            <a:endParaRPr lang="en-US" altLang="en-US" dirty="0"/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 err="1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5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 : Bulk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5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B+-tree: 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SSD / Flash memory</a:t>
            </a:r>
          </a:p>
          <a:p>
            <a:pPr lvl="1"/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Writes are not in-place, and (eventually) require a more expensive erase</a:t>
            </a:r>
          </a:p>
          <a:p>
            <a:pPr lvl="1"/>
            <a:r>
              <a:rPr lang="en-IN" dirty="0"/>
              <a:t>Optimum page size therefore much smaller</a:t>
            </a:r>
          </a:p>
          <a:p>
            <a:pPr lvl="1"/>
            <a:r>
              <a:rPr lang="en-IN" dirty="0"/>
              <a:t>Bulk-loading still useful since it minimizes page erases</a:t>
            </a:r>
          </a:p>
          <a:p>
            <a:pPr lvl="1"/>
            <a:r>
              <a:rPr lang="en-IN" dirty="0"/>
              <a:t>Need specialized write-optimized tree structures have been adapted to minimize page writes for flash-optimized search trees</a:t>
            </a:r>
          </a:p>
          <a:p>
            <a:r>
              <a:rPr lang="en-IN" dirty="0"/>
              <a:t>Main memory</a:t>
            </a:r>
          </a:p>
          <a:p>
            <a:pPr lvl="1"/>
            <a:r>
              <a:rPr lang="en-IN" dirty="0"/>
              <a:t>Random access in memory </a:t>
            </a:r>
          </a:p>
          <a:p>
            <a:pPr lvl="2"/>
            <a:r>
              <a:rPr lang="en-IN" dirty="0"/>
              <a:t>Much cheaper than on disk/flash</a:t>
            </a:r>
          </a:p>
          <a:p>
            <a:pPr lvl="2"/>
            <a:r>
              <a:rPr lang="en-IN" dirty="0"/>
              <a:t>But still expensive compared to cache read</a:t>
            </a:r>
          </a:p>
          <a:p>
            <a:pPr lvl="2"/>
            <a:r>
              <a:rPr lang="en-IN" dirty="0"/>
              <a:t>Data structures that make best use of cache preferable</a:t>
            </a:r>
          </a:p>
          <a:p>
            <a:pPr lvl="2"/>
            <a:r>
              <a:rPr lang="en-IN" dirty="0"/>
              <a:t>Binary search for a key value within a large B</a:t>
            </a:r>
            <a:r>
              <a:rPr lang="en-IN" sz="1600" baseline="30000" dirty="0"/>
              <a:t>+</a:t>
            </a:r>
            <a:r>
              <a:rPr lang="en-IN" dirty="0"/>
              <a:t>-tree node results in many cache misses</a:t>
            </a:r>
          </a:p>
          <a:p>
            <a:pPr lvl="1"/>
            <a:r>
              <a:rPr lang="en-IN" dirty="0"/>
              <a:t>B</a:t>
            </a:r>
            <a:r>
              <a:rPr lang="en-IN" sz="16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pPr lvl="1"/>
            <a:r>
              <a:rPr lang="en-IN" dirty="0"/>
              <a:t>Key idea:  use large node size to optimize disk access, but structure data within a node using a tree with small node size, instead of using an array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6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basis of hashing</a:t>
            </a:r>
          </a:p>
          <a:p>
            <a:r>
              <a:rPr lang="en-US" dirty="0"/>
              <a:t>You want to store items. Each item has a key value x</a:t>
            </a:r>
          </a:p>
          <a:p>
            <a:r>
              <a:rPr lang="en-US" dirty="0"/>
              <a:t>Create a hash function h(x) to map x to an integer between [0..n-1]</a:t>
            </a:r>
          </a:p>
          <a:p>
            <a:r>
              <a:rPr lang="en-US" dirty="0"/>
              <a:t>Have a hash table of n slots.</a:t>
            </a:r>
          </a:p>
          <a:p>
            <a:r>
              <a:rPr lang="en-US" dirty="0"/>
              <a:t>Item x will be stored in slot h(x)</a:t>
            </a:r>
          </a:p>
          <a:p>
            <a:pPr lvl="1"/>
            <a:r>
              <a:rPr lang="en-US" dirty="0"/>
              <a:t>Multiple techniques are used to handle </a:t>
            </a:r>
            <a:r>
              <a:rPr lang="en-US" dirty="0" err="1"/>
              <a:t>collisons</a:t>
            </a:r>
            <a:r>
              <a:rPr lang="en-US" dirty="0"/>
              <a:t> (multiple </a:t>
            </a:r>
          </a:p>
        </p:txBody>
      </p:sp>
    </p:spTree>
    <p:extLst>
      <p:ext uri="{BB962C8B-B14F-4D97-AF65-F5344CB8AC3E}">
        <p14:creationId xmlns:p14="http://schemas.microsoft.com/office/powerpoint/2010/main" val="614962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Modification for database system</a:t>
            </a:r>
          </a:p>
          <a:p>
            <a:r>
              <a:rPr lang="en-US" dirty="0"/>
              <a:t>Each entry of a hash table is now a “bucket”</a:t>
            </a:r>
          </a:p>
          <a:p>
            <a:pPr lvl="1"/>
            <a:r>
              <a:rPr lang="en-US" dirty="0"/>
              <a:t>Typically size of a page</a:t>
            </a:r>
          </a:p>
          <a:p>
            <a:pPr lvl="1"/>
            <a:r>
              <a:rPr lang="en-US" dirty="0"/>
              <a:t>Thus more than one element </a:t>
            </a:r>
          </a:p>
          <a:p>
            <a:pPr lvl="1"/>
            <a:r>
              <a:rPr lang="en-US" dirty="0"/>
              <a:t>All items with the same hash values (even different keys) stored in the same bucket</a:t>
            </a:r>
          </a:p>
          <a:p>
            <a:r>
              <a:rPr lang="en-US" dirty="0"/>
              <a:t>Overflow still possible</a:t>
            </a:r>
          </a:p>
          <a:p>
            <a:pPr lvl="1"/>
            <a:r>
              <a:rPr lang="en-US" dirty="0"/>
              <a:t>Instead of using complicated schemes, simple add overflow buckets </a:t>
            </a:r>
          </a:p>
          <a:p>
            <a:pPr lvl="2"/>
            <a:r>
              <a:rPr lang="en-US" dirty="0"/>
              <a:t>Essentially building a link list of buckets for each entry</a:t>
            </a:r>
          </a:p>
          <a:p>
            <a:pPr lvl="2"/>
            <a:r>
              <a:rPr lang="en-US" dirty="0"/>
              <a:t>Notice that in secondary storage, this can be a file itself</a:t>
            </a:r>
          </a:p>
          <a:p>
            <a:pPr lvl="2"/>
            <a:r>
              <a:rPr lang="en-US" dirty="0"/>
              <a:t>This is known as chaining</a:t>
            </a:r>
          </a:p>
          <a:p>
            <a:pPr lvl="1"/>
            <a:r>
              <a:rPr lang="en-US" dirty="0"/>
              <a:t>Other techniques are not used </a:t>
            </a:r>
          </a:p>
        </p:txBody>
      </p:sp>
    </p:spTree>
    <p:extLst>
      <p:ext uri="{BB962C8B-B14F-4D97-AF65-F5344CB8AC3E}">
        <p14:creationId xmlns:p14="http://schemas.microsoft.com/office/powerpoint/2010/main" val="5377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Index structure assume the tuples in a file is on secondary storage (hard drive/SSD)</a:t>
            </a:r>
          </a:p>
          <a:p>
            <a:r>
              <a:rPr lang="en-US" dirty="0"/>
              <a:t>They also make no assumption on how large the index is</a:t>
            </a:r>
          </a:p>
          <a:p>
            <a:pPr lvl="1"/>
            <a:r>
              <a:rPr lang="en-US" dirty="0"/>
              <a:t>The index structure is designed such that it can be stored on secondary storage also</a:t>
            </a:r>
          </a:p>
          <a:p>
            <a:pPr lvl="1"/>
            <a:r>
              <a:rPr lang="en-US" dirty="0"/>
              <a:t>Or some portion of it on storage while others in main memory</a:t>
            </a:r>
          </a:p>
          <a:p>
            <a:r>
              <a:rPr lang="en-US" dirty="0"/>
              <a:t>Since secondary storage is used, a page is a basic unit of storage and reference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pointer to a tuple typically only point to the page that store the data</a:t>
            </a:r>
          </a:p>
        </p:txBody>
      </p:sp>
    </p:spTree>
    <p:extLst>
      <p:ext uri="{BB962C8B-B14F-4D97-AF65-F5344CB8AC3E}">
        <p14:creationId xmlns:p14="http://schemas.microsoft.com/office/powerpoint/2010/main" val="2099982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based techniques --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file organization of </a:t>
            </a:r>
            <a:r>
              <a:rPr lang="en-US" altLang="en-US" i="1" dirty="0"/>
              <a:t>instructor</a:t>
            </a:r>
            <a:r>
              <a:rPr lang="en-US" altLang="en-US" dirty="0"/>
              <a:t> file, using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as key (See figure in next slide.)</a:t>
            </a:r>
          </a:p>
          <a:p>
            <a:pPr lvl="1"/>
            <a:r>
              <a:rPr lang="en-US" altLang="en-US" dirty="0"/>
              <a:t>There are 10 buckets,</a:t>
            </a:r>
          </a:p>
          <a:p>
            <a:pPr lvl="1"/>
            <a:r>
              <a:rPr lang="en-US" altLang="en-US" dirty="0"/>
              <a:t>The binary representation of the </a:t>
            </a:r>
            <a:r>
              <a:rPr lang="en-US" altLang="en-US" i="1" dirty="0"/>
              <a:t>I </a:t>
            </a:r>
            <a:r>
              <a:rPr lang="en-US" altLang="en-US" baseline="30000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The hash function returns the sum of the binary representations of the characters modulo 10</a:t>
            </a:r>
          </a:p>
          <a:p>
            <a:pPr lvl="2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69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98" y="589936"/>
            <a:ext cx="6946918" cy="5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000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above technique is also known as </a:t>
            </a:r>
            <a:r>
              <a:rPr lang="en-US" b="1" i="1" dirty="0"/>
              <a:t>static hashing</a:t>
            </a:r>
          </a:p>
          <a:p>
            <a:pPr lvl="1"/>
            <a:r>
              <a:rPr lang="en-US" dirty="0"/>
              <a:t>Static as in the number of buckets is fixed</a:t>
            </a:r>
          </a:p>
          <a:p>
            <a:pPr lvl="1"/>
            <a:r>
              <a:rPr lang="en-US" dirty="0"/>
              <a:t>The size of each bucket can grow (overflow)</a:t>
            </a:r>
          </a:p>
          <a:p>
            <a:r>
              <a:rPr lang="en-US" dirty="0"/>
              <a:t>Problem with database with a lot of insert/delete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dynamically: </a:t>
            </a:r>
            <a:r>
              <a:rPr lang="en-US" altLang="en-US" b="1" i="1" dirty="0"/>
              <a:t>dynamic hashing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15208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idea: the number of buckets can increase and decrease with the amount of data</a:t>
            </a:r>
          </a:p>
          <a:p>
            <a:r>
              <a:rPr lang="en-US" dirty="0"/>
              <a:t>Implication: the hash function has to be able to adapt to the number of buckets available</a:t>
            </a:r>
          </a:p>
          <a:p>
            <a:r>
              <a:rPr lang="en-US" dirty="0"/>
              <a:t>General approach</a:t>
            </a:r>
          </a:p>
          <a:p>
            <a:pPr lvl="1"/>
            <a:r>
              <a:rPr lang="en-US" dirty="0"/>
              <a:t>Convert the key (via some function) to a number x</a:t>
            </a:r>
          </a:p>
          <a:p>
            <a:pPr lvl="1"/>
            <a:r>
              <a:rPr lang="en-US" dirty="0"/>
              <a:t>Bucket for the item = x MOD (current # of buckets)</a:t>
            </a:r>
          </a:p>
          <a:p>
            <a:r>
              <a:rPr lang="en-US" dirty="0"/>
              <a:t>Another important issue</a:t>
            </a:r>
          </a:p>
          <a:p>
            <a:pPr lvl="1"/>
            <a:r>
              <a:rPr lang="en-US" dirty="0"/>
              <a:t>Need to keep track of location of each bucket</a:t>
            </a:r>
          </a:p>
          <a:p>
            <a:pPr lvl="1"/>
            <a:r>
              <a:rPr lang="en-US" dirty="0"/>
              <a:t>Need some form of table to keep track of it (or some other convention, see later)</a:t>
            </a:r>
          </a:p>
          <a:p>
            <a:pPr lvl="2"/>
            <a:r>
              <a:rPr lang="en-US" dirty="0"/>
              <a:t>Usually a table, with each entry pointing to the first page of a bucket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37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56" y="1486413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idea: the number of buckets can increase and decrease with the amount of data</a:t>
            </a:r>
          </a:p>
          <a:p>
            <a:r>
              <a:rPr lang="en-US" dirty="0"/>
              <a:t>Implication: the hash function has to be able to adapt to the number of buckets available</a:t>
            </a:r>
          </a:p>
          <a:p>
            <a:r>
              <a:rPr lang="en-US" dirty="0"/>
              <a:t>General approach</a:t>
            </a:r>
          </a:p>
          <a:p>
            <a:pPr lvl="1"/>
            <a:r>
              <a:rPr lang="en-US" dirty="0"/>
              <a:t>Convert the key (via some function) to a number x</a:t>
            </a:r>
          </a:p>
          <a:p>
            <a:pPr lvl="1"/>
            <a:r>
              <a:rPr lang="en-US" dirty="0"/>
              <a:t>Bucket for the item = x MOD (current # of buckets)</a:t>
            </a:r>
          </a:p>
          <a:p>
            <a:r>
              <a:rPr lang="en-US" dirty="0"/>
              <a:t>Another important issue</a:t>
            </a:r>
          </a:p>
          <a:p>
            <a:pPr lvl="1"/>
            <a:r>
              <a:rPr lang="en-US" dirty="0"/>
              <a:t>Need to keep track of location of each bucket</a:t>
            </a:r>
          </a:p>
          <a:p>
            <a:pPr lvl="1"/>
            <a:r>
              <a:rPr lang="en-US" dirty="0"/>
              <a:t>Need some form of table to keep track of it (or some other convention, see later)</a:t>
            </a:r>
          </a:p>
          <a:p>
            <a:pPr lvl="2"/>
            <a:r>
              <a:rPr lang="en-US" dirty="0"/>
              <a:t>Usually a table, with each entry pointing to the first page of a bucket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24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08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with 1 bucket (so no hashing)</a:t>
            </a:r>
          </a:p>
          <a:p>
            <a:r>
              <a:rPr lang="en-US" dirty="0"/>
              <a:t>At any given time</a:t>
            </a:r>
          </a:p>
          <a:p>
            <a:pPr lvl="1"/>
            <a:r>
              <a:rPr lang="en-US" dirty="0"/>
              <a:t>When an insertion make a bucket overflow</a:t>
            </a:r>
          </a:p>
          <a:p>
            <a:pPr lvl="1"/>
            <a:r>
              <a:rPr lang="en-US" dirty="0"/>
              <a:t>Double the number of buckets</a:t>
            </a:r>
          </a:p>
          <a:p>
            <a:pPr lvl="2"/>
            <a:r>
              <a:rPr lang="en-US" dirty="0"/>
              <a:t>The table storing pointers need to be doubled</a:t>
            </a:r>
          </a:p>
          <a:p>
            <a:pPr lvl="2"/>
            <a:r>
              <a:rPr lang="en-US" dirty="0"/>
              <a:t>Each bucket will start with a single page</a:t>
            </a:r>
          </a:p>
          <a:p>
            <a:pPr lvl="1"/>
            <a:r>
              <a:rPr lang="en-US" dirty="0"/>
              <a:t>Rehash the whole file (Some data will need to go to a new bucket)</a:t>
            </a:r>
          </a:p>
          <a:p>
            <a:r>
              <a:rPr lang="en-US" dirty="0"/>
              <a:t>This implies at any stage, the hash function becomes looking at the rightmost bits of the number (written in binary) converted from the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5EAC-0C33-4C8F-8CC8-D2D19ECFC724}"/>
              </a:ext>
            </a:extLst>
          </p:cNvPr>
          <p:cNvSpPr txBox="1"/>
          <p:nvPr/>
        </p:nvSpPr>
        <p:spPr>
          <a:xfrm>
            <a:off x="2226365" y="278296"/>
            <a:ext cx="3971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to be stored are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each bucket store 2 numbers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6EE67F-AA9A-403F-A595-4BF8DF3A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58784"/>
              </p:ext>
            </p:extLst>
          </p:nvPr>
        </p:nvGraphicFramePr>
        <p:xfrm>
          <a:off x="185530" y="1622286"/>
          <a:ext cx="1802296" cy="63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2FD2F-15B9-43D6-B5CF-6100D7B09A87}"/>
              </a:ext>
            </a:extLst>
          </p:cNvPr>
          <p:cNvCxnSpPr/>
          <p:nvPr/>
        </p:nvCxnSpPr>
        <p:spPr>
          <a:xfrm flipV="1">
            <a:off x="1736035" y="1789043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0AA26E-701E-4663-A3B3-AE3E13DC3801}"/>
              </a:ext>
            </a:extLst>
          </p:cNvPr>
          <p:cNvSpPr txBox="1"/>
          <p:nvPr/>
        </p:nvSpPr>
        <p:spPr>
          <a:xfrm>
            <a:off x="3233530" y="1622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1AD11-C4A7-4B8C-98C3-FEC8C3B8E22D}"/>
              </a:ext>
            </a:extLst>
          </p:cNvPr>
          <p:cNvCxnSpPr/>
          <p:nvPr/>
        </p:nvCxnSpPr>
        <p:spPr>
          <a:xfrm>
            <a:off x="2226365" y="2412278"/>
            <a:ext cx="0" cy="5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2C4F03-E47D-4E4A-B41D-FB929032F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10711"/>
              </p:ext>
            </p:extLst>
          </p:nvPr>
        </p:nvGraphicFramePr>
        <p:xfrm>
          <a:off x="2888973" y="1562652"/>
          <a:ext cx="689113" cy="39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700267341"/>
                    </a:ext>
                  </a:extLst>
                </a:gridCol>
              </a:tblGrid>
              <a:tr h="39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02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0E8759-16E1-4E5B-88CB-1F524648DB73}"/>
              </a:ext>
            </a:extLst>
          </p:cNvPr>
          <p:cNvSpPr txBox="1"/>
          <p:nvPr/>
        </p:nvSpPr>
        <p:spPr>
          <a:xfrm>
            <a:off x="1740694" y="25104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14, 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1B1F9B-431F-4B79-9B38-38EC0084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1599"/>
              </p:ext>
            </p:extLst>
          </p:nvPr>
        </p:nvGraphicFramePr>
        <p:xfrm>
          <a:off x="437321" y="2984330"/>
          <a:ext cx="1802296" cy="63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7C3BB-7AE8-4557-90DF-9E3672106FF9}"/>
              </a:ext>
            </a:extLst>
          </p:cNvPr>
          <p:cNvCxnSpPr/>
          <p:nvPr/>
        </p:nvCxnSpPr>
        <p:spPr>
          <a:xfrm flipV="1">
            <a:off x="1987826" y="3151087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86F86D-8417-46EE-B4D2-987C4E5987D4}"/>
              </a:ext>
            </a:extLst>
          </p:cNvPr>
          <p:cNvSpPr txBox="1"/>
          <p:nvPr/>
        </p:nvSpPr>
        <p:spPr>
          <a:xfrm>
            <a:off x="3101009" y="298433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14  7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4B935E-DA5A-41C1-9D6E-1FD9A27AD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75661"/>
              </p:ext>
            </p:extLst>
          </p:nvPr>
        </p:nvGraphicFramePr>
        <p:xfrm>
          <a:off x="715616" y="4216540"/>
          <a:ext cx="1802296" cy="9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FCD8-3800-46FC-BF2B-A36E94FE5DD6}"/>
              </a:ext>
            </a:extLst>
          </p:cNvPr>
          <p:cNvCxnSpPr/>
          <p:nvPr/>
        </p:nvCxnSpPr>
        <p:spPr>
          <a:xfrm flipV="1">
            <a:off x="2266121" y="4383297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D45CAD-DB59-4B8E-856E-2ADDDEA5F37C}"/>
              </a:ext>
            </a:extLst>
          </p:cNvPr>
          <p:cNvSpPr txBox="1"/>
          <p:nvPr/>
        </p:nvSpPr>
        <p:spPr>
          <a:xfrm>
            <a:off x="3379304" y="421654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6A79-9226-4705-A1C8-116DE5DFBCEB}"/>
              </a:ext>
            </a:extLst>
          </p:cNvPr>
          <p:cNvSpPr txBox="1"/>
          <p:nvPr/>
        </p:nvSpPr>
        <p:spPr>
          <a:xfrm>
            <a:off x="2226365" y="372477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C57F85-A5E8-4815-A4C1-ED7FB056A933}"/>
              </a:ext>
            </a:extLst>
          </p:cNvPr>
          <p:cNvCxnSpPr/>
          <p:nvPr/>
        </p:nvCxnSpPr>
        <p:spPr>
          <a:xfrm>
            <a:off x="2266121" y="3683814"/>
            <a:ext cx="0" cy="37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D86331-B289-4A4E-BA33-503A839F1A8B}"/>
              </a:ext>
            </a:extLst>
          </p:cNvPr>
          <p:cNvSpPr txBox="1"/>
          <p:nvPr/>
        </p:nvSpPr>
        <p:spPr>
          <a:xfrm>
            <a:off x="3379304" y="487506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37C637-A28C-43DB-8820-7412969E947F}"/>
              </a:ext>
            </a:extLst>
          </p:cNvPr>
          <p:cNvCxnSpPr/>
          <p:nvPr/>
        </p:nvCxnSpPr>
        <p:spPr>
          <a:xfrm>
            <a:off x="2411896" y="4996070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CD6ADFB-69FD-42E8-B8FA-711EDEEB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49070"/>
              </p:ext>
            </p:extLst>
          </p:nvPr>
        </p:nvGraphicFramePr>
        <p:xfrm>
          <a:off x="5296561" y="1789043"/>
          <a:ext cx="1802296" cy="9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F4FE0-201A-444E-A736-1DEC52285784}"/>
              </a:ext>
            </a:extLst>
          </p:cNvPr>
          <p:cNvCxnSpPr/>
          <p:nvPr/>
        </p:nvCxnSpPr>
        <p:spPr>
          <a:xfrm flipV="1">
            <a:off x="6847066" y="1955800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547E22-EE9E-4D7C-BC5F-0E2640EFA37D}"/>
              </a:ext>
            </a:extLst>
          </p:cNvPr>
          <p:cNvSpPr txBox="1"/>
          <p:nvPr/>
        </p:nvSpPr>
        <p:spPr>
          <a:xfrm>
            <a:off x="7960249" y="178904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D8BD7-6654-41E1-9C88-CD0FDE44B019}"/>
              </a:ext>
            </a:extLst>
          </p:cNvPr>
          <p:cNvSpPr txBox="1"/>
          <p:nvPr/>
        </p:nvSpPr>
        <p:spPr>
          <a:xfrm>
            <a:off x="7960249" y="244757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28D1D8-0708-449B-8D91-2141858DA9E9}"/>
              </a:ext>
            </a:extLst>
          </p:cNvPr>
          <p:cNvCxnSpPr/>
          <p:nvPr/>
        </p:nvCxnSpPr>
        <p:spPr>
          <a:xfrm>
            <a:off x="6992841" y="2568573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D572BB-CB4E-4E73-84DC-66299757F70F}"/>
              </a:ext>
            </a:extLst>
          </p:cNvPr>
          <p:cNvCxnSpPr/>
          <p:nvPr/>
        </p:nvCxnSpPr>
        <p:spPr>
          <a:xfrm flipV="1">
            <a:off x="3922643" y="2252869"/>
            <a:ext cx="1232453" cy="213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6D2D98-60FD-419F-B612-A60D73F3AF1C}"/>
              </a:ext>
            </a:extLst>
          </p:cNvPr>
          <p:cNvSpPr txBox="1"/>
          <p:nvPr/>
        </p:nvSpPr>
        <p:spPr>
          <a:xfrm>
            <a:off x="4070791" y="307579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EA737-6C2D-4196-8117-28692E116635}"/>
              </a:ext>
            </a:extLst>
          </p:cNvPr>
          <p:cNvSpPr txBox="1"/>
          <p:nvPr/>
        </p:nvSpPr>
        <p:spPr>
          <a:xfrm>
            <a:off x="6650657" y="32604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070067-5F06-44EB-8717-EC07F3C54907}"/>
              </a:ext>
            </a:extLst>
          </p:cNvPr>
          <p:cNvCxnSpPr/>
          <p:nvPr/>
        </p:nvCxnSpPr>
        <p:spPr>
          <a:xfrm>
            <a:off x="7157366" y="3075798"/>
            <a:ext cx="0" cy="6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87EF2EE-C74E-448A-B79A-B3FB315D7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33638"/>
              </p:ext>
            </p:extLst>
          </p:nvPr>
        </p:nvGraphicFramePr>
        <p:xfrm>
          <a:off x="5009321" y="4115253"/>
          <a:ext cx="1802296" cy="147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31E8F4-0374-4F71-A4A2-5EB54E333758}"/>
              </a:ext>
            </a:extLst>
          </p:cNvPr>
          <p:cNvCxnSpPr/>
          <p:nvPr/>
        </p:nvCxnSpPr>
        <p:spPr>
          <a:xfrm flipV="1">
            <a:off x="6559826" y="4282010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0AFFB4-E787-4000-9607-669DC388AC7C}"/>
              </a:ext>
            </a:extLst>
          </p:cNvPr>
          <p:cNvSpPr txBox="1"/>
          <p:nvPr/>
        </p:nvSpPr>
        <p:spPr>
          <a:xfrm>
            <a:off x="7673009" y="411525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016CE-D953-4112-9181-09737C40E261}"/>
              </a:ext>
            </a:extLst>
          </p:cNvPr>
          <p:cNvSpPr txBox="1"/>
          <p:nvPr/>
        </p:nvSpPr>
        <p:spPr>
          <a:xfrm>
            <a:off x="7631262" y="4775869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54DC3E-B0D9-4541-89C2-30E91A5B6493}"/>
              </a:ext>
            </a:extLst>
          </p:cNvPr>
          <p:cNvCxnSpPr/>
          <p:nvPr/>
        </p:nvCxnSpPr>
        <p:spPr>
          <a:xfrm>
            <a:off x="6705601" y="4894783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05D639-E6FA-44A6-83A2-8D3FDE1888B9}"/>
              </a:ext>
            </a:extLst>
          </p:cNvPr>
          <p:cNvSpPr txBox="1"/>
          <p:nvPr/>
        </p:nvSpPr>
        <p:spPr>
          <a:xfrm>
            <a:off x="7407964" y="5376302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768818-2CDA-4E2A-8D91-7B90DF1BDCB7}"/>
              </a:ext>
            </a:extLst>
          </p:cNvPr>
          <p:cNvSpPr txBox="1"/>
          <p:nvPr/>
        </p:nvSpPr>
        <p:spPr>
          <a:xfrm>
            <a:off x="6974963" y="6037086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51299D-8D80-4ED6-8691-758CDE06D617}"/>
              </a:ext>
            </a:extLst>
          </p:cNvPr>
          <p:cNvCxnSpPr/>
          <p:nvPr/>
        </p:nvCxnSpPr>
        <p:spPr>
          <a:xfrm>
            <a:off x="7542805" y="6221752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73D311-1422-4F3D-8237-DA7E0C6F623F}"/>
              </a:ext>
            </a:extLst>
          </p:cNvPr>
          <p:cNvSpPr txBox="1"/>
          <p:nvPr/>
        </p:nvSpPr>
        <p:spPr>
          <a:xfrm>
            <a:off x="7944994" y="5976735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1B25D5-B5ED-48EE-8807-A8A936B5820A}"/>
              </a:ext>
            </a:extLst>
          </p:cNvPr>
          <p:cNvCxnSpPr>
            <a:endCxn id="45" idx="1"/>
          </p:cNvCxnSpPr>
          <p:nvPr/>
        </p:nvCxnSpPr>
        <p:spPr>
          <a:xfrm>
            <a:off x="6705601" y="5145201"/>
            <a:ext cx="702363" cy="4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87829F-39AB-4DC1-A97B-0257B7E297CD}"/>
              </a:ext>
            </a:extLst>
          </p:cNvPr>
          <p:cNvCxnSpPr/>
          <p:nvPr/>
        </p:nvCxnSpPr>
        <p:spPr>
          <a:xfrm>
            <a:off x="6650657" y="5492180"/>
            <a:ext cx="342184" cy="5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21" grpId="0" animBg="1"/>
      <p:bldP spid="22" grpId="0"/>
      <p:bldP spid="26" grpId="0" animBg="1"/>
      <p:bldP spid="31" grpId="0" animBg="1"/>
      <p:bldP spid="32" grpId="0" animBg="1"/>
      <p:bldP spid="36" grpId="0"/>
      <p:bldP spid="37" grpId="0"/>
      <p:bldP spid="42" grpId="0" animBg="1"/>
      <p:bldP spid="43" grpId="0" animBg="1"/>
      <p:bldP spid="45" grpId="0" animBg="1"/>
      <p:bldP spid="46" grpId="0" animBg="1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D101B-33ED-4894-9E54-52068C922357}"/>
              </a:ext>
            </a:extLst>
          </p:cNvPr>
          <p:cNvSpPr txBox="1"/>
          <p:nvPr/>
        </p:nvSpPr>
        <p:spPr>
          <a:xfrm>
            <a:off x="477078" y="437322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Ctd</a:t>
            </a:r>
            <a:r>
              <a:rPr lang="en-US" dirty="0"/>
              <a:t> from last slide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22EA3E-33D1-439E-9D5A-3D033123CB21}"/>
              </a:ext>
            </a:extLst>
          </p:cNvPr>
          <p:cNvCxnSpPr/>
          <p:nvPr/>
        </p:nvCxnSpPr>
        <p:spPr>
          <a:xfrm>
            <a:off x="1378226" y="1152939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EC96E3-E596-434C-81D6-B455BEEFCE27}"/>
              </a:ext>
            </a:extLst>
          </p:cNvPr>
          <p:cNvSpPr txBox="1"/>
          <p:nvPr/>
        </p:nvSpPr>
        <p:spPr>
          <a:xfrm>
            <a:off x="1457283" y="13194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B9A61-811F-4613-AD79-C7A11C27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73762"/>
              </p:ext>
            </p:extLst>
          </p:nvPr>
        </p:nvGraphicFramePr>
        <p:xfrm>
          <a:off x="477078" y="1957064"/>
          <a:ext cx="1802296" cy="147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F34349-D432-4927-BBD3-E4BF5F6D1887}"/>
              </a:ext>
            </a:extLst>
          </p:cNvPr>
          <p:cNvCxnSpPr/>
          <p:nvPr/>
        </p:nvCxnSpPr>
        <p:spPr>
          <a:xfrm flipV="1">
            <a:off x="2027583" y="2123821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17D562-68F4-456F-834B-3AC7594E76A3}"/>
              </a:ext>
            </a:extLst>
          </p:cNvPr>
          <p:cNvSpPr txBox="1"/>
          <p:nvPr/>
        </p:nvSpPr>
        <p:spPr>
          <a:xfrm>
            <a:off x="3140766" y="1957064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1C28A-D2A6-448D-B0D8-6A8C8246A5CD}"/>
              </a:ext>
            </a:extLst>
          </p:cNvPr>
          <p:cNvSpPr txBox="1"/>
          <p:nvPr/>
        </p:nvSpPr>
        <p:spPr>
          <a:xfrm>
            <a:off x="3099019" y="261768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D0199F-71F8-4F74-9CE8-05959695174F}"/>
              </a:ext>
            </a:extLst>
          </p:cNvPr>
          <p:cNvCxnSpPr/>
          <p:nvPr/>
        </p:nvCxnSpPr>
        <p:spPr>
          <a:xfrm>
            <a:off x="2173358" y="2736594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61BE4C-99A9-4972-B9A5-F1AA9EA5BD6E}"/>
              </a:ext>
            </a:extLst>
          </p:cNvPr>
          <p:cNvSpPr txBox="1"/>
          <p:nvPr/>
        </p:nvSpPr>
        <p:spPr>
          <a:xfrm>
            <a:off x="2875721" y="321811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BEFB5-11C4-405F-8C55-4258B4E2556B}"/>
              </a:ext>
            </a:extLst>
          </p:cNvPr>
          <p:cNvSpPr txBox="1"/>
          <p:nvPr/>
        </p:nvSpPr>
        <p:spPr>
          <a:xfrm>
            <a:off x="2442720" y="387889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C0375E-E212-4273-8543-2E632EC3C640}"/>
              </a:ext>
            </a:extLst>
          </p:cNvPr>
          <p:cNvCxnSpPr/>
          <p:nvPr/>
        </p:nvCxnSpPr>
        <p:spPr>
          <a:xfrm>
            <a:off x="3010562" y="4063563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E8519D-F986-4417-BF90-B982E89ADDAD}"/>
              </a:ext>
            </a:extLst>
          </p:cNvPr>
          <p:cNvSpPr txBox="1"/>
          <p:nvPr/>
        </p:nvSpPr>
        <p:spPr>
          <a:xfrm>
            <a:off x="3412751" y="3818546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5AA3-BAD5-4669-ADFA-E03F1C559473}"/>
              </a:ext>
            </a:extLst>
          </p:cNvPr>
          <p:cNvCxnSpPr>
            <a:endCxn id="11" idx="1"/>
          </p:cNvCxnSpPr>
          <p:nvPr/>
        </p:nvCxnSpPr>
        <p:spPr>
          <a:xfrm>
            <a:off x="2173358" y="2987012"/>
            <a:ext cx="702363" cy="4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86778-EDC4-4F20-B501-6E0DD392AE0D}"/>
              </a:ext>
            </a:extLst>
          </p:cNvPr>
          <p:cNvCxnSpPr/>
          <p:nvPr/>
        </p:nvCxnSpPr>
        <p:spPr>
          <a:xfrm>
            <a:off x="2118414" y="3333991"/>
            <a:ext cx="342184" cy="5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6B4577-43E9-4604-ABB9-2058EBD3E738}"/>
              </a:ext>
            </a:extLst>
          </p:cNvPr>
          <p:cNvCxnSpPr/>
          <p:nvPr/>
        </p:nvCxnSpPr>
        <p:spPr>
          <a:xfrm>
            <a:off x="4090391" y="2664425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5AA2D7-240F-488C-A3A4-F06AE4DC51F8}"/>
              </a:ext>
            </a:extLst>
          </p:cNvPr>
          <p:cNvSpPr txBox="1"/>
          <p:nvPr/>
        </p:nvSpPr>
        <p:spPr>
          <a:xfrm>
            <a:off x="4031961" y="216775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5, 9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6771BFB-7C09-46A2-A9A5-5893FE9E8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13448"/>
              </p:ext>
            </p:extLst>
          </p:nvPr>
        </p:nvGraphicFramePr>
        <p:xfrm>
          <a:off x="5190321" y="1790307"/>
          <a:ext cx="1802296" cy="2593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44504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73601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89841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35006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0122-9247-4E63-B937-AC321DF85B72}"/>
              </a:ext>
            </a:extLst>
          </p:cNvPr>
          <p:cNvCxnSpPr/>
          <p:nvPr/>
        </p:nvCxnSpPr>
        <p:spPr>
          <a:xfrm flipV="1">
            <a:off x="6740826" y="1957064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424A87-B0C0-437F-B20F-F3DB30E65B30}"/>
              </a:ext>
            </a:extLst>
          </p:cNvPr>
          <p:cNvSpPr txBox="1"/>
          <p:nvPr/>
        </p:nvSpPr>
        <p:spPr>
          <a:xfrm>
            <a:off x="7854009" y="179030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317762-D672-4837-A640-454E4A38FF97}"/>
              </a:ext>
            </a:extLst>
          </p:cNvPr>
          <p:cNvSpPr txBox="1"/>
          <p:nvPr/>
        </p:nvSpPr>
        <p:spPr>
          <a:xfrm>
            <a:off x="7785852" y="2332009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1 9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4B2381-D8D1-4A70-B329-59423427A771}"/>
              </a:ext>
            </a:extLst>
          </p:cNvPr>
          <p:cNvCxnSpPr>
            <a:cxnSpLocks/>
          </p:cNvCxnSpPr>
          <p:nvPr/>
        </p:nvCxnSpPr>
        <p:spPr>
          <a:xfrm flipV="1">
            <a:off x="6886601" y="2545974"/>
            <a:ext cx="1046919" cy="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B27F7A-D73A-43E6-AA7C-8FE3AA49A266}"/>
              </a:ext>
            </a:extLst>
          </p:cNvPr>
          <p:cNvSpPr txBox="1"/>
          <p:nvPr/>
        </p:nvSpPr>
        <p:spPr>
          <a:xfrm>
            <a:off x="7736517" y="285213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611E0C-7765-49E8-9910-802D1FB7BB98}"/>
              </a:ext>
            </a:extLst>
          </p:cNvPr>
          <p:cNvSpPr txBox="1"/>
          <p:nvPr/>
        </p:nvSpPr>
        <p:spPr>
          <a:xfrm>
            <a:off x="7297417" y="4918088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556BE2-D578-43DB-8543-662687F4F251}"/>
              </a:ext>
            </a:extLst>
          </p:cNvPr>
          <p:cNvCxnSpPr>
            <a:cxnSpLocks/>
          </p:cNvCxnSpPr>
          <p:nvPr/>
        </p:nvCxnSpPr>
        <p:spPr>
          <a:xfrm>
            <a:off x="6717634" y="4248229"/>
            <a:ext cx="490523" cy="66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744B40-05B7-451E-86AD-995EF81FBDCE}"/>
              </a:ext>
            </a:extLst>
          </p:cNvPr>
          <p:cNvSpPr txBox="1"/>
          <p:nvPr/>
        </p:nvSpPr>
        <p:spPr>
          <a:xfrm>
            <a:off x="7705693" y="331910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9A791C-AA82-4B57-BE87-8BD10BD631A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831657" y="2933105"/>
            <a:ext cx="904860" cy="10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4C059-5A98-4115-AC82-251DD5787BD3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952693" y="3143084"/>
            <a:ext cx="753000" cy="36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8F4143-4957-4C56-8C23-60A9CE19FCA6}"/>
              </a:ext>
            </a:extLst>
          </p:cNvPr>
          <p:cNvSpPr txBox="1"/>
          <p:nvPr/>
        </p:nvSpPr>
        <p:spPr>
          <a:xfrm>
            <a:off x="7933520" y="379949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F2AC39-D544-4433-BEE8-BC35158D840D}"/>
              </a:ext>
            </a:extLst>
          </p:cNvPr>
          <p:cNvSpPr txBox="1"/>
          <p:nvPr/>
        </p:nvSpPr>
        <p:spPr>
          <a:xfrm>
            <a:off x="8175373" y="4358789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06978C-805F-4A85-A188-B759859B6278}"/>
              </a:ext>
            </a:extLst>
          </p:cNvPr>
          <p:cNvSpPr txBox="1"/>
          <p:nvPr/>
        </p:nvSpPr>
        <p:spPr>
          <a:xfrm>
            <a:off x="8198565" y="495725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B54B89-2DF4-4361-9384-25EFF7E38B4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886601" y="3453325"/>
            <a:ext cx="1046919" cy="53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E92B0C-1E72-4F7C-8372-EB6F95E7CF10}"/>
              </a:ext>
            </a:extLst>
          </p:cNvPr>
          <p:cNvCxnSpPr>
            <a:endCxn id="63" idx="1"/>
          </p:cNvCxnSpPr>
          <p:nvPr/>
        </p:nvCxnSpPr>
        <p:spPr>
          <a:xfrm>
            <a:off x="6898821" y="3979952"/>
            <a:ext cx="1276552" cy="56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829D08-FD8B-47DD-A094-72AA6ED571E0}"/>
              </a:ext>
            </a:extLst>
          </p:cNvPr>
          <p:cNvCxnSpPr/>
          <p:nvPr/>
        </p:nvCxnSpPr>
        <p:spPr>
          <a:xfrm>
            <a:off x="6962895" y="4261703"/>
            <a:ext cx="1212478" cy="66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4" grpId="0" animBg="1"/>
      <p:bldP spid="19" grpId="0"/>
      <p:bldP spid="53" grpId="0" animBg="1"/>
      <p:bldP spid="54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08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Double of number of buckets – exponential growth</a:t>
            </a:r>
          </a:p>
          <a:p>
            <a:pPr lvl="1"/>
            <a:r>
              <a:rPr lang="en-US" dirty="0"/>
              <a:t>A lot of empty buckets potentially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One does not have to immediately rehash when a bucket is overflown</a:t>
            </a:r>
          </a:p>
          <a:p>
            <a:pPr lvl="2"/>
            <a:r>
              <a:rPr lang="en-US" dirty="0"/>
              <a:t>Allow some overflow bucket, can slow down the growth</a:t>
            </a:r>
          </a:p>
          <a:p>
            <a:pPr lvl="2"/>
            <a:r>
              <a:rPr lang="en-US" dirty="0"/>
              <a:t>Also avoid empty buckets</a:t>
            </a:r>
          </a:p>
          <a:p>
            <a:pPr lvl="2"/>
            <a:r>
              <a:rPr lang="en-US" dirty="0"/>
              <a:t>Price : slow down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86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93D3-3255-49D7-806A-482B7783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02BF-D852-4996-9E1F-A766F19D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problem with dynamic hashing</a:t>
            </a:r>
          </a:p>
          <a:p>
            <a:pPr lvl="1"/>
            <a:r>
              <a:rPr lang="en-US" dirty="0"/>
              <a:t>When rehashing, the number of buckets are doubled </a:t>
            </a:r>
          </a:p>
          <a:p>
            <a:pPr lvl="1"/>
            <a:r>
              <a:rPr lang="en-US" dirty="0"/>
              <a:t>Some buckets may be unnecessary</a:t>
            </a:r>
          </a:p>
          <a:p>
            <a:r>
              <a:rPr lang="en-US" dirty="0"/>
              <a:t>One way to get around it, extensible idea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When you rehash, only create new buckets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40666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types of data structure used for indexing (called index structure)</a:t>
            </a:r>
          </a:p>
          <a:p>
            <a:pPr lvl="1"/>
            <a:r>
              <a:rPr lang="en-US" dirty="0"/>
              <a:t>Hash-based</a:t>
            </a:r>
          </a:p>
          <a:p>
            <a:pPr lvl="2"/>
            <a:r>
              <a:rPr lang="en-US" dirty="0"/>
              <a:t>Hash function is used to group data</a:t>
            </a:r>
          </a:p>
          <a:p>
            <a:pPr lvl="2"/>
            <a:r>
              <a:rPr lang="en-US" dirty="0"/>
              <a:t>Tuples are NOT sorted (since hash function does not guarantee to maintain order)</a:t>
            </a:r>
          </a:p>
          <a:p>
            <a:pPr lvl="2"/>
            <a:r>
              <a:rPr lang="en-US" dirty="0"/>
              <a:t>However, tuples that have the same key value will be grouped together</a:t>
            </a:r>
          </a:p>
          <a:p>
            <a:pPr lvl="1"/>
            <a:r>
              <a:rPr lang="en-US" dirty="0"/>
              <a:t>Ordered</a:t>
            </a:r>
          </a:p>
          <a:p>
            <a:pPr lvl="2"/>
            <a:r>
              <a:rPr lang="en-US" dirty="0"/>
              <a:t>Key attributes can be ordered</a:t>
            </a:r>
          </a:p>
          <a:p>
            <a:pPr lvl="2"/>
            <a:r>
              <a:rPr lang="en-US" dirty="0"/>
              <a:t>Tuples in the table (file) are ordered via the key (like a sequential file)</a:t>
            </a:r>
          </a:p>
          <a:p>
            <a:pPr lvl="2"/>
            <a:r>
              <a:rPr lang="en-US" dirty="0"/>
              <a:t>The index structure exists to enable fast query while not being penalized for updates</a:t>
            </a:r>
          </a:p>
          <a:p>
            <a:pPr lvl="2"/>
            <a:r>
              <a:rPr lang="en-US" dirty="0"/>
              <a:t>Typically tree-based (but not binary search tree!)</a:t>
            </a:r>
          </a:p>
        </p:txBody>
      </p:sp>
    </p:spTree>
    <p:extLst>
      <p:ext uri="{BB962C8B-B14F-4D97-AF65-F5344CB8AC3E}">
        <p14:creationId xmlns:p14="http://schemas.microsoft.com/office/powerpoint/2010/main" val="1160690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5EAC-0C33-4C8F-8CC8-D2D19ECFC724}"/>
              </a:ext>
            </a:extLst>
          </p:cNvPr>
          <p:cNvSpPr txBox="1"/>
          <p:nvPr/>
        </p:nvSpPr>
        <p:spPr>
          <a:xfrm>
            <a:off x="2226365" y="278296"/>
            <a:ext cx="3971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to be stored are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each bucket store 2 numbers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6EE67F-AA9A-403F-A595-4BF8DF3A2CE4}"/>
              </a:ext>
            </a:extLst>
          </p:cNvPr>
          <p:cNvGraphicFramePr>
            <a:graphicFrameLocks noGrp="1"/>
          </p:cNvGraphicFramePr>
          <p:nvPr/>
        </p:nvGraphicFramePr>
        <p:xfrm>
          <a:off x="185530" y="1622286"/>
          <a:ext cx="1802296" cy="63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2FD2F-15B9-43D6-B5CF-6100D7B09A87}"/>
              </a:ext>
            </a:extLst>
          </p:cNvPr>
          <p:cNvCxnSpPr/>
          <p:nvPr/>
        </p:nvCxnSpPr>
        <p:spPr>
          <a:xfrm flipV="1">
            <a:off x="1736035" y="1789043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0AA26E-701E-4663-A3B3-AE3E13DC3801}"/>
              </a:ext>
            </a:extLst>
          </p:cNvPr>
          <p:cNvSpPr txBox="1"/>
          <p:nvPr/>
        </p:nvSpPr>
        <p:spPr>
          <a:xfrm>
            <a:off x="3233530" y="1622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1AD11-C4A7-4B8C-98C3-FEC8C3B8E22D}"/>
              </a:ext>
            </a:extLst>
          </p:cNvPr>
          <p:cNvCxnSpPr/>
          <p:nvPr/>
        </p:nvCxnSpPr>
        <p:spPr>
          <a:xfrm>
            <a:off x="2226365" y="2412278"/>
            <a:ext cx="0" cy="5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2C4F03-E47D-4E4A-B41D-FB929032F73A}"/>
              </a:ext>
            </a:extLst>
          </p:cNvPr>
          <p:cNvGraphicFramePr>
            <a:graphicFrameLocks noGrp="1"/>
          </p:cNvGraphicFramePr>
          <p:nvPr/>
        </p:nvGraphicFramePr>
        <p:xfrm>
          <a:off x="2888973" y="1562652"/>
          <a:ext cx="689113" cy="39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700267341"/>
                    </a:ext>
                  </a:extLst>
                </a:gridCol>
              </a:tblGrid>
              <a:tr h="39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02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0E8759-16E1-4E5B-88CB-1F524648DB73}"/>
              </a:ext>
            </a:extLst>
          </p:cNvPr>
          <p:cNvSpPr txBox="1"/>
          <p:nvPr/>
        </p:nvSpPr>
        <p:spPr>
          <a:xfrm>
            <a:off x="1740694" y="25104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14, 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1B1F9B-431F-4B79-9B38-38EC00845534}"/>
              </a:ext>
            </a:extLst>
          </p:cNvPr>
          <p:cNvGraphicFramePr>
            <a:graphicFrameLocks noGrp="1"/>
          </p:cNvGraphicFramePr>
          <p:nvPr/>
        </p:nvGraphicFramePr>
        <p:xfrm>
          <a:off x="437321" y="2984330"/>
          <a:ext cx="1802296" cy="63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7C3BB-7AE8-4557-90DF-9E3672106FF9}"/>
              </a:ext>
            </a:extLst>
          </p:cNvPr>
          <p:cNvCxnSpPr/>
          <p:nvPr/>
        </p:nvCxnSpPr>
        <p:spPr>
          <a:xfrm flipV="1">
            <a:off x="1987826" y="3151087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86F86D-8417-46EE-B4D2-987C4E5987D4}"/>
              </a:ext>
            </a:extLst>
          </p:cNvPr>
          <p:cNvSpPr txBox="1"/>
          <p:nvPr/>
        </p:nvSpPr>
        <p:spPr>
          <a:xfrm>
            <a:off x="3101009" y="298433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14  7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4B935E-DA5A-41C1-9D6E-1FD9A27AD70E}"/>
              </a:ext>
            </a:extLst>
          </p:cNvPr>
          <p:cNvGraphicFramePr>
            <a:graphicFrameLocks noGrp="1"/>
          </p:cNvGraphicFramePr>
          <p:nvPr/>
        </p:nvGraphicFramePr>
        <p:xfrm>
          <a:off x="715616" y="4216540"/>
          <a:ext cx="1802296" cy="9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FCD8-3800-46FC-BF2B-A36E94FE5DD6}"/>
              </a:ext>
            </a:extLst>
          </p:cNvPr>
          <p:cNvCxnSpPr/>
          <p:nvPr/>
        </p:nvCxnSpPr>
        <p:spPr>
          <a:xfrm flipV="1">
            <a:off x="2266121" y="4383297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D45CAD-DB59-4B8E-856E-2ADDDEA5F37C}"/>
              </a:ext>
            </a:extLst>
          </p:cNvPr>
          <p:cNvSpPr txBox="1"/>
          <p:nvPr/>
        </p:nvSpPr>
        <p:spPr>
          <a:xfrm>
            <a:off x="3379304" y="421654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6A79-9226-4705-A1C8-116DE5DFBCEB}"/>
              </a:ext>
            </a:extLst>
          </p:cNvPr>
          <p:cNvSpPr txBox="1"/>
          <p:nvPr/>
        </p:nvSpPr>
        <p:spPr>
          <a:xfrm>
            <a:off x="2226365" y="372477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C57F85-A5E8-4815-A4C1-ED7FB056A933}"/>
              </a:ext>
            </a:extLst>
          </p:cNvPr>
          <p:cNvCxnSpPr/>
          <p:nvPr/>
        </p:nvCxnSpPr>
        <p:spPr>
          <a:xfrm>
            <a:off x="2266121" y="3683814"/>
            <a:ext cx="0" cy="37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D86331-B289-4A4E-BA33-503A839F1A8B}"/>
              </a:ext>
            </a:extLst>
          </p:cNvPr>
          <p:cNvSpPr txBox="1"/>
          <p:nvPr/>
        </p:nvSpPr>
        <p:spPr>
          <a:xfrm>
            <a:off x="3379304" y="487506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37C637-A28C-43DB-8820-7412969E947F}"/>
              </a:ext>
            </a:extLst>
          </p:cNvPr>
          <p:cNvCxnSpPr/>
          <p:nvPr/>
        </p:nvCxnSpPr>
        <p:spPr>
          <a:xfrm>
            <a:off x="2411896" y="4996070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CD6ADFB-69FD-42E8-B8FA-711EDEEB545E}"/>
              </a:ext>
            </a:extLst>
          </p:cNvPr>
          <p:cNvGraphicFramePr>
            <a:graphicFrameLocks noGrp="1"/>
          </p:cNvGraphicFramePr>
          <p:nvPr/>
        </p:nvGraphicFramePr>
        <p:xfrm>
          <a:off x="5296561" y="1789043"/>
          <a:ext cx="1802296" cy="9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F4FE0-201A-444E-A736-1DEC52285784}"/>
              </a:ext>
            </a:extLst>
          </p:cNvPr>
          <p:cNvCxnSpPr/>
          <p:nvPr/>
        </p:nvCxnSpPr>
        <p:spPr>
          <a:xfrm flipV="1">
            <a:off x="6847066" y="1955800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547E22-EE9E-4D7C-BC5F-0E2640EFA37D}"/>
              </a:ext>
            </a:extLst>
          </p:cNvPr>
          <p:cNvSpPr txBox="1"/>
          <p:nvPr/>
        </p:nvSpPr>
        <p:spPr>
          <a:xfrm>
            <a:off x="7960249" y="178904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D8BD7-6654-41E1-9C88-CD0FDE44B019}"/>
              </a:ext>
            </a:extLst>
          </p:cNvPr>
          <p:cNvSpPr txBox="1"/>
          <p:nvPr/>
        </p:nvSpPr>
        <p:spPr>
          <a:xfrm>
            <a:off x="7960249" y="244757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28D1D8-0708-449B-8D91-2141858DA9E9}"/>
              </a:ext>
            </a:extLst>
          </p:cNvPr>
          <p:cNvCxnSpPr/>
          <p:nvPr/>
        </p:nvCxnSpPr>
        <p:spPr>
          <a:xfrm>
            <a:off x="6992841" y="2568573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D572BB-CB4E-4E73-84DC-66299757F70F}"/>
              </a:ext>
            </a:extLst>
          </p:cNvPr>
          <p:cNvCxnSpPr/>
          <p:nvPr/>
        </p:nvCxnSpPr>
        <p:spPr>
          <a:xfrm flipV="1">
            <a:off x="3922643" y="2252869"/>
            <a:ext cx="1232453" cy="213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6D2D98-60FD-419F-B612-A60D73F3AF1C}"/>
              </a:ext>
            </a:extLst>
          </p:cNvPr>
          <p:cNvSpPr txBox="1"/>
          <p:nvPr/>
        </p:nvSpPr>
        <p:spPr>
          <a:xfrm>
            <a:off x="4070791" y="307579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EA737-6C2D-4196-8117-28692E116635}"/>
              </a:ext>
            </a:extLst>
          </p:cNvPr>
          <p:cNvSpPr txBox="1"/>
          <p:nvPr/>
        </p:nvSpPr>
        <p:spPr>
          <a:xfrm>
            <a:off x="6650657" y="32604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070067-5F06-44EB-8717-EC07F3C54907}"/>
              </a:ext>
            </a:extLst>
          </p:cNvPr>
          <p:cNvCxnSpPr/>
          <p:nvPr/>
        </p:nvCxnSpPr>
        <p:spPr>
          <a:xfrm>
            <a:off x="7157366" y="3075798"/>
            <a:ext cx="0" cy="6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87EF2EE-C74E-448A-B79A-B3FB315D7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82209"/>
              </p:ext>
            </p:extLst>
          </p:nvPr>
        </p:nvGraphicFramePr>
        <p:xfrm>
          <a:off x="5009321" y="4115253"/>
          <a:ext cx="1802296" cy="147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31E8F4-0374-4F71-A4A2-5EB54E333758}"/>
              </a:ext>
            </a:extLst>
          </p:cNvPr>
          <p:cNvCxnSpPr/>
          <p:nvPr/>
        </p:nvCxnSpPr>
        <p:spPr>
          <a:xfrm flipV="1">
            <a:off x="6559826" y="4282010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0AFFB4-E787-4000-9607-669DC388AC7C}"/>
              </a:ext>
            </a:extLst>
          </p:cNvPr>
          <p:cNvSpPr txBox="1"/>
          <p:nvPr/>
        </p:nvSpPr>
        <p:spPr>
          <a:xfrm>
            <a:off x="7673009" y="411525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54DC3E-B0D9-4541-89C2-30E91A5B6493}"/>
              </a:ext>
            </a:extLst>
          </p:cNvPr>
          <p:cNvCxnSpPr>
            <a:cxnSpLocks/>
          </p:cNvCxnSpPr>
          <p:nvPr/>
        </p:nvCxnSpPr>
        <p:spPr>
          <a:xfrm>
            <a:off x="6705601" y="4894783"/>
            <a:ext cx="287240" cy="114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768818-2CDA-4E2A-8D91-7B90DF1BDCB7}"/>
              </a:ext>
            </a:extLst>
          </p:cNvPr>
          <p:cNvSpPr txBox="1"/>
          <p:nvPr/>
        </p:nvSpPr>
        <p:spPr>
          <a:xfrm>
            <a:off x="6974963" y="6037086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7  15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51299D-8D80-4ED6-8691-758CDE06D617}"/>
              </a:ext>
            </a:extLst>
          </p:cNvPr>
          <p:cNvCxnSpPr/>
          <p:nvPr/>
        </p:nvCxnSpPr>
        <p:spPr>
          <a:xfrm>
            <a:off x="7542805" y="6221752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73D311-1422-4F3D-8237-DA7E0C6F623F}"/>
              </a:ext>
            </a:extLst>
          </p:cNvPr>
          <p:cNvSpPr txBox="1"/>
          <p:nvPr/>
        </p:nvSpPr>
        <p:spPr>
          <a:xfrm>
            <a:off x="7944994" y="5976735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1B25D5-B5ED-48EE-8807-A8A936B5820A}"/>
              </a:ext>
            </a:extLst>
          </p:cNvPr>
          <p:cNvCxnSpPr>
            <a:cxnSpLocks/>
          </p:cNvCxnSpPr>
          <p:nvPr/>
        </p:nvCxnSpPr>
        <p:spPr>
          <a:xfrm flipV="1">
            <a:off x="6705601" y="4383297"/>
            <a:ext cx="1099929" cy="76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87829F-39AB-4DC1-A97B-0257B7E297CD}"/>
              </a:ext>
            </a:extLst>
          </p:cNvPr>
          <p:cNvCxnSpPr/>
          <p:nvPr/>
        </p:nvCxnSpPr>
        <p:spPr>
          <a:xfrm>
            <a:off x="6650657" y="5492180"/>
            <a:ext cx="342184" cy="5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A010E0-988A-4097-81D0-5516A4C1A78D}"/>
              </a:ext>
            </a:extLst>
          </p:cNvPr>
          <p:cNvSpPr txBox="1"/>
          <p:nvPr/>
        </p:nvSpPr>
        <p:spPr>
          <a:xfrm>
            <a:off x="39755" y="5553218"/>
            <a:ext cx="632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bucket 0, all the data can be fit in one bucket, no need to split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8D18B4-9693-4165-874E-E7502BBE0B68}"/>
              </a:ext>
            </a:extLst>
          </p:cNvPr>
          <p:cNvSpPr txBox="1"/>
          <p:nvPr/>
        </p:nvSpPr>
        <p:spPr>
          <a:xfrm>
            <a:off x="39755" y="6061014"/>
            <a:ext cx="606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 bucket 1, all the data have the same value, so no need to create a new bucket </a:t>
            </a:r>
            <a:r>
              <a:rPr lang="en-US" dirty="0" err="1">
                <a:solidFill>
                  <a:srgbClr val="00B050"/>
                </a:solidFill>
              </a:rPr>
              <a:t>fo</a:t>
            </a:r>
            <a:r>
              <a:rPr lang="en-US" dirty="0">
                <a:solidFill>
                  <a:srgbClr val="00B050"/>
                </a:solidFill>
              </a:rPr>
              <a:t> r hash value 01</a:t>
            </a:r>
          </a:p>
        </p:txBody>
      </p:sp>
    </p:spTree>
    <p:extLst>
      <p:ext uri="{BB962C8B-B14F-4D97-AF65-F5344CB8AC3E}">
        <p14:creationId xmlns:p14="http://schemas.microsoft.com/office/powerpoint/2010/main" val="12994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21" grpId="0" animBg="1"/>
      <p:bldP spid="22" grpId="0"/>
      <p:bldP spid="26" grpId="0" animBg="1"/>
      <p:bldP spid="31" grpId="0" animBg="1"/>
      <p:bldP spid="32" grpId="0" animBg="1"/>
      <p:bldP spid="36" grpId="0"/>
      <p:bldP spid="37" grpId="0"/>
      <p:bldP spid="42" grpId="0" animBg="1"/>
      <p:bldP spid="46" grpId="0" animBg="1"/>
      <p:bldP spid="49" grpId="0" animBg="1"/>
      <p:bldP spid="5" grpId="0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D101B-33ED-4894-9E54-52068C922357}"/>
              </a:ext>
            </a:extLst>
          </p:cNvPr>
          <p:cNvSpPr txBox="1"/>
          <p:nvPr/>
        </p:nvSpPr>
        <p:spPr>
          <a:xfrm>
            <a:off x="477078" y="437322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Ctd</a:t>
            </a:r>
            <a:r>
              <a:rPr lang="en-US" dirty="0"/>
              <a:t> from last slide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22EA3E-33D1-439E-9D5A-3D033123CB21}"/>
              </a:ext>
            </a:extLst>
          </p:cNvPr>
          <p:cNvCxnSpPr/>
          <p:nvPr/>
        </p:nvCxnSpPr>
        <p:spPr>
          <a:xfrm>
            <a:off x="1378226" y="1152939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EC96E3-E596-434C-81D6-B455BEEFCE27}"/>
              </a:ext>
            </a:extLst>
          </p:cNvPr>
          <p:cNvSpPr txBox="1"/>
          <p:nvPr/>
        </p:nvSpPr>
        <p:spPr>
          <a:xfrm>
            <a:off x="1457283" y="13194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B9A61-811F-4613-AD79-C7A11C27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30397"/>
              </p:ext>
            </p:extLst>
          </p:nvPr>
        </p:nvGraphicFramePr>
        <p:xfrm>
          <a:off x="477078" y="1957064"/>
          <a:ext cx="1802296" cy="147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F34349-D432-4927-BBD3-E4BF5F6D1887}"/>
              </a:ext>
            </a:extLst>
          </p:cNvPr>
          <p:cNvCxnSpPr/>
          <p:nvPr/>
        </p:nvCxnSpPr>
        <p:spPr>
          <a:xfrm flipV="1">
            <a:off x="2027583" y="2123821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17D562-68F4-456F-834B-3AC7594E76A3}"/>
              </a:ext>
            </a:extLst>
          </p:cNvPr>
          <p:cNvSpPr txBox="1"/>
          <p:nvPr/>
        </p:nvSpPr>
        <p:spPr>
          <a:xfrm>
            <a:off x="3140766" y="1957064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1C28A-D2A6-448D-B0D8-6A8C8246A5CD}"/>
              </a:ext>
            </a:extLst>
          </p:cNvPr>
          <p:cNvSpPr txBox="1"/>
          <p:nvPr/>
        </p:nvSpPr>
        <p:spPr>
          <a:xfrm>
            <a:off x="3099019" y="261768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D0199F-71F8-4F74-9CE8-05959695174F}"/>
              </a:ext>
            </a:extLst>
          </p:cNvPr>
          <p:cNvCxnSpPr/>
          <p:nvPr/>
        </p:nvCxnSpPr>
        <p:spPr>
          <a:xfrm>
            <a:off x="2173358" y="2736594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9BEFB5-11C4-405F-8C55-4258B4E2556B}"/>
              </a:ext>
            </a:extLst>
          </p:cNvPr>
          <p:cNvSpPr txBox="1"/>
          <p:nvPr/>
        </p:nvSpPr>
        <p:spPr>
          <a:xfrm>
            <a:off x="2442720" y="387889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C0375E-E212-4273-8543-2E632EC3C640}"/>
              </a:ext>
            </a:extLst>
          </p:cNvPr>
          <p:cNvCxnSpPr/>
          <p:nvPr/>
        </p:nvCxnSpPr>
        <p:spPr>
          <a:xfrm>
            <a:off x="3010562" y="4063563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E8519D-F986-4417-BF90-B982E89ADDAD}"/>
              </a:ext>
            </a:extLst>
          </p:cNvPr>
          <p:cNvSpPr txBox="1"/>
          <p:nvPr/>
        </p:nvSpPr>
        <p:spPr>
          <a:xfrm>
            <a:off x="3412751" y="3818546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5AA3-BAD5-4669-ADFA-E03F1C559473}"/>
              </a:ext>
            </a:extLst>
          </p:cNvPr>
          <p:cNvCxnSpPr>
            <a:cxnSpLocks/>
          </p:cNvCxnSpPr>
          <p:nvPr/>
        </p:nvCxnSpPr>
        <p:spPr>
          <a:xfrm flipV="1">
            <a:off x="2173358" y="2167750"/>
            <a:ext cx="1099929" cy="8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86778-EDC4-4F20-B501-6E0DD392AE0D}"/>
              </a:ext>
            </a:extLst>
          </p:cNvPr>
          <p:cNvCxnSpPr/>
          <p:nvPr/>
        </p:nvCxnSpPr>
        <p:spPr>
          <a:xfrm>
            <a:off x="2118414" y="3333991"/>
            <a:ext cx="342184" cy="5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6B4577-43E9-4604-ABB9-2058EBD3E738}"/>
              </a:ext>
            </a:extLst>
          </p:cNvPr>
          <p:cNvCxnSpPr/>
          <p:nvPr/>
        </p:nvCxnSpPr>
        <p:spPr>
          <a:xfrm>
            <a:off x="4090391" y="2664425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5AA2D7-240F-488C-A3A4-F06AE4DC51F8}"/>
              </a:ext>
            </a:extLst>
          </p:cNvPr>
          <p:cNvSpPr txBox="1"/>
          <p:nvPr/>
        </p:nvSpPr>
        <p:spPr>
          <a:xfrm>
            <a:off x="4031961" y="216775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5,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DEBFF-ACA7-4924-A53A-06B113217B97}"/>
              </a:ext>
            </a:extLst>
          </p:cNvPr>
          <p:cNvSpPr txBox="1"/>
          <p:nvPr/>
        </p:nvSpPr>
        <p:spPr>
          <a:xfrm>
            <a:off x="384313" y="4918088"/>
            <a:ext cx="462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there is item that belong to the 01 bucket </a:t>
            </a:r>
          </a:p>
          <a:p>
            <a:r>
              <a:rPr lang="en-US" dirty="0"/>
              <a:t>So we create the bucket then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CA8580F-0523-47C8-BE31-69F867D4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328"/>
              </p:ext>
            </p:extLst>
          </p:nvPr>
        </p:nvGraphicFramePr>
        <p:xfrm>
          <a:off x="5190321" y="1790307"/>
          <a:ext cx="1802296" cy="2593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44504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73601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89841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35006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9B6EB1-7152-458C-8423-F665D92B02A8}"/>
              </a:ext>
            </a:extLst>
          </p:cNvPr>
          <p:cNvCxnSpPr/>
          <p:nvPr/>
        </p:nvCxnSpPr>
        <p:spPr>
          <a:xfrm flipV="1">
            <a:off x="6740826" y="1957064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58DA20-428C-4D4A-9B5D-6EB8FAD7AA78}"/>
              </a:ext>
            </a:extLst>
          </p:cNvPr>
          <p:cNvSpPr txBox="1"/>
          <p:nvPr/>
        </p:nvSpPr>
        <p:spPr>
          <a:xfrm>
            <a:off x="7854009" y="179030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5807F0-4075-41F3-898D-6424E1365B8B}"/>
              </a:ext>
            </a:extLst>
          </p:cNvPr>
          <p:cNvSpPr txBox="1"/>
          <p:nvPr/>
        </p:nvSpPr>
        <p:spPr>
          <a:xfrm>
            <a:off x="7785852" y="2332009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1 9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1B3390-6A99-42C5-A012-199E931AB053}"/>
              </a:ext>
            </a:extLst>
          </p:cNvPr>
          <p:cNvCxnSpPr>
            <a:cxnSpLocks/>
          </p:cNvCxnSpPr>
          <p:nvPr/>
        </p:nvCxnSpPr>
        <p:spPr>
          <a:xfrm flipV="1">
            <a:off x="6886601" y="2545974"/>
            <a:ext cx="1046919" cy="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AB7992-94C8-4836-BAF3-2703AEE03013}"/>
              </a:ext>
            </a:extLst>
          </p:cNvPr>
          <p:cNvSpPr txBox="1"/>
          <p:nvPr/>
        </p:nvSpPr>
        <p:spPr>
          <a:xfrm>
            <a:off x="7297417" y="4918088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EB2325-2ADF-4F52-B3AE-21D9179964B2}"/>
              </a:ext>
            </a:extLst>
          </p:cNvPr>
          <p:cNvCxnSpPr>
            <a:cxnSpLocks/>
          </p:cNvCxnSpPr>
          <p:nvPr/>
        </p:nvCxnSpPr>
        <p:spPr>
          <a:xfrm>
            <a:off x="6717634" y="4248229"/>
            <a:ext cx="490523" cy="66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1F6FA6-B509-47B8-9CC3-55CFEAD07585}"/>
              </a:ext>
            </a:extLst>
          </p:cNvPr>
          <p:cNvSpPr txBox="1"/>
          <p:nvPr/>
        </p:nvSpPr>
        <p:spPr>
          <a:xfrm>
            <a:off x="7705693" y="331910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F5B9D-53E9-4739-AFAE-8F7D9755CFD2}"/>
              </a:ext>
            </a:extLst>
          </p:cNvPr>
          <p:cNvCxnSpPr>
            <a:cxnSpLocks/>
          </p:cNvCxnSpPr>
          <p:nvPr/>
        </p:nvCxnSpPr>
        <p:spPr>
          <a:xfrm>
            <a:off x="6831657" y="2933105"/>
            <a:ext cx="1366908" cy="202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22D669-5799-4846-8A30-E172BADBA049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952693" y="3143084"/>
            <a:ext cx="753000" cy="36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A75E73E-1A1A-4E50-AA90-080EC27AA29A}"/>
              </a:ext>
            </a:extLst>
          </p:cNvPr>
          <p:cNvSpPr txBox="1"/>
          <p:nvPr/>
        </p:nvSpPr>
        <p:spPr>
          <a:xfrm>
            <a:off x="8208987" y="409547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B38F80-49CB-41A3-BBA6-2326092AA4EB}"/>
              </a:ext>
            </a:extLst>
          </p:cNvPr>
          <p:cNvSpPr txBox="1"/>
          <p:nvPr/>
        </p:nvSpPr>
        <p:spPr>
          <a:xfrm>
            <a:off x="8198565" y="495725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5F5B0E-E317-4BC4-9293-D1574B26CB65}"/>
              </a:ext>
            </a:extLst>
          </p:cNvPr>
          <p:cNvCxnSpPr>
            <a:cxnSpLocks/>
          </p:cNvCxnSpPr>
          <p:nvPr/>
        </p:nvCxnSpPr>
        <p:spPr>
          <a:xfrm flipV="1">
            <a:off x="7025586" y="2123821"/>
            <a:ext cx="907934" cy="13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C9A4E2-E9EE-4D3E-BBE9-6C4C52BE850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986307" y="3425116"/>
            <a:ext cx="1222680" cy="85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0838B9-271C-472B-BDD4-45035A7063FB}"/>
              </a:ext>
            </a:extLst>
          </p:cNvPr>
          <p:cNvCxnSpPr>
            <a:cxnSpLocks/>
          </p:cNvCxnSpPr>
          <p:nvPr/>
        </p:nvCxnSpPr>
        <p:spPr>
          <a:xfrm>
            <a:off x="6992617" y="3984156"/>
            <a:ext cx="1182756" cy="93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  <p:bldP spid="14" grpId="0" animBg="1"/>
      <p:bldP spid="19" grpId="0"/>
      <p:bldP spid="44" grpId="0" animBg="1"/>
      <p:bldP spid="46" grpId="0" animBg="1"/>
      <p:bldP spid="48" grpId="0" animBg="1"/>
      <p:bldP spid="50" grpId="0" animBg="1"/>
      <p:bldP spid="53" grpId="0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Most extensible hashing techniques require some sort of exponential growth</a:t>
            </a:r>
          </a:p>
          <a:p>
            <a:pPr lvl="2"/>
            <a:r>
              <a:rPr lang="en-US" dirty="0"/>
              <a:t>Introducing one more bit will double the size of the hash table/index</a:t>
            </a:r>
          </a:p>
          <a:p>
            <a:pPr lvl="2"/>
            <a:r>
              <a:rPr lang="en-US" dirty="0"/>
              <a:t>Massive rehashing slow things down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  <a:p>
            <a:pPr lvl="1"/>
            <a:r>
              <a:rPr lang="en-US" dirty="0"/>
              <a:t>Hash table entries grow in a linear fashion</a:t>
            </a:r>
          </a:p>
          <a:p>
            <a:pPr lvl="1"/>
            <a:r>
              <a:rPr lang="en-US" dirty="0"/>
              <a:t>Have a pre-defined order of splitting the bucket, </a:t>
            </a:r>
            <a:r>
              <a:rPr lang="en-US" b="1" i="1" dirty="0"/>
              <a:t>regardless of which bucket is overflowing</a:t>
            </a:r>
          </a:p>
          <a:p>
            <a:pPr lvl="2"/>
            <a:r>
              <a:rPr lang="en-US" dirty="0"/>
              <a:t>A overflow bucket must wait for its turn to be split (rehashed)</a:t>
            </a:r>
          </a:p>
          <a:p>
            <a:pPr lvl="2"/>
            <a:r>
              <a:rPr lang="en-US" dirty="0"/>
              <a:t>Need overflow buckets (linked list)</a:t>
            </a:r>
          </a:p>
          <a:p>
            <a:pPr lvl="1"/>
            <a:r>
              <a:rPr lang="en-US" dirty="0"/>
              <a:t>This ensure the growth is linear</a:t>
            </a:r>
          </a:p>
          <a:p>
            <a:pPr lvl="1"/>
            <a:r>
              <a:rPr lang="en-US" dirty="0"/>
              <a:t>Price to pay: overflow bucket slow down access</a:t>
            </a:r>
          </a:p>
          <a:p>
            <a:pPr lvl="2"/>
            <a:r>
              <a:rPr lang="en-US" dirty="0"/>
              <a:t>Can be serious is hash function is lousy / data distribution is lousy</a:t>
            </a:r>
          </a:p>
        </p:txBody>
      </p:sp>
    </p:spTree>
    <p:extLst>
      <p:ext uri="{BB962C8B-B14F-4D97-AF65-F5344CB8AC3E}">
        <p14:creationId xmlns:p14="http://schemas.microsoft.com/office/powerpoint/2010/main" val="4118878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Hash function = rightmost k bit of the number (k changes with the algorithm)</a:t>
            </a:r>
          </a:p>
          <a:p>
            <a:r>
              <a:rPr lang="en-US" dirty="0"/>
              <a:t>For linear hashing, maintain two variables</a:t>
            </a:r>
          </a:p>
          <a:p>
            <a:pPr lvl="1"/>
            <a:r>
              <a:rPr lang="en-US" dirty="0"/>
              <a:t>Level: the current level of hashing,</a:t>
            </a:r>
          </a:p>
          <a:p>
            <a:pPr lvl="2"/>
            <a:r>
              <a:rPr lang="en-US" dirty="0"/>
              <a:t>Starts at 0</a:t>
            </a:r>
          </a:p>
          <a:p>
            <a:pPr lvl="2"/>
            <a:r>
              <a:rPr lang="en-US" dirty="0"/>
              <a:t>At the start of level k, there will be 2</a:t>
            </a:r>
            <a:r>
              <a:rPr lang="en-US" baseline="30000" dirty="0"/>
              <a:t>k</a:t>
            </a:r>
            <a:r>
              <a:rPr lang="en-US" dirty="0"/>
              <a:t> buckets</a:t>
            </a:r>
          </a:p>
          <a:p>
            <a:pPr lvl="3"/>
            <a:r>
              <a:rPr lang="en-US" dirty="0"/>
              <a:t>E.g. k = 2, then buckets are 00, 01, 10, 11</a:t>
            </a:r>
          </a:p>
          <a:p>
            <a:pPr lvl="2"/>
            <a:r>
              <a:rPr lang="en-US" dirty="0"/>
              <a:t>A level finishes when all the buckets at the start of the level is split</a:t>
            </a:r>
          </a:p>
        </p:txBody>
      </p:sp>
    </p:spTree>
    <p:extLst>
      <p:ext uri="{BB962C8B-B14F-4D97-AF65-F5344CB8AC3E}">
        <p14:creationId xmlns:p14="http://schemas.microsoft.com/office/powerpoint/2010/main" val="2703582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we are hashing function</a:t>
            </a:r>
          </a:p>
          <a:p>
            <a:r>
              <a:rPr lang="en-US" dirty="0"/>
              <a:t>Hash function = rightmost k bit of the number (k changes with the algorithm)</a:t>
            </a:r>
          </a:p>
          <a:p>
            <a:r>
              <a:rPr lang="en-US" dirty="0"/>
              <a:t>For linear hashing, maintain two variables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: Points to the next bucket to be split</a:t>
            </a:r>
          </a:p>
          <a:p>
            <a:pPr lvl="2"/>
            <a:r>
              <a:rPr lang="en-US" dirty="0"/>
              <a:t>Whenever ANY bucket overflows, it is the bucket that </a:t>
            </a:r>
            <a:r>
              <a:rPr lang="en-US" dirty="0" err="1"/>
              <a:t>ptr</a:t>
            </a:r>
            <a:r>
              <a:rPr lang="en-US" dirty="0"/>
              <a:t> points to that split</a:t>
            </a:r>
          </a:p>
          <a:p>
            <a:pPr lvl="2"/>
            <a:r>
              <a:rPr lang="en-US" dirty="0"/>
              <a:t>When a bucket is split, it split into 2 buckets by adding 0 and 1 as the new leftmost bit</a:t>
            </a:r>
          </a:p>
          <a:p>
            <a:pPr lvl="3"/>
            <a:r>
              <a:rPr lang="en-US" dirty="0"/>
              <a:t>E.g. bucket 01 is split into bucket 001 and 101</a:t>
            </a:r>
          </a:p>
          <a:p>
            <a:pPr lvl="3"/>
            <a:r>
              <a:rPr lang="en-US" dirty="0"/>
              <a:t>Only the bucket that is split need to be rehashed</a:t>
            </a:r>
          </a:p>
          <a:p>
            <a:pPr lvl="2"/>
            <a:r>
              <a:rPr lang="en-US" dirty="0"/>
              <a:t>Reset to 0 at the start of each level</a:t>
            </a:r>
          </a:p>
          <a:p>
            <a:pPr lvl="2"/>
            <a:r>
              <a:rPr lang="en-US" dirty="0"/>
              <a:t>Once the bucket is split, increment </a:t>
            </a:r>
            <a:r>
              <a:rPr lang="en-US" dirty="0" err="1"/>
              <a:t>ptr</a:t>
            </a:r>
            <a:r>
              <a:rPr lang="en-US" dirty="0"/>
              <a:t> by 1 (until end of level, by then it reset back to 0)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9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Ptr</a:t>
            </a:r>
            <a:r>
              <a:rPr lang="en-US" dirty="0"/>
              <a:t> also help us to determine which bucket should one search</a:t>
            </a:r>
          </a:p>
          <a:p>
            <a:pPr lvl="1"/>
            <a:r>
              <a:rPr lang="en-US" dirty="0"/>
              <a:t>Consider we are at level k</a:t>
            </a:r>
          </a:p>
          <a:p>
            <a:pPr lvl="2"/>
            <a:r>
              <a:rPr lang="en-US" dirty="0"/>
              <a:t>All buckets that are not split are represented by k bits</a:t>
            </a:r>
          </a:p>
          <a:p>
            <a:pPr lvl="2"/>
            <a:r>
              <a:rPr lang="en-US" dirty="0"/>
              <a:t>All buckets that are split are represented by k+1 bits</a:t>
            </a:r>
          </a:p>
          <a:p>
            <a:pPr lvl="1"/>
            <a:r>
              <a:rPr lang="en-US" dirty="0"/>
              <a:t>When I search for a number</a:t>
            </a:r>
          </a:p>
          <a:p>
            <a:pPr lvl="2"/>
            <a:r>
              <a:rPr lang="en-US" dirty="0"/>
              <a:t>Look at the rightmost k bit of the hash value</a:t>
            </a:r>
          </a:p>
          <a:p>
            <a:pPr lvl="2"/>
            <a:r>
              <a:rPr lang="en-US" dirty="0"/>
              <a:t>If it is &gt;= </a:t>
            </a:r>
            <a:r>
              <a:rPr lang="en-US" dirty="0" err="1"/>
              <a:t>ptr</a:t>
            </a:r>
            <a:r>
              <a:rPr lang="en-US" dirty="0"/>
              <a:t>, then go straight to this bucket</a:t>
            </a:r>
          </a:p>
          <a:p>
            <a:pPr lvl="2"/>
            <a:r>
              <a:rPr lang="en-US" dirty="0"/>
              <a:t>If it is &lt; </a:t>
            </a:r>
            <a:r>
              <a:rPr lang="en-US" dirty="0" err="1"/>
              <a:t>ptr</a:t>
            </a:r>
            <a:r>
              <a:rPr lang="en-US" dirty="0"/>
              <a:t>, than look at one more bit at the left, and that will denote the bucket to search</a:t>
            </a:r>
          </a:p>
        </p:txBody>
      </p:sp>
    </p:spTree>
    <p:extLst>
      <p:ext uri="{BB962C8B-B14F-4D97-AF65-F5344CB8AC3E}">
        <p14:creationId xmlns:p14="http://schemas.microsoft.com/office/powerpoint/2010/main" val="3351935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Splitting occurs when one inserted into a bucket that is full (or overfull). </a:t>
            </a:r>
          </a:p>
          <a:p>
            <a:r>
              <a:rPr lang="en-US" dirty="0"/>
              <a:t>Remember that the bucket that is overfull may not be the one that is split</a:t>
            </a:r>
          </a:p>
          <a:p>
            <a:pPr lvl="1"/>
            <a:r>
              <a:rPr lang="en-US" dirty="0"/>
              <a:t>In such case, we use overflow buckets (building a link list) to store the extra value</a:t>
            </a:r>
          </a:p>
          <a:p>
            <a:r>
              <a:rPr lang="en-US" dirty="0"/>
              <a:t>When a bucket is split, it is split into two</a:t>
            </a:r>
          </a:p>
          <a:p>
            <a:pPr lvl="1"/>
            <a:r>
              <a:rPr lang="en-US" dirty="0"/>
              <a:t>Even if the split bucket is overfull, we do NOT continue the splitting </a:t>
            </a:r>
          </a:p>
          <a:p>
            <a:pPr lvl="1"/>
            <a:r>
              <a:rPr lang="en-US" dirty="0"/>
              <a:t>Rehashing is done on the split bucket only (and only that is needed)</a:t>
            </a:r>
          </a:p>
          <a:p>
            <a:r>
              <a:rPr lang="en-US" dirty="0"/>
              <a:t>More advanced versions of linear hashing will change when splitting occurs (e.g. do not wait till a bucket overflows). </a:t>
            </a:r>
          </a:p>
        </p:txBody>
      </p:sp>
    </p:spTree>
    <p:extLst>
      <p:ext uri="{BB962C8B-B14F-4D97-AF65-F5344CB8AC3E}">
        <p14:creationId xmlns:p14="http://schemas.microsoft.com/office/powerpoint/2010/main" val="982500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5EAC-0C33-4C8F-8CC8-D2D19ECFC724}"/>
              </a:ext>
            </a:extLst>
          </p:cNvPr>
          <p:cNvSpPr txBox="1"/>
          <p:nvPr/>
        </p:nvSpPr>
        <p:spPr>
          <a:xfrm>
            <a:off x="2226365" y="278296"/>
            <a:ext cx="3971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to be stored are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each bucket store 2 numbers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6EE67F-AA9A-403F-A595-4BF8DF3A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73320"/>
              </p:ext>
            </p:extLst>
          </p:nvPr>
        </p:nvGraphicFramePr>
        <p:xfrm>
          <a:off x="121114" y="1608600"/>
          <a:ext cx="1802296" cy="63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2FD2F-15B9-43D6-B5CF-6100D7B09A87}"/>
              </a:ext>
            </a:extLst>
          </p:cNvPr>
          <p:cNvCxnSpPr/>
          <p:nvPr/>
        </p:nvCxnSpPr>
        <p:spPr>
          <a:xfrm flipV="1">
            <a:off x="1736035" y="1789043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0AA26E-701E-4663-A3B3-AE3E13DC3801}"/>
              </a:ext>
            </a:extLst>
          </p:cNvPr>
          <p:cNvSpPr txBox="1"/>
          <p:nvPr/>
        </p:nvSpPr>
        <p:spPr>
          <a:xfrm>
            <a:off x="3233530" y="1622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1AD11-C4A7-4B8C-98C3-FEC8C3B8E22D}"/>
              </a:ext>
            </a:extLst>
          </p:cNvPr>
          <p:cNvCxnSpPr/>
          <p:nvPr/>
        </p:nvCxnSpPr>
        <p:spPr>
          <a:xfrm>
            <a:off x="2226365" y="2412278"/>
            <a:ext cx="0" cy="5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2C4F03-E47D-4E4A-B41D-FB929032F73A}"/>
              </a:ext>
            </a:extLst>
          </p:cNvPr>
          <p:cNvGraphicFramePr>
            <a:graphicFrameLocks noGrp="1"/>
          </p:cNvGraphicFramePr>
          <p:nvPr/>
        </p:nvGraphicFramePr>
        <p:xfrm>
          <a:off x="2888973" y="1562652"/>
          <a:ext cx="689113" cy="39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700267341"/>
                    </a:ext>
                  </a:extLst>
                </a:gridCol>
              </a:tblGrid>
              <a:tr h="392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02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0E8759-16E1-4E5B-88CB-1F524648DB73}"/>
              </a:ext>
            </a:extLst>
          </p:cNvPr>
          <p:cNvSpPr txBox="1"/>
          <p:nvPr/>
        </p:nvSpPr>
        <p:spPr>
          <a:xfrm>
            <a:off x="1740694" y="25104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14, 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1B1F9B-431F-4B79-9B38-38EC0084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52475"/>
              </p:ext>
            </p:extLst>
          </p:nvPr>
        </p:nvGraphicFramePr>
        <p:xfrm>
          <a:off x="437321" y="2984330"/>
          <a:ext cx="1802296" cy="63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7C3BB-7AE8-4557-90DF-9E3672106FF9}"/>
              </a:ext>
            </a:extLst>
          </p:cNvPr>
          <p:cNvCxnSpPr/>
          <p:nvPr/>
        </p:nvCxnSpPr>
        <p:spPr>
          <a:xfrm flipV="1">
            <a:off x="1987826" y="3151087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86F86D-8417-46EE-B4D2-987C4E5987D4}"/>
              </a:ext>
            </a:extLst>
          </p:cNvPr>
          <p:cNvSpPr txBox="1"/>
          <p:nvPr/>
        </p:nvSpPr>
        <p:spPr>
          <a:xfrm>
            <a:off x="3101009" y="298433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14  7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4B935E-DA5A-41C1-9D6E-1FD9A27AD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91585"/>
              </p:ext>
            </p:extLst>
          </p:nvPr>
        </p:nvGraphicFramePr>
        <p:xfrm>
          <a:off x="715616" y="4216540"/>
          <a:ext cx="1802296" cy="9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FCD8-3800-46FC-BF2B-A36E94FE5DD6}"/>
              </a:ext>
            </a:extLst>
          </p:cNvPr>
          <p:cNvCxnSpPr/>
          <p:nvPr/>
        </p:nvCxnSpPr>
        <p:spPr>
          <a:xfrm flipV="1">
            <a:off x="2266121" y="4383297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D45CAD-DB59-4B8E-856E-2ADDDEA5F37C}"/>
              </a:ext>
            </a:extLst>
          </p:cNvPr>
          <p:cNvSpPr txBox="1"/>
          <p:nvPr/>
        </p:nvSpPr>
        <p:spPr>
          <a:xfrm>
            <a:off x="3379304" y="421654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6A79-9226-4705-A1C8-116DE5DFBCEB}"/>
              </a:ext>
            </a:extLst>
          </p:cNvPr>
          <p:cNvSpPr txBox="1"/>
          <p:nvPr/>
        </p:nvSpPr>
        <p:spPr>
          <a:xfrm>
            <a:off x="2226365" y="372477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C57F85-A5E8-4815-A4C1-ED7FB056A933}"/>
              </a:ext>
            </a:extLst>
          </p:cNvPr>
          <p:cNvCxnSpPr/>
          <p:nvPr/>
        </p:nvCxnSpPr>
        <p:spPr>
          <a:xfrm>
            <a:off x="2266121" y="3683814"/>
            <a:ext cx="0" cy="37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D86331-B289-4A4E-BA33-503A839F1A8B}"/>
              </a:ext>
            </a:extLst>
          </p:cNvPr>
          <p:cNvSpPr txBox="1"/>
          <p:nvPr/>
        </p:nvSpPr>
        <p:spPr>
          <a:xfrm>
            <a:off x="3379304" y="487506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37C637-A28C-43DB-8820-7412969E947F}"/>
              </a:ext>
            </a:extLst>
          </p:cNvPr>
          <p:cNvCxnSpPr/>
          <p:nvPr/>
        </p:nvCxnSpPr>
        <p:spPr>
          <a:xfrm>
            <a:off x="2411896" y="4996070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CD6ADFB-69FD-42E8-B8FA-711EDEEB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63119"/>
              </p:ext>
            </p:extLst>
          </p:nvPr>
        </p:nvGraphicFramePr>
        <p:xfrm>
          <a:off x="5296561" y="1789043"/>
          <a:ext cx="1802296" cy="9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F4FE0-201A-444E-A736-1DEC52285784}"/>
              </a:ext>
            </a:extLst>
          </p:cNvPr>
          <p:cNvCxnSpPr/>
          <p:nvPr/>
        </p:nvCxnSpPr>
        <p:spPr>
          <a:xfrm flipV="1">
            <a:off x="6847066" y="1955800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547E22-EE9E-4D7C-BC5F-0E2640EFA37D}"/>
              </a:ext>
            </a:extLst>
          </p:cNvPr>
          <p:cNvSpPr txBox="1"/>
          <p:nvPr/>
        </p:nvSpPr>
        <p:spPr>
          <a:xfrm>
            <a:off x="7960249" y="178904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D8BD7-6654-41E1-9C88-CD0FDE44B019}"/>
              </a:ext>
            </a:extLst>
          </p:cNvPr>
          <p:cNvSpPr txBox="1"/>
          <p:nvPr/>
        </p:nvSpPr>
        <p:spPr>
          <a:xfrm>
            <a:off x="7960249" y="2447570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28D1D8-0708-449B-8D91-2141858DA9E9}"/>
              </a:ext>
            </a:extLst>
          </p:cNvPr>
          <p:cNvCxnSpPr/>
          <p:nvPr/>
        </p:nvCxnSpPr>
        <p:spPr>
          <a:xfrm>
            <a:off x="6992841" y="2568573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D572BB-CB4E-4E73-84DC-66299757F70F}"/>
              </a:ext>
            </a:extLst>
          </p:cNvPr>
          <p:cNvCxnSpPr/>
          <p:nvPr/>
        </p:nvCxnSpPr>
        <p:spPr>
          <a:xfrm flipV="1">
            <a:off x="3922643" y="2252869"/>
            <a:ext cx="1232453" cy="213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6D2D98-60FD-419F-B612-A60D73F3AF1C}"/>
              </a:ext>
            </a:extLst>
          </p:cNvPr>
          <p:cNvSpPr txBox="1"/>
          <p:nvPr/>
        </p:nvSpPr>
        <p:spPr>
          <a:xfrm>
            <a:off x="4070791" y="307579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EA737-6C2D-4196-8117-28692E116635}"/>
              </a:ext>
            </a:extLst>
          </p:cNvPr>
          <p:cNvSpPr txBox="1"/>
          <p:nvPr/>
        </p:nvSpPr>
        <p:spPr>
          <a:xfrm>
            <a:off x="6650657" y="32604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070067-5F06-44EB-8717-EC07F3C54907}"/>
              </a:ext>
            </a:extLst>
          </p:cNvPr>
          <p:cNvCxnSpPr/>
          <p:nvPr/>
        </p:nvCxnSpPr>
        <p:spPr>
          <a:xfrm>
            <a:off x="7157366" y="3075798"/>
            <a:ext cx="0" cy="6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87EF2EE-C74E-448A-B79A-B3FB315D7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07845"/>
              </p:ext>
            </p:extLst>
          </p:nvPr>
        </p:nvGraphicFramePr>
        <p:xfrm>
          <a:off x="5009321" y="4115253"/>
          <a:ext cx="1802296" cy="119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31E8F4-0374-4F71-A4A2-5EB54E333758}"/>
              </a:ext>
            </a:extLst>
          </p:cNvPr>
          <p:cNvCxnSpPr/>
          <p:nvPr/>
        </p:nvCxnSpPr>
        <p:spPr>
          <a:xfrm flipV="1">
            <a:off x="6559826" y="4282010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0AFFB4-E787-4000-9607-669DC388AC7C}"/>
              </a:ext>
            </a:extLst>
          </p:cNvPr>
          <p:cNvSpPr txBox="1"/>
          <p:nvPr/>
        </p:nvSpPr>
        <p:spPr>
          <a:xfrm>
            <a:off x="7673009" y="4115253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54DC3E-B0D9-4541-89C2-30E91A5B6493}"/>
              </a:ext>
            </a:extLst>
          </p:cNvPr>
          <p:cNvCxnSpPr/>
          <p:nvPr/>
        </p:nvCxnSpPr>
        <p:spPr>
          <a:xfrm>
            <a:off x="6705601" y="4894783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05D639-E6FA-44A6-83A2-8D3FDE1888B9}"/>
              </a:ext>
            </a:extLst>
          </p:cNvPr>
          <p:cNvSpPr txBox="1"/>
          <p:nvPr/>
        </p:nvSpPr>
        <p:spPr>
          <a:xfrm>
            <a:off x="7407964" y="5376302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768818-2CDA-4E2A-8D91-7B90DF1BDCB7}"/>
              </a:ext>
            </a:extLst>
          </p:cNvPr>
          <p:cNvSpPr txBox="1"/>
          <p:nvPr/>
        </p:nvSpPr>
        <p:spPr>
          <a:xfrm>
            <a:off x="7460973" y="4805168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51299D-8D80-4ED6-8691-758CDE06D617}"/>
              </a:ext>
            </a:extLst>
          </p:cNvPr>
          <p:cNvCxnSpPr/>
          <p:nvPr/>
        </p:nvCxnSpPr>
        <p:spPr>
          <a:xfrm>
            <a:off x="8017565" y="4989834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73D311-1422-4F3D-8237-DA7E0C6F623F}"/>
              </a:ext>
            </a:extLst>
          </p:cNvPr>
          <p:cNvSpPr txBox="1"/>
          <p:nvPr/>
        </p:nvSpPr>
        <p:spPr>
          <a:xfrm>
            <a:off x="8428384" y="4805168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1B25D5-B5ED-48EE-8807-A8A936B5820A}"/>
              </a:ext>
            </a:extLst>
          </p:cNvPr>
          <p:cNvCxnSpPr>
            <a:endCxn id="45" idx="1"/>
          </p:cNvCxnSpPr>
          <p:nvPr/>
        </p:nvCxnSpPr>
        <p:spPr>
          <a:xfrm>
            <a:off x="6705601" y="5145201"/>
            <a:ext cx="702363" cy="4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5DE100-E2E4-4DAE-A3C6-4B073E724413}"/>
              </a:ext>
            </a:extLst>
          </p:cNvPr>
          <p:cNvSpPr txBox="1"/>
          <p:nvPr/>
        </p:nvSpPr>
        <p:spPr>
          <a:xfrm>
            <a:off x="347324" y="1201626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0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C906A3-4B0D-4687-8DDD-E4DE6DB7D678}"/>
              </a:ext>
            </a:extLst>
          </p:cNvPr>
          <p:cNvSpPr/>
          <p:nvPr/>
        </p:nvSpPr>
        <p:spPr>
          <a:xfrm>
            <a:off x="502391" y="1890675"/>
            <a:ext cx="4264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1EA8130-06A9-4003-8EFE-58C772D317EB}"/>
              </a:ext>
            </a:extLst>
          </p:cNvPr>
          <p:cNvSpPr/>
          <p:nvPr/>
        </p:nvSpPr>
        <p:spPr>
          <a:xfrm>
            <a:off x="893107" y="3202814"/>
            <a:ext cx="4264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4B0767-11AA-4B7B-8C9B-F16C18D65B60}"/>
              </a:ext>
            </a:extLst>
          </p:cNvPr>
          <p:cNvSpPr txBox="1"/>
          <p:nvPr/>
        </p:nvSpPr>
        <p:spPr>
          <a:xfrm>
            <a:off x="546106" y="3809884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1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244549-716A-4F1D-9786-AEBEDC03FFCB}"/>
              </a:ext>
            </a:extLst>
          </p:cNvPr>
          <p:cNvSpPr txBox="1"/>
          <p:nvPr/>
        </p:nvSpPr>
        <p:spPr>
          <a:xfrm>
            <a:off x="5434313" y="138934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1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5A50B6-3409-4DDF-B913-AB60E128AC9E}"/>
              </a:ext>
            </a:extLst>
          </p:cNvPr>
          <p:cNvSpPr txBox="1"/>
          <p:nvPr/>
        </p:nvSpPr>
        <p:spPr>
          <a:xfrm>
            <a:off x="5069910" y="3677744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1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91E923E-ED1D-42C7-BC74-4A3F69B75135}"/>
              </a:ext>
            </a:extLst>
          </p:cNvPr>
          <p:cNvSpPr/>
          <p:nvPr/>
        </p:nvSpPr>
        <p:spPr>
          <a:xfrm>
            <a:off x="1106330" y="4433725"/>
            <a:ext cx="4264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DE0C1B7-1702-4B03-9619-2BC69E656F74}"/>
              </a:ext>
            </a:extLst>
          </p:cNvPr>
          <p:cNvSpPr/>
          <p:nvPr/>
        </p:nvSpPr>
        <p:spPr>
          <a:xfrm>
            <a:off x="5714744" y="2071293"/>
            <a:ext cx="4264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510AEE9-508B-4FEB-8DA3-06135140FCC2}"/>
              </a:ext>
            </a:extLst>
          </p:cNvPr>
          <p:cNvSpPr/>
          <p:nvPr/>
        </p:nvSpPr>
        <p:spPr>
          <a:xfrm>
            <a:off x="5447565" y="4608905"/>
            <a:ext cx="4264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21" grpId="0" animBg="1"/>
      <p:bldP spid="22" grpId="0"/>
      <p:bldP spid="26" grpId="0" animBg="1"/>
      <p:bldP spid="31" grpId="0" animBg="1"/>
      <p:bldP spid="32" grpId="0" animBg="1"/>
      <p:bldP spid="36" grpId="0"/>
      <p:bldP spid="37" grpId="0"/>
      <p:bldP spid="42" grpId="0" animBg="1"/>
      <p:bldP spid="45" grpId="0" animBg="1"/>
      <p:bldP spid="46" grpId="0" animBg="1"/>
      <p:bldP spid="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8B703FE-4AB5-49EE-84DB-F5F0E0DFC99F}"/>
              </a:ext>
            </a:extLst>
          </p:cNvPr>
          <p:cNvSpPr txBox="1"/>
          <p:nvPr/>
        </p:nvSpPr>
        <p:spPr>
          <a:xfrm>
            <a:off x="201328" y="1685448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D52F4-5B8F-40E9-A8B6-9F9D5C8912F3}"/>
              </a:ext>
            </a:extLst>
          </p:cNvPr>
          <p:cNvSpPr txBox="1"/>
          <p:nvPr/>
        </p:nvSpPr>
        <p:spPr>
          <a:xfrm>
            <a:off x="1304448" y="93585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194391-FC17-4112-99E2-437D92D30DFD}"/>
              </a:ext>
            </a:extLst>
          </p:cNvPr>
          <p:cNvCxnSpPr/>
          <p:nvPr/>
        </p:nvCxnSpPr>
        <p:spPr>
          <a:xfrm>
            <a:off x="2093843" y="598929"/>
            <a:ext cx="0" cy="10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2F4706-591C-4D28-A894-1DDFFC79E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38153"/>
              </p:ext>
            </p:extLst>
          </p:nvPr>
        </p:nvGraphicFramePr>
        <p:xfrm>
          <a:off x="513715" y="2112689"/>
          <a:ext cx="1803217" cy="147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69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0A82D5-8939-42B7-B49B-73026311E60B}"/>
              </a:ext>
            </a:extLst>
          </p:cNvPr>
          <p:cNvCxnSpPr/>
          <p:nvPr/>
        </p:nvCxnSpPr>
        <p:spPr>
          <a:xfrm flipV="1">
            <a:off x="2055009" y="2279446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9E0D8E-B3A3-4C9A-B40E-2BF87CFF786A}"/>
              </a:ext>
            </a:extLst>
          </p:cNvPr>
          <p:cNvSpPr txBox="1"/>
          <p:nvPr/>
        </p:nvSpPr>
        <p:spPr>
          <a:xfrm>
            <a:off x="3168192" y="2112689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C7D27-8A6B-4C46-AE15-2229F832B5EF}"/>
              </a:ext>
            </a:extLst>
          </p:cNvPr>
          <p:cNvSpPr txBox="1"/>
          <p:nvPr/>
        </p:nvSpPr>
        <p:spPr>
          <a:xfrm>
            <a:off x="3126445" y="2773305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970560-A3F9-446D-89C4-03DC8FF5B557}"/>
              </a:ext>
            </a:extLst>
          </p:cNvPr>
          <p:cNvCxnSpPr/>
          <p:nvPr/>
        </p:nvCxnSpPr>
        <p:spPr>
          <a:xfrm>
            <a:off x="2200784" y="2892219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A19795-C971-4888-8434-3FA04F900E4B}"/>
              </a:ext>
            </a:extLst>
          </p:cNvPr>
          <p:cNvSpPr txBox="1"/>
          <p:nvPr/>
        </p:nvSpPr>
        <p:spPr>
          <a:xfrm>
            <a:off x="2903147" y="3373738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54E37-DBBE-4B00-83A0-9196D3E6CEC0}"/>
              </a:ext>
            </a:extLst>
          </p:cNvPr>
          <p:cNvSpPr txBox="1"/>
          <p:nvPr/>
        </p:nvSpPr>
        <p:spPr>
          <a:xfrm>
            <a:off x="2470146" y="4034522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03B2F7-7444-4C32-8E9F-ED4652C72674}"/>
              </a:ext>
            </a:extLst>
          </p:cNvPr>
          <p:cNvCxnSpPr/>
          <p:nvPr/>
        </p:nvCxnSpPr>
        <p:spPr>
          <a:xfrm>
            <a:off x="3037988" y="4219188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7AEA97-0E8D-4C50-9A6A-379F1D8178E1}"/>
              </a:ext>
            </a:extLst>
          </p:cNvPr>
          <p:cNvSpPr txBox="1"/>
          <p:nvPr/>
        </p:nvSpPr>
        <p:spPr>
          <a:xfrm>
            <a:off x="3440177" y="3974171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26BDA-4B3A-4446-9795-FEE9C19298A1}"/>
              </a:ext>
            </a:extLst>
          </p:cNvPr>
          <p:cNvCxnSpPr>
            <a:endCxn id="21" idx="1"/>
          </p:cNvCxnSpPr>
          <p:nvPr/>
        </p:nvCxnSpPr>
        <p:spPr>
          <a:xfrm>
            <a:off x="2200784" y="3142637"/>
            <a:ext cx="702363" cy="4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5FF30-8A96-4463-BEAC-D13CB2A967FE}"/>
              </a:ext>
            </a:extLst>
          </p:cNvPr>
          <p:cNvCxnSpPr/>
          <p:nvPr/>
        </p:nvCxnSpPr>
        <p:spPr>
          <a:xfrm>
            <a:off x="2145840" y="3489616"/>
            <a:ext cx="342184" cy="5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58CC3-4231-4C48-B2EF-7B507455EB08}"/>
              </a:ext>
            </a:extLst>
          </p:cNvPr>
          <p:cNvCxnSpPr/>
          <p:nvPr/>
        </p:nvCxnSpPr>
        <p:spPr>
          <a:xfrm>
            <a:off x="4090391" y="2664425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115359-55D1-4E01-962D-AB255772717D}"/>
              </a:ext>
            </a:extLst>
          </p:cNvPr>
          <p:cNvSpPr txBox="1"/>
          <p:nvPr/>
        </p:nvSpPr>
        <p:spPr>
          <a:xfrm>
            <a:off x="4031961" y="216775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5, 9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DE363F-8F96-4F9D-8994-575CD8FF960C}"/>
              </a:ext>
            </a:extLst>
          </p:cNvPr>
          <p:cNvSpPr/>
          <p:nvPr/>
        </p:nvSpPr>
        <p:spPr>
          <a:xfrm>
            <a:off x="955055" y="2352416"/>
            <a:ext cx="426449" cy="484632"/>
          </a:xfrm>
          <a:prstGeom prst="rightArrow">
            <a:avLst>
              <a:gd name="adj1" fmla="val 50000"/>
              <a:gd name="adj2" fmla="val 37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BAC251C-0E63-4C25-942D-5CFBEE3B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83730"/>
              </p:ext>
            </p:extLst>
          </p:nvPr>
        </p:nvGraphicFramePr>
        <p:xfrm>
          <a:off x="5067798" y="2167750"/>
          <a:ext cx="1803217" cy="175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69">
                  <a:extLst>
                    <a:ext uri="{9D8B030D-6E8A-4147-A177-3AD203B41FA5}">
                      <a16:colId xmlns:a16="http://schemas.microsoft.com/office/drawing/2014/main" val="13506432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328331721"/>
                    </a:ext>
                  </a:extLst>
                </a:gridCol>
              </a:tblGrid>
              <a:tr h="350132">
                <a:tc>
                  <a:txBody>
                    <a:bodyPr/>
                    <a:lstStyle/>
                    <a:p>
                      <a:r>
                        <a:rPr lang="en-US" sz="1100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Ptr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9453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136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7570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23839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2302"/>
                  </a:ext>
                </a:extLst>
              </a:tr>
              <a:tr h="280451"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84926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3B1786-6617-4FAB-9C9B-1FF29D6A1D4B}"/>
              </a:ext>
            </a:extLst>
          </p:cNvPr>
          <p:cNvCxnSpPr/>
          <p:nvPr/>
        </p:nvCxnSpPr>
        <p:spPr>
          <a:xfrm flipV="1">
            <a:off x="6714157" y="2277632"/>
            <a:ext cx="124570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735331-7B9E-4E43-8DFA-9B340AE3820C}"/>
              </a:ext>
            </a:extLst>
          </p:cNvPr>
          <p:cNvSpPr txBox="1"/>
          <p:nvPr/>
        </p:nvSpPr>
        <p:spPr>
          <a:xfrm>
            <a:off x="7827340" y="2110875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56066E-D0AA-4A62-B249-70EA811D923A}"/>
              </a:ext>
            </a:extLst>
          </p:cNvPr>
          <p:cNvSpPr txBox="1"/>
          <p:nvPr/>
        </p:nvSpPr>
        <p:spPr>
          <a:xfrm>
            <a:off x="7785593" y="2771491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CA0F4-A83C-41CF-AE88-DFAB87EECE92}"/>
              </a:ext>
            </a:extLst>
          </p:cNvPr>
          <p:cNvCxnSpPr/>
          <p:nvPr/>
        </p:nvCxnSpPr>
        <p:spPr>
          <a:xfrm>
            <a:off x="6859932" y="2890405"/>
            <a:ext cx="1099929" cy="1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DD97C6-FE6F-44EF-9A26-C689EFBF49EB}"/>
              </a:ext>
            </a:extLst>
          </p:cNvPr>
          <p:cNvSpPr txBox="1"/>
          <p:nvPr/>
        </p:nvSpPr>
        <p:spPr>
          <a:xfrm>
            <a:off x="7562295" y="3371924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4598B-B39F-429C-A7BB-3FF034EFA2E8}"/>
              </a:ext>
            </a:extLst>
          </p:cNvPr>
          <p:cNvSpPr txBox="1"/>
          <p:nvPr/>
        </p:nvSpPr>
        <p:spPr>
          <a:xfrm>
            <a:off x="7129294" y="4032708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7  15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91D8EA-4D97-4179-B3C5-DA25E254C868}"/>
              </a:ext>
            </a:extLst>
          </p:cNvPr>
          <p:cNvCxnSpPr/>
          <p:nvPr/>
        </p:nvCxnSpPr>
        <p:spPr>
          <a:xfrm>
            <a:off x="7697136" y="4217374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4B3D59-09DA-4F89-B63E-858051F73D37}"/>
              </a:ext>
            </a:extLst>
          </p:cNvPr>
          <p:cNvSpPr txBox="1"/>
          <p:nvPr/>
        </p:nvSpPr>
        <p:spPr>
          <a:xfrm>
            <a:off x="8099325" y="397235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2E3707-2344-459B-B0C0-74D2146309C8}"/>
              </a:ext>
            </a:extLst>
          </p:cNvPr>
          <p:cNvCxnSpPr>
            <a:endCxn id="34" idx="1"/>
          </p:cNvCxnSpPr>
          <p:nvPr/>
        </p:nvCxnSpPr>
        <p:spPr>
          <a:xfrm>
            <a:off x="6859932" y="3140823"/>
            <a:ext cx="702363" cy="4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506657-D8C7-434A-9C98-B5326BA6BE26}"/>
              </a:ext>
            </a:extLst>
          </p:cNvPr>
          <p:cNvCxnSpPr/>
          <p:nvPr/>
        </p:nvCxnSpPr>
        <p:spPr>
          <a:xfrm>
            <a:off x="6804988" y="3487802"/>
            <a:ext cx="342184" cy="5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9ADA84-9C6E-4519-8744-42C34698878B}"/>
              </a:ext>
            </a:extLst>
          </p:cNvPr>
          <p:cNvCxnSpPr/>
          <p:nvPr/>
        </p:nvCxnSpPr>
        <p:spPr>
          <a:xfrm flipV="1">
            <a:off x="8346553" y="2926893"/>
            <a:ext cx="316596" cy="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40D3F-DCBF-49AF-B604-821334E93803}"/>
              </a:ext>
            </a:extLst>
          </p:cNvPr>
          <p:cNvSpPr txBox="1"/>
          <p:nvPr/>
        </p:nvSpPr>
        <p:spPr>
          <a:xfrm>
            <a:off x="8549524" y="2772581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C2A9D5-B3AD-42A3-A3C2-338EFCC8955F}"/>
              </a:ext>
            </a:extLst>
          </p:cNvPr>
          <p:cNvCxnSpPr/>
          <p:nvPr/>
        </p:nvCxnSpPr>
        <p:spPr>
          <a:xfrm>
            <a:off x="6345087" y="3778035"/>
            <a:ext cx="438794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5A5B94-1EF3-4EE2-9A53-C603ECA15838}"/>
              </a:ext>
            </a:extLst>
          </p:cNvPr>
          <p:cNvSpPr txBox="1"/>
          <p:nvPr/>
        </p:nvSpPr>
        <p:spPr>
          <a:xfrm>
            <a:off x="6859932" y="4551297"/>
            <a:ext cx="6891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B48F2FE-FE48-40FE-B137-1535627EAA23}"/>
              </a:ext>
            </a:extLst>
          </p:cNvPr>
          <p:cNvSpPr/>
          <p:nvPr/>
        </p:nvSpPr>
        <p:spPr>
          <a:xfrm>
            <a:off x="5510823" y="2713841"/>
            <a:ext cx="426449" cy="484632"/>
          </a:xfrm>
          <a:prstGeom prst="rightArrow">
            <a:avLst>
              <a:gd name="adj1" fmla="val 50000"/>
              <a:gd name="adj2" fmla="val 37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 animBg="1"/>
      <p:bldP spid="21" grpId="0" animBg="1"/>
      <p:bldP spid="22" grpId="0" animBg="1"/>
      <p:bldP spid="24" grpId="0" animBg="1"/>
      <p:bldP spid="28" grpId="0"/>
      <p:bldP spid="31" grpId="0" animBg="1"/>
      <p:bldP spid="32" grpId="0" animBg="1"/>
      <p:bldP spid="34" grpId="0" animBg="1"/>
      <p:bldP spid="35" grpId="0" animBg="1"/>
      <p:bldP spid="37" grpId="0" animBg="1"/>
      <p:bldP spid="43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generating index record</a:t>
            </a:r>
          </a:p>
          <a:p>
            <a:r>
              <a:rPr lang="en-US" dirty="0"/>
              <a:t>Dense index</a:t>
            </a:r>
          </a:p>
          <a:p>
            <a:pPr lvl="1"/>
            <a:r>
              <a:rPr lang="en-US" dirty="0"/>
              <a:t>Each distinct value of key have at least one index record</a:t>
            </a:r>
          </a:p>
          <a:p>
            <a:pPr lvl="2"/>
            <a:r>
              <a:rPr lang="en-US" dirty="0"/>
              <a:t>Recall for secondary index, each tuple will have one record</a:t>
            </a:r>
          </a:p>
          <a:p>
            <a:r>
              <a:rPr lang="en-US" dirty="0"/>
              <a:t>Sparse index</a:t>
            </a:r>
          </a:p>
          <a:p>
            <a:pPr lvl="1"/>
            <a:r>
              <a:rPr lang="en-US" dirty="0"/>
              <a:t>Some values of key do not have any index record</a:t>
            </a:r>
          </a:p>
          <a:p>
            <a:pPr lvl="2"/>
            <a:r>
              <a:rPr lang="en-US" dirty="0"/>
              <a:t>Mostly for ordered index</a:t>
            </a:r>
          </a:p>
          <a:p>
            <a:pPr lvl="2"/>
            <a:r>
              <a:rPr lang="en-US" dirty="0"/>
              <a:t>Location of the tuples with such key can be inferred</a:t>
            </a:r>
          </a:p>
        </p:txBody>
      </p:sp>
    </p:spTree>
    <p:extLst>
      <p:ext uri="{BB962C8B-B14F-4D97-AF65-F5344CB8AC3E}">
        <p14:creationId xmlns:p14="http://schemas.microsoft.com/office/powerpoint/2010/main" val="136233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index (example)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2" y="1690689"/>
            <a:ext cx="5457831" cy="265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0" y="4344032"/>
            <a:ext cx="6046839" cy="251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8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 (example)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1" y="1837504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different ways for tuples to be organized under an index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tuples are ordered exactly like the search key (clustering index / primary index)</a:t>
            </a:r>
          </a:p>
          <a:p>
            <a:pPr lvl="2"/>
            <a:r>
              <a:rPr lang="en-US" dirty="0"/>
              <a:t>The tuples themselves are typically ordered by the search key</a:t>
            </a:r>
          </a:p>
          <a:p>
            <a:pPr lvl="3"/>
            <a:r>
              <a:rPr lang="en-US" dirty="0"/>
              <a:t>For hash tables, it is not sorted, but tuples that have the same key values are typically stored together in same/adjacent pages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tuple are not ordered as the search key (non-clustering index / secondary index)</a:t>
            </a:r>
          </a:p>
          <a:p>
            <a:pPr lvl="2"/>
            <a:r>
              <a:rPr lang="en-US" dirty="0"/>
              <a:t>Need to have an index file,</a:t>
            </a:r>
          </a:p>
          <a:p>
            <a:pPr lvl="2"/>
            <a:r>
              <a:rPr lang="en-US" dirty="0"/>
              <a:t>For each tuple in the table, have a index record (key, pointer), </a:t>
            </a:r>
          </a:p>
          <a:p>
            <a:pPr lvl="2"/>
            <a:r>
              <a:rPr lang="en-US" dirty="0"/>
              <a:t>key value of the key attribute for that tuple</a:t>
            </a:r>
          </a:p>
          <a:p>
            <a:pPr lvl="2"/>
            <a:r>
              <a:rPr lang="en-US" dirty="0"/>
              <a:t>pointer points to where the tuple is (typically the page # of the page where the tuple resides</a:t>
            </a:r>
          </a:p>
          <a:p>
            <a:pPr lvl="2"/>
            <a:r>
              <a:rPr lang="en-US" dirty="0"/>
              <a:t>An index is then build on the index record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3108</TotalTime>
  <Words>4342</Words>
  <Application>Microsoft Macintosh PowerPoint</Application>
  <PresentationFormat>On-screen Show (4:3)</PresentationFormat>
  <Paragraphs>615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Helvetica</vt:lpstr>
      <vt:lpstr>Monotype Sorts</vt:lpstr>
      <vt:lpstr>Office Theme</vt:lpstr>
      <vt:lpstr>CS 5330</vt:lpstr>
      <vt:lpstr>Indexing</vt:lpstr>
      <vt:lpstr>Indexing</vt:lpstr>
      <vt:lpstr>Indexing</vt:lpstr>
      <vt:lpstr>Indexing</vt:lpstr>
      <vt:lpstr>Indexing</vt:lpstr>
      <vt:lpstr>Dense index (example)</vt:lpstr>
      <vt:lpstr>Sparse index (example)</vt:lpstr>
      <vt:lpstr>Indexing</vt:lpstr>
      <vt:lpstr>Secondary index (example)</vt:lpstr>
      <vt:lpstr>Clustering vs. Non-clustering index</vt:lpstr>
      <vt:lpstr>Clustering vs. Non-clustering index</vt:lpstr>
      <vt:lpstr>Clustering vs. Non-clustering index</vt:lpstr>
      <vt:lpstr>Fundamental problem in query execution/optimization</vt:lpstr>
      <vt:lpstr>Index structures</vt:lpstr>
      <vt:lpstr>B+-tree</vt:lpstr>
      <vt:lpstr>B+-tree </vt:lpstr>
      <vt:lpstr>B+-tree </vt:lpstr>
      <vt:lpstr>B+-tree</vt:lpstr>
      <vt:lpstr>B+-tree</vt:lpstr>
      <vt:lpstr>B+-tree: Query</vt:lpstr>
      <vt:lpstr>B+-tree: Query</vt:lpstr>
      <vt:lpstr>B+-tree: Structure</vt:lpstr>
      <vt:lpstr>B+-tree: Insertion</vt:lpstr>
      <vt:lpstr>B+-tree: Insertion</vt:lpstr>
      <vt:lpstr>B+-tree: Insertion</vt:lpstr>
      <vt:lpstr>B+-tree: Insertion</vt:lpstr>
      <vt:lpstr>PowerPoint Presentation</vt:lpstr>
      <vt:lpstr>B+-tree : Deletion</vt:lpstr>
      <vt:lpstr>PowerPoint Presentation</vt:lpstr>
      <vt:lpstr>PowerPoint Presentation</vt:lpstr>
      <vt:lpstr>PowerPoint Presentation</vt:lpstr>
      <vt:lpstr>B+-tree: Update cost</vt:lpstr>
      <vt:lpstr>B+-tree as the clustering index / file organization</vt:lpstr>
      <vt:lpstr>Indexing strings</vt:lpstr>
      <vt:lpstr>B+-tree : Bulk loading</vt:lpstr>
      <vt:lpstr>B+-tree: Other issues</vt:lpstr>
      <vt:lpstr>Hashing based techniques</vt:lpstr>
      <vt:lpstr>Hashing based techniques</vt:lpstr>
      <vt:lpstr>Hashing based techniques -- Example</vt:lpstr>
      <vt:lpstr>PowerPoint Presentation</vt:lpstr>
      <vt:lpstr>Hashing based techniques</vt:lpstr>
      <vt:lpstr>Dynamic hashing</vt:lpstr>
      <vt:lpstr>Dynamic hashing</vt:lpstr>
      <vt:lpstr>Dynamic hashing</vt:lpstr>
      <vt:lpstr>PowerPoint Presentation</vt:lpstr>
      <vt:lpstr>PowerPoint Presentation</vt:lpstr>
      <vt:lpstr>Dynamic hashing</vt:lpstr>
      <vt:lpstr>Extensible hashing</vt:lpstr>
      <vt:lpstr>PowerPoint Presentation</vt:lpstr>
      <vt:lpstr>PowerPoint Presentation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5330</dc:title>
  <dc:creator>King Ip Lin</dc:creator>
  <cp:lastModifiedBy>Microsoft Office User</cp:lastModifiedBy>
  <cp:revision>77</cp:revision>
  <dcterms:created xsi:type="dcterms:W3CDTF">2020-09-09T04:31:45Z</dcterms:created>
  <dcterms:modified xsi:type="dcterms:W3CDTF">2022-09-28T18:18:48Z</dcterms:modified>
</cp:coreProperties>
</file>