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E1B6-B42C-4639-A757-21B3BDBC921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8643-5A6E-4410-9233-6B76502C4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mu.primo.exlibrisgroup.com/discovery/fulldisplay?docid=alma9952401872403716&amp;context=L&amp;vid=01SMU_INST:01SMU&amp;lang=en&amp;adaptor=Local%20Search%20Engin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5AD0-2665-408A-9922-70312FD38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FDC-7C27-4558-9165-D630F5AE2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/ Intro to NoSQL</a:t>
            </a:r>
          </a:p>
        </p:txBody>
      </p:sp>
    </p:spTree>
    <p:extLst>
      <p:ext uri="{BB962C8B-B14F-4D97-AF65-F5344CB8AC3E}">
        <p14:creationId xmlns:p14="http://schemas.microsoft.com/office/powerpoint/2010/main" val="67394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230-5E03-41E8-B9FD-B165C098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261-659C-4CF9-B38A-546FB516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straight forward way of converting SQL statements into a list of operations</a:t>
            </a:r>
          </a:p>
          <a:p>
            <a:r>
              <a:rPr lang="en-US" dirty="0"/>
              <a:t>Now executing a query becomes executing a program of such operations</a:t>
            </a:r>
          </a:p>
          <a:p>
            <a:r>
              <a:rPr lang="en-US" dirty="0"/>
              <a:t>Implementing them correctly and efficiently will ensure the database system perform well</a:t>
            </a:r>
          </a:p>
        </p:txBody>
      </p:sp>
    </p:spTree>
    <p:extLst>
      <p:ext uri="{BB962C8B-B14F-4D97-AF65-F5344CB8AC3E}">
        <p14:creationId xmlns:p14="http://schemas.microsoft.com/office/powerpoint/2010/main" val="28956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7370-8C90-41ED-918E-A0366F99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02F8-1F34-4631-9AE0-9944606B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of the course</a:t>
            </a:r>
          </a:p>
          <a:p>
            <a:pPr lvl="1"/>
            <a:r>
              <a:rPr lang="en-US" dirty="0"/>
              <a:t>NoSQL (from data modelling perspective)</a:t>
            </a:r>
          </a:p>
          <a:p>
            <a:pPr lvl="1"/>
            <a:r>
              <a:rPr lang="en-US" dirty="0"/>
              <a:t>Internals of a DBMS</a:t>
            </a:r>
          </a:p>
          <a:p>
            <a:pPr lvl="2"/>
            <a:r>
              <a:rPr lang="en-US" dirty="0"/>
              <a:t>Query execution and optimization</a:t>
            </a:r>
          </a:p>
          <a:p>
            <a:pPr lvl="2"/>
            <a:r>
              <a:rPr lang="en-US" dirty="0"/>
              <a:t>Concurrency Control</a:t>
            </a:r>
          </a:p>
          <a:p>
            <a:pPr lvl="2"/>
            <a:r>
              <a:rPr lang="en-US" dirty="0"/>
              <a:t>Recovery</a:t>
            </a:r>
          </a:p>
          <a:p>
            <a:pPr lvl="1"/>
            <a:r>
              <a:rPr lang="en-US" dirty="0"/>
              <a:t>Distributed databases / Big Data</a:t>
            </a:r>
          </a:p>
          <a:p>
            <a:pPr lvl="2"/>
            <a:r>
              <a:rPr lang="en-US"/>
              <a:t>NoSQL (from </a:t>
            </a:r>
            <a:r>
              <a:rPr lang="en-US" dirty="0"/>
              <a:t>a </a:t>
            </a:r>
            <a:r>
              <a:rPr lang="en-US"/>
              <a:t>performance perspective)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3027-139D-4A11-8FCD-81C794E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4819-64C3-4EC7-BEBA-56382A5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3403"/>
            <a:ext cx="7886700" cy="4351338"/>
          </a:xfrm>
        </p:spPr>
        <p:txBody>
          <a:bodyPr/>
          <a:lstStyle/>
          <a:p>
            <a:r>
              <a:rPr lang="en-US" dirty="0"/>
              <a:t>A history of database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08A04-C871-4763-AEBD-FD4DFF6BD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22" y="2025293"/>
            <a:ext cx="6551083" cy="4207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8DCFD-6955-4E08-A92F-190038BAE3AB}"/>
              </a:ext>
            </a:extLst>
          </p:cNvPr>
          <p:cNvSpPr txBox="1"/>
          <p:nvPr/>
        </p:nvSpPr>
        <p:spPr>
          <a:xfrm>
            <a:off x="503583" y="6492874"/>
            <a:ext cx="825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Guy Harrison, “</a:t>
            </a:r>
            <a:r>
              <a:rPr lang="en-US" dirty="0">
                <a:hlinkClick r:id="rId3"/>
              </a:rPr>
              <a:t>Next generation databases : NoSQL and Big Data</a:t>
            </a:r>
            <a:r>
              <a:rPr lang="en-US" dirty="0"/>
              <a:t>”, </a:t>
            </a:r>
            <a:r>
              <a:rPr lang="en-US" dirty="0" err="1"/>
              <a:t>Apress</a:t>
            </a:r>
            <a:r>
              <a:rPr lang="en-US" dirty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90850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9963-1EA9-4C36-A200-2DD140F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0937-0440-4C37-9E5D-B03D361B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Model/Hierarchical Model</a:t>
            </a:r>
          </a:p>
          <a:p>
            <a:r>
              <a:rPr lang="en-US" dirty="0"/>
              <a:t>Works on mainframes</a:t>
            </a:r>
          </a:p>
          <a:p>
            <a:r>
              <a:rPr lang="en-US" dirty="0"/>
              <a:t>Navigation based (i.e. you need to tell the DBMS “where” the data is)</a:t>
            </a:r>
          </a:p>
          <a:p>
            <a:pPr lvl="1"/>
            <a:r>
              <a:rPr lang="en-US" dirty="0"/>
              <a:t>E.g. following pointers and links (parent-child etc.)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Inflexible schema structure (next to impossible to change mid-stream)</a:t>
            </a:r>
          </a:p>
          <a:p>
            <a:pPr lvl="1"/>
            <a:r>
              <a:rPr lang="en-US" dirty="0"/>
              <a:t>Navigation based means complex query equal to complex program</a:t>
            </a:r>
          </a:p>
          <a:p>
            <a:pPr lvl="2"/>
            <a:r>
              <a:rPr lang="en-US" dirty="0"/>
              <a:t>User have to specify how to get to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B28E-0B50-4E88-8200-B870C13F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D7D6-B910-4C5D-BE19-8D5DE74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Well-defined mathematical background </a:t>
            </a:r>
          </a:p>
          <a:p>
            <a:pPr lvl="1"/>
            <a:r>
              <a:rPr lang="en-US" dirty="0"/>
              <a:t>Normal forms</a:t>
            </a:r>
          </a:p>
          <a:p>
            <a:pPr lvl="2"/>
            <a:r>
              <a:rPr lang="en-US" dirty="0"/>
              <a:t>“all non-key attributes must be dependent on “the key, the whole key, and nothing but the key—So Help Me Codd”</a:t>
            </a:r>
          </a:p>
          <a:p>
            <a:pPr lvl="1"/>
            <a:r>
              <a:rPr lang="en-US" dirty="0"/>
              <a:t>Separation of physical and logical layers</a:t>
            </a:r>
          </a:p>
          <a:p>
            <a:pPr lvl="2"/>
            <a:r>
              <a:rPr lang="en-US" dirty="0"/>
              <a:t>Make things like optimization possible/manageable</a:t>
            </a:r>
          </a:p>
          <a:p>
            <a:pPr lvl="1"/>
            <a:r>
              <a:rPr lang="en-US" dirty="0"/>
              <a:t>Full transaction model (ACID)</a:t>
            </a:r>
          </a:p>
          <a:p>
            <a:pPr lvl="2"/>
            <a:r>
              <a:rPr lang="en-US" dirty="0"/>
              <a:t>For concurrency and recovery</a:t>
            </a:r>
          </a:p>
          <a:p>
            <a:pPr lvl="1"/>
            <a:r>
              <a:rPr lang="en-US" dirty="0"/>
              <a:t>Well suited for client-server systems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relational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72981"/>
          </a:xfrm>
        </p:spPr>
        <p:txBody>
          <a:bodyPr/>
          <a:lstStyle/>
          <a:p>
            <a:r>
              <a:rPr lang="en-US" dirty="0"/>
              <a:t>First normal form</a:t>
            </a:r>
          </a:p>
          <a:p>
            <a:r>
              <a:rPr lang="en-US" dirty="0"/>
              <a:t>No compound value (set/list/sequence etc.) </a:t>
            </a:r>
          </a:p>
          <a:p>
            <a:r>
              <a:rPr lang="en-US" dirty="0"/>
              <a:t>To store this require multiple tuples: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2207" y="373354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 7330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 7445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 7330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 7555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 7688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9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of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(undirected) graph can be very tricky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73278" y="256841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Edge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4858060"/>
            <a:ext cx="8220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 we need to duplicate edge?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Either query will be complicated (e.g. node1 = 3 or node2 = 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 inconsistency may occur (deleted (1, 3) but forget to delete (3,1) </a:t>
            </a:r>
          </a:p>
        </p:txBody>
      </p:sp>
    </p:spTree>
    <p:extLst>
      <p:ext uri="{BB962C8B-B14F-4D97-AF65-F5344CB8AC3E}">
        <p14:creationId xmlns:p14="http://schemas.microsoft.com/office/powerpoint/2010/main" val="421388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new applications</a:t>
            </a:r>
          </a:p>
          <a:p>
            <a:pPr lvl="1"/>
            <a:r>
              <a:rPr lang="en-US" dirty="0"/>
              <a:t>Large amount of data</a:t>
            </a:r>
          </a:p>
          <a:p>
            <a:pPr lvl="1"/>
            <a:r>
              <a:rPr lang="en-US" dirty="0"/>
              <a:t>Not necessarily structured</a:t>
            </a:r>
          </a:p>
          <a:p>
            <a:pPr lvl="2"/>
            <a:r>
              <a:rPr lang="en-US" dirty="0"/>
              <a:t>Potentially evolving</a:t>
            </a:r>
          </a:p>
          <a:p>
            <a:pPr lvl="1"/>
            <a:r>
              <a:rPr lang="en-US" dirty="0"/>
              <a:t>Required high availability and fault tolerance</a:t>
            </a:r>
          </a:p>
          <a:p>
            <a:pPr lvl="2"/>
            <a:r>
              <a:rPr lang="en-US" dirty="0"/>
              <a:t>ACID may not be the best options for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0528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flexible data models</a:t>
            </a:r>
          </a:p>
          <a:p>
            <a:pPr lvl="1"/>
            <a:r>
              <a:rPr lang="en-US" dirty="0"/>
              <a:t>Semi-structured / Non-structured</a:t>
            </a:r>
          </a:p>
          <a:p>
            <a:pPr lvl="1"/>
            <a:r>
              <a:rPr lang="en-US" dirty="0"/>
              <a:t>Allow for evolving (non-fixed schema)</a:t>
            </a:r>
          </a:p>
          <a:p>
            <a:r>
              <a:rPr lang="en-US" dirty="0"/>
              <a:t>Weak consistency model</a:t>
            </a:r>
          </a:p>
          <a:p>
            <a:pPr lvl="1"/>
            <a:r>
              <a:rPr lang="en-US" dirty="0"/>
              <a:t>Not requiring ACID properties</a:t>
            </a:r>
          </a:p>
          <a:p>
            <a:r>
              <a:rPr lang="en-US" dirty="0"/>
              <a:t>Different storage management</a:t>
            </a:r>
          </a:p>
          <a:p>
            <a:pPr lvl="1"/>
            <a:r>
              <a:rPr lang="en-US" dirty="0"/>
              <a:t>E.g. storing via columns</a:t>
            </a:r>
          </a:p>
          <a:p>
            <a:r>
              <a:rPr lang="en-US" dirty="0"/>
              <a:t>Designed to allow replication</a:t>
            </a:r>
          </a:p>
          <a:p>
            <a:pPr lvl="1"/>
            <a:r>
              <a:rPr lang="en-US" dirty="0"/>
              <a:t>Need to handle consistency (or allow limited level of inconsistency) </a:t>
            </a:r>
          </a:p>
          <a:p>
            <a:r>
              <a:rPr lang="en-US" dirty="0"/>
              <a:t>Targeted for Big Data / </a:t>
            </a:r>
            <a:r>
              <a:rPr lang="en-US"/>
              <a:t>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</a:t>
            </a:r>
          </a:p>
          <a:p>
            <a:r>
              <a:rPr lang="en-US" dirty="0"/>
              <a:t>Wide Columns stores</a:t>
            </a:r>
          </a:p>
          <a:p>
            <a:r>
              <a:rPr lang="en-US" dirty="0"/>
              <a:t>Document stores</a:t>
            </a:r>
          </a:p>
          <a:p>
            <a:r>
              <a:rPr lang="en-US" dirty="0"/>
              <a:t>Graph stores</a:t>
            </a:r>
          </a:p>
        </p:txBody>
      </p:sp>
    </p:spTree>
    <p:extLst>
      <p:ext uri="{BB962C8B-B14F-4D97-AF65-F5344CB8AC3E}">
        <p14:creationId xmlns:p14="http://schemas.microsoft.com/office/powerpoint/2010/main" val="92963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F46-854E-40C7-A61F-C3CF0914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FDD-B19B-4E4B-B612-D82D9020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database systems?</a:t>
            </a:r>
          </a:p>
          <a:p>
            <a:pPr lvl="1"/>
            <a:r>
              <a:rPr lang="en-US" dirty="0"/>
              <a:t>Provide means for user to manage data</a:t>
            </a:r>
          </a:p>
          <a:p>
            <a:pPr lvl="1"/>
            <a:r>
              <a:rPr lang="en-US" dirty="0"/>
              <a:t>Allow users to </a:t>
            </a:r>
          </a:p>
          <a:p>
            <a:pPr lvl="2"/>
            <a:r>
              <a:rPr lang="en-US" dirty="0"/>
              <a:t>Specify data to be stored (data modeling)</a:t>
            </a:r>
          </a:p>
          <a:p>
            <a:pPr lvl="2"/>
            <a:r>
              <a:rPr lang="en-US" dirty="0"/>
              <a:t>Specify operation on the data (query language)</a:t>
            </a:r>
          </a:p>
          <a:p>
            <a:pPr lvl="2"/>
            <a:r>
              <a:rPr lang="en-US" dirty="0"/>
              <a:t>Ensure consistency and integrity of data (integrity checking)</a:t>
            </a:r>
          </a:p>
          <a:p>
            <a:pPr lvl="2"/>
            <a:r>
              <a:rPr lang="en-US" dirty="0"/>
              <a:t>Manage how data is being stored (indexing, file organization)</a:t>
            </a:r>
          </a:p>
          <a:p>
            <a:pPr lvl="2"/>
            <a:r>
              <a:rPr lang="en-US" dirty="0"/>
              <a:t>Manage how data is actually retrieved (query processing, optimization)</a:t>
            </a:r>
          </a:p>
          <a:p>
            <a:pPr lvl="2"/>
            <a:r>
              <a:rPr lang="en-US" dirty="0"/>
              <a:t>Manage how data is being shared/not shared (concurrency control)</a:t>
            </a:r>
          </a:p>
          <a:p>
            <a:pPr lvl="2"/>
            <a:r>
              <a:rPr lang="en-US" dirty="0"/>
              <a:t>Recover data after a failure (recovery)</a:t>
            </a:r>
          </a:p>
          <a:p>
            <a:pPr lvl="2"/>
            <a:r>
              <a:rPr lang="en-US" dirty="0"/>
              <a:t>Ensure data are not accessible by people who should not (security)</a:t>
            </a:r>
          </a:p>
          <a:p>
            <a:pPr lvl="2"/>
            <a:r>
              <a:rPr lang="en-US" dirty="0"/>
              <a:t>Access data from a variety of sources/locations (distribution processing)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940F-D1DB-4F79-9C15-AFA500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5B77-6E77-42DE-91DF-744DAD7F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represented as tuples in relations</a:t>
            </a:r>
          </a:p>
          <a:p>
            <a:r>
              <a:rPr lang="en-US" dirty="0"/>
              <a:t>Represented as tables </a:t>
            </a:r>
          </a:p>
          <a:p>
            <a:pPr lvl="1"/>
            <a:r>
              <a:rPr lang="en-US" dirty="0"/>
              <a:t>Rows (tuples): each unit of data</a:t>
            </a:r>
          </a:p>
          <a:p>
            <a:pPr lvl="1"/>
            <a:r>
              <a:rPr lang="en-US" dirty="0"/>
              <a:t>Columns (attributes) : attributes of each unit</a:t>
            </a:r>
          </a:p>
        </p:txBody>
      </p:sp>
      <p:pic>
        <p:nvPicPr>
          <p:cNvPr id="4" name="Picture 3" descr="2">
            <a:extLst>
              <a:ext uri="{FF2B5EF4-FFF2-40B4-BE49-F238E27FC236}">
                <a16:creationId xmlns:a16="http://schemas.microsoft.com/office/drawing/2014/main" id="{612717D4-2F88-47C5-8494-22D4C0FB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1" y="4528849"/>
            <a:ext cx="2851288" cy="214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E6D50A6-E392-4E44-BC13-EE4183A74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127" y="3882518"/>
            <a:ext cx="15413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attributes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(or columns)</a:t>
            </a:r>
            <a:endParaRPr kumimoji="0" lang="en-US" altLang="en-US" dirty="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2DDE401-7CBE-40CD-A61A-B11C44AF8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5221" y="4157402"/>
            <a:ext cx="2095906" cy="142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0A647AC-7645-497F-8CBC-0E1D2C422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141" y="4244945"/>
            <a:ext cx="1378165" cy="122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5BC0005-697F-4E28-96BE-C8CF5764F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8537" y="4349486"/>
            <a:ext cx="711753" cy="136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AE5D483-CFC8-4743-B909-D827D366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224" y="4800142"/>
            <a:ext cx="18671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tuples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(or rows)</a:t>
            </a:r>
            <a:endParaRPr kumimoji="0" lang="en-US" altLang="en-US" dirty="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43C9F61-B89C-4BC0-8CA9-B9E3C49DC9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5908" y="3393489"/>
            <a:ext cx="199325" cy="83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25627D3-A3A3-46E9-B5AC-49EEFFE01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3208" y="3482226"/>
            <a:ext cx="199325" cy="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DDDB4AB-A185-48A1-9BE4-1F68E344A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1758" y="5064200"/>
            <a:ext cx="211302" cy="118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F6524D4-8F2C-44BE-8399-7F8D7FCCD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1758" y="5113524"/>
            <a:ext cx="205313" cy="210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B31A-8004-4028-A458-CDEA84D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3F92-FE6F-4674-9EC6-B882C89C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can be viewed as SETS of attributes (set in a mathematical sense)</a:t>
            </a:r>
          </a:p>
          <a:p>
            <a:r>
              <a:rPr lang="en-US" dirty="0"/>
              <a:t>Constraints on the table</a:t>
            </a:r>
          </a:p>
          <a:p>
            <a:pPr lvl="1"/>
            <a:r>
              <a:rPr lang="en-US" dirty="0"/>
              <a:t>First Normal Form</a:t>
            </a:r>
          </a:p>
          <a:p>
            <a:pPr lvl="2"/>
            <a:r>
              <a:rPr lang="en-US" dirty="0"/>
              <a:t>But NULL values allowed</a:t>
            </a:r>
          </a:p>
          <a:p>
            <a:pPr lvl="1"/>
            <a:r>
              <a:rPr lang="en-US" dirty="0"/>
              <a:t>No duplicate tuples</a:t>
            </a:r>
          </a:p>
          <a:p>
            <a:pPr lvl="2"/>
            <a:r>
              <a:rPr lang="en-US" dirty="0"/>
              <a:t>Thus (primary) keys</a:t>
            </a:r>
          </a:p>
          <a:p>
            <a:pPr lvl="1"/>
            <a:r>
              <a:rPr lang="en-US" dirty="0"/>
              <a:t>Domain values</a:t>
            </a:r>
          </a:p>
          <a:p>
            <a:pPr lvl="1"/>
            <a:r>
              <a:rPr lang="en-US" dirty="0"/>
              <a:t>Referential Integrity</a:t>
            </a:r>
          </a:p>
          <a:p>
            <a:pPr lvl="2"/>
            <a:r>
              <a:rPr lang="en-US" dirty="0"/>
              <a:t>Foreign keys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88041" y="1690689"/>
            <a:ext cx="7640638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2055813" algn="l"/>
              </a:tabLst>
            </a:pPr>
            <a:r>
              <a:rPr lang="en-US" altLang="en-US" sz="2000" dirty="0"/>
              <a:t>A typical SQL query has the form: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endParaRPr lang="en-US" altLang="en-US" sz="2000" dirty="0"/>
          </a:p>
          <a:p>
            <a:pPr lvl="1">
              <a:tabLst>
                <a:tab pos="2055813" algn="l"/>
              </a:tabLst>
            </a:pPr>
            <a:r>
              <a:rPr lang="en-US" altLang="en-US" sz="2000" i="1" dirty="0"/>
              <a:t>A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000" i="1" dirty="0"/>
              <a:t>P</a:t>
            </a:r>
            <a:r>
              <a:rPr lang="en-US" altLang="en-US" sz="20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2000" dirty="0"/>
              <a:t>The result of an SQL query is a relation.</a:t>
            </a:r>
          </a:p>
          <a:p>
            <a:pPr>
              <a:tabLst>
                <a:tab pos="2055813" algn="l"/>
              </a:tabLst>
            </a:pPr>
            <a:r>
              <a:rPr lang="en-US" altLang="en-US" sz="2000" dirty="0"/>
              <a:t>API available for a variety of programming languages to interact (e.g. ODBC, JDBC)</a:t>
            </a:r>
          </a:p>
          <a:p>
            <a:pPr>
              <a:tabLst>
                <a:tab pos="2055813" algn="l"/>
              </a:tabLst>
            </a:pPr>
            <a:r>
              <a:rPr lang="en-US" altLang="en-US" sz="2000" dirty="0"/>
              <a:t>Also database specific APIs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633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A70-B1C7-4431-8097-5B12F20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B317-5637-4ED0-A67E-72A1835A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abstract query language on relations</a:t>
            </a:r>
          </a:p>
          <a:p>
            <a:r>
              <a:rPr lang="en-US" dirty="0"/>
              <a:t>A set of operations on a relations, returning another relation</a:t>
            </a:r>
          </a:p>
          <a:p>
            <a:r>
              <a:rPr lang="en-US" dirty="0"/>
              <a:t>Basic operations: </a:t>
            </a:r>
          </a:p>
          <a:p>
            <a:pPr lvl="1"/>
            <a:r>
              <a:rPr lang="en-US" dirty="0"/>
              <a:t>Selection: </a:t>
            </a:r>
          </a:p>
          <a:p>
            <a:pPr lvl="2"/>
            <a:r>
              <a:rPr lang="en-US" dirty="0"/>
              <a:t>Pick tuples from the relation based on a condition, keeping all attributes</a:t>
            </a:r>
          </a:p>
          <a:p>
            <a:pPr lvl="1"/>
            <a:r>
              <a:rPr lang="en-US" dirty="0"/>
              <a:t>Projection: </a:t>
            </a:r>
          </a:p>
          <a:p>
            <a:pPr lvl="2"/>
            <a:r>
              <a:rPr lang="en-US" dirty="0"/>
              <a:t>Select all tuples, but only keep attributes on the attribute list</a:t>
            </a:r>
          </a:p>
          <a:p>
            <a:pPr lvl="1"/>
            <a:r>
              <a:rPr lang="en-US" dirty="0"/>
              <a:t>Set operations: </a:t>
            </a:r>
            <a:r>
              <a:rPr lang="en-US" dirty="0">
                <a:sym typeface="Symbol" panose="05050102010706020507" pitchFamily="18" charset="2"/>
              </a:rPr>
              <a:t>,, -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There are corresponding SQL commands for these (not often used)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F23CD1D-13ED-4294-84E6-0EF4FDA04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207" y="3429000"/>
            <a:ext cx="1665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spcBef>
                <a:spcPct val="50000"/>
              </a:spcBef>
              <a:buSzTx/>
              <a:buNone/>
            </a:pP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r>
              <a:rPr kumimoji="0" lang="en-US" altLang="en-US" sz="2400" i="1" baseline="-25000" dirty="0">
                <a:sym typeface="Symbol" panose="05050102010706020507" pitchFamily="18" charset="2"/>
              </a:rPr>
              <a:t>condition</a:t>
            </a:r>
            <a:r>
              <a:rPr kumimoji="0" lang="en-US" altLang="en-US" sz="2000" baseline="-25000" dirty="0">
                <a:sym typeface="Symbol" panose="05050102010706020507" pitchFamily="18" charset="2"/>
              </a:rPr>
              <a:t> </a:t>
            </a:r>
            <a:r>
              <a:rPr kumimoji="0" lang="en-US" altLang="en-US" sz="2400" dirty="0">
                <a:sym typeface="Symbol" panose="05050102010706020507" pitchFamily="18" charset="2"/>
              </a:rPr>
              <a:t>(R)</a:t>
            </a:r>
            <a:endParaRPr kumimoji="0" lang="en-US" altLang="en-US" sz="240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93D2CC-D044-489D-935B-1C609565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207" y="4365901"/>
            <a:ext cx="245791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attribute list</a:t>
            </a:r>
            <a:r>
              <a:rPr kumimoji="0" lang="en-US" altLang="en-US" sz="2400" dirty="0">
                <a:latin typeface="Times New Roman" panose="02020603050405020304" pitchFamily="18" charset="0"/>
              </a:rPr>
              <a:t> (</a:t>
            </a:r>
            <a:r>
              <a:rPr kumimoji="0" lang="en-US" altLang="en-US" sz="2400" i="1" dirty="0">
                <a:latin typeface="Times New Roman" panose="02020603050405020304" pitchFamily="18" charset="0"/>
              </a:rPr>
              <a:t>R</a:t>
            </a:r>
            <a:r>
              <a:rPr kumimoji="0"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60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E04E-D2F7-414D-94A8-AACEEE16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DDD-ACBD-4001-8765-5E719692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operations:</a:t>
            </a:r>
          </a:p>
          <a:p>
            <a:pPr lvl="1"/>
            <a:r>
              <a:rPr lang="en-US" dirty="0"/>
              <a:t>Cartesian Product:</a:t>
            </a:r>
          </a:p>
          <a:p>
            <a:pPr lvl="2"/>
            <a:r>
              <a:rPr lang="en-US" dirty="0"/>
              <a:t>Create a table such that every pair of tuples in r, s is match to a topic</a:t>
            </a:r>
          </a:p>
          <a:p>
            <a:pPr lvl="2"/>
            <a:r>
              <a:rPr lang="en-US" dirty="0"/>
              <a:t>Basis of merging multiple tables</a:t>
            </a:r>
          </a:p>
          <a:p>
            <a:pPr lvl="1"/>
            <a:r>
              <a:rPr lang="en-US" dirty="0"/>
              <a:t>Join: r       s</a:t>
            </a:r>
          </a:p>
          <a:p>
            <a:pPr lvl="2"/>
            <a:r>
              <a:rPr lang="en-US" dirty="0"/>
              <a:t>Cartesian Product followed by a selection</a:t>
            </a:r>
          </a:p>
          <a:p>
            <a:pPr lvl="2"/>
            <a:r>
              <a:rPr lang="en-US" dirty="0"/>
              <a:t>The selection usually (not always) match the corresponding attributes (foreign keys) of the two tables.</a:t>
            </a:r>
          </a:p>
          <a:p>
            <a:pPr lvl="2"/>
            <a:r>
              <a:rPr lang="en-US" dirty="0"/>
              <a:t>Most common operation for merging tables.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D8DF5-5BE5-4801-956C-2CD460BFD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009" y="2273922"/>
            <a:ext cx="858009" cy="31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buSzTx/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/>
              <a:t>: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3D7BB505-9210-4A94-9F0D-5924D4FFC2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89521" y="3657050"/>
            <a:ext cx="188084" cy="268701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</p:spTree>
    <p:extLst>
      <p:ext uri="{BB962C8B-B14F-4D97-AF65-F5344CB8AC3E}">
        <p14:creationId xmlns:p14="http://schemas.microsoft.com/office/powerpoint/2010/main" val="32513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and SQL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88041" y="1690689"/>
            <a:ext cx="7640638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2055813" algn="l"/>
              </a:tabLst>
            </a:pPr>
            <a:r>
              <a:rPr lang="en-US" altLang="en-US" sz="2000" dirty="0"/>
              <a:t>A typical SQL query has the form: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select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n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m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P</a:t>
            </a:r>
            <a:br>
              <a:rPr lang="en-US" altLang="en-US" sz="2000" i="1" dirty="0"/>
            </a:br>
            <a:endParaRPr lang="en-US" altLang="en-US" sz="2000" dirty="0"/>
          </a:p>
          <a:p>
            <a:pPr lvl="1">
              <a:tabLst>
                <a:tab pos="2055813" algn="l"/>
              </a:tabLst>
            </a:pPr>
            <a:r>
              <a:rPr lang="en-US" altLang="en-US" sz="2000" i="1" dirty="0"/>
              <a:t>A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000" i="1" dirty="0"/>
              <a:t>P</a:t>
            </a:r>
            <a:r>
              <a:rPr lang="en-US" altLang="en-US" sz="20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2000" dirty="0"/>
              <a:t>The result of an SQL query is a relation.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78817" y="1854558"/>
            <a:ext cx="4765183" cy="631065"/>
            <a:chOff x="4378817" y="1854558"/>
            <a:chExt cx="4765183" cy="631065"/>
          </a:xfrm>
        </p:grpSpPr>
        <p:sp>
          <p:nvSpPr>
            <p:cNvPr id="6" name="TextBox 5"/>
            <p:cNvSpPr txBox="1"/>
            <p:nvPr/>
          </p:nvSpPr>
          <p:spPr>
            <a:xfrm>
              <a:off x="6083034" y="1854558"/>
              <a:ext cx="3060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 in relational algebra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378817" y="2039224"/>
              <a:ext cx="1704217" cy="44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2907" y="2572425"/>
            <a:ext cx="5019450" cy="369332"/>
            <a:chOff x="4262907" y="2572425"/>
            <a:chExt cx="5019450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512158" y="2572425"/>
              <a:ext cx="3770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Cartesian Product in relational algebra</a:t>
              </a: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4262907" y="2757091"/>
              <a:ext cx="1249251" cy="77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41690" y="3213226"/>
            <a:ext cx="5228824" cy="1247387"/>
            <a:chOff x="3541690" y="3213226"/>
            <a:chExt cx="5228824" cy="1247387"/>
          </a:xfrm>
        </p:grpSpPr>
        <p:sp>
          <p:nvSpPr>
            <p:cNvPr id="12" name="TextBox 11"/>
            <p:cNvSpPr txBox="1"/>
            <p:nvPr/>
          </p:nvSpPr>
          <p:spPr>
            <a:xfrm>
              <a:off x="5546976" y="3537283"/>
              <a:ext cx="32235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Selection in relational algebra (remember, join = Cartesian product + selection)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3541690" y="3213226"/>
              <a:ext cx="2005286" cy="785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48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CF7C-77BF-4A62-958C-D3C4B584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--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5874-523A-4DAB-A76E-B3D875FB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query input is a table (or set of tables)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query output is a table.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 data in the output table appears in one of the input tables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many things that relational algebra (and SQL) cannot do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 things that require recursion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Extension of relational algebra to incorporate SQL statements such as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 BY…HAVING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7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1057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Office Theme</vt:lpstr>
      <vt:lpstr>CS 5/7330</vt:lpstr>
      <vt:lpstr>Database Systems</vt:lpstr>
      <vt:lpstr>Relational Model</vt:lpstr>
      <vt:lpstr>Relational Model </vt:lpstr>
      <vt:lpstr>SQL </vt:lpstr>
      <vt:lpstr>Relational Algebra</vt:lpstr>
      <vt:lpstr>Relational Algebra</vt:lpstr>
      <vt:lpstr>Relational Algebra and SQL </vt:lpstr>
      <vt:lpstr>Relational Algebra -- Extension</vt:lpstr>
      <vt:lpstr>Relational algebra – Why?</vt:lpstr>
      <vt:lpstr>Course outline</vt:lpstr>
      <vt:lpstr>NoSQL databases</vt:lpstr>
      <vt:lpstr>First Generation Databases</vt:lpstr>
      <vt:lpstr>Second Generation Database</vt:lpstr>
      <vt:lpstr>Limit of relational models</vt:lpstr>
      <vt:lpstr>Limit of relational model</vt:lpstr>
      <vt:lpstr>Limitations of relational model</vt:lpstr>
      <vt:lpstr>NoSQL databases</vt:lpstr>
      <vt:lpstr>NoSQL Data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King Ip</dc:creator>
  <cp:lastModifiedBy>Lin, King Ip</cp:lastModifiedBy>
  <cp:revision>26</cp:revision>
  <dcterms:created xsi:type="dcterms:W3CDTF">2021-08-20T17:03:25Z</dcterms:created>
  <dcterms:modified xsi:type="dcterms:W3CDTF">2021-08-23T18:51:46Z</dcterms:modified>
</cp:coreProperties>
</file>