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57" r:id="rId3"/>
    <p:sldId id="258" r:id="rId4"/>
    <p:sldId id="260" r:id="rId5"/>
    <p:sldId id="259" r:id="rId6"/>
    <p:sldId id="261" r:id="rId7"/>
    <p:sldId id="363" r:id="rId8"/>
    <p:sldId id="309" r:id="rId9"/>
    <p:sldId id="310" r:id="rId10"/>
    <p:sldId id="388" r:id="rId11"/>
    <p:sldId id="311" r:id="rId12"/>
    <p:sldId id="312" r:id="rId13"/>
    <p:sldId id="313" r:id="rId14"/>
    <p:sldId id="462" r:id="rId15"/>
    <p:sldId id="463" r:id="rId16"/>
    <p:sldId id="456" r:id="rId17"/>
    <p:sldId id="342" r:id="rId18"/>
    <p:sldId id="457" r:id="rId19"/>
    <p:sldId id="317" r:id="rId20"/>
    <p:sldId id="318" r:id="rId21"/>
    <p:sldId id="364" r:id="rId22"/>
    <p:sldId id="439" r:id="rId23"/>
    <p:sldId id="464" r:id="rId24"/>
    <p:sldId id="466" r:id="rId25"/>
    <p:sldId id="467" r:id="rId26"/>
    <p:sldId id="468" r:id="rId27"/>
    <p:sldId id="338" r:id="rId28"/>
    <p:sldId id="465" r:id="rId29"/>
    <p:sldId id="339" r:id="rId30"/>
    <p:sldId id="340" r:id="rId31"/>
    <p:sldId id="357" r:id="rId32"/>
    <p:sldId id="358" r:id="rId33"/>
    <p:sldId id="469" r:id="rId34"/>
    <p:sldId id="470" r:id="rId35"/>
    <p:sldId id="471" r:id="rId36"/>
    <p:sldId id="472" r:id="rId37"/>
    <p:sldId id="473" r:id="rId38"/>
    <p:sldId id="474" r:id="rId39"/>
    <p:sldId id="475" r:id="rId40"/>
    <p:sldId id="476" r:id="rId41"/>
    <p:sldId id="477" r:id="rId42"/>
    <p:sldId id="478" r:id="rId43"/>
    <p:sldId id="479" r:id="rId44"/>
    <p:sldId id="480" r:id="rId45"/>
    <p:sldId id="481" r:id="rId46"/>
    <p:sldId id="482" r:id="rId47"/>
    <p:sldId id="483" r:id="rId48"/>
    <p:sldId id="484" r:id="rId49"/>
    <p:sldId id="485" r:id="rId50"/>
    <p:sldId id="426" r:id="rId51"/>
    <p:sldId id="427" r:id="rId52"/>
    <p:sldId id="486" r:id="rId53"/>
    <p:sldId id="428" r:id="rId54"/>
    <p:sldId id="429" r:id="rId55"/>
    <p:sldId id="430" r:id="rId56"/>
    <p:sldId id="431" r:id="rId57"/>
    <p:sldId id="432" r:id="rId58"/>
    <p:sldId id="433" r:id="rId59"/>
    <p:sldId id="434" r:id="rId60"/>
    <p:sldId id="435" r:id="rId61"/>
    <p:sldId id="436" r:id="rId62"/>
    <p:sldId id="437" r:id="rId63"/>
    <p:sldId id="487" r:id="rId64"/>
    <p:sldId id="347" r:id="rId65"/>
    <p:sldId id="366" r:id="rId66"/>
    <p:sldId id="488" r:id="rId67"/>
    <p:sldId id="350" r:id="rId68"/>
    <p:sldId id="349" r:id="rId69"/>
    <p:sldId id="48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8" autoAdjust="0"/>
    <p:restoredTop sz="94660"/>
  </p:normalViewPr>
  <p:slideViewPr>
    <p:cSldViewPr snapToGrid="0">
      <p:cViewPr varScale="1">
        <p:scale>
          <a:sx n="91" d="100"/>
          <a:sy n="91" d="100"/>
        </p:scale>
        <p:origin x="98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EE9DC-9689-4867-ADAF-68D5AD5FF0B1}" type="datetimeFigureOut">
              <a:rPr lang="en-US" smtClean="0"/>
              <a:t>10/18/2021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09E48-7896-434A-A474-DF3C5EC2F42A}" type="slidenum">
              <a:rPr lang="en-US" smtClean="0"/>
              <a:t>‹#›</a:t>
            </a:fld>
            <a:endParaRPr lang="en-US"/>
          </a:p>
        </p:txBody>
      </p:sp>
    </p:spTree>
    <p:extLst>
      <p:ext uri="{BB962C8B-B14F-4D97-AF65-F5344CB8AC3E}">
        <p14:creationId xmlns:p14="http://schemas.microsoft.com/office/powerpoint/2010/main" val="95530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152DB3B-E3D4-4EB9-891D-3AFF2DD1D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17FA94-1851-4A4F-882F-690D434D5664}" type="slidenum">
              <a:rPr lang="en-US" altLang="en-US"/>
              <a:pPr>
                <a:spcBef>
                  <a:spcPct val="0"/>
                </a:spcBef>
              </a:pPr>
              <a:t>7</a:t>
            </a:fld>
            <a:endParaRPr lang="en-US" altLang="en-US"/>
          </a:p>
        </p:txBody>
      </p:sp>
      <p:sp>
        <p:nvSpPr>
          <p:cNvPr id="18435" name="Rectangle 2">
            <a:extLst>
              <a:ext uri="{FF2B5EF4-FFF2-40B4-BE49-F238E27FC236}">
                <a16:creationId xmlns:a16="http://schemas.microsoft.com/office/drawing/2014/main" id="{AAF0C87B-A3AD-4535-996D-565146AFE9C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C7946C1-AA22-4D30-A389-86F48E798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59110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FFE2C0B-1E00-41D0-8A11-C4E72548B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8C713CF-9607-4470-A273-AC494A38B95B}" type="slidenum">
              <a:rPr lang="en-US" altLang="en-US"/>
              <a:pPr>
                <a:spcBef>
                  <a:spcPct val="0"/>
                </a:spcBef>
              </a:pPr>
              <a:t>17</a:t>
            </a:fld>
            <a:endParaRPr lang="en-US" altLang="en-US"/>
          </a:p>
        </p:txBody>
      </p:sp>
      <p:sp>
        <p:nvSpPr>
          <p:cNvPr id="35843" name="Rectangle 2">
            <a:extLst>
              <a:ext uri="{FF2B5EF4-FFF2-40B4-BE49-F238E27FC236}">
                <a16:creationId xmlns:a16="http://schemas.microsoft.com/office/drawing/2014/main" id="{919EB798-4276-4EB1-BA14-2883766AD6B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ECD4996-047F-43DA-BBDD-D548EFF47D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31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047973B-0933-4747-BC7D-DC93B515F7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6076AEA-D4D8-443A-B94D-3E3B52B66C93}" type="slidenum">
              <a:rPr lang="en-US" altLang="en-US"/>
              <a:pPr>
                <a:spcBef>
                  <a:spcPct val="0"/>
                </a:spcBef>
              </a:pPr>
              <a:t>19</a:t>
            </a:fld>
            <a:endParaRPr lang="en-US" altLang="en-US"/>
          </a:p>
        </p:txBody>
      </p:sp>
      <p:sp>
        <p:nvSpPr>
          <p:cNvPr id="38915" name="Rectangle 2">
            <a:extLst>
              <a:ext uri="{FF2B5EF4-FFF2-40B4-BE49-F238E27FC236}">
                <a16:creationId xmlns:a16="http://schemas.microsoft.com/office/drawing/2014/main" id="{094E1CE2-39F3-415A-A9D3-7A1485FAB11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618E90F-7E5F-432A-A700-F2B7700B1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6203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71AD5BA-2A20-45B1-B5ED-8C53DA2EC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7A7E811-F856-4583-9950-8E1234DCF49C}" type="slidenum">
              <a:rPr lang="en-US" altLang="en-US"/>
              <a:pPr>
                <a:spcBef>
                  <a:spcPct val="0"/>
                </a:spcBef>
              </a:pPr>
              <a:t>20</a:t>
            </a:fld>
            <a:endParaRPr lang="en-US" altLang="en-US"/>
          </a:p>
        </p:txBody>
      </p:sp>
      <p:sp>
        <p:nvSpPr>
          <p:cNvPr id="40963" name="Rectangle 2">
            <a:extLst>
              <a:ext uri="{FF2B5EF4-FFF2-40B4-BE49-F238E27FC236}">
                <a16:creationId xmlns:a16="http://schemas.microsoft.com/office/drawing/2014/main" id="{294988F5-3980-4401-8BEA-49271D3F2BC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081064C-90F0-4D6B-84C2-C2B908F48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57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C3B6426-DEBD-439A-B825-EAF23D531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3591014-7458-4460-9DFD-89B1944A3F9E}" type="slidenum">
              <a:rPr lang="en-US" altLang="en-US"/>
              <a:pPr>
                <a:spcBef>
                  <a:spcPct val="0"/>
                </a:spcBef>
              </a:pPr>
              <a:t>21</a:t>
            </a:fld>
            <a:endParaRPr lang="en-US" altLang="en-US"/>
          </a:p>
        </p:txBody>
      </p:sp>
      <p:sp>
        <p:nvSpPr>
          <p:cNvPr id="43011" name="Rectangle 2">
            <a:extLst>
              <a:ext uri="{FF2B5EF4-FFF2-40B4-BE49-F238E27FC236}">
                <a16:creationId xmlns:a16="http://schemas.microsoft.com/office/drawing/2014/main" id="{86B845D5-6C90-4896-8EFD-B2EEDA235B7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ADE95A0-2975-4AFA-9BF4-3B9DD6F09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0280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704F009-3D51-4C12-ADD5-A92556FDE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4F0F59-CA50-4DDE-B670-499E64C342ED}" type="slidenum">
              <a:rPr lang="en-US" altLang="en-US"/>
              <a:pPr>
                <a:spcBef>
                  <a:spcPct val="0"/>
                </a:spcBef>
              </a:pPr>
              <a:t>22</a:t>
            </a:fld>
            <a:endParaRPr lang="en-US" altLang="en-US"/>
          </a:p>
        </p:txBody>
      </p:sp>
      <p:sp>
        <p:nvSpPr>
          <p:cNvPr id="45059" name="Rectangle 2">
            <a:extLst>
              <a:ext uri="{FF2B5EF4-FFF2-40B4-BE49-F238E27FC236}">
                <a16:creationId xmlns:a16="http://schemas.microsoft.com/office/drawing/2014/main" id="{802C35DC-9644-47A0-A511-5C011EF6CF5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EA22417-65CB-4CAA-9F03-4A2CC240A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24922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11A0C94-7116-4D9F-B032-0B7D5CAEFD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087AEF-BCD3-4E14-90AC-36F21F61B7CD}" type="slidenum">
              <a:rPr lang="en-US" altLang="en-US" sz="1300"/>
              <a:pPr>
                <a:spcBef>
                  <a:spcPct val="0"/>
                </a:spcBef>
              </a:pPr>
              <a:t>27</a:t>
            </a:fld>
            <a:endParaRPr lang="en-US" altLang="en-US" sz="1300"/>
          </a:p>
        </p:txBody>
      </p:sp>
      <p:sp>
        <p:nvSpPr>
          <p:cNvPr id="105475" name="Rectangle 2">
            <a:extLst>
              <a:ext uri="{FF2B5EF4-FFF2-40B4-BE49-F238E27FC236}">
                <a16:creationId xmlns:a16="http://schemas.microsoft.com/office/drawing/2014/main" id="{5A1EACEC-D3BA-440B-B162-960DEBF63F41}"/>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65FC041A-1CDA-4E0D-899C-36B41A2D1B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1211271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B4A74A6-6BAE-48D5-887A-08ECE2B9DE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2CF5737-26BD-43D3-AD5F-CA57BF00685E}" type="slidenum">
              <a:rPr lang="en-US" altLang="en-US" sz="1300"/>
              <a:pPr>
                <a:spcBef>
                  <a:spcPct val="0"/>
                </a:spcBef>
              </a:pPr>
              <a:t>28</a:t>
            </a:fld>
            <a:endParaRPr lang="en-US" altLang="en-US" sz="1300"/>
          </a:p>
        </p:txBody>
      </p:sp>
      <p:sp>
        <p:nvSpPr>
          <p:cNvPr id="107523" name="Rectangle 2">
            <a:extLst>
              <a:ext uri="{FF2B5EF4-FFF2-40B4-BE49-F238E27FC236}">
                <a16:creationId xmlns:a16="http://schemas.microsoft.com/office/drawing/2014/main" id="{1A2D4F9E-523D-4D83-9CCA-0A0A3EDC3C9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4C17232C-71C3-4C8F-94CC-B46F85BCC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824406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9537D33B-516E-4E1D-8155-1BB8818AF6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5C4ADFA-7B9A-45C2-ACE0-D65735EC0894}" type="slidenum">
              <a:rPr lang="en-US" altLang="en-US" sz="1300"/>
              <a:pPr>
                <a:spcBef>
                  <a:spcPct val="0"/>
                </a:spcBef>
              </a:pPr>
              <a:t>29</a:t>
            </a:fld>
            <a:endParaRPr lang="en-US" altLang="en-US" sz="1300"/>
          </a:p>
        </p:txBody>
      </p:sp>
      <p:sp>
        <p:nvSpPr>
          <p:cNvPr id="109571" name="Rectangle 2">
            <a:extLst>
              <a:ext uri="{FF2B5EF4-FFF2-40B4-BE49-F238E27FC236}">
                <a16:creationId xmlns:a16="http://schemas.microsoft.com/office/drawing/2014/main" id="{DD97AD53-BD51-4766-B4CC-07042C973C96}"/>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1F53E999-D5D9-4EE0-BF00-9FF2703BFF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4226830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42110E80-B291-467E-B6C9-4151025D1D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4694927-76E6-4EA2-BC0D-83CC70E039BB}" type="slidenum">
              <a:rPr lang="en-US" altLang="en-US" sz="1300"/>
              <a:pPr>
                <a:spcBef>
                  <a:spcPct val="0"/>
                </a:spcBef>
              </a:pPr>
              <a:t>30</a:t>
            </a:fld>
            <a:endParaRPr lang="en-US" altLang="en-US" sz="1300"/>
          </a:p>
        </p:txBody>
      </p:sp>
      <p:sp>
        <p:nvSpPr>
          <p:cNvPr id="111619" name="Rectangle 2">
            <a:extLst>
              <a:ext uri="{FF2B5EF4-FFF2-40B4-BE49-F238E27FC236}">
                <a16:creationId xmlns:a16="http://schemas.microsoft.com/office/drawing/2014/main" id="{263D960F-547C-4311-9DFB-F0B9B7184DE1}"/>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B4D7C663-09D8-4E58-BD41-5E440BEEA8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112496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1B06015-4375-4F47-98C5-80E32064B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9566348-BFEE-4085-9B98-BB3E51A967A7}" type="slidenum">
              <a:rPr lang="en-US" altLang="en-US"/>
              <a:pPr>
                <a:spcBef>
                  <a:spcPct val="0"/>
                </a:spcBef>
              </a:pPr>
              <a:t>38</a:t>
            </a:fld>
            <a:endParaRPr lang="en-US" altLang="en-US"/>
          </a:p>
        </p:txBody>
      </p:sp>
      <p:sp>
        <p:nvSpPr>
          <p:cNvPr id="51203" name="Rectangle 2">
            <a:extLst>
              <a:ext uri="{FF2B5EF4-FFF2-40B4-BE49-F238E27FC236}">
                <a16:creationId xmlns:a16="http://schemas.microsoft.com/office/drawing/2014/main" id="{400DAAEE-9188-46A0-8928-77476B356C7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31AFA1C-1C5D-441D-82BC-5AC4D121B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6974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8A60A3C-83B9-4899-851B-E58271EE25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2A6619-26FC-4C2B-BBB5-BE9514BF1391}" type="slidenum">
              <a:rPr lang="en-US" altLang="en-US"/>
              <a:pPr>
                <a:spcBef>
                  <a:spcPct val="0"/>
                </a:spcBef>
              </a:pPr>
              <a:t>8</a:t>
            </a:fld>
            <a:endParaRPr lang="en-US" altLang="en-US"/>
          </a:p>
        </p:txBody>
      </p:sp>
      <p:sp>
        <p:nvSpPr>
          <p:cNvPr id="20483" name="Rectangle 2">
            <a:extLst>
              <a:ext uri="{FF2B5EF4-FFF2-40B4-BE49-F238E27FC236}">
                <a16:creationId xmlns:a16="http://schemas.microsoft.com/office/drawing/2014/main" id="{19CE9E0F-6018-43CB-B763-D2A60ACCC8C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E9F0D31-793C-457E-82A5-88A01D82B9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94973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F7AA2A1-A200-485E-94E0-DF5E18462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3D95FDE-07CC-4A10-B7F5-32DEE8BA7590}" type="slidenum">
              <a:rPr lang="en-US" altLang="en-US"/>
              <a:pPr>
                <a:spcBef>
                  <a:spcPct val="0"/>
                </a:spcBef>
              </a:pPr>
              <a:t>39</a:t>
            </a:fld>
            <a:endParaRPr lang="en-US" altLang="en-US"/>
          </a:p>
        </p:txBody>
      </p:sp>
      <p:sp>
        <p:nvSpPr>
          <p:cNvPr id="53251" name="Rectangle 2">
            <a:extLst>
              <a:ext uri="{FF2B5EF4-FFF2-40B4-BE49-F238E27FC236}">
                <a16:creationId xmlns:a16="http://schemas.microsoft.com/office/drawing/2014/main" id="{CC1245F7-63F5-4598-8B60-BFF2F30A0FD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4D4994E5-3B48-4092-B80F-C37B76685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65504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40</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9074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41</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13117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44337F7-50FA-4021-BC54-20BEE3F6C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7E9C3-BD75-46A3-867E-65FA35FE9943}" type="slidenum">
              <a:rPr lang="en-US" altLang="en-US"/>
              <a:pPr>
                <a:spcBef>
                  <a:spcPct val="0"/>
                </a:spcBef>
              </a:pPr>
              <a:t>42</a:t>
            </a:fld>
            <a:endParaRPr lang="en-US" altLang="en-US"/>
          </a:p>
        </p:txBody>
      </p:sp>
      <p:sp>
        <p:nvSpPr>
          <p:cNvPr id="57347" name="Rectangle 2">
            <a:extLst>
              <a:ext uri="{FF2B5EF4-FFF2-40B4-BE49-F238E27FC236}">
                <a16:creationId xmlns:a16="http://schemas.microsoft.com/office/drawing/2014/main" id="{958E696C-C7BE-499B-8D32-37876C7BD16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18E99F0-F35A-4648-A298-134C44B1E7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72503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43</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4781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44DF81E-872F-4CD0-AFBD-47B6CCE5D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7A2061F-9093-42ED-A4F3-987491992B71}" type="slidenum">
              <a:rPr lang="en-US" altLang="en-US"/>
              <a:pPr>
                <a:spcBef>
                  <a:spcPct val="0"/>
                </a:spcBef>
              </a:pPr>
              <a:t>44</a:t>
            </a:fld>
            <a:endParaRPr lang="en-US" altLang="en-US"/>
          </a:p>
        </p:txBody>
      </p:sp>
      <p:sp>
        <p:nvSpPr>
          <p:cNvPr id="61443" name="Rectangle 2">
            <a:extLst>
              <a:ext uri="{FF2B5EF4-FFF2-40B4-BE49-F238E27FC236}">
                <a16:creationId xmlns:a16="http://schemas.microsoft.com/office/drawing/2014/main" id="{EED39568-5F8D-4E78-88C7-1975CE027DBC}"/>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C45C962-0B5D-4F26-9A10-61DE452DC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05856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07BE2E-CD49-4007-A746-9E7BC97E9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pPr>
                <a:spcBef>
                  <a:spcPct val="0"/>
                </a:spcBef>
              </a:pPr>
              <a:t>46</a:t>
            </a:fld>
            <a:endParaRPr lang="en-US" altLang="en-US"/>
          </a:p>
        </p:txBody>
      </p:sp>
      <p:sp>
        <p:nvSpPr>
          <p:cNvPr id="64515" name="Rectangle 2">
            <a:extLst>
              <a:ext uri="{FF2B5EF4-FFF2-40B4-BE49-F238E27FC236}">
                <a16:creationId xmlns:a16="http://schemas.microsoft.com/office/drawing/2014/main" id="{048AD38A-DA1E-4E9E-B746-D9DC296EF45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FBAAC0F-5BDD-45F4-AAE7-FD45B13CE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49575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9FEE978-6044-4D2E-8F9F-32A6AE15B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CB2606-DECF-45B3-A0F6-8771E5D1B393}" type="slidenum">
              <a:rPr lang="en-US" altLang="en-US"/>
              <a:pPr>
                <a:spcBef>
                  <a:spcPct val="0"/>
                </a:spcBef>
              </a:pPr>
              <a:t>47</a:t>
            </a:fld>
            <a:endParaRPr lang="en-US" altLang="en-US"/>
          </a:p>
        </p:txBody>
      </p:sp>
      <p:sp>
        <p:nvSpPr>
          <p:cNvPr id="66563" name="Rectangle 2">
            <a:extLst>
              <a:ext uri="{FF2B5EF4-FFF2-40B4-BE49-F238E27FC236}">
                <a16:creationId xmlns:a16="http://schemas.microsoft.com/office/drawing/2014/main" id="{A94E872E-7942-443C-ADE8-42F93E345AB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6B2C401-F648-4E44-981B-48E8A3DD43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19365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D39EA6C-42C4-49FA-A04B-E724C52723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5AE1339-B637-4260-8C8B-8BD687B29C9D}" type="slidenum">
              <a:rPr lang="en-US" altLang="en-US"/>
              <a:pPr>
                <a:spcBef>
                  <a:spcPct val="0"/>
                </a:spcBef>
              </a:pPr>
              <a:t>48</a:t>
            </a:fld>
            <a:endParaRPr lang="en-US" altLang="en-US"/>
          </a:p>
        </p:txBody>
      </p:sp>
      <p:sp>
        <p:nvSpPr>
          <p:cNvPr id="68611" name="Rectangle 2">
            <a:extLst>
              <a:ext uri="{FF2B5EF4-FFF2-40B4-BE49-F238E27FC236}">
                <a16:creationId xmlns:a16="http://schemas.microsoft.com/office/drawing/2014/main" id="{24F4CFF6-94AC-4A55-8E7A-B46A95728E5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6080C2F-B19D-4F75-8687-069C24ED2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16590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50</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7100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8C1544A-10C5-41D5-BE9F-0F5FFAC90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58AEBB-0155-4B61-8D5B-283345223885}" type="slidenum">
              <a:rPr lang="en-US" altLang="en-US"/>
              <a:pPr>
                <a:spcBef>
                  <a:spcPct val="0"/>
                </a:spcBef>
              </a:pPr>
              <a:t>9</a:t>
            </a:fld>
            <a:endParaRPr lang="en-US" altLang="en-US"/>
          </a:p>
        </p:txBody>
      </p:sp>
      <p:sp>
        <p:nvSpPr>
          <p:cNvPr id="22531" name="Rectangle 2">
            <a:extLst>
              <a:ext uri="{FF2B5EF4-FFF2-40B4-BE49-F238E27FC236}">
                <a16:creationId xmlns:a16="http://schemas.microsoft.com/office/drawing/2014/main" id="{D6171361-ED55-4304-B92D-1B39E353D0B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31805C8-25FE-4591-82A9-583FCE3F7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99672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ECC75F1-FF96-44EB-9E57-7B4029AEE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18ACC0-49F8-47AD-970F-E6ED5878580B}" type="slidenum">
              <a:rPr lang="en-US" altLang="en-US"/>
              <a:pPr>
                <a:spcBef>
                  <a:spcPct val="0"/>
                </a:spcBef>
              </a:pPr>
              <a:t>51</a:t>
            </a:fld>
            <a:endParaRPr lang="en-US" altLang="en-US"/>
          </a:p>
        </p:txBody>
      </p:sp>
      <p:sp>
        <p:nvSpPr>
          <p:cNvPr id="74755" name="Rectangle 2">
            <a:extLst>
              <a:ext uri="{FF2B5EF4-FFF2-40B4-BE49-F238E27FC236}">
                <a16:creationId xmlns:a16="http://schemas.microsoft.com/office/drawing/2014/main" id="{94DFE4F3-2356-4D53-BC8E-C847746CD5E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C376C0-3BE1-415B-9426-66FD918A0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9937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ABB337A-7416-4EA0-B63B-3F3E233AD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5B2E15-168D-404D-B3E5-D811B39D72AB}" type="slidenum">
              <a:rPr lang="en-US" altLang="en-US"/>
              <a:pPr>
                <a:spcBef>
                  <a:spcPct val="0"/>
                </a:spcBef>
              </a:pPr>
              <a:t>53</a:t>
            </a:fld>
            <a:endParaRPr lang="en-US" altLang="en-US"/>
          </a:p>
        </p:txBody>
      </p:sp>
      <p:sp>
        <p:nvSpPr>
          <p:cNvPr id="76803" name="Rectangle 2">
            <a:extLst>
              <a:ext uri="{FF2B5EF4-FFF2-40B4-BE49-F238E27FC236}">
                <a16:creationId xmlns:a16="http://schemas.microsoft.com/office/drawing/2014/main" id="{38E8E170-8726-477F-A246-82382BBD6D2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ECF24F5-E536-40B5-A388-459BFDBDD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3268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3559CD3-DE10-4005-9316-DA78585EA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DC10EE-63E0-4227-A36A-67C2F043110C}" type="slidenum">
              <a:rPr lang="en-US" altLang="en-US"/>
              <a:pPr>
                <a:spcBef>
                  <a:spcPct val="0"/>
                </a:spcBef>
              </a:pPr>
              <a:t>54</a:t>
            </a:fld>
            <a:endParaRPr lang="en-US" altLang="en-US"/>
          </a:p>
        </p:txBody>
      </p:sp>
      <p:sp>
        <p:nvSpPr>
          <p:cNvPr id="78851" name="Rectangle 2">
            <a:extLst>
              <a:ext uri="{FF2B5EF4-FFF2-40B4-BE49-F238E27FC236}">
                <a16:creationId xmlns:a16="http://schemas.microsoft.com/office/drawing/2014/main" id="{C7D3DFD0-427F-437C-952B-2FFAA5FBDA4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C53DDDB-BBE4-4830-A772-48EB4E456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41429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F7092FC-A0F3-4562-BBBC-D1152A102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A6C910-6398-48B8-8ED3-30ACA795710E}" type="slidenum">
              <a:rPr lang="en-US" altLang="en-US"/>
              <a:pPr>
                <a:spcBef>
                  <a:spcPct val="0"/>
                </a:spcBef>
              </a:pPr>
              <a:t>55</a:t>
            </a:fld>
            <a:endParaRPr lang="en-US" altLang="en-US"/>
          </a:p>
        </p:txBody>
      </p:sp>
      <p:sp>
        <p:nvSpPr>
          <p:cNvPr id="80899" name="Rectangle 2">
            <a:extLst>
              <a:ext uri="{FF2B5EF4-FFF2-40B4-BE49-F238E27FC236}">
                <a16:creationId xmlns:a16="http://schemas.microsoft.com/office/drawing/2014/main" id="{5A228FE6-43E8-4CC2-93E1-40D7894ECF9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FF91C14-76BF-40D6-A170-A521689250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20832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89C2380-DD83-417E-8993-3E83E876F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93E869-9D40-4B88-8E40-B0ACF785DB22}" type="slidenum">
              <a:rPr lang="en-US" altLang="en-US"/>
              <a:pPr>
                <a:spcBef>
                  <a:spcPct val="0"/>
                </a:spcBef>
              </a:pPr>
              <a:t>56</a:t>
            </a:fld>
            <a:endParaRPr lang="en-US" altLang="en-US"/>
          </a:p>
        </p:txBody>
      </p:sp>
      <p:sp>
        <p:nvSpPr>
          <p:cNvPr id="82947" name="Rectangle 2">
            <a:extLst>
              <a:ext uri="{FF2B5EF4-FFF2-40B4-BE49-F238E27FC236}">
                <a16:creationId xmlns:a16="http://schemas.microsoft.com/office/drawing/2014/main" id="{86891FF3-6310-4B2B-9BBA-3BD705C15EE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E2D25C5-071E-46E9-AB50-21CB67614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651205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EB7A463-DB2F-4593-9E41-069B4BF3E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8EC5A6-CA0A-4B93-9AE1-9C51E7E4F0A0}" type="slidenum">
              <a:rPr lang="en-US" altLang="en-US"/>
              <a:pPr>
                <a:spcBef>
                  <a:spcPct val="0"/>
                </a:spcBef>
              </a:pPr>
              <a:t>57</a:t>
            </a:fld>
            <a:endParaRPr lang="en-US" altLang="en-US"/>
          </a:p>
        </p:txBody>
      </p:sp>
      <p:sp>
        <p:nvSpPr>
          <p:cNvPr id="84995" name="Rectangle 2">
            <a:extLst>
              <a:ext uri="{FF2B5EF4-FFF2-40B4-BE49-F238E27FC236}">
                <a16:creationId xmlns:a16="http://schemas.microsoft.com/office/drawing/2014/main" id="{6CFF0221-CA6B-4D1B-A3C8-6874FCCEEF5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42A2413-B610-4EAB-97EF-BF4B6A27AF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789334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16C5B21-E863-445D-9DA4-2B041C1CE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9D611E8-E558-46B3-9611-D02AC771076E}" type="slidenum">
              <a:rPr lang="en-US" altLang="en-US"/>
              <a:pPr>
                <a:spcBef>
                  <a:spcPct val="0"/>
                </a:spcBef>
              </a:pPr>
              <a:t>58</a:t>
            </a:fld>
            <a:endParaRPr lang="en-US" altLang="en-US"/>
          </a:p>
        </p:txBody>
      </p:sp>
      <p:sp>
        <p:nvSpPr>
          <p:cNvPr id="87043" name="Rectangle 2">
            <a:extLst>
              <a:ext uri="{FF2B5EF4-FFF2-40B4-BE49-F238E27FC236}">
                <a16:creationId xmlns:a16="http://schemas.microsoft.com/office/drawing/2014/main" id="{A9B3F4B0-0CA9-477B-9D07-09B144085FD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23B7D8A-A03D-4DC1-809E-381D45FDF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165955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249BD36-102A-4631-857E-2CB6D1FD6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73CA7CE-698A-4263-91A8-AF3B66C5F188}" type="slidenum">
              <a:rPr lang="en-US" altLang="en-US"/>
              <a:pPr>
                <a:spcBef>
                  <a:spcPct val="0"/>
                </a:spcBef>
              </a:pPr>
              <a:t>59</a:t>
            </a:fld>
            <a:endParaRPr lang="en-US" altLang="en-US"/>
          </a:p>
        </p:txBody>
      </p:sp>
      <p:sp>
        <p:nvSpPr>
          <p:cNvPr id="89091" name="Rectangle 2">
            <a:extLst>
              <a:ext uri="{FF2B5EF4-FFF2-40B4-BE49-F238E27FC236}">
                <a16:creationId xmlns:a16="http://schemas.microsoft.com/office/drawing/2014/main" id="{6CFF2B0C-4A73-436F-8BB6-A68FABA6444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D40C941-A8A7-46CD-8549-B48D8C174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41885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769BAA2-2A96-482B-9A16-1B73B0B0B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63A2678-797E-458D-9724-43E4EADCB2CF}" type="slidenum">
              <a:rPr lang="en-US" altLang="en-US"/>
              <a:pPr>
                <a:spcBef>
                  <a:spcPct val="0"/>
                </a:spcBef>
              </a:pPr>
              <a:t>60</a:t>
            </a:fld>
            <a:endParaRPr lang="en-US" altLang="en-US"/>
          </a:p>
        </p:txBody>
      </p:sp>
      <p:sp>
        <p:nvSpPr>
          <p:cNvPr id="91139" name="Rectangle 2">
            <a:extLst>
              <a:ext uri="{FF2B5EF4-FFF2-40B4-BE49-F238E27FC236}">
                <a16:creationId xmlns:a16="http://schemas.microsoft.com/office/drawing/2014/main" id="{5B9357E7-CAC8-4067-A91E-3CA75C7C43E9}"/>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E2AD840-3FC3-4E62-B93E-1D8ECB872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904840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B753B3D-93BF-48AC-B514-D4380ADE6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B727037-B529-4C02-BD94-50107701C26A}" type="slidenum">
              <a:rPr lang="en-US" altLang="en-US"/>
              <a:pPr>
                <a:spcBef>
                  <a:spcPct val="0"/>
                </a:spcBef>
              </a:pPr>
              <a:t>61</a:t>
            </a:fld>
            <a:endParaRPr lang="en-US" altLang="en-US"/>
          </a:p>
        </p:txBody>
      </p:sp>
      <p:sp>
        <p:nvSpPr>
          <p:cNvPr id="93187" name="Rectangle 2">
            <a:extLst>
              <a:ext uri="{FF2B5EF4-FFF2-40B4-BE49-F238E27FC236}">
                <a16:creationId xmlns:a16="http://schemas.microsoft.com/office/drawing/2014/main" id="{6A76DBD9-2BEC-4572-8890-59DABD8FFC0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8C09F81-0457-478C-B646-7E42FE87C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22600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5551B6-F202-41C7-9919-C9D7CFDD0F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98B507-36CD-452D-B3F8-31AD42CE15FF}" type="slidenum">
              <a:rPr lang="en-US" altLang="en-US"/>
              <a:pPr>
                <a:spcBef>
                  <a:spcPct val="0"/>
                </a:spcBef>
              </a:pPr>
              <a:t>10</a:t>
            </a:fld>
            <a:endParaRPr lang="en-US" altLang="en-US"/>
          </a:p>
        </p:txBody>
      </p:sp>
      <p:sp>
        <p:nvSpPr>
          <p:cNvPr id="24579" name="Rectangle 2">
            <a:extLst>
              <a:ext uri="{FF2B5EF4-FFF2-40B4-BE49-F238E27FC236}">
                <a16:creationId xmlns:a16="http://schemas.microsoft.com/office/drawing/2014/main" id="{A97D8762-D09A-4267-9D70-BE56B46690D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64E75D3-B753-40E5-8669-F958D69C7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2283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7D5C350-4B93-45DA-8FAE-CF897A458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4DD776-AE23-45CC-9BBA-2D74E0D5318D}" type="slidenum">
              <a:rPr lang="en-US" altLang="en-US"/>
              <a:pPr>
                <a:spcBef>
                  <a:spcPct val="0"/>
                </a:spcBef>
              </a:pPr>
              <a:t>62</a:t>
            </a:fld>
            <a:endParaRPr lang="en-US" altLang="en-US"/>
          </a:p>
        </p:txBody>
      </p:sp>
      <p:sp>
        <p:nvSpPr>
          <p:cNvPr id="95235" name="Rectangle 2">
            <a:extLst>
              <a:ext uri="{FF2B5EF4-FFF2-40B4-BE49-F238E27FC236}">
                <a16:creationId xmlns:a16="http://schemas.microsoft.com/office/drawing/2014/main" id="{D7110030-7440-4274-8719-3C8343B4DCA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A91128D-0776-48A8-81EC-82862AE40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370193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E01CAD0-5F23-4D28-BEEA-0FDA9633A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pPr>
                <a:spcBef>
                  <a:spcPct val="0"/>
                </a:spcBef>
              </a:pPr>
              <a:t>63</a:t>
            </a:fld>
            <a:endParaRPr lang="en-US" altLang="en-US"/>
          </a:p>
        </p:txBody>
      </p:sp>
      <p:sp>
        <p:nvSpPr>
          <p:cNvPr id="97283" name="Rectangle 2">
            <a:extLst>
              <a:ext uri="{FF2B5EF4-FFF2-40B4-BE49-F238E27FC236}">
                <a16:creationId xmlns:a16="http://schemas.microsoft.com/office/drawing/2014/main" id="{6B66C5B2-DFE5-45A7-9841-48F9A016A6C7}"/>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7B10E24-38E2-4E3E-AB4B-88693277D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33417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82A1B1B-F105-4542-8C84-F3577F839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AE584F-BE77-4CB7-BA8C-A68D1227213D}" type="slidenum">
              <a:rPr lang="en-US" altLang="en-US"/>
              <a:pPr>
                <a:spcBef>
                  <a:spcPct val="0"/>
                </a:spcBef>
              </a:pPr>
              <a:t>64</a:t>
            </a:fld>
            <a:endParaRPr lang="en-US" altLang="en-US"/>
          </a:p>
        </p:txBody>
      </p:sp>
      <p:sp>
        <p:nvSpPr>
          <p:cNvPr id="101379" name="Rectangle 2">
            <a:extLst>
              <a:ext uri="{FF2B5EF4-FFF2-40B4-BE49-F238E27FC236}">
                <a16:creationId xmlns:a16="http://schemas.microsoft.com/office/drawing/2014/main" id="{850431C6-2CED-448B-86D5-66F5582BBC5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23CF82B-25A6-4AEA-B852-622167DB5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12314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65</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9718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66</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3661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388A9BE-CAEE-40C7-A9AC-A6A2AFA68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967966D-D241-441D-8A98-B44F3BCDA90B}" type="slidenum">
              <a:rPr lang="en-US" altLang="en-US"/>
              <a:pPr>
                <a:spcBef>
                  <a:spcPct val="0"/>
                </a:spcBef>
              </a:pPr>
              <a:t>67</a:t>
            </a:fld>
            <a:endParaRPr lang="en-US" altLang="en-US"/>
          </a:p>
        </p:txBody>
      </p:sp>
      <p:sp>
        <p:nvSpPr>
          <p:cNvPr id="107523" name="Rectangle 2">
            <a:extLst>
              <a:ext uri="{FF2B5EF4-FFF2-40B4-BE49-F238E27FC236}">
                <a16:creationId xmlns:a16="http://schemas.microsoft.com/office/drawing/2014/main" id="{A73D03FA-2A61-43B5-9CAC-FB54DF93DEC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D62D1324-E1FC-4253-B012-6A729B166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30320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2B87CB8-9DD2-4BE0-98B5-BA889B46ED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269A15-F8FA-4B14-9339-75723294DD04}" type="slidenum">
              <a:rPr lang="en-US" altLang="en-US"/>
              <a:pPr>
                <a:spcBef>
                  <a:spcPct val="0"/>
                </a:spcBef>
              </a:pPr>
              <a:t>68</a:t>
            </a:fld>
            <a:endParaRPr lang="en-US" altLang="en-US"/>
          </a:p>
        </p:txBody>
      </p:sp>
      <p:sp>
        <p:nvSpPr>
          <p:cNvPr id="105475" name="Rectangle 2">
            <a:extLst>
              <a:ext uri="{FF2B5EF4-FFF2-40B4-BE49-F238E27FC236}">
                <a16:creationId xmlns:a16="http://schemas.microsoft.com/office/drawing/2014/main" id="{8E7D9A2B-1067-4164-98DA-EE39329FE45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00B00AE-D509-49B5-9EF3-0E257B5B8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29963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0FCF47F-4348-498B-B820-B9B73C6D5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F0E0E8-D17B-41A3-B753-2245199CBB30}" type="slidenum">
              <a:rPr lang="en-US" altLang="en-US"/>
              <a:pPr>
                <a:spcBef>
                  <a:spcPct val="0"/>
                </a:spcBef>
              </a:pPr>
              <a:t>11</a:t>
            </a:fld>
            <a:endParaRPr lang="en-US" altLang="en-US"/>
          </a:p>
        </p:txBody>
      </p:sp>
      <p:sp>
        <p:nvSpPr>
          <p:cNvPr id="26627" name="Rectangle 2">
            <a:extLst>
              <a:ext uri="{FF2B5EF4-FFF2-40B4-BE49-F238E27FC236}">
                <a16:creationId xmlns:a16="http://schemas.microsoft.com/office/drawing/2014/main" id="{E6EC2138-3D91-405A-B29F-B1C527799DD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7519BCB-959F-4CA7-86A5-A3590C17A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30994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BC8D124-B136-42BA-B33A-1DF2378A5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3A896A-CD88-45BB-883A-A5A6ACCFC261}" type="slidenum">
              <a:rPr lang="en-US" altLang="en-US"/>
              <a:pPr>
                <a:spcBef>
                  <a:spcPct val="0"/>
                </a:spcBef>
              </a:pPr>
              <a:t>12</a:t>
            </a:fld>
            <a:endParaRPr lang="en-US" altLang="en-US"/>
          </a:p>
        </p:txBody>
      </p:sp>
      <p:sp>
        <p:nvSpPr>
          <p:cNvPr id="28675" name="Rectangle 2">
            <a:extLst>
              <a:ext uri="{FF2B5EF4-FFF2-40B4-BE49-F238E27FC236}">
                <a16:creationId xmlns:a16="http://schemas.microsoft.com/office/drawing/2014/main" id="{D0E5C191-44C7-4313-85F7-8BD71D8C931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12ECE34-0B14-4777-B117-F516895DE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5007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13</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7979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14</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3856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15</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about </a:t>
            </a:r>
            <a:r>
              <a:rPr lang="en-US" altLang="en-US" dirty="0">
                <a:sym typeface="Greek Symbols" pitchFamily="18" charset="2"/>
              </a:rPr>
              <a:t>(r </a:t>
            </a:r>
            <a:r>
              <a:rPr lang="en-IN" dirty="0"/>
              <a:t>⟕ s) ⟕ t  vs </a:t>
            </a:r>
            <a:r>
              <a:rPr lang="en-US" altLang="en-US" dirty="0">
                <a:sym typeface="Greek Symbols" pitchFamily="18" charset="2"/>
              </a:rPr>
              <a:t>(r </a:t>
            </a:r>
            <a:r>
              <a:rPr lang="en-IN" dirty="0"/>
              <a:t>⟕ t) ⟕ s assuming r has common attributes with s and t?  Hint: consider 2 cases where s and t have common attributes and those where they have no common attribute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964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DF017-8E1D-467C-85ED-536568CB5E90}"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A95B2-0687-4F88-A265-C6A8432A5357}" type="slidenum">
              <a:rPr lang="en-US" smtClean="0"/>
              <a:t>‹#›</a:t>
            </a:fld>
            <a:endParaRPr lang="en-US"/>
          </a:p>
        </p:txBody>
      </p:sp>
    </p:spTree>
    <p:extLst>
      <p:ext uri="{BB962C8B-B14F-4D97-AF65-F5344CB8AC3E}">
        <p14:creationId xmlns:p14="http://schemas.microsoft.com/office/powerpoint/2010/main" val="364835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DF017-8E1D-467C-85ED-536568CB5E90}"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A95B2-0687-4F88-A265-C6A8432A5357}" type="slidenum">
              <a:rPr lang="en-US" smtClean="0"/>
              <a:t>‹#›</a:t>
            </a:fld>
            <a:endParaRPr lang="en-US"/>
          </a:p>
        </p:txBody>
      </p:sp>
    </p:spTree>
    <p:extLst>
      <p:ext uri="{BB962C8B-B14F-4D97-AF65-F5344CB8AC3E}">
        <p14:creationId xmlns:p14="http://schemas.microsoft.com/office/powerpoint/2010/main" val="417995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DF017-8E1D-467C-85ED-536568CB5E90}"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A95B2-0687-4F88-A265-C6A8432A5357}" type="slidenum">
              <a:rPr lang="en-US" smtClean="0"/>
              <a:t>‹#›</a:t>
            </a:fld>
            <a:endParaRPr lang="en-US"/>
          </a:p>
        </p:txBody>
      </p:sp>
    </p:spTree>
    <p:extLst>
      <p:ext uri="{BB962C8B-B14F-4D97-AF65-F5344CB8AC3E}">
        <p14:creationId xmlns:p14="http://schemas.microsoft.com/office/powerpoint/2010/main" val="194468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DF017-8E1D-467C-85ED-536568CB5E90}"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A95B2-0687-4F88-A265-C6A8432A5357}" type="slidenum">
              <a:rPr lang="en-US" smtClean="0"/>
              <a:t>‹#›</a:t>
            </a:fld>
            <a:endParaRPr lang="en-US"/>
          </a:p>
        </p:txBody>
      </p:sp>
    </p:spTree>
    <p:extLst>
      <p:ext uri="{BB962C8B-B14F-4D97-AF65-F5344CB8AC3E}">
        <p14:creationId xmlns:p14="http://schemas.microsoft.com/office/powerpoint/2010/main" val="347283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DF017-8E1D-467C-85ED-536568CB5E90}"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A95B2-0687-4F88-A265-C6A8432A5357}" type="slidenum">
              <a:rPr lang="en-US" smtClean="0"/>
              <a:t>‹#›</a:t>
            </a:fld>
            <a:endParaRPr lang="en-US"/>
          </a:p>
        </p:txBody>
      </p:sp>
    </p:spTree>
    <p:extLst>
      <p:ext uri="{BB962C8B-B14F-4D97-AF65-F5344CB8AC3E}">
        <p14:creationId xmlns:p14="http://schemas.microsoft.com/office/powerpoint/2010/main" val="107402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DF017-8E1D-467C-85ED-536568CB5E90}"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A95B2-0687-4F88-A265-C6A8432A5357}" type="slidenum">
              <a:rPr lang="en-US" smtClean="0"/>
              <a:t>‹#›</a:t>
            </a:fld>
            <a:endParaRPr lang="en-US"/>
          </a:p>
        </p:txBody>
      </p:sp>
    </p:spTree>
    <p:extLst>
      <p:ext uri="{BB962C8B-B14F-4D97-AF65-F5344CB8AC3E}">
        <p14:creationId xmlns:p14="http://schemas.microsoft.com/office/powerpoint/2010/main" val="271802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DF017-8E1D-467C-85ED-536568CB5E90}" type="datetimeFigureOut">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A95B2-0687-4F88-A265-C6A8432A5357}" type="slidenum">
              <a:rPr lang="en-US" smtClean="0"/>
              <a:t>‹#›</a:t>
            </a:fld>
            <a:endParaRPr lang="en-US"/>
          </a:p>
        </p:txBody>
      </p:sp>
    </p:spTree>
    <p:extLst>
      <p:ext uri="{BB962C8B-B14F-4D97-AF65-F5344CB8AC3E}">
        <p14:creationId xmlns:p14="http://schemas.microsoft.com/office/powerpoint/2010/main" val="219001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DF017-8E1D-467C-85ED-536568CB5E90}"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A95B2-0687-4F88-A265-C6A8432A5357}" type="slidenum">
              <a:rPr lang="en-US" smtClean="0"/>
              <a:t>‹#›</a:t>
            </a:fld>
            <a:endParaRPr lang="en-US"/>
          </a:p>
        </p:txBody>
      </p:sp>
    </p:spTree>
    <p:extLst>
      <p:ext uri="{BB962C8B-B14F-4D97-AF65-F5344CB8AC3E}">
        <p14:creationId xmlns:p14="http://schemas.microsoft.com/office/powerpoint/2010/main" val="168174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DF017-8E1D-467C-85ED-536568CB5E90}"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A95B2-0687-4F88-A265-C6A8432A5357}" type="slidenum">
              <a:rPr lang="en-US" smtClean="0"/>
              <a:t>‹#›</a:t>
            </a:fld>
            <a:endParaRPr lang="en-US"/>
          </a:p>
        </p:txBody>
      </p:sp>
    </p:spTree>
    <p:extLst>
      <p:ext uri="{BB962C8B-B14F-4D97-AF65-F5344CB8AC3E}">
        <p14:creationId xmlns:p14="http://schemas.microsoft.com/office/powerpoint/2010/main" val="136390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DF017-8E1D-467C-85ED-536568CB5E90}"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A95B2-0687-4F88-A265-C6A8432A5357}" type="slidenum">
              <a:rPr lang="en-US" smtClean="0"/>
              <a:t>‹#›</a:t>
            </a:fld>
            <a:endParaRPr lang="en-US"/>
          </a:p>
        </p:txBody>
      </p:sp>
    </p:spTree>
    <p:extLst>
      <p:ext uri="{BB962C8B-B14F-4D97-AF65-F5344CB8AC3E}">
        <p14:creationId xmlns:p14="http://schemas.microsoft.com/office/powerpoint/2010/main" val="175837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DF017-8E1D-467C-85ED-536568CB5E90}"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A95B2-0687-4F88-A265-C6A8432A5357}" type="slidenum">
              <a:rPr lang="en-US" smtClean="0"/>
              <a:t>‹#›</a:t>
            </a:fld>
            <a:endParaRPr lang="en-US"/>
          </a:p>
        </p:txBody>
      </p:sp>
    </p:spTree>
    <p:extLst>
      <p:ext uri="{BB962C8B-B14F-4D97-AF65-F5344CB8AC3E}">
        <p14:creationId xmlns:p14="http://schemas.microsoft.com/office/powerpoint/2010/main" val="2186599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DF017-8E1D-467C-85ED-536568CB5E90}" type="datetimeFigureOut">
              <a:rPr lang="en-US" smtClean="0"/>
              <a:t>10/18/2021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A95B2-0687-4F88-A265-C6A8432A5357}" type="slidenum">
              <a:rPr lang="en-US" smtClean="0"/>
              <a:t>‹#›</a:t>
            </a:fld>
            <a:endParaRPr lang="en-US"/>
          </a:p>
        </p:txBody>
      </p:sp>
    </p:spTree>
    <p:extLst>
      <p:ext uri="{BB962C8B-B14F-4D97-AF65-F5344CB8AC3E}">
        <p14:creationId xmlns:p14="http://schemas.microsoft.com/office/powerpoint/2010/main" val="2524160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e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3.emf"/><Relationship Id="rId4" Type="http://schemas.openxmlformats.org/officeDocument/2006/relationships/oleObject" Target="../embeddings/oleObject4.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5.emf"/><Relationship Id="rId4"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5/7330</a:t>
            </a:r>
          </a:p>
        </p:txBody>
      </p:sp>
      <p:sp>
        <p:nvSpPr>
          <p:cNvPr id="3" name="Subtitle 2"/>
          <p:cNvSpPr>
            <a:spLocks noGrp="1"/>
          </p:cNvSpPr>
          <p:nvPr>
            <p:ph type="subTitle" idx="1"/>
          </p:nvPr>
        </p:nvSpPr>
        <p:spPr/>
        <p:txBody>
          <a:bodyPr/>
          <a:lstStyle/>
          <a:p>
            <a:r>
              <a:rPr lang="en-US" dirty="0"/>
              <a:t>Query Optimization</a:t>
            </a:r>
          </a:p>
        </p:txBody>
      </p:sp>
    </p:spTree>
    <p:extLst>
      <p:ext uri="{BB962C8B-B14F-4D97-AF65-F5344CB8AC3E}">
        <p14:creationId xmlns:p14="http://schemas.microsoft.com/office/powerpoint/2010/main" val="402790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13BE5181-BC0D-4E3C-B803-BDBB6753C8E0}"/>
              </a:ext>
            </a:extLst>
          </p:cNvPr>
          <p:cNvSpPr>
            <a:spLocks noGrp="1" noChangeArrowheads="1"/>
          </p:cNvSpPr>
          <p:nvPr>
            <p:ph type="title"/>
          </p:nvPr>
        </p:nvSpPr>
        <p:spPr>
          <a:xfrm>
            <a:off x="701745" y="426624"/>
            <a:ext cx="8077200" cy="609600"/>
          </a:xfrm>
        </p:spPr>
        <p:txBody>
          <a:bodyPr>
            <a:normAutofit fontScale="90000"/>
          </a:bodyPr>
          <a:lstStyle/>
          <a:p>
            <a:pPr>
              <a:defRPr/>
            </a:pPr>
            <a:r>
              <a:rPr lang="en-US" altLang="en-US" dirty="0">
                <a:effectLst>
                  <a:outerShdw blurRad="38100" dist="38100" dir="2700000" algn="tl">
                    <a:srgbClr val="C0C0C0"/>
                  </a:outerShdw>
                </a:effectLst>
              </a:rPr>
              <a:t>Pictorial Depiction of Equivalence Rules</a:t>
            </a:r>
          </a:p>
        </p:txBody>
      </p:sp>
      <p:pic>
        <p:nvPicPr>
          <p:cNvPr id="3" name="Graphic 2">
            <a:extLst>
              <a:ext uri="{FF2B5EF4-FFF2-40B4-BE49-F238E27FC236}">
                <a16:creationId xmlns:a16="http://schemas.microsoft.com/office/drawing/2014/main" id="{BBF349FB-4CB9-462F-A282-31330CD919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923" y="1423786"/>
            <a:ext cx="6917843" cy="51331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6B49CD74-8487-4512-88D7-665692A992DF}"/>
              </a:ext>
            </a:extLst>
          </p:cNvPr>
          <p:cNvSpPr>
            <a:spLocks noGrp="1" noChangeArrowheads="1"/>
          </p:cNvSpPr>
          <p:nvPr>
            <p:ph type="title"/>
          </p:nvPr>
        </p:nvSpPr>
        <p:spPr>
          <a:xfrm>
            <a:off x="628650" y="206100"/>
            <a:ext cx="7886700" cy="1325563"/>
          </a:xfrm>
        </p:spPr>
        <p:txBody>
          <a:bodyPr/>
          <a:lstStyle/>
          <a:p>
            <a:pPr>
              <a:defRPr/>
            </a:pPr>
            <a:r>
              <a:rPr lang="en-US" altLang="en-US" dirty="0">
                <a:effectLst>
                  <a:outerShdw blurRad="38100" dist="38100" dir="2700000" algn="tl">
                    <a:srgbClr val="C0C0C0"/>
                  </a:outerShdw>
                </a:effectLst>
              </a:rPr>
              <a:t>Equivalence Rules (Cont.)</a:t>
            </a:r>
          </a:p>
        </p:txBody>
      </p:sp>
      <p:sp>
        <p:nvSpPr>
          <p:cNvPr id="25603" name="Rectangle 3">
            <a:extLst>
              <a:ext uri="{FF2B5EF4-FFF2-40B4-BE49-F238E27FC236}">
                <a16:creationId xmlns:a16="http://schemas.microsoft.com/office/drawing/2014/main" id="{D1631F66-0C00-49F9-97DF-D953852A7E86}"/>
              </a:ext>
            </a:extLst>
          </p:cNvPr>
          <p:cNvSpPr>
            <a:spLocks noGrp="1" noChangeArrowheads="1"/>
          </p:cNvSpPr>
          <p:nvPr>
            <p:ph idx="1"/>
          </p:nvPr>
        </p:nvSpPr>
        <p:spPr>
          <a:xfrm>
            <a:off x="628650" y="1283928"/>
            <a:ext cx="8152180" cy="5367972"/>
          </a:xfrm>
        </p:spPr>
        <p:txBody>
          <a:bodyPr>
            <a:normAutofit lnSpcReduction="10000"/>
          </a:bodyPr>
          <a:lstStyle/>
          <a:p>
            <a:pPr>
              <a:buNone/>
            </a:pPr>
            <a:r>
              <a:rPr lang="en-US" altLang="en-US" dirty="0"/>
              <a:t>7.	The selection operation distributes over the theta join operation under the following two conditions:</a:t>
            </a:r>
            <a:br>
              <a:rPr lang="en-US" altLang="en-US" dirty="0"/>
            </a:br>
            <a:r>
              <a:rPr lang="en-US" altLang="en-US" dirty="0"/>
              <a:t>(a)  When all the attributes in </a:t>
            </a:r>
            <a:r>
              <a:rPr lang="en-US" altLang="en-US" dirty="0">
                <a:sym typeface="Symbol" panose="05050102010706020507" pitchFamily="18" charset="2"/>
              </a:rPr>
              <a:t></a:t>
            </a:r>
            <a:r>
              <a:rPr lang="en-US" altLang="en-US" baseline="-25000" dirty="0">
                <a:sym typeface="Greek Symbols" pitchFamily="18" charset="2"/>
              </a:rPr>
              <a:t>0 </a:t>
            </a:r>
            <a:r>
              <a:rPr lang="en-US" altLang="en-US" dirty="0">
                <a:sym typeface="Greek Symbols" pitchFamily="18" charset="2"/>
              </a:rPr>
              <a:t> involve only the attributes of one </a:t>
            </a:r>
            <a:br>
              <a:rPr lang="en-US" altLang="en-US" dirty="0">
                <a:sym typeface="Greek Symbols" pitchFamily="18" charset="2"/>
              </a:rPr>
            </a:br>
            <a:r>
              <a:rPr lang="en-US" altLang="en-US" dirty="0">
                <a:sym typeface="Greek Symbols" pitchFamily="18" charset="2"/>
              </a:rPr>
              <a:t>       of the expressions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being joined.</a:t>
            </a:r>
            <a:br>
              <a:rPr lang="en-US" altLang="en-US" dirty="0">
                <a:sym typeface="Greek Symbols" pitchFamily="18" charset="2"/>
              </a:rPr>
            </a:b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baseline="-46000" dirty="0">
                <a:sym typeface="Greek Symbols" pitchFamily="18" charset="2"/>
              </a:rPr>
              <a:t>0 </a:t>
            </a:r>
            <a:r>
              <a:rPr lang="en-US" altLang="en-US" dirty="0">
                <a:sym typeface="Symbol" panose="05050102010706020507" pitchFamily="18" charset="2"/>
              </a:rPr>
              <a:t>E</a:t>
            </a:r>
            <a:r>
              <a:rPr lang="en-US" altLang="en-US" baseline="-25000" dirty="0">
                <a:sym typeface="Symbol" panose="05050102010706020507" pitchFamily="18" charset="2"/>
              </a:rPr>
              <a:t>1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    </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0</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Greek Symbols" pitchFamily="18" charset="2"/>
              </a:rPr>
              <a:t> </a:t>
            </a:r>
            <a:br>
              <a:rPr lang="en-US" altLang="en-US" dirty="0">
                <a:sym typeface="Greek Symbols" pitchFamily="18" charset="2"/>
              </a:rPr>
            </a:br>
            <a:endParaRPr lang="en-US" altLang="en-US" dirty="0">
              <a:sym typeface="Greek Symbols" pitchFamily="18" charset="2"/>
            </a:endParaRPr>
          </a:p>
          <a:p>
            <a:pPr>
              <a:buFont typeface="Monotype Sorts" pitchFamily="-65" charset="2"/>
              <a:buNone/>
            </a:pPr>
            <a:r>
              <a:rPr lang="en-US" altLang="en-US" dirty="0">
                <a:sym typeface="Greek Symbols" pitchFamily="18" charset="2"/>
              </a:rPr>
              <a:t>	(b) When </a:t>
            </a:r>
            <a:r>
              <a:rPr lang="en-US" altLang="en-US" dirty="0">
                <a:sym typeface="Symbol" panose="05050102010706020507" pitchFamily="18" charset="2"/>
              </a:rPr>
              <a:t></a:t>
            </a:r>
            <a:r>
              <a:rPr lang="en-US" altLang="en-US" baseline="-25000" dirty="0">
                <a:sym typeface="Greek Symbols" pitchFamily="18" charset="2"/>
              </a:rPr>
              <a:t>1 </a:t>
            </a:r>
            <a:r>
              <a:rPr lang="en-US" altLang="en-US" dirty="0">
                <a:sym typeface="Greek Symbols" pitchFamily="18" charset="2"/>
              </a:rPr>
              <a:t>involves only the attributes of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and</a:t>
            </a:r>
            <a:r>
              <a:rPr lang="en-US" altLang="en-US" i="1" dirty="0">
                <a:sym typeface="Greek Symbols" pitchFamily="18" charset="2"/>
              </a:rPr>
              <a:t> </a:t>
            </a:r>
            <a:r>
              <a:rPr lang="en-US" altLang="en-US" dirty="0">
                <a:sym typeface="Symbol" panose="05050102010706020507" pitchFamily="18" charset="2"/>
              </a:rPr>
              <a:t></a:t>
            </a:r>
            <a:r>
              <a:rPr lang="en-US" altLang="en-US" baseline="-25000" dirty="0">
                <a:sym typeface="Greek Symbols" pitchFamily="18" charset="2"/>
              </a:rPr>
              <a:t>2 </a:t>
            </a:r>
            <a:r>
              <a:rPr lang="en-US" altLang="en-US" dirty="0">
                <a:sym typeface="Greek Symbols" pitchFamily="18" charset="2"/>
              </a:rPr>
              <a:t> involves  </a:t>
            </a:r>
            <a:br>
              <a:rPr lang="en-US" altLang="en-US" dirty="0">
                <a:sym typeface="Greek Symbols" pitchFamily="18" charset="2"/>
              </a:rPr>
            </a:br>
            <a:r>
              <a:rPr lang="en-US" altLang="en-US" dirty="0">
                <a:sym typeface="Greek Symbols" pitchFamily="18" charset="2"/>
              </a:rPr>
              <a:t>      only the attributes of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p>
          <a:p>
            <a:pPr>
              <a:buNone/>
            </a:pP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baseline="-25000" dirty="0">
                <a:sym typeface="Greek Symbols"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a:t>
            </a:r>
            <a:r>
              <a:rPr lang="en-IN" altLang="en-US" dirty="0"/>
              <a:t> ⨝</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B646A50B-011F-454A-8351-8C638211E95B}"/>
              </a:ext>
            </a:extLst>
          </p:cNvPr>
          <p:cNvSpPr>
            <a:spLocks noGrp="1" noChangeArrowheads="1"/>
          </p:cNvSpPr>
          <p:nvPr>
            <p:ph idx="1"/>
          </p:nvPr>
        </p:nvSpPr>
        <p:spPr>
          <a:xfrm>
            <a:off x="628650" y="1490028"/>
            <a:ext cx="7757962" cy="5367972"/>
          </a:xfrm>
        </p:spPr>
        <p:txBody>
          <a:bodyPr>
            <a:normAutofit fontScale="92500" lnSpcReduction="10000"/>
          </a:bodyPr>
          <a:lstStyle/>
          <a:p>
            <a:pPr>
              <a:buFont typeface="Monotype Sorts" pitchFamily="-65" charset="2"/>
              <a:buNone/>
              <a:tabLst>
                <a:tab pos="3087688" algn="ctr"/>
              </a:tabLst>
            </a:pPr>
            <a:r>
              <a:rPr lang="en-US" altLang="en-US" dirty="0"/>
              <a:t>8.	The projection operation distributes over the theta join operation as follows:</a:t>
            </a:r>
          </a:p>
          <a:p>
            <a:pPr>
              <a:buFont typeface="Monotype Sorts" pitchFamily="-65" charset="2"/>
              <a:buNone/>
              <a:tabLst>
                <a:tab pos="3087688" algn="ctr"/>
              </a:tabLst>
            </a:pPr>
            <a:r>
              <a:rPr lang="en-US" altLang="en-US" dirty="0"/>
              <a:t>	(a) if </a:t>
            </a:r>
            <a:r>
              <a:rPr kumimoji="0" lang="en-US" altLang="en-US" dirty="0">
                <a:solidFill>
                  <a:srgbClr val="000000"/>
                </a:solidFill>
                <a:sym typeface="Symbol" panose="05050102010706020507" pitchFamily="18" charset="2"/>
              </a:rPr>
              <a:t></a:t>
            </a:r>
            <a:r>
              <a:rPr lang="en-US" altLang="en-US" dirty="0">
                <a:sym typeface="Greek Symbols" pitchFamily="18" charset="2"/>
              </a:rPr>
              <a:t> involves only attributes from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i="1" dirty="0"/>
              <a:t>E</a:t>
            </a:r>
            <a:r>
              <a:rPr lang="en-US" altLang="en-US" i="1" baseline="-25000" dirty="0"/>
              <a:t>2</a:t>
            </a:r>
            <a:r>
              <a:rPr lang="en-IN" altLang="en-US" dirty="0"/>
              <a:t>)</a:t>
            </a:r>
            <a:r>
              <a:rPr lang="en-US" altLang="en-US" dirty="0"/>
              <a:t> </a:t>
            </a:r>
            <a:r>
              <a:rPr lang="en-US" altLang="en-US" dirty="0">
                <a:sym typeface="Symbol" panose="05050102010706020507" pitchFamily="18" charset="2"/>
              </a:rPr>
              <a:t>	</a:t>
            </a:r>
          </a:p>
          <a:p>
            <a:pPr>
              <a:buFont typeface="Monotype Sorts" pitchFamily="-65" charset="2"/>
              <a:buNone/>
              <a:tabLst>
                <a:tab pos="3087688" algn="ctr"/>
              </a:tabLst>
            </a:pPr>
            <a:r>
              <a:rPr lang="en-US" altLang="en-US" dirty="0">
                <a:sym typeface="Symbol" panose="05050102010706020507" pitchFamily="18" charset="2"/>
              </a:rPr>
              <a:t>	(b) In general, consider a join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sym typeface="Greek Symbols" pitchFamily="18" charset="2"/>
              </a:rPr>
              <a:t>. </a:t>
            </a:r>
          </a:p>
          <a:p>
            <a:pPr lvl="1">
              <a:tabLst>
                <a:tab pos="3087688" algn="ctr"/>
              </a:tabLst>
            </a:pPr>
            <a:r>
              <a:rPr lang="en-US" altLang="en-US" dirty="0">
                <a:sym typeface="Greek Symbols" pitchFamily="18" charset="2"/>
              </a:rPr>
              <a:t> Let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and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be sets of attributes from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respectively.  </a:t>
            </a:r>
          </a:p>
          <a:p>
            <a:pPr lvl="1">
              <a:tabLst>
                <a:tab pos="3087688" algn="ctr"/>
              </a:tabLst>
            </a:pPr>
            <a:r>
              <a:rPr lang="en-US" altLang="en-US" dirty="0">
                <a:sym typeface="Greek Symbols" pitchFamily="18" charset="2"/>
              </a:rPr>
              <a:t>Let </a:t>
            </a:r>
            <a:r>
              <a:rPr lang="en-US" altLang="en-US" i="1" dirty="0">
                <a:sym typeface="Symbol" panose="05050102010706020507" pitchFamily="18" charset="2"/>
              </a:rPr>
              <a:t>L</a:t>
            </a:r>
            <a:r>
              <a:rPr lang="en-US" altLang="en-US" baseline="-25000" dirty="0">
                <a:sym typeface="Symbol" panose="05050102010706020507" pitchFamily="18" charset="2"/>
              </a:rPr>
              <a:t>3</a:t>
            </a:r>
            <a:r>
              <a:rPr lang="en-US" altLang="en-US" dirty="0">
                <a:sym typeface="Symbol" panose="05050102010706020507" pitchFamily="18" charset="2"/>
              </a:rPr>
              <a:t> be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that are involved in join condition </a:t>
            </a:r>
            <a:r>
              <a:rPr lang="en-US" altLang="en-US" i="1" dirty="0">
                <a:sym typeface="Greek Symbols" pitchFamily="18" charset="2"/>
              </a:rPr>
              <a:t>, </a:t>
            </a:r>
            <a:r>
              <a:rPr lang="en-US" altLang="en-US" dirty="0">
                <a:sym typeface="Greek Symbols" pitchFamily="18" charset="2"/>
              </a:rPr>
              <a:t>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and</a:t>
            </a:r>
          </a:p>
          <a:p>
            <a:pPr lvl="1">
              <a:tabLst>
                <a:tab pos="3087688" algn="ctr"/>
              </a:tabLst>
            </a:pPr>
            <a:r>
              <a:rPr lang="en-US" altLang="en-US" dirty="0">
                <a:sym typeface="Symbol" panose="05050102010706020507" pitchFamily="18" charset="2"/>
              </a:rPr>
              <a:t> let </a:t>
            </a:r>
            <a:r>
              <a:rPr lang="en-US" altLang="en-US" i="1" dirty="0">
                <a:sym typeface="Greek Symbols" pitchFamily="18" charset="2"/>
              </a:rPr>
              <a:t>L</a:t>
            </a:r>
            <a:r>
              <a:rPr lang="en-US" altLang="en-US" baseline="-25000" dirty="0">
                <a:sym typeface="Greek Symbols" pitchFamily="18" charset="2"/>
              </a:rPr>
              <a:t>4</a:t>
            </a:r>
            <a:r>
              <a:rPr lang="en-US" altLang="en-US" dirty="0">
                <a:sym typeface="Greek Symbols" pitchFamily="18" charset="2"/>
              </a:rPr>
              <a:t> be attributes of </a:t>
            </a:r>
            <a:r>
              <a:rPr lang="en-US" altLang="en-US" i="1" dirty="0">
                <a:sym typeface="Greek Symbols" pitchFamily="18" charset="2"/>
              </a:rPr>
              <a:t>E</a:t>
            </a:r>
            <a:r>
              <a:rPr lang="en-US" altLang="en-US" baseline="-25000" dirty="0">
                <a:sym typeface="Greek Symbols" pitchFamily="18" charset="2"/>
              </a:rPr>
              <a:t>2 </a:t>
            </a:r>
            <a:r>
              <a:rPr lang="en-US" altLang="en-US" dirty="0">
                <a:sym typeface="Greek Symbols" pitchFamily="18" charset="2"/>
              </a:rPr>
              <a:t>that are involved in join condition </a:t>
            </a:r>
            <a:r>
              <a:rPr lang="en-US" altLang="en-US" dirty="0">
                <a:sym typeface="Symbol" panose="05050102010706020507" pitchFamily="18" charset="2"/>
              </a:rPr>
              <a:t></a:t>
            </a:r>
            <a:r>
              <a:rPr lang="en-US" altLang="en-US" dirty="0">
                <a:sym typeface="Greek Symbols" pitchFamily="18" charset="2"/>
              </a:rPr>
              <a:t>, 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3</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4</a:t>
            </a:r>
            <a:r>
              <a:rPr lang="en-IN" dirty="0"/>
              <a:t>(</a:t>
            </a:r>
            <a:r>
              <a:rPr lang="en-US" altLang="en-US" i="1" dirty="0"/>
              <a:t>E</a:t>
            </a:r>
            <a:r>
              <a:rPr lang="en-US" altLang="en-US" baseline="-25000" dirty="0"/>
              <a:t>2</a:t>
            </a:r>
            <a:r>
              <a:rPr lang="en-IN" altLang="en-US" dirty="0"/>
              <a:t>))</a:t>
            </a:r>
          </a:p>
          <a:p>
            <a:pPr lvl="1">
              <a:tabLst>
                <a:tab pos="3087688" algn="ctr"/>
              </a:tabLst>
            </a:pPr>
            <a:endParaRPr lang="en-IN" altLang="en-US" dirty="0"/>
          </a:p>
          <a:p>
            <a:pPr marL="457200" lvl="1" indent="0">
              <a:buNone/>
              <a:tabLst>
                <a:tab pos="3087688" algn="ctr"/>
              </a:tabLst>
            </a:pPr>
            <a:r>
              <a:rPr lang="en-IN" altLang="en-US" dirty="0"/>
              <a:t>Similar equivalences hold for </a:t>
            </a:r>
            <a:r>
              <a:rPr lang="en-IN" altLang="en-US" dirty="0" err="1"/>
              <a:t>outerjoin</a:t>
            </a:r>
            <a:r>
              <a:rPr lang="en-IN" altLang="en-US" dirty="0"/>
              <a:t> operations: </a:t>
            </a:r>
            <a:r>
              <a:rPr lang="en-IN" dirty="0"/>
              <a:t>⟕, ⟖, and ⟗</a:t>
            </a:r>
            <a:r>
              <a:rPr lang="en-IN" altLang="en-US" dirty="0"/>
              <a:t> </a:t>
            </a:r>
            <a:endParaRPr lang="en-US" altLang="en-US" dirty="0">
              <a:sym typeface="Symbol" panose="05050102010706020507" pitchFamily="18" charset="2"/>
            </a:endParaRPr>
          </a:p>
        </p:txBody>
      </p:sp>
      <p:sp>
        <p:nvSpPr>
          <p:cNvPr id="361474" name="Rectangle 2">
            <a:extLst>
              <a:ext uri="{FF2B5EF4-FFF2-40B4-BE49-F238E27FC236}">
                <a16:creationId xmlns:a16="http://schemas.microsoft.com/office/drawing/2014/main" id="{CC6BF4E4-7BA6-4F5E-9757-648842B6E43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mc:AlternateContent xmlns:mc="http://schemas.openxmlformats.org/markup-compatibility/2006" xmlns:a14="http://schemas.microsoft.com/office/drawing/2010/main">
        <mc:Choice Requires="a14">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73768" y="1096159"/>
                <a:ext cx="7401828" cy="4659747"/>
              </a:xfrm>
            </p:spPr>
            <p:txBody>
              <a:bodyPr>
                <a:normAutofit fontScale="77500" lnSpcReduction="20000"/>
              </a:bodyPr>
              <a:lstStyle/>
              <a:p>
                <a:pPr marL="0" indent="0">
                  <a:buNone/>
                  <a:tabLst>
                    <a:tab pos="2279650" algn="l"/>
                  </a:tabLst>
                </a:pPr>
                <a:r>
                  <a:rPr lang="en-US" altLang="en-US" dirty="0">
                    <a:solidFill>
                      <a:srgbClr val="002060"/>
                    </a:solidFill>
                  </a:rPr>
                  <a:t> 9.  </a:t>
                </a:r>
                <a:r>
                  <a:rPr lang="en-US" altLang="en-US" dirty="0"/>
                  <a:t>The set operations union and intersection are commutative</a:t>
                </a:r>
                <a:br>
                  <a:rPr lang="en-US" altLang="en-US" dirty="0"/>
                </a:b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dirty="0"/>
                  <a:t>               </a:t>
                </a:r>
                <a:r>
                  <a:rPr lang="en-US" altLang="en-US" i="1" dirty="0" err="1"/>
                  <a:t>E</a:t>
                </a:r>
                <a:r>
                  <a:rPr lang="en-US" altLang="en-US" baseline="-25000" dirty="0" err="1"/>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br>
                  <a:rPr lang="en-US" altLang="en-US" dirty="0">
                    <a:sym typeface="Symbol" panose="05050102010706020507" pitchFamily="18" charset="2"/>
                  </a:rPr>
                </a:br>
                <a:r>
                  <a:rPr lang="en-US" altLang="en-US" i="1" dirty="0"/>
                  <a:t>       </a:t>
                </a:r>
                <a:r>
                  <a:rPr lang="en-US" altLang="en-US" dirty="0"/>
                  <a:t>(set difference is not commutative).</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10.  </a:t>
                </a:r>
                <a:r>
                  <a:rPr lang="en-US" altLang="en-US" dirty="0">
                    <a:sym typeface="Symbol" panose="05050102010706020507" pitchFamily="18" charset="2"/>
                  </a:rPr>
                  <a:t>Set union and intersection are associative.</a:t>
                </a:r>
                <a:br>
                  <a:rPr lang="en-US" altLang="en-US" dirty="0">
                    <a:sym typeface="Symbol" panose="05050102010706020507" pitchFamily="18" charset="2"/>
                  </a:rPr>
                </a:b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   </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11.  </a:t>
                </a:r>
                <a:r>
                  <a:rPr lang="en-US" altLang="en-US" dirty="0">
                    <a:sym typeface="Symbol" panose="05050102010706020507" pitchFamily="18" charset="2"/>
                  </a:rPr>
                  <a:t>The selection operation distributes over ,  and –. </a:t>
                </a:r>
                <a:br>
                  <a:rPr lang="en-US" altLang="en-US" dirty="0">
                    <a:sym typeface="Symbol" panose="05050102010706020507" pitchFamily="18" charset="2"/>
                  </a:rPr>
                </a:br>
                <a:r>
                  <a:rPr lang="en-IN" altLang="en-US" i="1" dirty="0">
                    <a:latin typeface="Cambria Math" panose="02040503050406030204" pitchFamily="18" charset="0"/>
                  </a:rPr>
                  <a:t> </a:t>
                </a:r>
                <a14:m>
                  <m:oMath xmlns:m="http://schemas.openxmlformats.org/officeDocument/2006/math">
                    <m:r>
                      <m:rPr>
                        <m:nor/>
                      </m:rPr>
                      <a:rPr lang="en-US" altLang="en-US" dirty="0"/>
                      <m:t>	</m:t>
                    </m:r>
                  </m:oMath>
                </a14:m>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c.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d.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br>
                  <a:rPr lang="en-US" altLang="en-US" baseline="-25000" dirty="0">
                    <a:sym typeface="Greek Symbols" pitchFamily="18" charset="2"/>
                  </a:rPr>
                </a:br>
                <a:r>
                  <a:rPr lang="en-US" altLang="en-US" baseline="-25000" dirty="0">
                    <a:sym typeface="Greek Symbols" pitchFamily="18" charset="2"/>
                  </a:rPr>
                  <a:t>                  </a:t>
                </a:r>
                <a:r>
                  <a:rPr lang="en-US" altLang="en-US" dirty="0">
                    <a:sym typeface="Greek Symbols" pitchFamily="18" charset="2"/>
                  </a:rPr>
                  <a:t>e.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br>
                  <a:rPr lang="en-US" altLang="en-US" dirty="0">
                    <a:sym typeface="Greek Symbols" pitchFamily="18" charset="2"/>
                  </a:rPr>
                </a:br>
                <a:r>
                  <a:rPr lang="en-US" altLang="en-US" dirty="0">
                    <a:sym typeface="Greek Symbols" pitchFamily="18" charset="2"/>
                  </a:rPr>
                  <a:t>        preceding equivalence does not hold for</a:t>
                </a:r>
                <a:r>
                  <a:rPr lang="en-US" altLang="en-US" dirty="0">
                    <a:sym typeface="Symbol" panose="05050102010706020507" pitchFamily="18" charset="2"/>
                  </a:rPr>
                  <a:t> </a:t>
                </a:r>
              </a:p>
              <a:p>
                <a:pPr marL="0" indent="0">
                  <a:buNone/>
                  <a:tabLst>
                    <a:tab pos="2279650" algn="l"/>
                  </a:tabLst>
                </a:pPr>
                <a:r>
                  <a:rPr lang="en-US" altLang="en-US" dirty="0">
                    <a:solidFill>
                      <a:srgbClr val="002060"/>
                    </a:solidFill>
                    <a:sym typeface="Greek Symbols" pitchFamily="18" charset="2"/>
                  </a:rPr>
                  <a:t>12.  </a:t>
                </a:r>
                <a:r>
                  <a:rPr lang="en-US" altLang="en-US" dirty="0">
                    <a:sym typeface="Greek Symbols" pitchFamily="18" charset="2"/>
                  </a:rPr>
                  <a:t>The projection operation distributes over union</a:t>
                </a: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2</a:t>
                </a:r>
                <a:r>
                  <a:rPr lang="en-US" altLang="en-US" dirty="0"/>
                  <a:t>)) </a:t>
                </a:r>
                <a:endParaRPr lang="en-US" altLang="en-US" dirty="0">
                  <a:sym typeface="Greek Symbols" pitchFamily="18" charset="2"/>
                </a:endParaRPr>
              </a:p>
              <a:p>
                <a:pPr marL="404813" indent="-404813">
                  <a:buFont typeface="Monotype Sorts" pitchFamily="-65" charset="2"/>
                  <a:buAutoNum type="arabicPeriod" startAt="10"/>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mc:Choice>
        <mc:Fallback xmlns="">
          <p:sp>
            <p:nvSpPr>
              <p:cNvPr id="362499" name="Rectangle 3">
                <a:extLst>
                  <a:ext uri="{FF2B5EF4-FFF2-40B4-BE49-F238E27FC236}">
                    <a16:creationId xmlns:a16="http://schemas.microsoft.com/office/drawing/2014/main" id="{CD34A2FB-3E13-4F06-8207-CFF2D7389F2B}"/>
                  </a:ext>
                </a:extLst>
              </p:cNvPr>
              <p:cNvSpPr>
                <a:spLocks noGrp="1" noRot="1" noChangeAspect="1" noMove="1" noResize="1" noEditPoints="1" noAdjustHandles="1" noChangeArrowheads="1" noChangeShapeType="1" noTextEdit="1"/>
              </p:cNvSpPr>
              <p:nvPr>
                <p:ph idx="1"/>
              </p:nvPr>
            </p:nvSpPr>
            <p:spPr>
              <a:xfrm>
                <a:off x="673768" y="1096159"/>
                <a:ext cx="7401828" cy="4659747"/>
              </a:xfrm>
              <a:blipFill>
                <a:blip r:embed="rId3"/>
                <a:stretch>
                  <a:fillRect l="-1071" t="-2749"/>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68956" y="1383108"/>
            <a:ext cx="7806088" cy="5642002"/>
          </a:xfrm>
        </p:spPr>
        <p:txBody>
          <a:bodyPr>
            <a:normAutofit fontScale="92500" lnSpcReduction="20000"/>
          </a:bodyPr>
          <a:lstStyle/>
          <a:p>
            <a:pPr marL="0" indent="0">
              <a:buNone/>
              <a:tabLst>
                <a:tab pos="2279650" algn="l"/>
              </a:tabLst>
            </a:pPr>
            <a:r>
              <a:rPr lang="en-US" altLang="en-US" dirty="0">
                <a:solidFill>
                  <a:srgbClr val="002060"/>
                </a:solidFill>
                <a:sym typeface="Greek Symbols" pitchFamily="18" charset="2"/>
              </a:rPr>
              <a:t>13.</a:t>
            </a:r>
            <a:r>
              <a:rPr lang="en-US" altLang="en-US" dirty="0">
                <a:sym typeface="Greek Symbols" pitchFamily="18" charset="2"/>
              </a:rPr>
              <a:t>  Selection distributes over aggregation as below</a:t>
            </a:r>
            <a:br>
              <a:rPr lang="en-US" altLang="en-US" dirty="0">
                <a:sym typeface="Greek Symbols" pitchFamily="18" charset="2"/>
              </a:rPr>
            </a:b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r>
              <a:rPr lang="en-IN" dirty="0"/>
              <a:t>≡   </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dirty="0">
                <a:sym typeface="Greek Symbols" pitchFamily="18" charset="2"/>
              </a:rPr>
              <a:t> only involves attributes in G</a:t>
            </a:r>
          </a:p>
          <a:p>
            <a:pPr marL="0" indent="0">
              <a:spcBef>
                <a:spcPts val="714"/>
              </a:spcBef>
              <a:buNone/>
              <a:tabLst>
                <a:tab pos="2279650" algn="l"/>
              </a:tabLst>
            </a:pPr>
            <a:r>
              <a:rPr lang="en-US" altLang="en-US" dirty="0">
                <a:solidFill>
                  <a:srgbClr val="002060"/>
                </a:solidFill>
                <a:sym typeface="Greek Symbols" pitchFamily="18" charset="2"/>
              </a:rPr>
              <a:t>14.</a:t>
            </a:r>
            <a:r>
              <a:rPr lang="en-US" altLang="en-US" dirty="0">
                <a:sym typeface="Greek Symbols" pitchFamily="18" charset="2"/>
              </a:rPr>
              <a:t>  a. Full </a:t>
            </a:r>
            <a:r>
              <a:rPr lang="en-US" altLang="en-US" dirty="0" err="1">
                <a:sym typeface="Greek Symbols" pitchFamily="18" charset="2"/>
              </a:rPr>
              <a:t>outerjoin</a:t>
            </a:r>
            <a:r>
              <a:rPr lang="en-US" altLang="en-US" dirty="0">
                <a:sym typeface="Greek Symbols" pitchFamily="18" charset="2"/>
              </a:rPr>
              <a:t> is commutative:</a:t>
            </a:r>
            <a:br>
              <a:rPr lang="en-US" altLang="en-US" dirty="0">
                <a:sym typeface="Greek Symbols" pitchFamily="18" charset="2"/>
              </a:rPr>
            </a:br>
            <a:r>
              <a:rPr lang="en-US" altLang="en-US" dirty="0">
                <a:sym typeface="Greek Symbols" pitchFamily="18" charset="2"/>
              </a:rPr>
              <a:t>            </a:t>
            </a:r>
            <a:r>
              <a:rPr lang="en-US" altLang="en-US" i="1" dirty="0"/>
              <a:t>E</a:t>
            </a:r>
            <a:r>
              <a:rPr lang="en-US" altLang="en-US" baseline="-25000" dirty="0"/>
              <a:t>1</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b. Left and right </a:t>
            </a:r>
            <a:r>
              <a:rPr lang="en-US" altLang="en-US" dirty="0" err="1">
                <a:sym typeface="Symbol" panose="05050102010706020507" pitchFamily="18" charset="2"/>
              </a:rPr>
              <a:t>outerjoin</a:t>
            </a:r>
            <a:r>
              <a:rPr lang="en-US" altLang="en-US" dirty="0">
                <a:sym typeface="Symbol" panose="05050102010706020507" pitchFamily="18" charset="2"/>
              </a:rPr>
              <a:t> are not commutative, but: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t>E</a:t>
            </a:r>
            <a:r>
              <a:rPr lang="en-US" altLang="en-US" baseline="-25000" dirty="0"/>
              <a:t>1</a:t>
            </a:r>
            <a:r>
              <a:rPr lang="en-US" altLang="en-US" dirty="0"/>
              <a:t> </a:t>
            </a:r>
            <a:r>
              <a:rPr lang="en-IN" dirty="0"/>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endParaRPr lang="en-US" altLang="en-US" dirty="0">
              <a:sym typeface="Greek Symbols" pitchFamily="18" charset="2"/>
            </a:endParaRPr>
          </a:p>
          <a:p>
            <a:pPr marL="0" indent="0">
              <a:spcBef>
                <a:spcPts val="714"/>
              </a:spcBef>
              <a:buNone/>
              <a:tabLst>
                <a:tab pos="2279650" algn="l"/>
              </a:tabLst>
            </a:pPr>
            <a:r>
              <a:rPr lang="en-US" altLang="en-US" dirty="0">
                <a:solidFill>
                  <a:srgbClr val="002060"/>
                </a:solidFill>
                <a:sym typeface="Greek Symbols" pitchFamily="18" charset="2"/>
              </a:rPr>
              <a:t>15.  </a:t>
            </a:r>
            <a:r>
              <a:rPr lang="en-US" altLang="en-US" dirty="0">
                <a:sym typeface="Greek Symbols" pitchFamily="18" charset="2"/>
              </a:rPr>
              <a:t>Selection distributes over left and right </a:t>
            </a:r>
            <a:r>
              <a:rPr lang="en-US" altLang="en-US" dirty="0" err="1">
                <a:sym typeface="Greek Symbols" pitchFamily="18" charset="2"/>
              </a:rPr>
              <a:t>outerjoins</a:t>
            </a:r>
            <a:r>
              <a:rPr lang="en-US" altLang="en-US" dirty="0">
                <a:sym typeface="Greek Symbols" pitchFamily="18" charset="2"/>
              </a:rPr>
              <a:t> as below,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Greek Symbols" pitchFamily="18" charset="2"/>
              </a:rPr>
              <a:t>             </a:t>
            </a:r>
          </a:p>
          <a:p>
            <a:pPr marL="0" indent="0">
              <a:spcBef>
                <a:spcPts val="0"/>
              </a:spcBef>
              <a:buNone/>
              <a:tabLst>
                <a:tab pos="2279650" algn="l"/>
              </a:tabLst>
            </a:pPr>
            <a:r>
              <a:rPr lang="en-US" altLang="en-US" dirty="0">
                <a:sym typeface="Greek Symbols" pitchFamily="18" charset="2"/>
              </a:rPr>
              <a:t>       only involves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i="1" dirty="0">
                <a:sym typeface="Greek Symbols" pitchFamily="18" charset="2"/>
              </a:rPr>
              <a:t>E</a:t>
            </a:r>
            <a:r>
              <a:rPr lang="en-US" altLang="en-US" baseline="-25000" dirty="0">
                <a:sym typeface="Greek Symbols" pitchFamily="18" charset="2"/>
              </a:rPr>
              <a:t>2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a:t>
            </a:r>
          </a:p>
          <a:p>
            <a:pPr marL="0" indent="0">
              <a:buNone/>
              <a:tabLst>
                <a:tab pos="2279650" algn="l"/>
              </a:tabLst>
            </a:pPr>
            <a:r>
              <a:rPr lang="en-US" altLang="en-US" dirty="0">
                <a:solidFill>
                  <a:srgbClr val="002060"/>
                </a:solidFill>
                <a:sym typeface="Greek Symbols" pitchFamily="18" charset="2"/>
              </a:rPr>
              <a:t>16.  </a:t>
            </a:r>
            <a:r>
              <a:rPr lang="en-US" altLang="en-US" dirty="0" err="1">
                <a:sym typeface="Greek Symbols" pitchFamily="18" charset="2"/>
              </a:rPr>
              <a:t>Outerjoins</a:t>
            </a:r>
            <a:r>
              <a:rPr lang="en-US" altLang="en-US" dirty="0">
                <a:sym typeface="Greek Symbols" pitchFamily="18" charset="2"/>
              </a:rPr>
              <a:t> can be replaced by inner joins under some conditions</a:t>
            </a:r>
          </a:p>
          <a:p>
            <a:pPr marL="0" indent="0">
              <a:buNone/>
              <a:tabLst>
                <a:tab pos="2279650" algn="l"/>
              </a:tabLst>
            </a:pP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is null rejecting on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860106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28650" y="1690689"/>
            <a:ext cx="7796463" cy="5642002"/>
          </a:xfrm>
        </p:spPr>
        <p:txBody>
          <a:bodyPr/>
          <a:lstStyle/>
          <a:p>
            <a:pPr marL="0" indent="0">
              <a:buNone/>
              <a:tabLst>
                <a:tab pos="2279650" algn="l"/>
              </a:tabLst>
            </a:pPr>
            <a:r>
              <a:rPr lang="en-US" altLang="en-US" dirty="0">
                <a:sym typeface="Greek Symbols" pitchFamily="18" charset="2"/>
              </a:rPr>
              <a:t>Note that several equivalences that hold for joins do not hold for </a:t>
            </a:r>
            <a:r>
              <a:rPr lang="en-US" altLang="en-US" dirty="0" err="1">
                <a:sym typeface="Greek Symbols" pitchFamily="18" charset="2"/>
              </a:rPr>
              <a:t>outerjoins</a:t>
            </a:r>
            <a:endParaRPr lang="en-US" altLang="en-US" dirty="0">
              <a:sym typeface="Greek Symbols" pitchFamily="18" charset="2"/>
            </a:endParaRPr>
          </a:p>
          <a:p>
            <a:pPr>
              <a:tabLst>
                <a:tab pos="2279650" algn="l"/>
              </a:tabLst>
            </a:pP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altLang="en-US"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a:t>
            </a:r>
          </a:p>
          <a:p>
            <a:pPr>
              <a:tabLst>
                <a:tab pos="2279650" algn="l"/>
              </a:tabLst>
            </a:pPr>
            <a:r>
              <a:rPr lang="en-US" altLang="en-US" dirty="0" err="1">
                <a:sym typeface="Greek Symbols" pitchFamily="18" charset="2"/>
              </a:rPr>
              <a:t>Outerjoins</a:t>
            </a:r>
            <a:r>
              <a:rPr lang="en-US" altLang="en-US" dirty="0">
                <a:sym typeface="Greek Symbols" pitchFamily="18" charset="2"/>
              </a:rPr>
              <a:t> are not associative</a:t>
            </a:r>
            <a:br>
              <a:rPr lang="en-US" altLang="en-US" dirty="0">
                <a:sym typeface="Greek Symbols" pitchFamily="18" charset="2"/>
              </a:rPr>
            </a:br>
            <a:r>
              <a:rPr lang="en-US" altLang="en-US" dirty="0">
                <a:sym typeface="Greek Symbols" pitchFamily="18" charset="2"/>
              </a:rPr>
              <a:t>               (r </a:t>
            </a:r>
            <a:r>
              <a:rPr lang="en-IN" dirty="0"/>
              <a:t>⟕ s) ⟕ t     ≢     r ⟕ (s ⟕ t)</a:t>
            </a:r>
          </a:p>
          <a:p>
            <a:pPr lvl="1">
              <a:tabLst>
                <a:tab pos="2279650" algn="l"/>
              </a:tabLst>
            </a:pPr>
            <a:r>
              <a:rPr lang="en-IN" altLang="en-US" dirty="0">
                <a:sym typeface="Greek Symbols" pitchFamily="18" charset="2"/>
              </a:rPr>
              <a:t>e.g. with r(A,B) = {(1,1),    s(B,C) = { (1,1)},   t(A,C) = { }</a:t>
            </a:r>
            <a:endParaRPr lang="en-US" altLang="en-US" dirty="0">
              <a:sym typeface="Greek Symbols" pitchFamily="18" charset="2"/>
            </a:endParaRPr>
          </a:p>
          <a:p>
            <a:pPr marL="457200" indent="-457200">
              <a:buFont typeface="Monotype Sorts" pitchFamily="-65" charset="2"/>
              <a:buAutoNum type="arabicPeriod" startAt="16"/>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232321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C250CDD-B570-4445-BF3F-3A786F80E8D8}"/>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dirty="0">
                <a:effectLst>
                  <a:outerShdw blurRad="38100" dist="38100" dir="2700000" algn="tl">
                    <a:srgbClr val="C0C0C0"/>
                  </a:outerShdw>
                </a:effectLst>
              </a:rPr>
              <a:t>Example with Multiple Transformations</a:t>
            </a:r>
          </a:p>
        </p:txBody>
      </p:sp>
      <p:sp>
        <p:nvSpPr>
          <p:cNvPr id="33795" name="Rectangle 3">
            <a:extLst>
              <a:ext uri="{FF2B5EF4-FFF2-40B4-BE49-F238E27FC236}">
                <a16:creationId xmlns:a16="http://schemas.microsoft.com/office/drawing/2014/main" id="{AE12142C-2886-40EF-8A6F-FA29A95487BF}"/>
              </a:ext>
            </a:extLst>
          </p:cNvPr>
          <p:cNvSpPr>
            <a:spLocks noGrp="1" noChangeArrowheads="1"/>
          </p:cNvSpPr>
          <p:nvPr>
            <p:ph idx="1"/>
          </p:nvPr>
        </p:nvSpPr>
        <p:spPr>
          <a:xfrm>
            <a:off x="628650" y="1690689"/>
            <a:ext cx="7757963" cy="5367972"/>
          </a:xfrm>
        </p:spPr>
        <p:txBody>
          <a:bodyPr>
            <a:normAutofit/>
          </a:bodyPr>
          <a:lstStyle/>
          <a:p>
            <a:r>
              <a:rPr lang="en-US" altLang="en-US" sz="2000" dirty="0"/>
              <a:t>Query: Find the names of all instructors in the Music department who have taught a course in 2017, along with the titles of the courses that they taught</a:t>
            </a:r>
          </a:p>
          <a:p>
            <a:pPr lvl="1">
              <a:lnSpc>
                <a:spcPct val="110000"/>
              </a:lnSpc>
            </a:pPr>
            <a:r>
              <a:rPr lang="en-US" altLang="en-US" sz="2000" dirty="0">
                <a:sym typeface="Symbol" panose="05050102010706020507" pitchFamily="18" charset="2"/>
              </a:rPr>
              <a:t></a:t>
            </a:r>
            <a:r>
              <a:rPr lang="en-US" altLang="en-US" sz="2000" i="1" baseline="-25000" dirty="0">
                <a:sym typeface="Symbol" panose="05050102010706020507" pitchFamily="18" charset="2"/>
              </a:rPr>
              <a:t>name, title</a:t>
            </a:r>
            <a:r>
              <a:rPr lang="en-US" altLang="en-US" sz="2000" dirty="0">
                <a:sym typeface="Symbol" panose="05050102010706020507" pitchFamily="18" charset="2"/>
              </a:rPr>
              <a:t>(</a:t>
            </a:r>
            <a:r>
              <a:rPr lang="en-US" altLang="en-US" sz="2000" i="1" baseline="-25000" dirty="0">
                <a:sym typeface="Symbol" panose="05050102010706020507" pitchFamily="18" charset="2"/>
              </a:rPr>
              <a:t>dept_name= </a:t>
            </a:r>
            <a:r>
              <a:rPr lang="en-IN" altLang="ja-JP" sz="2000" i="1" baseline="-25000" dirty="0">
                <a:sym typeface="Symbol" panose="05050102010706020507" pitchFamily="18" charset="2"/>
              </a:rPr>
              <a:t>"</a:t>
            </a:r>
            <a:r>
              <a:rPr lang="en-US" altLang="ja-JP" sz="2000" baseline="-25000" dirty="0">
                <a:sym typeface="Symbol" panose="05050102010706020507" pitchFamily="18" charset="2"/>
              </a:rPr>
              <a:t>Music</a:t>
            </a:r>
            <a:r>
              <a:rPr lang="en-IN" altLang="ja-JP" sz="2000" baseline="-25000" dirty="0">
                <a:sym typeface="Symbol" panose="05050102010706020507" pitchFamily="18" charset="2"/>
              </a:rPr>
              <a:t>”</a:t>
            </a:r>
            <a:r>
              <a:rPr lang="en-US" altLang="ja-JP" sz="2000" baseline="-25000" dirty="0">
                <a:sym typeface="Symbol" panose="05050102010706020507" pitchFamily="18" charset="2"/>
              </a:rPr>
              <a:t></a:t>
            </a:r>
            <a:r>
              <a:rPr lang="en-US" altLang="ja-JP" sz="2000" i="1" baseline="-25000" dirty="0">
                <a:sym typeface="Symbol" panose="05050102010706020507" pitchFamily="18" charset="2"/>
              </a:rPr>
              <a:t>year</a:t>
            </a:r>
            <a:r>
              <a:rPr lang="en-US" altLang="ja-JP" sz="2000" baseline="-25000" dirty="0">
                <a:sym typeface="Symbol" panose="05050102010706020507" pitchFamily="18" charset="2"/>
              </a:rPr>
              <a:t> = 2017</a:t>
            </a:r>
            <a:br>
              <a:rPr lang="en-US" altLang="ja-JP" sz="2000" dirty="0">
                <a:sym typeface="Symbol" panose="05050102010706020507" pitchFamily="18" charset="2"/>
              </a:rPr>
            </a:br>
            <a:r>
              <a:rPr lang="en-US" altLang="ja-JP" sz="2000" dirty="0">
                <a:sym typeface="Symbol" panose="05050102010706020507" pitchFamily="18" charset="2"/>
              </a:rPr>
              <a:t>         (</a:t>
            </a:r>
            <a:r>
              <a:rPr lang="en-US" altLang="ja-JP" sz="2000" i="1" dirty="0">
                <a:sym typeface="Symbol" panose="05050102010706020507" pitchFamily="18" charset="2"/>
              </a:rPr>
              <a:t>instructor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ja-JP" sz="2000" i="1" dirty="0">
                <a:sym typeface="Symbol" panose="05050102010706020507" pitchFamily="18" charset="2"/>
              </a:rPr>
              <a:t>(teaches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ja-JP" sz="2000" dirty="0">
                <a:sym typeface="Symbol" panose="05050102010706020507" pitchFamily="18" charset="2"/>
              </a:rPr>
              <a:t></a:t>
            </a:r>
            <a:r>
              <a:rPr lang="en-US" altLang="ja-JP" sz="2000" i="1" baseline="-25000" dirty="0" err="1">
                <a:sym typeface="Symbol" panose="05050102010706020507" pitchFamily="18" charset="2"/>
              </a:rPr>
              <a:t>course_id</a:t>
            </a:r>
            <a:r>
              <a:rPr lang="en-US" altLang="ja-JP" sz="2000" i="1" baseline="-25000" dirty="0">
                <a:sym typeface="Symbol" panose="05050102010706020507" pitchFamily="18" charset="2"/>
              </a:rPr>
              <a:t>, title</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course</a:t>
            </a:r>
            <a:r>
              <a:rPr lang="en-US" altLang="ja-JP" sz="2000" dirty="0">
                <a:sym typeface="Symbol" panose="05050102010706020507" pitchFamily="18" charset="2"/>
              </a:rPr>
              <a:t>))))</a:t>
            </a:r>
            <a:endParaRPr lang="en-US" altLang="ja-JP" sz="2000" dirty="0"/>
          </a:p>
          <a:p>
            <a:r>
              <a:rPr lang="en-US" altLang="en-US" sz="2000" dirty="0">
                <a:sym typeface="Symbol" panose="05050102010706020507" pitchFamily="18" charset="2"/>
              </a:rPr>
              <a:t>Transformation using join associatively (Rule 6a):</a:t>
            </a:r>
          </a:p>
          <a:p>
            <a:pPr lvl="1">
              <a:lnSpc>
                <a:spcPct val="120000"/>
              </a:lnSpc>
            </a:pPr>
            <a:r>
              <a:rPr lang="en-US" altLang="en-US" sz="2000" dirty="0">
                <a:sym typeface="Symbol" panose="05050102010706020507" pitchFamily="18" charset="2"/>
              </a:rPr>
              <a:t></a:t>
            </a:r>
            <a:r>
              <a:rPr lang="en-US" altLang="en-US" sz="2000" i="1" baseline="-25000" dirty="0">
                <a:sym typeface="Symbol" panose="05050102010706020507" pitchFamily="18" charset="2"/>
              </a:rPr>
              <a:t>name, title</a:t>
            </a:r>
            <a:r>
              <a:rPr lang="en-US" altLang="en-US" sz="2000" dirty="0">
                <a:sym typeface="Symbol" panose="05050102010706020507" pitchFamily="18" charset="2"/>
              </a:rPr>
              <a:t>(</a:t>
            </a:r>
            <a:r>
              <a:rPr lang="en-US" altLang="en-US" sz="2000" i="1" baseline="-25000" dirty="0">
                <a:sym typeface="Symbol" panose="05050102010706020507" pitchFamily="18" charset="2"/>
              </a:rPr>
              <a:t>dept_name= </a:t>
            </a:r>
            <a:r>
              <a:rPr lang="en-IN" altLang="en-US" sz="2000" i="1" baseline="-25000" dirty="0">
                <a:sym typeface="Symbol" panose="05050102010706020507" pitchFamily="18" charset="2"/>
              </a:rPr>
              <a:t>“</a:t>
            </a:r>
            <a:r>
              <a:rPr lang="en-US" altLang="ja-JP" sz="2000" baseline="-25000" dirty="0">
                <a:sym typeface="Symbol" panose="05050102010706020507" pitchFamily="18" charset="2"/>
              </a:rPr>
              <a:t>Music</a:t>
            </a:r>
            <a:r>
              <a:rPr lang="en-IN" altLang="ja-JP" sz="2000" baseline="-25000" dirty="0">
                <a:sym typeface="Symbol" panose="05050102010706020507" pitchFamily="18" charset="2"/>
              </a:rPr>
              <a:t>”</a:t>
            </a:r>
            <a:r>
              <a:rPr lang="en-US" altLang="ja-JP" sz="2000" baseline="-25000" dirty="0">
                <a:sym typeface="Symbol" panose="05050102010706020507" pitchFamily="18" charset="2"/>
              </a:rPr>
              <a:t></a:t>
            </a:r>
            <a:r>
              <a:rPr lang="en-US" altLang="ja-JP" sz="2000" i="1" baseline="-25000" dirty="0">
                <a:sym typeface="Symbol" panose="05050102010706020507" pitchFamily="18" charset="2"/>
              </a:rPr>
              <a:t>year</a:t>
            </a:r>
            <a:r>
              <a:rPr lang="en-US" altLang="ja-JP" sz="2000" baseline="-25000" dirty="0">
                <a:sym typeface="Symbol" panose="05050102010706020507" pitchFamily="18" charset="2"/>
              </a:rPr>
              <a:t> = 2017</a:t>
            </a:r>
            <a:br>
              <a:rPr lang="en-US" altLang="ja-JP" sz="2000" dirty="0">
                <a:sym typeface="Symbol" panose="05050102010706020507" pitchFamily="18" charset="2"/>
              </a:rPr>
            </a:br>
            <a:r>
              <a:rPr lang="en-US" altLang="ja-JP" sz="2000" dirty="0">
                <a:sym typeface="Symbol" panose="05050102010706020507" pitchFamily="18" charset="2"/>
              </a:rPr>
              <a:t>         ((</a:t>
            </a:r>
            <a:r>
              <a:rPr lang="en-US" altLang="ja-JP" sz="2000" i="1" dirty="0">
                <a:sym typeface="Symbol" panose="05050102010706020507" pitchFamily="18" charset="2"/>
              </a:rPr>
              <a:t>instructor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ja-JP" sz="2000" i="1" dirty="0">
                <a:sym typeface="Symbol" panose="05050102010706020507" pitchFamily="18" charset="2"/>
              </a:rPr>
              <a:t>teaches)</a:t>
            </a:r>
            <a:r>
              <a:rPr lang="en-IN" altLang="en-US" sz="2000" dirty="0">
                <a:ea typeface="MS PGothic" panose="020B0600070205080204" pitchFamily="34" charset="-128"/>
              </a:rPr>
              <a:t> ⨝</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baseline="-25000" dirty="0" err="1">
                <a:sym typeface="Symbol" panose="05050102010706020507" pitchFamily="18" charset="2"/>
              </a:rPr>
              <a:t>course_id</a:t>
            </a:r>
            <a:r>
              <a:rPr lang="en-US" altLang="ja-JP" sz="2000" i="1" baseline="-25000" dirty="0">
                <a:sym typeface="Symbol" panose="05050102010706020507" pitchFamily="18" charset="2"/>
              </a:rPr>
              <a:t>, title</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course</a:t>
            </a:r>
            <a:r>
              <a:rPr lang="en-US" altLang="ja-JP" sz="2000" dirty="0">
                <a:sym typeface="Symbol" panose="05050102010706020507" pitchFamily="18" charset="2"/>
              </a:rPr>
              <a:t>)))</a:t>
            </a:r>
          </a:p>
          <a:p>
            <a:r>
              <a:rPr lang="en-US" altLang="en-US" sz="2000" dirty="0">
                <a:sym typeface="Symbol" panose="05050102010706020507" pitchFamily="18" charset="2"/>
              </a:rPr>
              <a:t>Second form provides an opportunity to apply the </a:t>
            </a:r>
            <a:r>
              <a:rPr lang="ja-JP" altLang="en-US" sz="2000" dirty="0">
                <a:sym typeface="Symbol" panose="05050102010706020507" pitchFamily="18" charset="2"/>
              </a:rPr>
              <a:t>“</a:t>
            </a:r>
            <a:r>
              <a:rPr lang="en-US" altLang="ja-JP" sz="2000" dirty="0">
                <a:sym typeface="Symbol" panose="05050102010706020507" pitchFamily="18" charset="2"/>
              </a:rPr>
              <a:t>perform selections early</a:t>
            </a:r>
            <a:r>
              <a:rPr lang="ja-JP" altLang="en-US" sz="2000" dirty="0">
                <a:sym typeface="Symbol" panose="05050102010706020507" pitchFamily="18" charset="2"/>
              </a:rPr>
              <a:t>”</a:t>
            </a:r>
            <a:r>
              <a:rPr lang="en-US" altLang="ja-JP" sz="2000" dirty="0">
                <a:sym typeface="Symbol" panose="05050102010706020507" pitchFamily="18" charset="2"/>
              </a:rPr>
              <a:t> rule, resulting in the subexpression</a:t>
            </a:r>
          </a:p>
          <a:p>
            <a:pPr>
              <a:buFont typeface="Monotype Sorts" pitchFamily="-65" charset="2"/>
              <a:buNone/>
            </a:pPr>
            <a:r>
              <a:rPr lang="en-US" altLang="en-US" sz="2000" dirty="0">
                <a:sym typeface="Symbol" panose="05050102010706020507" pitchFamily="18" charset="2"/>
              </a:rPr>
              <a:t>           </a:t>
            </a:r>
            <a:r>
              <a:rPr lang="en-US" altLang="en-US" sz="2000" i="1" baseline="-25000" dirty="0">
                <a:sym typeface="Symbol" panose="05050102010706020507" pitchFamily="18" charset="2"/>
              </a:rPr>
              <a:t>dept_name = </a:t>
            </a:r>
            <a:r>
              <a:rPr lang="en-IN" altLang="en-US" sz="2000" i="1" baseline="-25000" dirty="0">
                <a:sym typeface="Symbol" panose="05050102010706020507" pitchFamily="18" charset="2"/>
              </a:rPr>
              <a:t>“</a:t>
            </a:r>
            <a:r>
              <a:rPr lang="en-US" altLang="ja-JP" sz="2000" baseline="-25000" dirty="0">
                <a:sym typeface="Symbol" panose="05050102010706020507" pitchFamily="18" charset="2"/>
              </a:rPr>
              <a:t>Music</a:t>
            </a:r>
            <a:r>
              <a:rPr lang="en-IN" altLang="ja-JP" sz="2000" baseline="-25000" dirty="0">
                <a:sym typeface="Symbol" panose="05050102010706020507" pitchFamily="18" charset="2"/>
              </a:rPr>
              <a:t>”</a:t>
            </a:r>
            <a:r>
              <a:rPr lang="en-US" altLang="ja-JP" sz="20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a:t>
            </a:r>
            <a:r>
              <a:rPr lang="en-US" altLang="ja-JP" sz="2000" dirty="0">
                <a:sym typeface="Symbol" panose="05050102010706020507" pitchFamily="18" charset="2"/>
              </a:rPr>
              <a:t>) </a:t>
            </a:r>
            <a:r>
              <a:rPr lang="en-IN" altLang="en-US" sz="2000" dirty="0">
                <a:ea typeface="MS PGothic" panose="020B0600070205080204" pitchFamily="34" charset="-128"/>
              </a:rPr>
              <a:t>⨝</a:t>
            </a:r>
            <a:r>
              <a:rPr lang="en-US" altLang="ja-JP" sz="2000" dirty="0">
                <a:sym typeface="Symbol" panose="05050102010706020507" pitchFamily="18" charset="2"/>
              </a:rPr>
              <a:t>  </a:t>
            </a:r>
            <a:r>
              <a:rPr lang="en-US" altLang="ja-JP" sz="2000" i="1" baseline="-25000" dirty="0">
                <a:sym typeface="Symbol" panose="05050102010706020507" pitchFamily="18" charset="2"/>
              </a:rPr>
              <a:t>year = 2017</a:t>
            </a:r>
            <a:r>
              <a:rPr lang="en-US" altLang="ja-JP" sz="2000" dirty="0">
                <a:sym typeface="Symbol" panose="05050102010706020507" pitchFamily="18" charset="2"/>
              </a:rPr>
              <a:t> (</a:t>
            </a:r>
            <a:r>
              <a:rPr lang="en-US" altLang="ja-JP" sz="2000" i="1" dirty="0">
                <a:sym typeface="Symbol" panose="05050102010706020507" pitchFamily="18" charset="2"/>
              </a:rPr>
              <a:t>teaches</a:t>
            </a:r>
            <a:r>
              <a:rPr lang="en-US" altLang="ja-JP" sz="2000" dirty="0">
                <a:sym typeface="Symbol" panose="05050102010706020507" pitchFamily="18" charset="2"/>
              </a:rPr>
              <a:t>)</a:t>
            </a:r>
          </a:p>
          <a:p>
            <a:pPr>
              <a:buFont typeface="Monotype Sorts" pitchFamily="-65" charset="2"/>
              <a:buNone/>
            </a:pPr>
            <a:endParaRPr lang="en-US" altLang="en-US" sz="2000"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4E491A4A-3C0A-4D6B-A8E6-DAADB455E4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Multiple Transformations (Cont.)</a:t>
            </a:r>
          </a:p>
        </p:txBody>
      </p:sp>
      <p:pic>
        <p:nvPicPr>
          <p:cNvPr id="3" name="Graphic 2">
            <a:extLst>
              <a:ext uri="{FF2B5EF4-FFF2-40B4-BE49-F238E27FC236}">
                <a16:creationId xmlns:a16="http://schemas.microsoft.com/office/drawing/2014/main" id="{33E806A7-61B5-4CE6-B8A7-DDF13E6D67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93" y="1817999"/>
            <a:ext cx="8227213" cy="361025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DA5B014-9A7D-4BC3-B609-3F8C59E676BD}"/>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Projections</a:t>
            </a:r>
          </a:p>
        </p:txBody>
      </p:sp>
      <p:sp>
        <p:nvSpPr>
          <p:cNvPr id="36867" name="Rectangle 3">
            <a:extLst>
              <a:ext uri="{FF2B5EF4-FFF2-40B4-BE49-F238E27FC236}">
                <a16:creationId xmlns:a16="http://schemas.microsoft.com/office/drawing/2014/main" id="{FFF184D8-343D-426D-8603-75BB32384BEC}"/>
              </a:ext>
            </a:extLst>
          </p:cNvPr>
          <p:cNvSpPr>
            <a:spLocks noGrp="1" noChangeArrowheads="1"/>
          </p:cNvSpPr>
          <p:nvPr>
            <p:ph idx="1"/>
          </p:nvPr>
        </p:nvSpPr>
        <p:spPr>
          <a:xfrm>
            <a:off x="673768" y="1394045"/>
            <a:ext cx="7796464" cy="5367972"/>
          </a:xfrm>
        </p:spPr>
        <p:txBody>
          <a:bodyPr>
            <a:normAutofit fontScale="85000" lnSpcReduction="20000"/>
          </a:bodyPr>
          <a:lstStyle/>
          <a:p>
            <a:pPr>
              <a:lnSpc>
                <a:spcPct val="90000"/>
              </a:lnSpc>
            </a:pPr>
            <a:r>
              <a:rPr lang="en-US" altLang="en-US" dirty="0">
                <a:sym typeface="Symbol" panose="05050102010706020507" pitchFamily="18" charset="2"/>
              </a:rPr>
              <a:t>Consider: </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t>When we compute</a:t>
            </a:r>
          </a:p>
          <a:p>
            <a:pPr>
              <a:lnSpc>
                <a:spcPct val="90000"/>
              </a:lnSpc>
              <a:buFont typeface="Monotype Sorts" pitchFamily="-65" charset="2"/>
              <a:buNone/>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a:t>
            </a:r>
            <a:r>
              <a:rPr lang="en-US" altLang="en-US" baseline="-25000" dirty="0">
                <a:sym typeface="Symbol" panose="05050102010706020507" pitchFamily="18" charset="2"/>
              </a:rPr>
              <a:t> = </a:t>
            </a:r>
            <a:r>
              <a:rPr lang="ja-JP" altLang="en-US"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dirty="0">
                <a:sym typeface="Symbol" panose="05050102010706020507" pitchFamily="18" charset="2"/>
              </a:rPr>
              <a:t> (</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lnSpc>
                <a:spcPct val="90000"/>
              </a:lnSpc>
              <a:buFont typeface="Monotype Sorts" pitchFamily="-65" charset="2"/>
              <a:buNone/>
            </a:pPr>
            <a:br>
              <a:rPr lang="en-US" altLang="en-US" dirty="0">
                <a:sym typeface="Symbol" panose="05050102010706020507" pitchFamily="18" charset="2"/>
              </a:rPr>
            </a:br>
            <a:r>
              <a:rPr lang="en-US" altLang="en-US" dirty="0">
                <a:sym typeface="Symbol" panose="05050102010706020507" pitchFamily="18" charset="2"/>
              </a:rPr>
              <a:t>we obtain a relation whose schema is:</a:t>
            </a:r>
            <a:br>
              <a:rPr lang="en-US" altLang="en-US" dirty="0">
                <a:sym typeface="Symbol" panose="05050102010706020507" pitchFamily="18" charset="2"/>
              </a:rPr>
            </a:br>
            <a:r>
              <a:rPr lang="en-US" altLang="en-US" dirty="0">
                <a:sym typeface="Symbol" panose="05050102010706020507" pitchFamily="18" charset="2"/>
              </a:rPr>
              <a:t>(</a:t>
            </a:r>
            <a:r>
              <a:rPr lang="en-US" altLang="en-US" i="1" dirty="0">
                <a:sym typeface="Symbol" panose="05050102010706020507" pitchFamily="18" charset="2"/>
              </a:rPr>
              <a:t>ID, name, dept_name, salary, </a:t>
            </a:r>
            <a:r>
              <a:rPr lang="en-US" altLang="en-US" i="1" dirty="0" err="1">
                <a:sym typeface="Symbol" panose="05050102010706020507" pitchFamily="18" charset="2"/>
              </a:rPr>
              <a:t>course_id</a:t>
            </a:r>
            <a:r>
              <a:rPr lang="en-US" altLang="en-US" i="1" dirty="0">
                <a:sym typeface="Symbol" panose="05050102010706020507" pitchFamily="18" charset="2"/>
              </a:rPr>
              <a:t>, </a:t>
            </a:r>
            <a:r>
              <a:rPr lang="en-US" altLang="en-US" i="1" dirty="0" err="1">
                <a:sym typeface="Symbol" panose="05050102010706020507" pitchFamily="18" charset="2"/>
              </a:rPr>
              <a:t>sec_id</a:t>
            </a:r>
            <a:r>
              <a:rPr lang="en-US" altLang="en-US" i="1" dirty="0">
                <a:sym typeface="Symbol" panose="05050102010706020507" pitchFamily="18" charset="2"/>
              </a:rPr>
              <a:t>, semester, year)</a:t>
            </a:r>
          </a:p>
          <a:p>
            <a:pPr>
              <a:lnSpc>
                <a:spcPct val="90000"/>
              </a:lnSpc>
            </a:pPr>
            <a:r>
              <a:rPr lang="en-US" altLang="en-US" dirty="0"/>
              <a:t>Push projections using equivalence rules 8a and 8b; eliminate unneeded attributes from intermediate results to get:</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name, </a:t>
            </a:r>
            <a:r>
              <a:rPr lang="en-US" altLang="en-US" i="1" baseline="-25000" dirty="0" err="1">
                <a:sym typeface="Symbol" panose="05050102010706020507" pitchFamily="18" charset="2"/>
              </a:rPr>
              <a:t>course_id</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sym typeface="Symbol" panose="05050102010706020507" pitchFamily="18" charset="2"/>
              </a:rPr>
              <a:t>Performing the projection as early as possible reduces the size of the relation to be joined. </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C6E47C56-A0BE-493D-99C6-FE63BED90C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a:t>
            </a:r>
          </a:p>
        </p:txBody>
      </p:sp>
      <p:sp>
        <p:nvSpPr>
          <p:cNvPr id="37891" name="Rectangle 3">
            <a:extLst>
              <a:ext uri="{FF2B5EF4-FFF2-40B4-BE49-F238E27FC236}">
                <a16:creationId xmlns:a16="http://schemas.microsoft.com/office/drawing/2014/main" id="{7C1CF120-E4F7-4429-B2DB-787B5E5C06E0}"/>
              </a:ext>
            </a:extLst>
          </p:cNvPr>
          <p:cNvSpPr>
            <a:spLocks noGrp="1" noChangeArrowheads="1"/>
          </p:cNvSpPr>
          <p:nvPr>
            <p:ph idx="1"/>
          </p:nvPr>
        </p:nvSpPr>
        <p:spPr>
          <a:xfrm>
            <a:off x="628650" y="1490028"/>
            <a:ext cx="7594332" cy="5367972"/>
          </a:xfrm>
        </p:spPr>
        <p:txBody>
          <a:bodyPr/>
          <a:lstStyle/>
          <a:p>
            <a:pPr>
              <a:tabLst>
                <a:tab pos="1947863" algn="l"/>
              </a:tabLst>
            </a:pPr>
            <a:r>
              <a:rPr lang="en-US" altLang="en-US" dirty="0"/>
              <a:t>For all relations </a:t>
            </a:r>
            <a:r>
              <a:rPr lang="en-US" altLang="en-US" i="1" dirty="0"/>
              <a:t>r</a:t>
            </a:r>
            <a:r>
              <a:rPr lang="en-US" altLang="en-US" baseline="-25000" dirty="0"/>
              <a:t>1, </a:t>
            </a:r>
            <a:r>
              <a:rPr lang="en-US" altLang="en-US" i="1" dirty="0"/>
              <a:t>r</a:t>
            </a:r>
            <a:r>
              <a:rPr lang="en-US" altLang="en-US" baseline="-25000" dirty="0"/>
              <a:t>2, </a:t>
            </a:r>
            <a:r>
              <a:rPr lang="en-US" altLang="en-US" dirty="0"/>
              <a:t>and </a:t>
            </a:r>
            <a:r>
              <a:rPr lang="en-US" altLang="en-US" i="1" dirty="0"/>
              <a:t>r</a:t>
            </a:r>
            <a:r>
              <a:rPr lang="en-US" altLang="en-US" baseline="-25000" dirty="0"/>
              <a:t>3</a:t>
            </a:r>
            <a:r>
              <a:rPr lang="en-US" altLang="en-US" dirty="0"/>
              <a:t>,</a:t>
            </a:r>
          </a:p>
          <a:p>
            <a:pPr>
              <a:buFont typeface="Monotype Sorts" pitchFamily="-65" charset="2"/>
              <a:buNone/>
              <a:tabLst>
                <a:tab pos="1947863" algn="l"/>
              </a:tabLst>
            </a:pPr>
            <a:r>
              <a:rPr lang="en-US" altLang="en-US" dirty="0"/>
              <a:t>		(</a:t>
            </a:r>
            <a:r>
              <a:rPr lang="en-US" altLang="en-US" i="1" dirty="0"/>
              <a:t>r</a:t>
            </a:r>
            <a:r>
              <a:rPr lang="en-US" altLang="en-US" baseline="-25000" dirty="0"/>
              <a:t>1</a:t>
            </a:r>
            <a:r>
              <a:rPr lang="en-IN" altLang="en-US" dirty="0">
                <a:ea typeface="MS PGothic" panose="020B0600070205080204" pitchFamily="34" charset="-128"/>
              </a:rPr>
              <a:t> ⨝</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dirty="0"/>
              <a:t>(</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a:t>
            </a:r>
          </a:p>
          <a:p>
            <a:pPr>
              <a:buFont typeface="Monotype Sorts" pitchFamily="-65" charset="2"/>
              <a:buNone/>
              <a:tabLst>
                <a:tab pos="1947863" algn="l"/>
              </a:tabLst>
            </a:pPr>
            <a:r>
              <a:rPr lang="en-US" altLang="en-US" dirty="0"/>
              <a:t>	(Join Associativity)</a:t>
            </a:r>
            <a:r>
              <a:rPr lang="en-IN" altLang="en-US" dirty="0">
                <a:ea typeface="MS PGothic" panose="020B0600070205080204" pitchFamily="34" charset="-128"/>
              </a:rPr>
              <a:t> ⨝</a:t>
            </a:r>
            <a:r>
              <a:rPr lang="en-US" altLang="en-US" i="1" dirty="0">
                <a:ea typeface="MS PGothic" panose="020B0600070205080204" pitchFamily="34" charset="-128"/>
              </a:rPr>
              <a:t> </a:t>
            </a:r>
            <a:endParaRPr lang="en-US" altLang="en-US" dirty="0"/>
          </a:p>
          <a:p>
            <a:pPr>
              <a:tabLst>
                <a:tab pos="1947863" algn="l"/>
              </a:tabLst>
            </a:pPr>
            <a:r>
              <a:rPr lang="en-US" altLang="en-US" dirty="0"/>
              <a:t>If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 </a:t>
            </a:r>
            <a:r>
              <a:rPr lang="en-US" altLang="en-US" dirty="0"/>
              <a:t> is quite large and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a:t>
            </a:r>
            <a:r>
              <a:rPr lang="en-US" altLang="en-US" dirty="0"/>
              <a:t> is small, we choose</a:t>
            </a:r>
          </a:p>
          <a:p>
            <a:pPr>
              <a:buFont typeface="Monotype Sorts" pitchFamily="-65" charset="2"/>
              <a:buNone/>
              <a:tabLst>
                <a:tab pos="1947863" algn="l"/>
              </a:tabLst>
            </a:pPr>
            <a:br>
              <a:rPr lang="en-US" altLang="en-US" baseline="-25000" dirty="0"/>
            </a:br>
            <a:r>
              <a:rPr lang="en-US" altLang="en-US" baseline="-25000" dirty="0"/>
              <a:t>	 </a:t>
            </a:r>
            <a:r>
              <a:rPr lang="en-US" altLang="en-US" dirty="0"/>
              <a:t>(</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a:t>
            </a:r>
            <a:endParaRPr lang="en-US" altLang="en-US" dirty="0"/>
          </a:p>
          <a:p>
            <a:pPr>
              <a:buFont typeface="Monotype Sorts" pitchFamily="-65" charset="2"/>
              <a:buNone/>
              <a:tabLst>
                <a:tab pos="1947863" algn="l"/>
              </a:tabLst>
            </a:pPr>
            <a:r>
              <a:rPr lang="en-US" altLang="en-US" dirty="0"/>
              <a:t>	so that we compute and store a smaller temporary relation.</a:t>
            </a:r>
            <a:endParaRPr lang="en-US" altLang="en-US" baseline="-25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Optimization </a:t>
            </a:r>
          </a:p>
        </p:txBody>
      </p:sp>
      <p:sp>
        <p:nvSpPr>
          <p:cNvPr id="3" name="Content Placeholder 2"/>
          <p:cNvSpPr>
            <a:spLocks noGrp="1"/>
          </p:cNvSpPr>
          <p:nvPr>
            <p:ph idx="1"/>
          </p:nvPr>
        </p:nvSpPr>
        <p:spPr/>
        <p:txBody>
          <a:bodyPr/>
          <a:lstStyle/>
          <a:p>
            <a:r>
              <a:rPr lang="en-US" dirty="0"/>
              <a:t>Step of query optimization</a:t>
            </a:r>
          </a:p>
          <a:p>
            <a:r>
              <a:rPr lang="en-US" dirty="0"/>
              <a:t>Given an SQL query</a:t>
            </a:r>
          </a:p>
          <a:p>
            <a:pPr marL="914400" lvl="1" indent="-457200">
              <a:buFont typeface="+mj-lt"/>
              <a:buAutoNum type="arabicPeriod"/>
            </a:pPr>
            <a:r>
              <a:rPr lang="en-US" dirty="0"/>
              <a:t>Convert it to (enhanced) relational algebra</a:t>
            </a:r>
          </a:p>
          <a:p>
            <a:pPr marL="914400" lvl="1" indent="-457200">
              <a:buFont typeface="+mj-lt"/>
              <a:buAutoNum type="arabicPeriod"/>
            </a:pPr>
            <a:r>
              <a:rPr lang="en-US" dirty="0"/>
              <a:t>Build multiple parse trees</a:t>
            </a:r>
          </a:p>
          <a:p>
            <a:pPr lvl="2"/>
            <a:r>
              <a:rPr lang="en-US" dirty="0"/>
              <a:t>Note: Multiple ways to decorate a tree </a:t>
            </a:r>
          </a:p>
          <a:p>
            <a:pPr lvl="2"/>
            <a:r>
              <a:rPr lang="en-US" dirty="0"/>
              <a:t>Each decorated tree is also called a </a:t>
            </a:r>
            <a:r>
              <a:rPr lang="en-US" b="1" i="1" dirty="0"/>
              <a:t>plan</a:t>
            </a:r>
          </a:p>
          <a:p>
            <a:pPr marL="914400" lvl="1" indent="-457200">
              <a:buFont typeface="+mj-lt"/>
              <a:buAutoNum type="arabicPeriod"/>
            </a:pPr>
            <a:r>
              <a:rPr lang="en-US" dirty="0"/>
              <a:t>Calculate the cost of each plan</a:t>
            </a:r>
          </a:p>
          <a:p>
            <a:pPr marL="914400" lvl="1" indent="-457200">
              <a:buFont typeface="+mj-lt"/>
              <a:buAutoNum type="arabicPeriod"/>
            </a:pPr>
            <a:r>
              <a:rPr lang="en-US" dirty="0"/>
              <a:t>Pick the best one</a:t>
            </a:r>
          </a:p>
          <a:p>
            <a:endParaRPr lang="en-US" dirty="0"/>
          </a:p>
        </p:txBody>
      </p:sp>
    </p:spTree>
    <p:extLst>
      <p:ext uri="{BB962C8B-B14F-4D97-AF65-F5344CB8AC3E}">
        <p14:creationId xmlns:p14="http://schemas.microsoft.com/office/powerpoint/2010/main" val="770077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A7DFCF53-4E54-4048-AC08-C5BD5617B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 (Cont.)</a:t>
            </a:r>
          </a:p>
        </p:txBody>
      </p:sp>
      <p:sp>
        <p:nvSpPr>
          <p:cNvPr id="39939" name="Rectangle 3">
            <a:extLst>
              <a:ext uri="{FF2B5EF4-FFF2-40B4-BE49-F238E27FC236}">
                <a16:creationId xmlns:a16="http://schemas.microsoft.com/office/drawing/2014/main" id="{FC58C06D-6BC1-4E20-A3A3-6AFD666C4DA4}"/>
              </a:ext>
            </a:extLst>
          </p:cNvPr>
          <p:cNvSpPr>
            <a:spLocks noGrp="1" noChangeArrowheads="1"/>
          </p:cNvSpPr>
          <p:nvPr>
            <p:ph idx="1"/>
          </p:nvPr>
        </p:nvSpPr>
        <p:spPr>
          <a:xfrm>
            <a:off x="628650" y="1490028"/>
            <a:ext cx="7584708" cy="5367972"/>
          </a:xfrm>
        </p:spPr>
        <p:txBody>
          <a:bodyPr>
            <a:normAutofit/>
          </a:bodyPr>
          <a:lstStyle/>
          <a:p>
            <a:pPr>
              <a:tabLst>
                <a:tab pos="1198563" algn="l"/>
              </a:tabLst>
            </a:pPr>
            <a:r>
              <a:rPr lang="en-US" altLang="en-US" sz="2400" dirty="0"/>
              <a:t>Consider the expression</a:t>
            </a:r>
          </a:p>
          <a:p>
            <a:pPr>
              <a:buFont typeface="Monotype Sorts" pitchFamily="-65" charset="2"/>
              <a:buNone/>
              <a:tabLst>
                <a:tab pos="1198563" algn="l"/>
              </a:tabLst>
            </a:pPr>
            <a:r>
              <a:rPr lang="en-US" altLang="en-US" sz="2400" dirty="0"/>
              <a:t>		</a:t>
            </a:r>
            <a:r>
              <a:rPr lang="en-US" altLang="en-US" sz="2400" dirty="0">
                <a:sym typeface="Symbol" panose="05050102010706020507" pitchFamily="18" charset="2"/>
              </a:rPr>
              <a:t></a:t>
            </a:r>
            <a:r>
              <a:rPr lang="en-US" altLang="en-US" sz="2400" i="1" baseline="-25000" dirty="0">
                <a:sym typeface="Symbol" panose="05050102010706020507" pitchFamily="18" charset="2"/>
              </a:rPr>
              <a:t>name, title</a:t>
            </a:r>
            <a:r>
              <a:rPr lang="en-US" altLang="en-US" sz="2400" dirty="0">
                <a:sym typeface="Symbol" panose="05050102010706020507" pitchFamily="18" charset="2"/>
              </a:rPr>
              <a:t>(</a:t>
            </a:r>
            <a:r>
              <a:rPr lang="en-US" altLang="en-US" sz="2400" i="1" baseline="-25000" dirty="0">
                <a:sym typeface="Symbol" panose="05050102010706020507" pitchFamily="18" charset="2"/>
              </a:rPr>
              <a:t>dept_name= </a:t>
            </a:r>
            <a:r>
              <a:rPr lang="ja-JP" altLang="en-US" sz="2400" i="1" baseline="-25000" dirty="0">
                <a:sym typeface="Symbol" panose="05050102010706020507" pitchFamily="18" charset="2"/>
              </a:rPr>
              <a:t>“</a:t>
            </a:r>
            <a:r>
              <a:rPr lang="en-US" altLang="ja-JP" sz="2400" baseline="-25000" dirty="0">
                <a:sym typeface="Symbol" panose="05050102010706020507" pitchFamily="18" charset="2"/>
              </a:rPr>
              <a:t>Music</a:t>
            </a:r>
            <a:r>
              <a:rPr lang="ja-JP" altLang="en-US" sz="2400" baseline="-25000" dirty="0">
                <a:sym typeface="Symbol" panose="05050102010706020507" pitchFamily="18" charset="2"/>
              </a:rPr>
              <a:t>”</a:t>
            </a:r>
            <a:r>
              <a:rPr lang="en-US" altLang="ja-JP" sz="2400" baseline="-25000" dirty="0">
                <a:sym typeface="Symbol" panose="05050102010706020507" pitchFamily="18" charset="2"/>
              </a:rPr>
              <a:t> </a:t>
            </a:r>
            <a:r>
              <a:rPr lang="en-US" altLang="ja-JP" sz="2400" dirty="0">
                <a:sym typeface="Symbol" panose="05050102010706020507" pitchFamily="18" charset="2"/>
              </a:rPr>
              <a:t>(</a:t>
            </a:r>
            <a:r>
              <a:rPr lang="en-US" altLang="ja-JP" sz="2400" i="1" dirty="0">
                <a:sym typeface="Symbol" panose="05050102010706020507" pitchFamily="18" charset="2"/>
              </a:rPr>
              <a:t>instructor)</a:t>
            </a:r>
            <a:r>
              <a:rPr lang="en-IN" altLang="en-US" sz="2400" dirty="0">
                <a:ea typeface="MS PGothic" panose="020B0600070205080204" pitchFamily="34" charset="-128"/>
              </a:rPr>
              <a:t> ⨝</a:t>
            </a:r>
            <a:r>
              <a:rPr lang="en-US" altLang="ja-JP" sz="2400" i="1" dirty="0">
                <a:sym typeface="Symbol" panose="05050102010706020507" pitchFamily="18" charset="2"/>
              </a:rPr>
              <a:t> teaches</a:t>
            </a:r>
            <a:r>
              <a:rPr lang="en-US" altLang="ja-JP" sz="2400" dirty="0">
                <a:sym typeface="Symbol" panose="05050102010706020507" pitchFamily="18" charset="2"/>
              </a:rPr>
              <a:t>) </a:t>
            </a:r>
            <a:br>
              <a:rPr lang="en-US" altLang="ja-JP" sz="2400" i="1" dirty="0">
                <a:sym typeface="Symbol" panose="05050102010706020507" pitchFamily="18" charset="2"/>
              </a:rPr>
            </a:br>
            <a:r>
              <a:rPr lang="en-US" altLang="ja-JP" sz="2400" i="1" dirty="0">
                <a:sym typeface="Symbol" panose="05050102010706020507" pitchFamily="18" charset="2"/>
              </a:rPr>
              <a:t> 			</a:t>
            </a:r>
            <a:r>
              <a:rPr lang="en-IN" altLang="en-US" sz="2400" dirty="0">
                <a:ea typeface="MS PGothic" panose="020B0600070205080204" pitchFamily="34" charset="-128"/>
              </a:rPr>
              <a:t>⨝</a:t>
            </a:r>
            <a:r>
              <a:rPr lang="en-US" altLang="ja-JP" sz="2400" i="1" dirty="0">
                <a:sym typeface="Symbol" panose="05050102010706020507" pitchFamily="18" charset="2"/>
              </a:rPr>
              <a:t>  </a:t>
            </a:r>
            <a:r>
              <a:rPr lang="en-US" altLang="ja-JP" sz="2400" dirty="0">
                <a:sym typeface="Symbol" panose="05050102010706020507" pitchFamily="18" charset="2"/>
              </a:rPr>
              <a:t></a:t>
            </a:r>
            <a:r>
              <a:rPr lang="en-US" altLang="ja-JP" sz="2400" i="1" baseline="-25000" dirty="0" err="1">
                <a:sym typeface="Symbol" panose="05050102010706020507" pitchFamily="18" charset="2"/>
              </a:rPr>
              <a:t>course_id</a:t>
            </a:r>
            <a:r>
              <a:rPr lang="en-US" altLang="ja-JP" sz="2400" i="1" baseline="-25000" dirty="0">
                <a:sym typeface="Symbol" panose="05050102010706020507" pitchFamily="18" charset="2"/>
              </a:rPr>
              <a:t>, title</a:t>
            </a:r>
            <a:r>
              <a:rPr lang="en-US" altLang="ja-JP" sz="2400" i="1" dirty="0">
                <a:sym typeface="Symbol" panose="05050102010706020507" pitchFamily="18" charset="2"/>
              </a:rPr>
              <a:t> </a:t>
            </a:r>
            <a:r>
              <a:rPr lang="en-US" altLang="ja-JP" sz="2400" dirty="0">
                <a:sym typeface="Symbol" panose="05050102010706020507" pitchFamily="18" charset="2"/>
              </a:rPr>
              <a:t>(</a:t>
            </a:r>
            <a:r>
              <a:rPr lang="en-US" altLang="ja-JP" sz="2400" i="1" dirty="0">
                <a:sym typeface="Symbol" panose="05050102010706020507" pitchFamily="18" charset="2"/>
              </a:rPr>
              <a:t>course</a:t>
            </a:r>
            <a:r>
              <a:rPr lang="en-US" altLang="ja-JP" sz="2400" dirty="0">
                <a:sym typeface="Symbol" panose="05050102010706020507" pitchFamily="18" charset="2"/>
              </a:rPr>
              <a:t>))))</a:t>
            </a:r>
          </a:p>
          <a:p>
            <a:pPr>
              <a:tabLst>
                <a:tab pos="1198563" algn="l"/>
              </a:tabLst>
            </a:pPr>
            <a:r>
              <a:rPr lang="en-US" altLang="en-US" sz="2400" dirty="0"/>
              <a:t>Could compute   </a:t>
            </a:r>
            <a:r>
              <a:rPr lang="en-US" altLang="en-US" sz="2400" i="1" dirty="0"/>
              <a:t>teaches </a:t>
            </a:r>
            <a:r>
              <a:rPr lang="en-IN" altLang="en-US" sz="2400" dirty="0">
                <a:ea typeface="MS PGothic" panose="020B0600070205080204" pitchFamily="34" charset="-128"/>
              </a:rPr>
              <a:t>⨝</a:t>
            </a:r>
            <a:r>
              <a:rPr lang="en-US" altLang="en-US" sz="2400" i="1" dirty="0"/>
              <a:t> </a:t>
            </a:r>
            <a:r>
              <a:rPr lang="en-US" altLang="en-US" sz="2400" dirty="0">
                <a:sym typeface="Symbol" panose="05050102010706020507" pitchFamily="18" charset="2"/>
              </a:rPr>
              <a:t></a:t>
            </a:r>
            <a:r>
              <a:rPr lang="en-US" altLang="en-US" sz="2400" i="1" baseline="-25000" dirty="0" err="1">
                <a:sym typeface="Symbol" panose="05050102010706020507" pitchFamily="18" charset="2"/>
              </a:rPr>
              <a:t>course_id</a:t>
            </a:r>
            <a:r>
              <a:rPr lang="en-US" altLang="en-US" sz="2400" i="1" baseline="-25000" dirty="0">
                <a:sym typeface="Symbol" panose="05050102010706020507" pitchFamily="18" charset="2"/>
              </a:rPr>
              <a:t>, title</a:t>
            </a:r>
            <a:r>
              <a:rPr lang="en-US" altLang="en-US" sz="2400" i="1" dirty="0">
                <a:sym typeface="Symbol" panose="05050102010706020507" pitchFamily="18" charset="2"/>
              </a:rPr>
              <a:t> </a:t>
            </a:r>
            <a:r>
              <a:rPr lang="en-US" altLang="en-US" sz="2400" dirty="0">
                <a:sym typeface="Symbol" panose="05050102010706020507" pitchFamily="18" charset="2"/>
              </a:rPr>
              <a:t>(</a:t>
            </a:r>
            <a:r>
              <a:rPr lang="en-US" altLang="en-US" sz="2400" i="1" dirty="0">
                <a:sym typeface="Symbol" panose="05050102010706020507" pitchFamily="18" charset="2"/>
              </a:rPr>
              <a:t>course</a:t>
            </a:r>
            <a:r>
              <a:rPr lang="en-US" altLang="en-US" sz="2400" dirty="0">
                <a:sym typeface="Symbol" panose="05050102010706020507" pitchFamily="18" charset="2"/>
              </a:rPr>
              <a:t>)</a:t>
            </a:r>
            <a:r>
              <a:rPr lang="en-US" altLang="en-US" sz="2400" i="1" dirty="0"/>
              <a:t> </a:t>
            </a:r>
            <a:r>
              <a:rPr lang="en-US" altLang="en-US" sz="2400" dirty="0"/>
              <a:t>first, and join result with </a:t>
            </a:r>
            <a:br>
              <a:rPr lang="en-US" altLang="en-US" sz="2400" dirty="0"/>
            </a:br>
            <a:r>
              <a:rPr lang="en-US" altLang="en-US" sz="2400" dirty="0"/>
              <a:t>	 </a:t>
            </a:r>
            <a:r>
              <a:rPr lang="en-US" altLang="en-US" sz="2400" dirty="0">
                <a:sym typeface="Symbol" panose="05050102010706020507" pitchFamily="18" charset="2"/>
              </a:rPr>
              <a:t></a:t>
            </a:r>
            <a:r>
              <a:rPr lang="en-US" altLang="en-US" sz="2400" i="1" baseline="-25000" dirty="0">
                <a:sym typeface="Symbol" panose="05050102010706020507" pitchFamily="18" charset="2"/>
              </a:rPr>
              <a:t>dept_name= </a:t>
            </a:r>
            <a:r>
              <a:rPr lang="ja-JP" altLang="en-US" sz="2400" i="1" baseline="-25000" dirty="0">
                <a:sym typeface="Symbol" panose="05050102010706020507" pitchFamily="18" charset="2"/>
              </a:rPr>
              <a:t>“</a:t>
            </a:r>
            <a:r>
              <a:rPr lang="en-US" altLang="ja-JP" sz="2400" baseline="-25000" dirty="0">
                <a:sym typeface="Symbol" panose="05050102010706020507" pitchFamily="18" charset="2"/>
              </a:rPr>
              <a:t>Music</a:t>
            </a:r>
            <a:r>
              <a:rPr lang="ja-JP" altLang="en-US" sz="2400" baseline="-25000" dirty="0">
                <a:sym typeface="Symbol" panose="05050102010706020507" pitchFamily="18" charset="2"/>
              </a:rPr>
              <a:t>”</a:t>
            </a:r>
            <a:r>
              <a:rPr lang="en-US" altLang="ja-JP" sz="2400" baseline="-25000" dirty="0">
                <a:sym typeface="Symbol" panose="05050102010706020507" pitchFamily="18" charset="2"/>
              </a:rPr>
              <a:t> </a:t>
            </a:r>
            <a:r>
              <a:rPr lang="en-US" altLang="ja-JP" sz="2400" dirty="0">
                <a:sym typeface="Symbol" panose="05050102010706020507" pitchFamily="18" charset="2"/>
              </a:rPr>
              <a:t>(</a:t>
            </a:r>
            <a:r>
              <a:rPr lang="en-US" altLang="ja-JP" sz="2400" i="1" dirty="0">
                <a:sym typeface="Symbol" panose="05050102010706020507" pitchFamily="18" charset="2"/>
              </a:rPr>
              <a:t>instructor</a:t>
            </a:r>
            <a:r>
              <a:rPr lang="en-US" altLang="ja-JP" sz="2400" dirty="0">
                <a:sym typeface="Symbol" panose="05050102010706020507" pitchFamily="18" charset="2"/>
              </a:rPr>
              <a:t>)</a:t>
            </a:r>
            <a:r>
              <a:rPr lang="en-US" altLang="ja-JP" sz="2400" i="1" dirty="0">
                <a:sym typeface="Symbol" panose="05050102010706020507" pitchFamily="18" charset="2"/>
              </a:rPr>
              <a:t> </a:t>
            </a:r>
            <a:br>
              <a:rPr lang="en-US" altLang="ja-JP" sz="2400" i="1" dirty="0">
                <a:sym typeface="Symbol" panose="05050102010706020507" pitchFamily="18" charset="2"/>
              </a:rPr>
            </a:br>
            <a:r>
              <a:rPr lang="en-US" altLang="ja-JP" sz="2400" dirty="0">
                <a:sym typeface="Symbol" panose="05050102010706020507" pitchFamily="18" charset="2"/>
              </a:rPr>
              <a:t>but  the result of the first join</a:t>
            </a:r>
            <a:r>
              <a:rPr lang="en-US" altLang="ja-JP" sz="2400" i="1" dirty="0">
                <a:sym typeface="Symbol" panose="05050102010706020507" pitchFamily="18" charset="2"/>
              </a:rPr>
              <a:t> </a:t>
            </a:r>
            <a:r>
              <a:rPr lang="en-US" altLang="ja-JP" sz="2400" dirty="0">
                <a:sym typeface="Symbol" panose="05050102010706020507" pitchFamily="18" charset="2"/>
              </a:rPr>
              <a:t>is likely to be a large relation.</a:t>
            </a:r>
          </a:p>
          <a:p>
            <a:pPr>
              <a:tabLst>
                <a:tab pos="1198563" algn="l"/>
              </a:tabLst>
            </a:pPr>
            <a:r>
              <a:rPr lang="en-US" altLang="en-US" sz="2400" dirty="0">
                <a:sym typeface="Symbol" panose="05050102010706020507" pitchFamily="18" charset="2"/>
              </a:rPr>
              <a:t>Only a small fraction of the university</a:t>
            </a:r>
            <a:r>
              <a:rPr lang="ja-JP" altLang="en-US" sz="2400" dirty="0">
                <a:sym typeface="Symbol" panose="05050102010706020507" pitchFamily="18" charset="2"/>
              </a:rPr>
              <a:t>’</a:t>
            </a:r>
            <a:r>
              <a:rPr lang="en-US" altLang="ja-JP" sz="2400" dirty="0">
                <a:sym typeface="Symbol" panose="05050102010706020507" pitchFamily="18" charset="2"/>
              </a:rPr>
              <a:t>s instructors are likely to be from the Music department</a:t>
            </a:r>
          </a:p>
          <a:p>
            <a:pPr lvl="1">
              <a:tabLst>
                <a:tab pos="1198563" algn="l"/>
              </a:tabLst>
            </a:pPr>
            <a:r>
              <a:rPr lang="en-US" altLang="en-US" dirty="0">
                <a:sym typeface="Symbol" panose="05050102010706020507" pitchFamily="18" charset="2"/>
              </a:rPr>
              <a:t> it is better to compute</a:t>
            </a:r>
          </a:p>
          <a:p>
            <a:pPr>
              <a:buFont typeface="Monotype Sorts" pitchFamily="-65" charset="2"/>
              <a:buNone/>
              <a:tabLst>
                <a:tab pos="1198563" algn="l"/>
              </a:tabLst>
            </a:pPr>
            <a:r>
              <a:rPr lang="en-US" altLang="en-US" sz="2400" dirty="0"/>
              <a:t>		 </a:t>
            </a:r>
            <a:r>
              <a:rPr lang="en-US" altLang="en-US" sz="2400" dirty="0">
                <a:sym typeface="Symbol" panose="05050102010706020507" pitchFamily="18" charset="2"/>
              </a:rPr>
              <a:t></a:t>
            </a:r>
            <a:r>
              <a:rPr lang="en-US" altLang="en-US" sz="2400" i="1" baseline="-25000" dirty="0">
                <a:sym typeface="Symbol" panose="05050102010706020507" pitchFamily="18" charset="2"/>
              </a:rPr>
              <a:t>dept_name= </a:t>
            </a:r>
            <a:r>
              <a:rPr lang="ja-JP" altLang="en-US" sz="2400" i="1" baseline="-25000" dirty="0">
                <a:sym typeface="Symbol" panose="05050102010706020507" pitchFamily="18" charset="2"/>
              </a:rPr>
              <a:t>“</a:t>
            </a:r>
            <a:r>
              <a:rPr lang="en-US" altLang="ja-JP" sz="2400" baseline="-25000" dirty="0">
                <a:sym typeface="Symbol" panose="05050102010706020507" pitchFamily="18" charset="2"/>
              </a:rPr>
              <a:t>Music</a:t>
            </a:r>
            <a:r>
              <a:rPr lang="ja-JP" altLang="en-US" sz="2400" baseline="-25000" dirty="0">
                <a:sym typeface="Symbol" panose="05050102010706020507" pitchFamily="18" charset="2"/>
              </a:rPr>
              <a:t>”</a:t>
            </a:r>
            <a:r>
              <a:rPr lang="en-US" altLang="ja-JP" sz="2400" baseline="-25000" dirty="0">
                <a:sym typeface="Symbol" panose="05050102010706020507" pitchFamily="18" charset="2"/>
              </a:rPr>
              <a:t> </a:t>
            </a:r>
            <a:r>
              <a:rPr lang="en-US" altLang="ja-JP" sz="2400" dirty="0">
                <a:sym typeface="Symbol" panose="05050102010706020507" pitchFamily="18" charset="2"/>
              </a:rPr>
              <a:t>(</a:t>
            </a:r>
            <a:r>
              <a:rPr lang="en-US" altLang="ja-JP" sz="2400" i="1" dirty="0">
                <a:sym typeface="Symbol" panose="05050102010706020507" pitchFamily="18" charset="2"/>
              </a:rPr>
              <a:t>instructor) </a:t>
            </a:r>
            <a:r>
              <a:rPr lang="en-IN" altLang="en-US" sz="2400" dirty="0">
                <a:ea typeface="MS PGothic" panose="020B0600070205080204" pitchFamily="34" charset="-128"/>
              </a:rPr>
              <a:t>⨝</a:t>
            </a:r>
            <a:r>
              <a:rPr lang="en-US" altLang="ja-JP" sz="2400" i="1" dirty="0">
                <a:sym typeface="Symbol" panose="05050102010706020507" pitchFamily="18" charset="2"/>
              </a:rPr>
              <a:t> teaches </a:t>
            </a:r>
          </a:p>
          <a:p>
            <a:pPr>
              <a:buFont typeface="Monotype Sorts" pitchFamily="-65" charset="2"/>
              <a:buNone/>
              <a:tabLst>
                <a:tab pos="1198563" algn="l"/>
              </a:tabLst>
            </a:pPr>
            <a:r>
              <a:rPr lang="en-US" altLang="en-US" sz="2400" i="1" dirty="0">
                <a:sym typeface="Symbol" panose="05050102010706020507" pitchFamily="18" charset="2"/>
              </a:rPr>
              <a:t>	       </a:t>
            </a:r>
            <a:r>
              <a:rPr lang="en-US" altLang="en-US" sz="2400" dirty="0">
                <a:sym typeface="Symbol" panose="05050102010706020507" pitchFamily="18" charset="2"/>
              </a:rPr>
              <a:t>first.</a:t>
            </a:r>
            <a:r>
              <a:rPr lang="en-US" altLang="en-US" sz="2400" dirty="0"/>
              <a:t> </a:t>
            </a:r>
          </a:p>
          <a:p>
            <a:pPr>
              <a:buFont typeface="Monotype Sorts" pitchFamily="-65" charset="2"/>
              <a:buNone/>
              <a:tabLst>
                <a:tab pos="1198563" algn="l"/>
              </a:tabLst>
            </a:pPr>
            <a:endParaRPr lang="en-US"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A6C3F11C-A25B-4E42-A39E-BB138AAD925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Enumeration of Equivalent Expressions</a:t>
            </a:r>
          </a:p>
        </p:txBody>
      </p:sp>
      <p:sp>
        <p:nvSpPr>
          <p:cNvPr id="41987" name="Rectangle 3">
            <a:extLst>
              <a:ext uri="{FF2B5EF4-FFF2-40B4-BE49-F238E27FC236}">
                <a16:creationId xmlns:a16="http://schemas.microsoft.com/office/drawing/2014/main" id="{F6C31D7E-F789-4652-9488-B1AEE7EED4D5}"/>
              </a:ext>
            </a:extLst>
          </p:cNvPr>
          <p:cNvSpPr>
            <a:spLocks noGrp="1" noChangeArrowheads="1"/>
          </p:cNvSpPr>
          <p:nvPr>
            <p:ph idx="1"/>
          </p:nvPr>
        </p:nvSpPr>
        <p:spPr>
          <a:xfrm>
            <a:off x="628650" y="1690689"/>
            <a:ext cx="7719461" cy="5367972"/>
          </a:xfrm>
        </p:spPr>
        <p:txBody>
          <a:bodyPr>
            <a:normAutofit/>
          </a:bodyPr>
          <a:lstStyle/>
          <a:p>
            <a:r>
              <a:rPr lang="en-US" altLang="en-US" sz="2000" dirty="0"/>
              <a:t>Query optimizers use equivalence rules to </a:t>
            </a:r>
            <a:r>
              <a:rPr lang="en-US" altLang="en-US" sz="2000" b="1" dirty="0"/>
              <a:t>systematically</a:t>
            </a:r>
            <a:r>
              <a:rPr lang="en-US" altLang="en-US" sz="2000" dirty="0"/>
              <a:t> generate expressions equivalent to the given expression</a:t>
            </a:r>
          </a:p>
          <a:p>
            <a:r>
              <a:rPr lang="en-US" altLang="en-US" sz="2000" dirty="0"/>
              <a:t>Can generate all equivalent expressions as follows: </a:t>
            </a:r>
          </a:p>
          <a:p>
            <a:pPr lvl="1"/>
            <a:r>
              <a:rPr lang="en-US" altLang="en-US" sz="2000" dirty="0"/>
              <a:t> Repeat</a:t>
            </a:r>
          </a:p>
          <a:p>
            <a:pPr lvl="2"/>
            <a:r>
              <a:rPr lang="en-US" altLang="en-US" dirty="0"/>
              <a:t>apply all applicable equivalence  rules on every subexpression of every equivalent expression found so far</a:t>
            </a:r>
          </a:p>
          <a:p>
            <a:pPr lvl="2"/>
            <a:r>
              <a:rPr lang="en-US" altLang="en-US" dirty="0"/>
              <a:t>add newly generated expressions to the set of equivalent expressions </a:t>
            </a:r>
          </a:p>
          <a:p>
            <a:pPr lvl="2">
              <a:buFont typeface="Webdings" panose="05030102010509060703" pitchFamily="18" charset="2"/>
              <a:buNone/>
            </a:pPr>
            <a:r>
              <a:rPr lang="en-US" altLang="en-US" dirty="0"/>
              <a:t>Until no new equivalent expressions are generated above</a:t>
            </a:r>
          </a:p>
          <a:p>
            <a:r>
              <a:rPr lang="en-US" altLang="en-US" sz="2000" dirty="0"/>
              <a:t>The above approach is very expensive in space and time</a:t>
            </a:r>
          </a:p>
          <a:p>
            <a:pPr lvl="1"/>
            <a:r>
              <a:rPr lang="en-US" altLang="en-US" sz="2000" dirty="0"/>
              <a:t>Two approaches</a:t>
            </a:r>
          </a:p>
          <a:p>
            <a:pPr lvl="2"/>
            <a:r>
              <a:rPr lang="en-US" altLang="en-US" dirty="0"/>
              <a:t>Optimized plan generation based on transformation rules</a:t>
            </a:r>
          </a:p>
          <a:p>
            <a:pPr lvl="2"/>
            <a:r>
              <a:rPr lang="en-US" altLang="en-US" dirty="0"/>
              <a:t>Special case approach for queries with only selections, projections and joins</a:t>
            </a:r>
          </a:p>
          <a:p>
            <a:pPr>
              <a:buFont typeface="Monotype Sorts" pitchFamily="-65" charset="2"/>
              <a:buNone/>
            </a:pPr>
            <a:endParaRPr lang="en-US"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A841BFC6-44BE-4C9F-A1AF-2D2B70137654}"/>
              </a:ext>
            </a:extLst>
          </p:cNvPr>
          <p:cNvSpPr>
            <a:spLocks noGrp="1" noChangeArrowheads="1"/>
          </p:cNvSpPr>
          <p:nvPr>
            <p:ph type="title"/>
          </p:nvPr>
        </p:nvSpPr>
        <p:spPr>
          <a:xfrm>
            <a:off x="549689" y="117407"/>
            <a:ext cx="8693702" cy="697094"/>
          </a:xfrm>
        </p:spPr>
        <p:txBody>
          <a:bodyPr/>
          <a:lstStyle/>
          <a:p>
            <a:pPr>
              <a:defRPr/>
            </a:pPr>
            <a:r>
              <a:rPr lang="en-US" altLang="en-US" sz="2600" dirty="0">
                <a:effectLst>
                  <a:outerShdw blurRad="38100" dist="38100" dir="2700000" algn="tl">
                    <a:srgbClr val="C0C0C0"/>
                  </a:outerShdw>
                </a:effectLst>
              </a:rPr>
              <a:t>Implementing Transformation Based Optimization</a:t>
            </a:r>
          </a:p>
        </p:txBody>
      </p:sp>
      <p:sp>
        <p:nvSpPr>
          <p:cNvPr id="44035" name="Rectangle 3">
            <a:extLst>
              <a:ext uri="{FF2B5EF4-FFF2-40B4-BE49-F238E27FC236}">
                <a16:creationId xmlns:a16="http://schemas.microsoft.com/office/drawing/2014/main" id="{5EC7FF5E-BA26-4F49-881B-EBC2A8B4FA47}"/>
              </a:ext>
            </a:extLst>
          </p:cNvPr>
          <p:cNvSpPr>
            <a:spLocks noGrp="1" noChangeArrowheads="1"/>
          </p:cNvSpPr>
          <p:nvPr>
            <p:ph idx="1"/>
          </p:nvPr>
        </p:nvSpPr>
        <p:spPr>
          <a:xfrm>
            <a:off x="683394" y="1102497"/>
            <a:ext cx="7825339" cy="5367972"/>
          </a:xfrm>
        </p:spPr>
        <p:txBody>
          <a:bodyPr>
            <a:normAutofit fontScale="92500" lnSpcReduction="10000"/>
          </a:bodyPr>
          <a:lstStyle/>
          <a:p>
            <a:r>
              <a:rPr lang="en-US" altLang="en-US" dirty="0"/>
              <a:t>Space requirements reduced by sharing common sub-expressions:</a:t>
            </a:r>
          </a:p>
          <a:p>
            <a:pPr lvl="1"/>
            <a:r>
              <a:rPr lang="en-US" altLang="en-US" dirty="0"/>
              <a:t>when E1 is generated from E2 by an equivalence rule, usually only the top level of the two are different, subtrees below are the same and can be shared using pointers</a:t>
            </a:r>
          </a:p>
          <a:p>
            <a:pPr lvl="2"/>
            <a:r>
              <a:rPr lang="en-US" altLang="en-US" dirty="0"/>
              <a:t>E.g., when applying join commutativity</a:t>
            </a:r>
          </a:p>
          <a:p>
            <a:pPr lvl="2">
              <a:buFont typeface="Webdings" panose="05030102010509060703" pitchFamily="18" charset="2"/>
              <a:buNone/>
            </a:pPr>
            <a:br>
              <a:rPr lang="en-US" altLang="en-US" dirty="0"/>
            </a:br>
            <a:br>
              <a:rPr lang="en-US" altLang="en-US" dirty="0"/>
            </a:br>
            <a:br>
              <a:rPr lang="en-US" altLang="en-US" dirty="0"/>
            </a:br>
            <a:br>
              <a:rPr lang="en-US" altLang="en-US" dirty="0"/>
            </a:br>
            <a:br>
              <a:rPr lang="en-US" altLang="en-US" dirty="0"/>
            </a:br>
            <a:endParaRPr lang="en-US" altLang="en-US" dirty="0"/>
          </a:p>
          <a:p>
            <a:pPr lvl="1"/>
            <a:r>
              <a:rPr lang="en-US" altLang="en-US" dirty="0"/>
              <a:t>Same sub-expression may get generated multiple times</a:t>
            </a:r>
          </a:p>
          <a:p>
            <a:pPr lvl="2"/>
            <a:r>
              <a:rPr lang="en-US" altLang="en-US" dirty="0"/>
              <a:t>Detect duplicate sub-expressions and share one copy</a:t>
            </a:r>
          </a:p>
          <a:p>
            <a:r>
              <a:rPr lang="en-US" altLang="en-US" dirty="0"/>
              <a:t>Time requirements are reduced by not generating all expressions</a:t>
            </a:r>
          </a:p>
          <a:p>
            <a:pPr lvl="1"/>
            <a:r>
              <a:rPr lang="en-US" altLang="en-US" dirty="0"/>
              <a:t>Dynamic programming is an option</a:t>
            </a:r>
          </a:p>
        </p:txBody>
      </p:sp>
      <p:pic>
        <p:nvPicPr>
          <p:cNvPr id="2" name="Picture 1"/>
          <p:cNvPicPr>
            <a:picLocks noChangeAspect="1"/>
          </p:cNvPicPr>
          <p:nvPr/>
        </p:nvPicPr>
        <p:blipFill>
          <a:blip r:embed="rId3"/>
          <a:stretch>
            <a:fillRect/>
          </a:stretch>
        </p:blipFill>
        <p:spPr>
          <a:xfrm>
            <a:off x="2981740" y="3033205"/>
            <a:ext cx="2622067" cy="13050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779B-F1EF-441A-96C1-86D245EA9B4E}"/>
              </a:ext>
            </a:extLst>
          </p:cNvPr>
          <p:cNvSpPr>
            <a:spLocks noGrp="1"/>
          </p:cNvSpPr>
          <p:nvPr>
            <p:ph type="title"/>
          </p:nvPr>
        </p:nvSpPr>
        <p:spPr/>
        <p:txBody>
          <a:bodyPr/>
          <a:lstStyle/>
          <a:p>
            <a:r>
              <a:rPr lang="en-US" dirty="0"/>
              <a:t>Decorating parse trees</a:t>
            </a:r>
          </a:p>
        </p:txBody>
      </p:sp>
      <p:sp>
        <p:nvSpPr>
          <p:cNvPr id="3" name="Content Placeholder 2">
            <a:extLst>
              <a:ext uri="{FF2B5EF4-FFF2-40B4-BE49-F238E27FC236}">
                <a16:creationId xmlns:a16="http://schemas.microsoft.com/office/drawing/2014/main" id="{E29DC1A4-85F0-444C-9EA9-209442DE9A4C}"/>
              </a:ext>
            </a:extLst>
          </p:cNvPr>
          <p:cNvSpPr>
            <a:spLocks noGrp="1"/>
          </p:cNvSpPr>
          <p:nvPr>
            <p:ph idx="1"/>
          </p:nvPr>
        </p:nvSpPr>
        <p:spPr/>
        <p:txBody>
          <a:bodyPr/>
          <a:lstStyle/>
          <a:p>
            <a:r>
              <a:rPr lang="en-US" dirty="0"/>
              <a:t>Once the parse trees are build, need to decorate them with algorithm for each step</a:t>
            </a:r>
          </a:p>
          <a:p>
            <a:r>
              <a:rPr lang="en-US" dirty="0"/>
              <a:t>Start with looking at the possible algorithms for each operators</a:t>
            </a:r>
          </a:p>
          <a:p>
            <a:r>
              <a:rPr lang="en-US" dirty="0"/>
              <a:t>Other consideration</a:t>
            </a:r>
          </a:p>
          <a:p>
            <a:pPr lvl="1"/>
            <a:r>
              <a:rPr lang="en-US" dirty="0"/>
              <a:t>Materialization vs. Pipelining</a:t>
            </a:r>
          </a:p>
          <a:p>
            <a:pPr lvl="1"/>
            <a:r>
              <a:rPr lang="en-US" dirty="0"/>
              <a:t>Combining operators </a:t>
            </a:r>
          </a:p>
        </p:txBody>
      </p:sp>
    </p:spTree>
    <p:extLst>
      <p:ext uri="{BB962C8B-B14F-4D97-AF65-F5344CB8AC3E}">
        <p14:creationId xmlns:p14="http://schemas.microsoft.com/office/powerpoint/2010/main" val="4050054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Materialization vs. Pipelining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Consider the following query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𝑔𝑝𝑎</m:t>
                          </m:r>
                          <m:r>
                            <a:rPr lang="en-US" b="0" i="1" smtClean="0">
                              <a:latin typeface="Cambria Math" panose="02040503050406030204" pitchFamily="18" charset="0"/>
                            </a:rPr>
                            <m:t>&gt;3.0</m:t>
                          </m:r>
                        </m:sub>
                      </m:sSub>
                      <m:r>
                        <a:rPr lang="en-US" b="0" i="1" smtClean="0">
                          <a:latin typeface="Cambria Math" panose="02040503050406030204" pitchFamily="18" charset="0"/>
                        </a:rPr>
                        <m:t>(</m:t>
                      </m:r>
                      <m:r>
                        <a:rPr lang="en-US" b="0" i="1" smtClean="0">
                          <a:latin typeface="Cambria Math" panose="02040503050406030204" pitchFamily="18" charset="0"/>
                        </a:rPr>
                        <m:t>𝑆𝑡𝑢𝑑𝑒𝑛𝑡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𝐷𝑒𝑝𝑎𝑟𝑡𝑚𝑒𝑛𝑡</m:t>
                      </m:r>
                      <m:r>
                        <a:rPr lang="en-US" b="0" i="1" smtClean="0">
                          <a:latin typeface="Cambria Math" panose="02040503050406030204" pitchFamily="18" charset="0"/>
                        </a:rPr>
                        <m:t>)</m:t>
                      </m:r>
                    </m:oMath>
                  </m:oMathPara>
                </a14:m>
                <a:endParaRPr lang="en-US" dirty="0"/>
              </a:p>
              <a:p>
                <a:r>
                  <a:rPr lang="en-US" dirty="0"/>
                  <a:t>We can push selection in </a:t>
                </a: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𝐷𝑒𝑝𝑎𝑟𝑡𝑚𝑒𝑛𝑡</m:t>
                      </m:r>
                    </m:oMath>
                  </m:oMathPara>
                </a14:m>
                <a:endParaRPr lang="en-US" dirty="0"/>
              </a:p>
              <a:p>
                <a:r>
                  <a:rPr lang="en-US" dirty="0"/>
                  <a:t>Suppose we use nested loop</a:t>
                </a:r>
              </a:p>
              <a:p>
                <a:pPr lvl="1"/>
                <a:r>
                  <a:rPr lang="en-US" dirty="0"/>
                  <a:t>Either table can be in the inner loop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3457355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Materialization vs. Pipelining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𝐷𝑒𝑝𝑎𝑟𝑡𝑚𝑒𝑛𝑡</m:t>
                      </m:r>
                    </m:oMath>
                  </m:oMathPara>
                </a14:m>
                <a:endParaRPr lang="en-US" dirty="0"/>
              </a:p>
              <a:p>
                <a:r>
                  <a:rPr lang="en-US" dirty="0"/>
                  <a:t>Now suppose Student is in the inner loop</a:t>
                </a:r>
              </a:p>
              <a:p>
                <a:r>
                  <a:rPr lang="en-US" dirty="0"/>
                  <a:t>We first apply the selection: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i="1">
                        <a:latin typeface="Cambria Math" panose="02040503050406030204" pitchFamily="18" charset="0"/>
                      </a:rPr>
                      <m:t>)</m:t>
                    </m:r>
                  </m:oMath>
                </a14:m>
                <a:endParaRPr lang="en-US" dirty="0"/>
              </a:p>
              <a:p>
                <a:r>
                  <a:rPr lang="en-US" dirty="0"/>
                  <a:t>However, since that is in the inner loop, it will have to be read multiple times</a:t>
                </a:r>
              </a:p>
              <a:p>
                <a:r>
                  <a:rPr lang="en-US" dirty="0"/>
                  <a:t>So the result of the selection need to be writing to secondary storage -- </a:t>
                </a:r>
                <a:r>
                  <a:rPr lang="en-US" b="1" i="1" dirty="0"/>
                  <a:t>materialization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r="-773"/>
                </a:stretch>
              </a:blipFill>
            </p:spPr>
            <p:txBody>
              <a:bodyPr/>
              <a:lstStyle/>
              <a:p>
                <a:r>
                  <a:rPr lang="en-US">
                    <a:noFill/>
                  </a:rPr>
                  <a:t> </a:t>
                </a:r>
              </a:p>
            </p:txBody>
          </p:sp>
        </mc:Fallback>
      </mc:AlternateContent>
    </p:spTree>
    <p:extLst>
      <p:ext uri="{BB962C8B-B14F-4D97-AF65-F5344CB8AC3E}">
        <p14:creationId xmlns:p14="http://schemas.microsoft.com/office/powerpoint/2010/main" val="3194539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Materialization vs. Pipelining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4914388"/>
              </a:xfrm>
            </p:spPr>
            <p:txBody>
              <a:bodyPr>
                <a:normAutofit fontScale="70000" lnSpcReduction="20000"/>
              </a:bodyPr>
              <a:lstStyle/>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𝐷𝑒𝑝𝑎𝑟𝑡𝑚𝑒𝑛𝑡</m:t>
                      </m:r>
                    </m:oMath>
                  </m:oMathPara>
                </a14:m>
                <a:endParaRPr lang="en-US" dirty="0"/>
              </a:p>
              <a:p>
                <a:r>
                  <a:rPr lang="en-US" dirty="0"/>
                  <a:t>Now suppose Student is in the outer loop</a:t>
                </a:r>
              </a:p>
              <a:p>
                <a:r>
                  <a:rPr lang="en-US" dirty="0"/>
                  <a:t>We first apply the selection: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i="1">
                        <a:latin typeface="Cambria Math" panose="02040503050406030204" pitchFamily="18" charset="0"/>
                      </a:rPr>
                      <m:t>)</m:t>
                    </m:r>
                  </m:oMath>
                </a14:m>
                <a:endParaRPr lang="en-US" dirty="0"/>
              </a:p>
              <a:p>
                <a:r>
                  <a:rPr lang="en-US" dirty="0"/>
                  <a:t>However, since that is in the outer loop, it will have to be read only once </a:t>
                </a:r>
              </a:p>
              <a:p>
                <a:r>
                  <a:rPr lang="en-US" dirty="0"/>
                  <a:t>So we can apply the following algorithm</a:t>
                </a:r>
              </a:p>
              <a:p>
                <a:pPr lvl="1"/>
                <a:r>
                  <a:rPr lang="en-US" dirty="0"/>
                  <a:t>Allocate some amount of main memory buffers for the result of the selection (the amount one allocate for the outer loop of the join)</a:t>
                </a:r>
              </a:p>
              <a:p>
                <a:pPr lvl="1"/>
                <a:r>
                  <a:rPr lang="en-US" dirty="0"/>
                  <a:t>Start executing the selection</a:t>
                </a:r>
              </a:p>
              <a:p>
                <a:pPr lvl="1"/>
                <a:r>
                  <a:rPr lang="en-US" dirty="0"/>
                  <a:t>Pause when the buffer is filled up</a:t>
                </a:r>
              </a:p>
              <a:p>
                <a:pPr lvl="1"/>
                <a:r>
                  <a:rPr lang="en-US" dirty="0"/>
                  <a:t>Then execute the join for those tuples in the buffers only</a:t>
                </a:r>
              </a:p>
              <a:p>
                <a:pPr lvl="2"/>
                <a:r>
                  <a:rPr lang="en-US" dirty="0"/>
                  <a:t>Notice that involve reading the inner loop (Department) once</a:t>
                </a:r>
              </a:p>
              <a:p>
                <a:pPr lvl="1"/>
                <a:r>
                  <a:rPr lang="en-US" dirty="0"/>
                  <a:t>After that is done, those tuples in the buffer from the selection is </a:t>
                </a:r>
                <a:r>
                  <a:rPr lang="en-US" i="1" dirty="0"/>
                  <a:t>no longer needed </a:t>
                </a:r>
                <a:r>
                  <a:rPr lang="en-US" dirty="0"/>
                  <a:t>(why?) </a:t>
                </a:r>
              </a:p>
              <a:p>
                <a:pPr lvl="1"/>
                <a:r>
                  <a:rPr lang="en-US" dirty="0"/>
                  <a:t>Discard those tuples, resume the selection until the buffer is filled </a:t>
                </a:r>
              </a:p>
              <a:p>
                <a:pPr lvl="1"/>
                <a:r>
                  <a:rPr lang="en-US" dirty="0"/>
                  <a:t>Repeat the process</a:t>
                </a:r>
              </a:p>
              <a:p>
                <a:r>
                  <a:rPr lang="en-US" dirty="0"/>
                  <a:t>This is known as </a:t>
                </a:r>
                <a:r>
                  <a:rPr lang="en-US" b="1" i="1" dirty="0"/>
                  <a:t>pipelining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4914388"/>
              </a:xfrm>
              <a:blipFill rotWithShape="0">
                <a:blip r:embed="rId2"/>
                <a:stretch>
                  <a:fillRect l="-696" r="-1082"/>
                </a:stretch>
              </a:blipFill>
            </p:spPr>
            <p:txBody>
              <a:bodyPr/>
              <a:lstStyle/>
              <a:p>
                <a:r>
                  <a:rPr lang="en-US">
                    <a:noFill/>
                  </a:rPr>
                  <a:t> </a:t>
                </a:r>
              </a:p>
            </p:txBody>
          </p:sp>
        </mc:Fallback>
      </mc:AlternateContent>
    </p:spTree>
    <p:extLst>
      <p:ext uri="{BB962C8B-B14F-4D97-AF65-F5344CB8AC3E}">
        <p14:creationId xmlns:p14="http://schemas.microsoft.com/office/powerpoint/2010/main" val="131030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53B60583-6953-4FCC-ABE5-6B7EE1F2A99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MS PGothic" panose="020B0600070205080204" pitchFamily="34" charset="-128"/>
              </a:rPr>
              <a:t>Materialization (Cont.)</a:t>
            </a:r>
          </a:p>
        </p:txBody>
      </p:sp>
      <p:sp>
        <p:nvSpPr>
          <p:cNvPr id="104451" name="Rectangle 3">
            <a:extLst>
              <a:ext uri="{FF2B5EF4-FFF2-40B4-BE49-F238E27FC236}">
                <a16:creationId xmlns:a16="http://schemas.microsoft.com/office/drawing/2014/main" id="{2A76FFE1-8C22-447B-8523-476FD7329743}"/>
              </a:ext>
            </a:extLst>
          </p:cNvPr>
          <p:cNvSpPr>
            <a:spLocks noGrp="1" noChangeArrowheads="1"/>
          </p:cNvSpPr>
          <p:nvPr>
            <p:ph idx="1"/>
          </p:nvPr>
        </p:nvSpPr>
        <p:spPr>
          <a:xfrm>
            <a:off x="838939" y="1690689"/>
            <a:ext cx="7466121" cy="2976205"/>
          </a:xfrm>
        </p:spPr>
        <p:txBody>
          <a:bodyPr>
            <a:normAutofit fontScale="77500" lnSpcReduction="20000"/>
          </a:bodyPr>
          <a:lstStyle/>
          <a:p>
            <a:r>
              <a:rPr lang="en-US" altLang="en-US" dirty="0">
                <a:ea typeface="MS PGothic" panose="020B0600070205080204" pitchFamily="34" charset="-128"/>
              </a:rPr>
              <a:t>Materialized evaluation is always applicable</a:t>
            </a:r>
          </a:p>
          <a:p>
            <a:r>
              <a:rPr lang="en-US" altLang="en-US" dirty="0">
                <a:ea typeface="MS PGothic" panose="020B0600070205080204" pitchFamily="34" charset="-128"/>
              </a:rPr>
              <a:t>Cost of writing results to disk and reading them back can be quite high</a:t>
            </a:r>
          </a:p>
          <a:p>
            <a:pPr lvl="1"/>
            <a:r>
              <a:rPr lang="en-US" altLang="en-US" dirty="0">
                <a:ea typeface="MS PGothic" panose="020B0600070205080204" pitchFamily="34" charset="-128"/>
              </a:rPr>
              <a:t>Our cost formulas for operations ignore cost of writing results to disk, so</a:t>
            </a:r>
          </a:p>
          <a:p>
            <a:pPr lvl="2"/>
            <a:r>
              <a:rPr lang="en-US" altLang="en-US" dirty="0">
                <a:ea typeface="MS PGothic" panose="020B0600070205080204" pitchFamily="34" charset="-128"/>
              </a:rPr>
              <a:t>Overall cost  =  Sum of costs of individual operations + </a:t>
            </a:r>
            <a:br>
              <a:rPr lang="en-US" altLang="en-US" dirty="0">
                <a:ea typeface="MS PGothic" panose="020B0600070205080204" pitchFamily="34" charset="-128"/>
              </a:rPr>
            </a:br>
            <a:r>
              <a:rPr lang="en-US" altLang="en-US" dirty="0">
                <a:ea typeface="MS PGothic" panose="020B0600070205080204" pitchFamily="34" charset="-128"/>
              </a:rPr>
              <a:t>                         cost of writing intermediate results to disk</a:t>
            </a:r>
          </a:p>
          <a:p>
            <a:r>
              <a:rPr lang="en-US" altLang="en-US" b="1" dirty="0">
                <a:solidFill>
                  <a:srgbClr val="002060"/>
                </a:solidFill>
                <a:ea typeface="MS PGothic" panose="020B0600070205080204" pitchFamily="34" charset="-128"/>
              </a:rPr>
              <a:t>Double buffering</a:t>
            </a:r>
            <a:r>
              <a:rPr lang="en-US" altLang="en-US" dirty="0">
                <a:ea typeface="MS PGothic" panose="020B0600070205080204" pitchFamily="34" charset="-128"/>
              </a:rPr>
              <a:t>: use two output buffers for each operation, when one is full write it to disk while the other is getting filled</a:t>
            </a:r>
          </a:p>
          <a:p>
            <a:pPr lvl="1"/>
            <a:r>
              <a:rPr lang="en-US" altLang="en-US" dirty="0">
                <a:ea typeface="MS PGothic" panose="020B0600070205080204" pitchFamily="34" charset="-128"/>
              </a:rPr>
              <a:t>Allows overlap of disk writes with computation and reduces execution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050">
            <a:extLst>
              <a:ext uri="{FF2B5EF4-FFF2-40B4-BE49-F238E27FC236}">
                <a16:creationId xmlns:a16="http://schemas.microsoft.com/office/drawing/2014/main" id="{08BE99F7-675F-4CF6-B440-2AF8B1C3756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MS PGothic" panose="020B0600070205080204" pitchFamily="34" charset="-128"/>
              </a:rPr>
              <a:t>Pipelining</a:t>
            </a:r>
          </a:p>
        </p:txBody>
      </p:sp>
      <p:sp>
        <p:nvSpPr>
          <p:cNvPr id="106499" name="Rectangle 2051">
            <a:extLst>
              <a:ext uri="{FF2B5EF4-FFF2-40B4-BE49-F238E27FC236}">
                <a16:creationId xmlns:a16="http://schemas.microsoft.com/office/drawing/2014/main" id="{96D60249-A125-4E6A-AC6B-5F3808DCAF49}"/>
              </a:ext>
            </a:extLst>
          </p:cNvPr>
          <p:cNvSpPr>
            <a:spLocks noGrp="1" noChangeArrowheads="1"/>
          </p:cNvSpPr>
          <p:nvPr>
            <p:ph idx="1"/>
          </p:nvPr>
        </p:nvSpPr>
        <p:spPr>
          <a:xfrm>
            <a:off x="771889" y="1543362"/>
            <a:ext cx="7600221" cy="4931180"/>
          </a:xfrm>
        </p:spPr>
        <p:txBody>
          <a:bodyPr>
            <a:normAutofit fontScale="70000" lnSpcReduction="20000"/>
          </a:bodyPr>
          <a:lstStyle/>
          <a:p>
            <a:pPr>
              <a:lnSpc>
                <a:spcPct val="90000"/>
              </a:lnSpc>
            </a:pPr>
            <a:r>
              <a:rPr lang="en-US" altLang="en-US" b="1" dirty="0">
                <a:solidFill>
                  <a:srgbClr val="002060"/>
                </a:solidFill>
                <a:ea typeface="MS PGothic" panose="020B0600070205080204" pitchFamily="34" charset="-128"/>
              </a:rPr>
              <a:t>Pipelined evaluation</a:t>
            </a:r>
            <a:r>
              <a:rPr lang="en-US" altLang="en-US" dirty="0">
                <a:ea typeface="MS PGothic" panose="020B0600070205080204" pitchFamily="34" charset="-128"/>
              </a:rPr>
              <a:t>:  evaluate several operations simultaneously, passing the results of one operation on to the next.</a:t>
            </a:r>
          </a:p>
          <a:p>
            <a:pPr>
              <a:lnSpc>
                <a:spcPct val="90000"/>
              </a:lnSpc>
            </a:pPr>
            <a:r>
              <a:rPr lang="en-US" altLang="en-US" dirty="0">
                <a:ea typeface="MS PGothic" panose="020B0600070205080204" pitchFamily="34" charset="-128"/>
              </a:rPr>
              <a:t>E.g., in previous expression tree, don</a:t>
            </a:r>
            <a:r>
              <a:rPr lang="ja-JP" altLang="en-US" dirty="0">
                <a:ea typeface="MS PGothic" panose="020B0600070205080204" pitchFamily="34" charset="-128"/>
              </a:rPr>
              <a:t>’</a:t>
            </a:r>
            <a:r>
              <a:rPr lang="en-US" altLang="ja-JP" dirty="0">
                <a:ea typeface="MS PGothic" panose="020B0600070205080204" pitchFamily="34" charset="-128"/>
              </a:rPr>
              <a:t>t store result of</a:t>
            </a:r>
            <a:br>
              <a:rPr lang="en-US" altLang="ja-JP" dirty="0">
                <a:ea typeface="MS PGothic" panose="020B0600070205080204" pitchFamily="34" charset="-128"/>
              </a:rPr>
            </a:br>
            <a:br>
              <a:rPr lang="en-US" altLang="ja-JP" dirty="0">
                <a:ea typeface="MS PGothic" panose="020B0600070205080204" pitchFamily="34" charset="-128"/>
              </a:rPr>
            </a:br>
            <a:r>
              <a:rPr lang="en-US" altLang="ja-JP" dirty="0">
                <a:ea typeface="MS PGothic" panose="020B0600070205080204" pitchFamily="34" charset="-128"/>
              </a:rPr>
              <a:t> </a:t>
            </a:r>
          </a:p>
          <a:p>
            <a:pPr lvl="1">
              <a:lnSpc>
                <a:spcPct val="90000"/>
              </a:lnSpc>
            </a:pPr>
            <a:r>
              <a:rPr lang="en-US" altLang="en-US" dirty="0">
                <a:ea typeface="MS PGothic" panose="020B0600070205080204" pitchFamily="34" charset="-128"/>
              </a:rPr>
              <a:t>instead, pass tuples directly to the join..  Similarly, don</a:t>
            </a:r>
            <a:r>
              <a:rPr lang="ja-JP" altLang="en-US" dirty="0">
                <a:ea typeface="MS PGothic" panose="020B0600070205080204" pitchFamily="34" charset="-128"/>
              </a:rPr>
              <a:t>’</a:t>
            </a:r>
            <a:r>
              <a:rPr lang="en-US" altLang="ja-JP" dirty="0">
                <a:ea typeface="MS PGothic" panose="020B0600070205080204" pitchFamily="34" charset="-128"/>
              </a:rPr>
              <a:t>t store result of join, pass tuples directly to projection. </a:t>
            </a:r>
          </a:p>
          <a:p>
            <a:pPr>
              <a:lnSpc>
                <a:spcPct val="90000"/>
              </a:lnSpc>
            </a:pPr>
            <a:r>
              <a:rPr lang="en-US" altLang="en-US" dirty="0">
                <a:ea typeface="MS PGothic" panose="020B0600070205080204" pitchFamily="34" charset="-128"/>
              </a:rPr>
              <a:t>Much cheaper than materialization: no need to store a temporary relation to disk.</a:t>
            </a:r>
          </a:p>
          <a:p>
            <a:pPr>
              <a:lnSpc>
                <a:spcPct val="90000"/>
              </a:lnSpc>
            </a:pPr>
            <a:r>
              <a:rPr lang="en-US" altLang="en-US" dirty="0">
                <a:ea typeface="MS PGothic" panose="020B0600070205080204" pitchFamily="34" charset="-128"/>
              </a:rPr>
              <a:t>Pipelining may not always be possible – e.g., sort, hash-join. </a:t>
            </a:r>
          </a:p>
          <a:p>
            <a:pPr lvl="1"/>
            <a:r>
              <a:rPr lang="en-US" altLang="en-US" dirty="0">
                <a:ea typeface="MS PGothic" panose="020B0600070205080204" pitchFamily="34" charset="-128"/>
              </a:rPr>
              <a:t>Key observation: pipelining is possible if and only if the data that is pipelined into the next operations is read only once for that operation</a:t>
            </a:r>
          </a:p>
          <a:p>
            <a:pPr>
              <a:lnSpc>
                <a:spcPct val="90000"/>
              </a:lnSpc>
            </a:pPr>
            <a:r>
              <a:rPr lang="en-US" altLang="en-US" dirty="0">
                <a:ea typeface="MS PGothic" panose="020B0600070205080204" pitchFamily="34" charset="-128"/>
              </a:rPr>
              <a:t>For pipelining to be effective, use evaluation algorithms that generate output tuples even as tuples are received for inputs to the operation. </a:t>
            </a:r>
          </a:p>
          <a:p>
            <a:pPr>
              <a:lnSpc>
                <a:spcPct val="90000"/>
              </a:lnSpc>
            </a:pPr>
            <a:r>
              <a:rPr lang="en-US" altLang="en-US" dirty="0">
                <a:ea typeface="MS PGothic" panose="020B0600070205080204" pitchFamily="34" charset="-128"/>
              </a:rPr>
              <a:t>Pipelines can be executed in two ways:  </a:t>
            </a:r>
            <a:r>
              <a:rPr lang="en-US" altLang="en-US" b="1" dirty="0">
                <a:solidFill>
                  <a:srgbClr val="002060"/>
                </a:solidFill>
                <a:ea typeface="MS PGothic" panose="020B0600070205080204" pitchFamily="34" charset="-128"/>
              </a:rPr>
              <a:t>demand driven</a:t>
            </a:r>
            <a:r>
              <a:rPr lang="en-US" altLang="en-US" dirty="0">
                <a:solidFill>
                  <a:srgbClr val="002060"/>
                </a:solidFill>
                <a:ea typeface="MS PGothic" panose="020B0600070205080204" pitchFamily="34" charset="-128"/>
              </a:rPr>
              <a:t> </a:t>
            </a:r>
            <a:r>
              <a:rPr lang="en-US" altLang="en-US" dirty="0">
                <a:ea typeface="MS PGothic" panose="020B0600070205080204" pitchFamily="34" charset="-128"/>
              </a:rPr>
              <a:t>and </a:t>
            </a:r>
            <a:r>
              <a:rPr lang="en-US" altLang="en-US" b="1" dirty="0">
                <a:solidFill>
                  <a:srgbClr val="002060"/>
                </a:solidFill>
                <a:ea typeface="MS PGothic" panose="020B0600070205080204" pitchFamily="34" charset="-128"/>
              </a:rPr>
              <a:t>producer driven</a:t>
            </a:r>
            <a:r>
              <a:rPr lang="en-US" altLang="en-US" dirty="0">
                <a:solidFill>
                  <a:srgbClr val="002060"/>
                </a:solidFill>
                <a:ea typeface="MS PGothic" panose="020B0600070205080204" pitchFamily="34" charset="-128"/>
              </a:rPr>
              <a:t> </a:t>
            </a:r>
          </a:p>
        </p:txBody>
      </p:sp>
      <p:graphicFrame>
        <p:nvGraphicFramePr>
          <p:cNvPr id="106500" name="Object 5">
            <a:extLst>
              <a:ext uri="{FF2B5EF4-FFF2-40B4-BE49-F238E27FC236}">
                <a16:creationId xmlns:a16="http://schemas.microsoft.com/office/drawing/2014/main" id="{4F0A48FF-087B-401A-A1C0-B05A20AB0488}"/>
              </a:ext>
            </a:extLst>
          </p:cNvPr>
          <p:cNvGraphicFramePr>
            <a:graphicFrameLocks noChangeAspect="1"/>
          </p:cNvGraphicFramePr>
          <p:nvPr>
            <p:extLst>
              <p:ext uri="{D42A27DB-BD31-4B8C-83A1-F6EECF244321}">
                <p14:modId xmlns:p14="http://schemas.microsoft.com/office/powerpoint/2010/main" val="1671552632"/>
              </p:ext>
            </p:extLst>
          </p:nvPr>
        </p:nvGraphicFramePr>
        <p:xfrm>
          <a:off x="2365232" y="2282032"/>
          <a:ext cx="3386138" cy="484188"/>
        </p:xfrm>
        <a:graphic>
          <a:graphicData uri="http://schemas.openxmlformats.org/presentationml/2006/ole">
            <mc:AlternateContent xmlns:mc="http://schemas.openxmlformats.org/markup-compatibility/2006">
              <mc:Choice xmlns:v="urn:schemas-microsoft-com:vml" Requires="v">
                <p:oleObj spid="_x0000_s3085" name="Equation" r:id="rId4" imgW="1676400" imgH="241300" progId="">
                  <p:embed/>
                </p:oleObj>
              </mc:Choice>
              <mc:Fallback>
                <p:oleObj name="Equation" r:id="rId4" imgW="1676400" imgH="2413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232" y="2282032"/>
                        <a:ext cx="3386138" cy="4841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21565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3D969869-47E9-4D95-B1BC-52547E73B00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MS PGothic" panose="020B0600070205080204" pitchFamily="34" charset="-128"/>
              </a:rPr>
              <a:t>Pipelining (Cont.)</a:t>
            </a:r>
          </a:p>
        </p:txBody>
      </p:sp>
      <p:sp>
        <p:nvSpPr>
          <p:cNvPr id="108547" name="Rectangle 3">
            <a:extLst>
              <a:ext uri="{FF2B5EF4-FFF2-40B4-BE49-F238E27FC236}">
                <a16:creationId xmlns:a16="http://schemas.microsoft.com/office/drawing/2014/main" id="{0F65DC46-5F18-44FC-BC85-911914755D03}"/>
              </a:ext>
            </a:extLst>
          </p:cNvPr>
          <p:cNvSpPr>
            <a:spLocks noGrp="1" noChangeArrowheads="1"/>
          </p:cNvSpPr>
          <p:nvPr>
            <p:ph idx="1"/>
          </p:nvPr>
        </p:nvSpPr>
        <p:spPr>
          <a:xfrm>
            <a:off x="803429" y="1531455"/>
            <a:ext cx="7537142" cy="4961419"/>
          </a:xfrm>
        </p:spPr>
        <p:txBody>
          <a:bodyPr>
            <a:normAutofit fontScale="92500" lnSpcReduction="20000"/>
          </a:bodyPr>
          <a:lstStyle/>
          <a:p>
            <a:r>
              <a:rPr lang="en-US" altLang="en-US" dirty="0">
                <a:ea typeface="MS PGothic" panose="020B0600070205080204" pitchFamily="34" charset="-128"/>
              </a:rPr>
              <a:t>In </a:t>
            </a:r>
            <a:r>
              <a:rPr lang="en-US" altLang="en-US" b="1" dirty="0">
                <a:solidFill>
                  <a:srgbClr val="002060"/>
                </a:solidFill>
                <a:ea typeface="MS PGothic" panose="020B0600070205080204" pitchFamily="34" charset="-128"/>
              </a:rPr>
              <a:t>demand driven</a:t>
            </a:r>
            <a:r>
              <a:rPr lang="en-US" altLang="en-US" dirty="0">
                <a:solidFill>
                  <a:srgbClr val="002060"/>
                </a:solidFill>
                <a:ea typeface="MS PGothic" panose="020B0600070205080204" pitchFamily="34" charset="-128"/>
              </a:rPr>
              <a:t> </a:t>
            </a:r>
            <a:r>
              <a:rPr lang="en-US" altLang="en-US" dirty="0">
                <a:ea typeface="MS PGothic" panose="020B0600070205080204" pitchFamily="34" charset="-128"/>
              </a:rPr>
              <a:t>or </a:t>
            </a:r>
            <a:r>
              <a:rPr lang="en-US" altLang="en-US" b="1" dirty="0">
                <a:solidFill>
                  <a:srgbClr val="002060"/>
                </a:solidFill>
                <a:ea typeface="MS PGothic" panose="020B0600070205080204" pitchFamily="34" charset="-128"/>
              </a:rPr>
              <a:t>lazy</a:t>
            </a:r>
            <a:r>
              <a:rPr lang="en-US" altLang="en-US" b="1" dirty="0">
                <a:ea typeface="MS PGothic" panose="020B0600070205080204" pitchFamily="34" charset="-128"/>
              </a:rPr>
              <a:t> </a:t>
            </a:r>
            <a:r>
              <a:rPr lang="en-US" altLang="en-US" dirty="0">
                <a:ea typeface="MS PGothic" panose="020B0600070205080204" pitchFamily="34" charset="-128"/>
              </a:rPr>
              <a:t>evaluation</a:t>
            </a:r>
          </a:p>
          <a:p>
            <a:pPr lvl="1"/>
            <a:r>
              <a:rPr lang="en-US" altLang="en-US" dirty="0">
                <a:ea typeface="MS PGothic" panose="020B0600070205080204" pitchFamily="34" charset="-128"/>
              </a:rPr>
              <a:t>system repeatedly requests next tuple  from top level operation</a:t>
            </a:r>
          </a:p>
          <a:p>
            <a:pPr lvl="1"/>
            <a:r>
              <a:rPr lang="en-US" altLang="en-US" dirty="0">
                <a:ea typeface="MS PGothic" panose="020B0600070205080204" pitchFamily="34" charset="-128"/>
              </a:rPr>
              <a:t>Each operation requests  next tuple from children operations as required, in order to output its next tuple</a:t>
            </a:r>
          </a:p>
          <a:p>
            <a:pPr lvl="1"/>
            <a:r>
              <a:rPr lang="en-US" altLang="en-US" dirty="0">
                <a:ea typeface="MS PGothic" panose="020B0600070205080204" pitchFamily="34" charset="-128"/>
              </a:rPr>
              <a:t>In between calls, operation has to maintain </a:t>
            </a:r>
            <a:r>
              <a:rPr lang="ja-JP" altLang="en-US" dirty="0">
                <a:ea typeface="MS PGothic" panose="020B0600070205080204" pitchFamily="34" charset="-128"/>
              </a:rPr>
              <a:t>“</a:t>
            </a:r>
            <a:r>
              <a:rPr lang="en-US" altLang="ja-JP" b="1" dirty="0">
                <a:solidFill>
                  <a:srgbClr val="002060"/>
                </a:solidFill>
                <a:ea typeface="MS PGothic" panose="020B0600070205080204" pitchFamily="34" charset="-128"/>
              </a:rPr>
              <a:t>state</a:t>
            </a:r>
            <a:r>
              <a:rPr lang="ja-JP" altLang="en-US" dirty="0">
                <a:ea typeface="MS PGothic" panose="020B0600070205080204" pitchFamily="34" charset="-128"/>
              </a:rPr>
              <a:t>”</a:t>
            </a:r>
            <a:r>
              <a:rPr lang="en-US" altLang="ja-JP" dirty="0">
                <a:ea typeface="MS PGothic" panose="020B0600070205080204" pitchFamily="34" charset="-128"/>
              </a:rPr>
              <a:t> so it knows what to return next</a:t>
            </a:r>
          </a:p>
          <a:p>
            <a:r>
              <a:rPr lang="en-US" altLang="en-US" dirty="0">
                <a:ea typeface="MS PGothic" panose="020B0600070205080204" pitchFamily="34" charset="-128"/>
              </a:rPr>
              <a:t>In </a:t>
            </a:r>
            <a:r>
              <a:rPr lang="en-US" altLang="en-US" b="1" dirty="0">
                <a:solidFill>
                  <a:srgbClr val="002060"/>
                </a:solidFill>
                <a:ea typeface="MS PGothic" panose="020B0600070205080204" pitchFamily="34" charset="-128"/>
              </a:rPr>
              <a:t>producer-driven</a:t>
            </a:r>
            <a:r>
              <a:rPr lang="en-US" altLang="en-US" dirty="0">
                <a:ea typeface="MS PGothic" panose="020B0600070205080204" pitchFamily="34" charset="-128"/>
              </a:rPr>
              <a:t> or </a:t>
            </a:r>
            <a:r>
              <a:rPr lang="en-US" altLang="en-US" b="1" dirty="0">
                <a:solidFill>
                  <a:srgbClr val="002060"/>
                </a:solidFill>
                <a:ea typeface="MS PGothic" panose="020B0600070205080204" pitchFamily="34" charset="-128"/>
              </a:rPr>
              <a:t>eager</a:t>
            </a:r>
            <a:r>
              <a:rPr lang="en-US" altLang="en-US" dirty="0">
                <a:ea typeface="MS PGothic" panose="020B0600070205080204" pitchFamily="34" charset="-128"/>
              </a:rPr>
              <a:t> pipelining</a:t>
            </a:r>
          </a:p>
          <a:p>
            <a:pPr lvl="1"/>
            <a:r>
              <a:rPr lang="en-US" altLang="en-US" dirty="0">
                <a:ea typeface="MS PGothic" panose="020B0600070205080204" pitchFamily="34" charset="-128"/>
              </a:rPr>
              <a:t>Operators produce tuples eagerly and pass them up to their parents</a:t>
            </a:r>
          </a:p>
          <a:p>
            <a:pPr lvl="2"/>
            <a:r>
              <a:rPr lang="en-US" altLang="en-US" dirty="0">
                <a:ea typeface="MS PGothic" panose="020B0600070205080204" pitchFamily="34" charset="-128"/>
              </a:rPr>
              <a:t>Buffer maintained between operators, child puts tuples in buffer, parent removes tuples from buffer</a:t>
            </a:r>
          </a:p>
          <a:p>
            <a:pPr lvl="2"/>
            <a:r>
              <a:rPr lang="en-US" altLang="en-US" dirty="0">
                <a:ea typeface="MS PGothic" panose="020B0600070205080204" pitchFamily="34" charset="-128"/>
              </a:rPr>
              <a:t>if buffer is full, child waits till there is space in the buffer, and then generates more tuples</a:t>
            </a:r>
          </a:p>
          <a:p>
            <a:pPr lvl="1"/>
            <a:r>
              <a:rPr lang="en-US" altLang="en-US" dirty="0">
                <a:ea typeface="MS PGothic" panose="020B0600070205080204" pitchFamily="34" charset="-128"/>
              </a:rPr>
              <a:t>System schedules operations that have space in output buffer and can process more input tuples</a:t>
            </a:r>
          </a:p>
          <a:p>
            <a:r>
              <a:rPr lang="en-US" altLang="en-US" dirty="0">
                <a:ea typeface="MS PGothic" panose="020B0600070205080204" pitchFamily="34" charset="-128"/>
              </a:rPr>
              <a:t>Alternative name: </a:t>
            </a:r>
            <a:r>
              <a:rPr lang="en-US" altLang="en-US" b="1" dirty="0">
                <a:solidFill>
                  <a:srgbClr val="002060"/>
                </a:solidFill>
                <a:ea typeface="MS PGothic" panose="020B0600070205080204" pitchFamily="34" charset="-128"/>
              </a:rPr>
              <a:t>pull</a:t>
            </a:r>
            <a:r>
              <a:rPr lang="en-US" altLang="en-US" dirty="0">
                <a:ea typeface="MS PGothic" panose="020B0600070205080204" pitchFamily="34" charset="-128"/>
              </a:rPr>
              <a:t> and </a:t>
            </a:r>
            <a:r>
              <a:rPr lang="en-US" altLang="en-US" b="1" dirty="0">
                <a:solidFill>
                  <a:srgbClr val="002060"/>
                </a:solidFill>
                <a:ea typeface="MS PGothic" panose="020B0600070205080204" pitchFamily="34" charset="-128"/>
              </a:rPr>
              <a:t>push</a:t>
            </a:r>
            <a:r>
              <a:rPr lang="en-US" altLang="en-US" dirty="0">
                <a:ea typeface="MS PGothic" panose="020B0600070205080204" pitchFamily="34" charset="-128"/>
              </a:rPr>
              <a:t> models of pipelining</a:t>
            </a:r>
          </a:p>
          <a:p>
            <a:pPr>
              <a:buFont typeface="Monotype Sorts" pitchFamily="-65" charset="2"/>
              <a:buNone/>
            </a:pPr>
            <a:endParaRPr lang="en-US" altLang="en-US" dirty="0">
              <a:ea typeface="MS PGothic"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relational algebra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In a SELECT …. FROM …. WHERE …. SQL query</a:t>
                </a:r>
              </a:p>
              <a:p>
                <a:pPr lvl="1"/>
                <a:r>
                  <a:rPr lang="en-US" dirty="0"/>
                  <a:t>SELECT … corresponds to </a:t>
                </a:r>
                <a:r>
                  <a:rPr lang="en-US" dirty="0">
                    <a:sym typeface="Symbol" panose="05050102010706020507" pitchFamily="18" charset="2"/>
                  </a:rPr>
                  <a:t></a:t>
                </a:r>
              </a:p>
              <a:p>
                <a:pPr lvl="1"/>
                <a:r>
                  <a:rPr lang="en-US" dirty="0">
                    <a:sym typeface="Symbol" panose="05050102010706020507" pitchFamily="18" charset="2"/>
                  </a:rPr>
                  <a:t>WHERE … correspond to </a:t>
                </a:r>
              </a:p>
              <a:p>
                <a:pPr lvl="1"/>
                <a:r>
                  <a:rPr lang="en-US" dirty="0">
                    <a:sym typeface="Symbol" panose="05050102010706020507" pitchFamily="18" charset="2"/>
                  </a:rPr>
                  <a:t>FROM … correspond to </a:t>
                </a:r>
                <a14:m>
                  <m:oMath xmlns:m="http://schemas.openxmlformats.org/officeDocument/2006/math">
                    <m:r>
                      <a:rPr lang="en-US" i="1" smtClean="0">
                        <a:latin typeface="Cambria Math" panose="02040503050406030204" pitchFamily="18" charset="0"/>
                        <a:ea typeface="Cambria Math" panose="02040503050406030204" pitchFamily="18" charset="0"/>
                        <a:sym typeface="Symbol" panose="05050102010706020507" pitchFamily="18" charset="2"/>
                      </a:rPr>
                      <m:t>⋈</m:t>
                    </m:r>
                  </m:oMath>
                </a14:m>
                <a:r>
                  <a:rPr lang="en-US" dirty="0"/>
                  <a:t> (if corresponding WHERE course exists), </a:t>
                </a:r>
                <a:r>
                  <a:rPr lang="en-US" dirty="0">
                    <a:sym typeface="Symbol" panose="05050102010706020507" pitchFamily="18" charset="2"/>
                  </a:rPr>
                  <a:t> if not</a:t>
                </a:r>
              </a:p>
              <a:p>
                <a:pPr lvl="1"/>
                <a:r>
                  <a:rPr lang="en-US" dirty="0">
                    <a:sym typeface="Symbol" panose="05050102010706020507" pitchFamily="18" charset="2"/>
                  </a:rPr>
                  <a:t>UNION, INTERSECT, EXCEPT correspond to , , -</a:t>
                </a:r>
              </a:p>
              <a:p>
                <a:pPr lvl="1"/>
                <a:r>
                  <a:rPr lang="en-US" dirty="0">
                    <a:sym typeface="Symbol" panose="05050102010706020507" pitchFamily="18" charset="2"/>
                  </a:rPr>
                  <a:t>GROUP BY, HAVING and aggregate does not appear in relational algebra, so have extra operators added to accommodate it. </a:t>
                </a:r>
              </a:p>
              <a:p>
                <a:pPr lvl="1"/>
                <a:r>
                  <a:rPr lang="en-US" dirty="0">
                    <a:sym typeface="Symbol" panose="05050102010706020507" pitchFamily="18" charset="2"/>
                  </a:rPr>
                  <a:t>We’ll deal with nested query later</a:t>
                </a:r>
              </a:p>
              <a:p>
                <a:pPr marL="91440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954973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3EF99701-7A8B-4FEC-B522-3B9840E1BF3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MS PGothic" panose="020B0600070205080204" pitchFamily="34" charset="-128"/>
              </a:rPr>
              <a:t>Pipelining (Cont.)</a:t>
            </a:r>
          </a:p>
        </p:txBody>
      </p:sp>
      <p:sp>
        <p:nvSpPr>
          <p:cNvPr id="110595" name="Rectangle 3">
            <a:extLst>
              <a:ext uri="{FF2B5EF4-FFF2-40B4-BE49-F238E27FC236}">
                <a16:creationId xmlns:a16="http://schemas.microsoft.com/office/drawing/2014/main" id="{6F533134-555E-43F5-B79B-23B670FAF34D}"/>
              </a:ext>
            </a:extLst>
          </p:cNvPr>
          <p:cNvSpPr>
            <a:spLocks noGrp="1" noChangeArrowheads="1"/>
          </p:cNvSpPr>
          <p:nvPr>
            <p:ph idx="1"/>
          </p:nvPr>
        </p:nvSpPr>
        <p:spPr>
          <a:xfrm>
            <a:off x="832499" y="1553459"/>
            <a:ext cx="7479002" cy="4311714"/>
          </a:xfrm>
        </p:spPr>
        <p:txBody>
          <a:bodyPr>
            <a:normAutofit lnSpcReduction="10000"/>
          </a:bodyPr>
          <a:lstStyle/>
          <a:p>
            <a:pPr>
              <a:lnSpc>
                <a:spcPct val="90000"/>
              </a:lnSpc>
            </a:pPr>
            <a:r>
              <a:rPr lang="en-US" altLang="en-US" dirty="0">
                <a:ea typeface="MS PGothic" panose="020B0600070205080204" pitchFamily="34" charset="-128"/>
              </a:rPr>
              <a:t>Implementation of demand-driven pipelining</a:t>
            </a:r>
          </a:p>
          <a:p>
            <a:pPr lvl="1">
              <a:lnSpc>
                <a:spcPct val="90000"/>
              </a:lnSpc>
            </a:pPr>
            <a:r>
              <a:rPr lang="en-US" altLang="en-US" dirty="0">
                <a:ea typeface="MS PGothic" panose="020B0600070205080204" pitchFamily="34" charset="-128"/>
              </a:rPr>
              <a:t>Each operation is implemented as an </a:t>
            </a:r>
            <a:r>
              <a:rPr lang="en-US" altLang="en-US" b="1" dirty="0">
                <a:solidFill>
                  <a:srgbClr val="002060"/>
                </a:solidFill>
                <a:ea typeface="MS PGothic" panose="020B0600070205080204" pitchFamily="34" charset="-128"/>
              </a:rPr>
              <a:t>iterator</a:t>
            </a:r>
            <a:r>
              <a:rPr lang="en-US" altLang="en-US" dirty="0">
                <a:ea typeface="MS PGothic" panose="020B0600070205080204" pitchFamily="34" charset="-128"/>
              </a:rPr>
              <a:t> implementing the following operations</a:t>
            </a:r>
          </a:p>
          <a:p>
            <a:pPr lvl="2">
              <a:lnSpc>
                <a:spcPct val="90000"/>
              </a:lnSpc>
            </a:pPr>
            <a:r>
              <a:rPr lang="en-US" altLang="en-US" b="1" dirty="0">
                <a:ea typeface="MS PGothic" panose="020B0600070205080204" pitchFamily="34" charset="-128"/>
              </a:rPr>
              <a:t>open()</a:t>
            </a:r>
          </a:p>
          <a:p>
            <a:pPr lvl="3">
              <a:lnSpc>
                <a:spcPct val="90000"/>
              </a:lnSpc>
            </a:pPr>
            <a:r>
              <a:rPr lang="en-US" altLang="en-US" dirty="0">
                <a:ea typeface="MS PGothic" panose="020B0600070205080204" pitchFamily="34" charset="-128"/>
              </a:rPr>
              <a:t>E.g., file scan: initialize file scan</a:t>
            </a:r>
          </a:p>
          <a:p>
            <a:pPr lvl="4">
              <a:lnSpc>
                <a:spcPct val="90000"/>
              </a:lnSpc>
            </a:pPr>
            <a:r>
              <a:rPr lang="en-US" altLang="en-US" dirty="0">
                <a:ea typeface="MS PGothic" panose="020B0600070205080204" pitchFamily="34" charset="-128"/>
              </a:rPr>
              <a:t> state: pointer to beginning of file</a:t>
            </a:r>
          </a:p>
          <a:p>
            <a:pPr lvl="3">
              <a:lnSpc>
                <a:spcPct val="90000"/>
              </a:lnSpc>
            </a:pPr>
            <a:r>
              <a:rPr lang="en-US" altLang="en-US" dirty="0">
                <a:ea typeface="MS PGothic" panose="020B0600070205080204" pitchFamily="34" charset="-128"/>
              </a:rPr>
              <a:t>E.g., merge join: sort relations;</a:t>
            </a:r>
          </a:p>
          <a:p>
            <a:pPr lvl="4">
              <a:lnSpc>
                <a:spcPct val="90000"/>
              </a:lnSpc>
            </a:pPr>
            <a:r>
              <a:rPr lang="en-US" altLang="en-US" dirty="0">
                <a:ea typeface="MS PGothic" panose="020B0600070205080204" pitchFamily="34" charset="-128"/>
              </a:rPr>
              <a:t> state: pointers to beginning of sorted relations</a:t>
            </a:r>
          </a:p>
          <a:p>
            <a:pPr lvl="2">
              <a:lnSpc>
                <a:spcPct val="90000"/>
              </a:lnSpc>
            </a:pPr>
            <a:r>
              <a:rPr lang="en-US" altLang="en-US" dirty="0">
                <a:ea typeface="MS PGothic" panose="020B0600070205080204" pitchFamily="34" charset="-128"/>
              </a:rPr>
              <a:t> </a:t>
            </a:r>
            <a:r>
              <a:rPr lang="en-US" altLang="en-US" b="1" dirty="0">
                <a:ea typeface="MS PGothic" panose="020B0600070205080204" pitchFamily="34" charset="-128"/>
              </a:rPr>
              <a:t>next()</a:t>
            </a:r>
          </a:p>
          <a:p>
            <a:pPr lvl="3">
              <a:lnSpc>
                <a:spcPct val="90000"/>
              </a:lnSpc>
            </a:pPr>
            <a:r>
              <a:rPr lang="en-US" altLang="en-US" dirty="0">
                <a:ea typeface="MS PGothic" panose="020B0600070205080204" pitchFamily="34" charset="-128"/>
              </a:rPr>
              <a:t>E.g., for file scan: Output next tuple, and advance and store file pointer</a:t>
            </a:r>
          </a:p>
          <a:p>
            <a:pPr lvl="3">
              <a:lnSpc>
                <a:spcPct val="90000"/>
              </a:lnSpc>
            </a:pPr>
            <a:r>
              <a:rPr lang="en-US" altLang="en-US" dirty="0">
                <a:ea typeface="MS PGothic" panose="020B0600070205080204" pitchFamily="34" charset="-128"/>
              </a:rPr>
              <a:t>E.g., for merge join:  continue with merge from earlier state till next output tuple is found.  Save pointers as iterator state.</a:t>
            </a:r>
          </a:p>
          <a:p>
            <a:pPr lvl="2">
              <a:lnSpc>
                <a:spcPct val="90000"/>
              </a:lnSpc>
            </a:pPr>
            <a:r>
              <a:rPr lang="en-US" altLang="en-US" b="1" dirty="0">
                <a:ea typeface="MS PGothic" panose="020B0600070205080204" pitchFamily="34" charset="-128"/>
              </a:rPr>
              <a:t>close()</a:t>
            </a:r>
          </a:p>
          <a:p>
            <a:pPr>
              <a:lnSpc>
                <a:spcPct val="90000"/>
              </a:lnSpc>
            </a:pPr>
            <a:endParaRPr lang="en-US" altLang="en-US" dirty="0">
              <a:ea typeface="MS PGothic" panose="020B0600070205080204"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F7BB-005A-414E-95FD-9FBD5D4B82CA}"/>
              </a:ext>
            </a:extLst>
          </p:cNvPr>
          <p:cNvSpPr>
            <a:spLocks noGrp="1"/>
          </p:cNvSpPr>
          <p:nvPr>
            <p:ph type="title"/>
          </p:nvPr>
        </p:nvSpPr>
        <p:spPr/>
        <p:txBody>
          <a:bodyPr/>
          <a:lstStyle/>
          <a:p>
            <a:r>
              <a:rPr lang="en-IN" dirty="0"/>
              <a:t>Blocking Operations</a:t>
            </a:r>
          </a:p>
        </p:txBody>
      </p:sp>
      <p:sp>
        <p:nvSpPr>
          <p:cNvPr id="3" name="Content Placeholder 2">
            <a:extLst>
              <a:ext uri="{FF2B5EF4-FFF2-40B4-BE49-F238E27FC236}">
                <a16:creationId xmlns:a16="http://schemas.microsoft.com/office/drawing/2014/main" id="{37E9A331-FE07-421E-AA36-4BBCD21C4CE3}"/>
              </a:ext>
            </a:extLst>
          </p:cNvPr>
          <p:cNvSpPr>
            <a:spLocks noGrp="1"/>
          </p:cNvSpPr>
          <p:nvPr>
            <p:ph idx="1"/>
          </p:nvPr>
        </p:nvSpPr>
        <p:spPr>
          <a:xfrm>
            <a:off x="838940" y="1300139"/>
            <a:ext cx="7466120" cy="2948402"/>
          </a:xfrm>
        </p:spPr>
        <p:txBody>
          <a:bodyPr>
            <a:normAutofit fontScale="77500" lnSpcReduction="20000"/>
          </a:bodyPr>
          <a:lstStyle/>
          <a:p>
            <a:r>
              <a:rPr lang="en-IN" b="1" dirty="0">
                <a:solidFill>
                  <a:srgbClr val="002060"/>
                </a:solidFill>
              </a:rPr>
              <a:t>Blocking operations</a:t>
            </a:r>
            <a:r>
              <a:rPr lang="en-IN" dirty="0"/>
              <a:t>:  cannot generate any output until all input is consumed</a:t>
            </a:r>
          </a:p>
          <a:p>
            <a:pPr lvl="1"/>
            <a:r>
              <a:rPr lang="en-IN" dirty="0"/>
              <a:t>E.g., sorting, aggregation, …</a:t>
            </a:r>
          </a:p>
          <a:p>
            <a:r>
              <a:rPr lang="en-IN" dirty="0"/>
              <a:t>But can often consume inputs from a pipeline, or produce outputs to a pipeline</a:t>
            </a:r>
          </a:p>
          <a:p>
            <a:r>
              <a:rPr lang="en-IN" dirty="0"/>
              <a:t>Key idea: blocking operations often have two </a:t>
            </a:r>
            <a:r>
              <a:rPr lang="en-IN" dirty="0" err="1"/>
              <a:t>suboperations</a:t>
            </a:r>
            <a:endParaRPr lang="en-IN" dirty="0"/>
          </a:p>
          <a:p>
            <a:pPr lvl="1"/>
            <a:r>
              <a:rPr lang="en-IN" dirty="0"/>
              <a:t>E.g., for sort:  run generation (during sort) and merge</a:t>
            </a:r>
          </a:p>
          <a:p>
            <a:pPr lvl="1"/>
            <a:r>
              <a:rPr lang="en-IN" dirty="0"/>
              <a:t>For hash join:  partitioning and build-probe (during the final nested loop)</a:t>
            </a:r>
          </a:p>
          <a:p>
            <a:r>
              <a:rPr lang="en-IN" dirty="0"/>
              <a:t>Treat them as separate operations</a:t>
            </a:r>
          </a:p>
        </p:txBody>
      </p:sp>
      <p:pic>
        <p:nvPicPr>
          <p:cNvPr id="5" name="Graphic 4">
            <a:extLst>
              <a:ext uri="{FF2B5EF4-FFF2-40B4-BE49-F238E27FC236}">
                <a16:creationId xmlns:a16="http://schemas.microsoft.com/office/drawing/2014/main" id="{D6C6A83B-19D2-4A6B-A8EC-CF6B2DB800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1985" y="4376621"/>
            <a:ext cx="5480030" cy="1487005"/>
          </a:xfrm>
          <a:prstGeom prst="rect">
            <a:avLst/>
          </a:prstGeom>
        </p:spPr>
      </p:pic>
    </p:spTree>
    <p:extLst>
      <p:ext uri="{BB962C8B-B14F-4D97-AF65-F5344CB8AC3E}">
        <p14:creationId xmlns:p14="http://schemas.microsoft.com/office/powerpoint/2010/main" val="1349997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F7BB-005A-414E-95FD-9FBD5D4B82CA}"/>
              </a:ext>
            </a:extLst>
          </p:cNvPr>
          <p:cNvSpPr>
            <a:spLocks noGrp="1"/>
          </p:cNvSpPr>
          <p:nvPr>
            <p:ph type="title"/>
          </p:nvPr>
        </p:nvSpPr>
        <p:spPr/>
        <p:txBody>
          <a:bodyPr/>
          <a:lstStyle/>
          <a:p>
            <a:r>
              <a:rPr lang="en-IN" dirty="0"/>
              <a:t>Pipeline Stages</a:t>
            </a:r>
          </a:p>
        </p:txBody>
      </p:sp>
      <p:sp>
        <p:nvSpPr>
          <p:cNvPr id="3" name="Content Placeholder 2">
            <a:extLst>
              <a:ext uri="{FF2B5EF4-FFF2-40B4-BE49-F238E27FC236}">
                <a16:creationId xmlns:a16="http://schemas.microsoft.com/office/drawing/2014/main" id="{37E9A331-FE07-421E-AA36-4BBCD21C4CE3}"/>
              </a:ext>
            </a:extLst>
          </p:cNvPr>
          <p:cNvSpPr>
            <a:spLocks noGrp="1"/>
          </p:cNvSpPr>
          <p:nvPr>
            <p:ph idx="1"/>
          </p:nvPr>
        </p:nvSpPr>
        <p:spPr>
          <a:xfrm>
            <a:off x="992218" y="1439373"/>
            <a:ext cx="7159563" cy="1243657"/>
          </a:xfrm>
        </p:spPr>
        <p:txBody>
          <a:bodyPr>
            <a:normAutofit fontScale="92500" lnSpcReduction="20000"/>
          </a:bodyPr>
          <a:lstStyle/>
          <a:p>
            <a:r>
              <a:rPr lang="en-IN" b="1" dirty="0">
                <a:solidFill>
                  <a:srgbClr val="002060"/>
                </a:solidFill>
              </a:rPr>
              <a:t>Pipeline stages</a:t>
            </a:r>
            <a:r>
              <a:rPr lang="en-IN" dirty="0"/>
              <a:t>: </a:t>
            </a:r>
          </a:p>
          <a:p>
            <a:pPr lvl="1"/>
            <a:r>
              <a:rPr lang="en-IN" dirty="0"/>
              <a:t>All operations in a stage run concurrently</a:t>
            </a:r>
          </a:p>
          <a:p>
            <a:pPr lvl="1"/>
            <a:r>
              <a:rPr lang="en-IN" dirty="0"/>
              <a:t>A stage can start only after preceding stages have completed execution</a:t>
            </a:r>
          </a:p>
          <a:p>
            <a:pPr marL="457200" lvl="1" indent="0">
              <a:buNone/>
            </a:pPr>
            <a:endParaRPr lang="en-IN" dirty="0"/>
          </a:p>
        </p:txBody>
      </p:sp>
      <p:pic>
        <p:nvPicPr>
          <p:cNvPr id="5" name="Graphic 4">
            <a:extLst>
              <a:ext uri="{FF2B5EF4-FFF2-40B4-BE49-F238E27FC236}">
                <a16:creationId xmlns:a16="http://schemas.microsoft.com/office/drawing/2014/main" id="{D6C6A83B-19D2-4A6B-A8EC-CF6B2DB800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2742" y="2683030"/>
            <a:ext cx="4863677" cy="1319758"/>
          </a:xfrm>
          <a:prstGeom prst="rect">
            <a:avLst/>
          </a:prstGeom>
        </p:spPr>
      </p:pic>
    </p:spTree>
    <p:extLst>
      <p:ext uri="{BB962C8B-B14F-4D97-AF65-F5344CB8AC3E}">
        <p14:creationId xmlns:p14="http://schemas.microsoft.com/office/powerpoint/2010/main" val="1743223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Materialization vs. Pipelining: Cost estimation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𝐷𝑒𝑝𝑎𝑟𝑡𝑚𝑒𝑛𝑡</m:t>
                      </m:r>
                    </m:oMath>
                  </m:oMathPara>
                </a14:m>
                <a:endParaRPr lang="en-US" dirty="0"/>
              </a:p>
              <a:p>
                <a:r>
                  <a:rPr lang="en-US" dirty="0"/>
                  <a:t>Suppose</a:t>
                </a:r>
              </a:p>
              <a:p>
                <a:pPr lvl="1"/>
                <a:r>
                  <a:rPr lang="en-US" dirty="0"/>
                  <a:t>1000 pages for Department</a:t>
                </a:r>
              </a:p>
              <a:p>
                <a:pPr lvl="1"/>
                <a:r>
                  <a:rPr lang="en-US" dirty="0"/>
                  <a:t>5000 pages for Student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i="1">
                        <a:latin typeface="Cambria Math" panose="02040503050406030204" pitchFamily="18" charset="0"/>
                      </a:rPr>
                      <m:t>)</m:t>
                    </m:r>
                  </m:oMath>
                </a14:m>
                <a:r>
                  <a:rPr lang="en-US" dirty="0"/>
                  <a:t> return 2500 pages</a:t>
                </a:r>
              </a:p>
              <a:p>
                <a:pPr lvl="1"/>
                <a:r>
                  <a:rPr lang="en-US" dirty="0"/>
                  <a:t>Suppose 100 buffers, split 50 each</a:t>
                </a:r>
              </a:p>
              <a:p>
                <a:r>
                  <a:rPr lang="en-US" dirty="0"/>
                  <a:t>Consider Student in the inner loop (no pipeline)</a:t>
                </a:r>
              </a:p>
              <a:p>
                <a:pPr lvl="1"/>
                <a:r>
                  <a:rPr lang="en-US" dirty="0"/>
                  <a:t>Cost (page read)  = 5000 (read Student for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+ 2500 (write Student for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+ 1000 (outer loop for Department) + 1000 * 2500 / 50 (inner loop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i="1">
                        <a:latin typeface="Cambria Math" panose="02040503050406030204" pitchFamily="18" charset="0"/>
                      </a:rPr>
                      <m:t>)</m:t>
                    </m:r>
                  </m:oMath>
                </a14:m>
                <a:r>
                  <a:rPr lang="en-US" dirty="0"/>
                  <a:t>) = 58500</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r="-1855"/>
                </a:stretch>
              </a:blipFill>
            </p:spPr>
            <p:txBody>
              <a:bodyPr/>
              <a:lstStyle/>
              <a:p>
                <a:r>
                  <a:rPr lang="en-US">
                    <a:noFill/>
                  </a:rPr>
                  <a:t> </a:t>
                </a:r>
              </a:p>
            </p:txBody>
          </p:sp>
        </mc:Fallback>
      </mc:AlternateContent>
    </p:spTree>
    <p:extLst>
      <p:ext uri="{BB962C8B-B14F-4D97-AF65-F5344CB8AC3E}">
        <p14:creationId xmlns:p14="http://schemas.microsoft.com/office/powerpoint/2010/main" val="3493520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Materialization vs. Pipelining: Cost estimation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𝐷𝑒𝑝𝑎𝑟𝑡𝑚𝑒𝑛𝑡</m:t>
                      </m:r>
                    </m:oMath>
                  </m:oMathPara>
                </a14:m>
                <a:endParaRPr lang="en-US" dirty="0"/>
              </a:p>
              <a:p>
                <a:r>
                  <a:rPr lang="en-US" dirty="0"/>
                  <a:t>Suppose</a:t>
                </a:r>
              </a:p>
              <a:p>
                <a:pPr lvl="1"/>
                <a:r>
                  <a:rPr lang="en-US" dirty="0"/>
                  <a:t>1000 pages for Department</a:t>
                </a:r>
              </a:p>
              <a:p>
                <a:pPr lvl="1"/>
                <a:r>
                  <a:rPr lang="en-US" dirty="0"/>
                  <a:t>5000 pages for Student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i="1">
                        <a:latin typeface="Cambria Math" panose="02040503050406030204" pitchFamily="18" charset="0"/>
                      </a:rPr>
                      <m:t>)</m:t>
                    </m:r>
                  </m:oMath>
                </a14:m>
                <a:r>
                  <a:rPr lang="en-US" dirty="0"/>
                  <a:t> return 2500 pages</a:t>
                </a:r>
              </a:p>
              <a:p>
                <a:pPr lvl="1"/>
                <a:r>
                  <a:rPr lang="en-US" dirty="0"/>
                  <a:t>Suppose 100 buffers, split 50 each</a:t>
                </a:r>
              </a:p>
              <a:p>
                <a:r>
                  <a:rPr lang="en-US" dirty="0"/>
                  <a:t>Consider Student in the outer loop (no pipeline)</a:t>
                </a:r>
              </a:p>
              <a:p>
                <a:pPr lvl="1"/>
                <a:r>
                  <a:rPr lang="en-US" dirty="0"/>
                  <a:t>Cost (page read)  = 5000 (read Student for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a:t>
                </a:r>
                <a:r>
                  <a:rPr lang="en-US" dirty="0" err="1"/>
                  <a:t>outerloop</a:t>
                </a:r>
                <a:r>
                  <a:rPr lang="en-US" dirty="0"/>
                  <a:t>) + 1000 * 2500 / 50 (inner loop for </a:t>
                </a:r>
                <a14:m>
                  <m:oMath xmlns:m="http://schemas.openxmlformats.org/officeDocument/2006/math">
                    <m:r>
                      <a:rPr lang="en-US" b="0" i="1" smtClean="0">
                        <a:latin typeface="Cambria Math" panose="02040503050406030204" pitchFamily="18" charset="0"/>
                      </a:rPr>
                      <m:t>𝐷𝑒𝑝𝑎𝑟𝑡𝑚𝑒𝑛𝑡</m:t>
                    </m:r>
                    <m:r>
                      <a:rPr lang="en-US" b="0" i="0" smtClean="0">
                        <a:latin typeface="Cambria Math" panose="02040503050406030204" pitchFamily="18" charset="0"/>
                      </a:rPr>
                      <m:t>) </m:t>
                    </m:r>
                  </m:oMath>
                </a14:m>
                <a:r>
                  <a:rPr lang="en-US" dirty="0"/>
                  <a:t>= 55000</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r="-541"/>
                </a:stretch>
              </a:blipFill>
            </p:spPr>
            <p:txBody>
              <a:bodyPr/>
              <a:lstStyle/>
              <a:p>
                <a:r>
                  <a:rPr lang="en-US">
                    <a:noFill/>
                  </a:rPr>
                  <a:t> </a:t>
                </a:r>
              </a:p>
            </p:txBody>
          </p:sp>
        </mc:Fallback>
      </mc:AlternateContent>
    </p:spTree>
    <p:extLst>
      <p:ext uri="{BB962C8B-B14F-4D97-AF65-F5344CB8AC3E}">
        <p14:creationId xmlns:p14="http://schemas.microsoft.com/office/powerpoint/2010/main" val="2783954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Index-only query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Consider: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i="1">
                        <a:latin typeface="Cambria Math" panose="02040503050406030204" pitchFamily="18" charset="0"/>
                      </a:rPr>
                      <m:t>)</m:t>
                    </m:r>
                  </m:oMath>
                </a14:m>
                <a:endParaRPr lang="en-US" dirty="0"/>
              </a:p>
              <a:p>
                <a:r>
                  <a:rPr lang="en-US" dirty="0"/>
                  <a:t>Now suppose we have a secondary index on </a:t>
                </a:r>
                <a:r>
                  <a:rPr lang="en-US" dirty="0" err="1"/>
                  <a:t>gpa</a:t>
                </a:r>
                <a:endParaRPr lang="en-US" dirty="0"/>
              </a:p>
              <a:p>
                <a:pPr lvl="1"/>
                <a:r>
                  <a:rPr lang="en-US" dirty="0"/>
                  <a:t>Probably not useful if a lot of tuples satisfies the query </a:t>
                </a:r>
              </a:p>
              <a:p>
                <a:r>
                  <a:rPr lang="en-US" dirty="0"/>
                  <a:t>However, consider </a:t>
                </a:r>
                <a14:m>
                  <m:oMath xmlns:m="http://schemas.openxmlformats.org/officeDocument/2006/math">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𝑔𝑝𝑎</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𝑔𝑝𝑎</m:t>
                        </m:r>
                        <m:r>
                          <a:rPr lang="en-US" i="1">
                            <a:latin typeface="Cambria Math" panose="02040503050406030204" pitchFamily="18" charset="0"/>
                          </a:rPr>
                          <m:t>&gt;3.0</m:t>
                        </m:r>
                      </m:sub>
                    </m:sSub>
                    <m:r>
                      <a:rPr lang="en-US" i="1">
                        <a:latin typeface="Cambria Math" panose="02040503050406030204" pitchFamily="18" charset="0"/>
                      </a:rPr>
                      <m:t>(</m:t>
                    </m:r>
                    <m:r>
                      <a:rPr lang="en-US" i="1">
                        <a:latin typeface="Cambria Math" panose="02040503050406030204" pitchFamily="18" charset="0"/>
                      </a:rPr>
                      <m:t>𝑆𝑡𝑢𝑑𝑒𝑛𝑡</m:t>
                    </m:r>
                    <m:r>
                      <a:rPr lang="en-US" i="1">
                        <a:latin typeface="Cambria Math" panose="02040503050406030204" pitchFamily="18" charset="0"/>
                      </a:rPr>
                      <m:t>))</m:t>
                    </m:r>
                  </m:oMath>
                </a14:m>
                <a:endParaRPr lang="en-US" b="0" dirty="0"/>
              </a:p>
              <a:p>
                <a:pPr lvl="1"/>
                <a:r>
                  <a:rPr lang="en-US" dirty="0"/>
                  <a:t>Now only the </a:t>
                </a:r>
                <a:r>
                  <a:rPr lang="en-US" dirty="0" err="1"/>
                  <a:t>gpa</a:t>
                </a:r>
                <a:r>
                  <a:rPr lang="en-US" dirty="0"/>
                  <a:t> attribute is needed</a:t>
                </a:r>
              </a:p>
              <a:p>
                <a:pPr lvl="1"/>
                <a:r>
                  <a:rPr lang="en-US" dirty="0"/>
                  <a:t>All the information needed is in the secondary index</a:t>
                </a:r>
              </a:p>
              <a:p>
                <a:pPr lvl="2"/>
                <a:r>
                  <a:rPr lang="en-US" dirty="0"/>
                  <a:t>No need to go to the main table</a:t>
                </a:r>
              </a:p>
              <a:p>
                <a:pPr lvl="2"/>
                <a:r>
                  <a:rPr lang="en-US" dirty="0"/>
                  <a:t>Efficient regardless of number of tuples retrieved </a:t>
                </a:r>
              </a:p>
              <a:p>
                <a:r>
                  <a:rPr lang="en-US" dirty="0"/>
                  <a:t>This is very useful for multi-attribute indices</a:t>
                </a:r>
              </a:p>
              <a:p>
                <a:pPr lvl="1"/>
                <a:r>
                  <a:rPr lang="en-US" dirty="0"/>
                  <a:t>Index where keys are a combination of attributes (att1, att2, att3 …)</a:t>
                </a:r>
              </a:p>
              <a:p>
                <a:pPr lvl="1"/>
                <a:r>
                  <a:rPr lang="en-US" dirty="0"/>
                  <a:t>Order is based on att1, if tied then att2, if tied again att3 etc.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59" t="-2521" b="-2101"/>
                </a:stretch>
              </a:blipFill>
            </p:spPr>
            <p:txBody>
              <a:bodyPr/>
              <a:lstStyle/>
              <a:p>
                <a:r>
                  <a:rPr lang="en-US">
                    <a:noFill/>
                  </a:rPr>
                  <a:t> </a:t>
                </a:r>
              </a:p>
            </p:txBody>
          </p:sp>
        </mc:Fallback>
      </mc:AlternateContent>
    </p:spTree>
    <p:extLst>
      <p:ext uri="{BB962C8B-B14F-4D97-AF65-F5344CB8AC3E}">
        <p14:creationId xmlns:p14="http://schemas.microsoft.com/office/powerpoint/2010/main" val="1235159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parse tree/plans</a:t>
            </a:r>
          </a:p>
        </p:txBody>
      </p:sp>
      <p:sp>
        <p:nvSpPr>
          <p:cNvPr id="3" name="Content Placeholder 2"/>
          <p:cNvSpPr>
            <a:spLocks noGrp="1"/>
          </p:cNvSpPr>
          <p:nvPr>
            <p:ph idx="1"/>
          </p:nvPr>
        </p:nvSpPr>
        <p:spPr/>
        <p:txBody>
          <a:bodyPr>
            <a:normAutofit lnSpcReduction="10000"/>
          </a:bodyPr>
          <a:lstStyle/>
          <a:p>
            <a:r>
              <a:rPr lang="en-US" dirty="0"/>
              <a:t>Each decorated parse tree is known as a plan</a:t>
            </a:r>
          </a:p>
          <a:p>
            <a:r>
              <a:rPr lang="en-US" dirty="0"/>
              <a:t>The number of plans can grow very quickly</a:t>
            </a:r>
          </a:p>
          <a:p>
            <a:r>
              <a:rPr lang="en-US" dirty="0"/>
              <a:t>E.g. a query with a N-way joins can have (n-1)! ways to order it.  (why?)</a:t>
            </a:r>
          </a:p>
          <a:p>
            <a:pPr lvl="1"/>
            <a:r>
              <a:rPr lang="en-US" dirty="0"/>
              <a:t>This does not even consider the various option (e.g. outer vs. inner loops)</a:t>
            </a:r>
          </a:p>
          <a:p>
            <a:r>
              <a:rPr lang="en-US" dirty="0"/>
              <a:t>Thus we need to limit the number of parse tree generated </a:t>
            </a:r>
          </a:p>
          <a:p>
            <a:r>
              <a:rPr lang="en-US" dirty="0"/>
              <a:t>Also after chosen a parse tree one will need to find the best way to decorate the tree</a:t>
            </a:r>
          </a:p>
          <a:p>
            <a:pPr lvl="1"/>
            <a:endParaRPr lang="en-US" dirty="0"/>
          </a:p>
          <a:p>
            <a:endParaRPr lang="en-US" dirty="0"/>
          </a:p>
        </p:txBody>
      </p:sp>
    </p:spTree>
    <p:extLst>
      <p:ext uri="{BB962C8B-B14F-4D97-AF65-F5344CB8AC3E}">
        <p14:creationId xmlns:p14="http://schemas.microsoft.com/office/powerpoint/2010/main" val="1665792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parse tree/plans</a:t>
            </a:r>
          </a:p>
        </p:txBody>
      </p:sp>
      <p:sp>
        <p:nvSpPr>
          <p:cNvPr id="3" name="Content Placeholder 2"/>
          <p:cNvSpPr>
            <a:spLocks noGrp="1"/>
          </p:cNvSpPr>
          <p:nvPr>
            <p:ph idx="1"/>
          </p:nvPr>
        </p:nvSpPr>
        <p:spPr/>
        <p:txBody>
          <a:bodyPr>
            <a:normAutofit/>
          </a:bodyPr>
          <a:lstStyle/>
          <a:p>
            <a:r>
              <a:rPr lang="en-US" dirty="0"/>
              <a:t>Also after chosen a parse tree one will need to find the best way to decorate the tree</a:t>
            </a:r>
          </a:p>
          <a:p>
            <a:r>
              <a:rPr lang="en-US" altLang="en-US" dirty="0"/>
              <a:t>Must consider the interaction of evaluation techniques when choosing evaluation plans</a:t>
            </a:r>
          </a:p>
          <a:p>
            <a:pPr lvl="1"/>
            <a:r>
              <a:rPr lang="en-US" altLang="en-US" dirty="0"/>
              <a:t>choosing the cheapest algorithm for each operation independently may not yield best overall algorithm.  E.g.</a:t>
            </a:r>
          </a:p>
          <a:p>
            <a:pPr lvl="2"/>
            <a:r>
              <a:rPr lang="en-US" altLang="en-US" dirty="0"/>
              <a:t>merge-join may be costlier than hash-join, but may provide a sorted output which reduces the cost for an outer level aggregation.</a:t>
            </a:r>
          </a:p>
          <a:p>
            <a:pPr lvl="2"/>
            <a:r>
              <a:rPr lang="en-US" altLang="en-US" dirty="0"/>
              <a:t>nested-loop join may provide opportunity for pipelining</a:t>
            </a:r>
          </a:p>
          <a:p>
            <a:pPr lvl="1"/>
            <a:endParaRPr lang="en-US" dirty="0"/>
          </a:p>
          <a:p>
            <a:pPr lvl="1"/>
            <a:endParaRPr lang="en-US" dirty="0"/>
          </a:p>
          <a:p>
            <a:endParaRPr lang="en-US" dirty="0"/>
          </a:p>
        </p:txBody>
      </p:sp>
    </p:spTree>
    <p:extLst>
      <p:ext uri="{BB962C8B-B14F-4D97-AF65-F5344CB8AC3E}">
        <p14:creationId xmlns:p14="http://schemas.microsoft.com/office/powerpoint/2010/main" val="3232077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D488288B-9F1E-41DE-952D-1B18F0FF90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Cost-Based Optimization</a:t>
            </a:r>
          </a:p>
        </p:txBody>
      </p:sp>
      <p:sp>
        <p:nvSpPr>
          <p:cNvPr id="50179" name="Rectangle 3">
            <a:extLst>
              <a:ext uri="{FF2B5EF4-FFF2-40B4-BE49-F238E27FC236}">
                <a16:creationId xmlns:a16="http://schemas.microsoft.com/office/drawing/2014/main" id="{704B53F0-B238-43C6-8666-D94F62176F70}"/>
              </a:ext>
            </a:extLst>
          </p:cNvPr>
          <p:cNvSpPr>
            <a:spLocks noGrp="1" noChangeArrowheads="1"/>
          </p:cNvSpPr>
          <p:nvPr>
            <p:ph idx="1"/>
          </p:nvPr>
        </p:nvSpPr>
        <p:spPr>
          <a:xfrm>
            <a:off x="628650" y="1490028"/>
            <a:ext cx="7700210" cy="5367972"/>
          </a:xfrm>
        </p:spPr>
        <p:txBody>
          <a:bodyPr/>
          <a:lstStyle/>
          <a:p>
            <a:r>
              <a:rPr lang="en-US" altLang="en-US" dirty="0"/>
              <a:t>Consider finding the best join-order for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 </a:t>
            </a:r>
            <a:r>
              <a:rPr lang="en-IN" altLang="en-US" dirty="0">
                <a:ea typeface="MS PGothic" panose="020B0600070205080204" pitchFamily="34" charset="-128"/>
              </a:rPr>
              <a:t>⨝</a:t>
            </a:r>
            <a:r>
              <a:rPr lang="en-US" altLang="en-US" baseline="-25000" dirty="0"/>
              <a:t>   </a:t>
            </a:r>
            <a:r>
              <a:rPr lang="en-US" altLang="en-US" dirty="0"/>
              <a:t>. . .</a:t>
            </a:r>
            <a:r>
              <a:rPr lang="en-IN" altLang="en-US" dirty="0">
                <a:ea typeface="MS PGothic" panose="020B0600070205080204" pitchFamily="34" charset="-128"/>
              </a:rPr>
              <a:t> ⨝</a:t>
            </a:r>
            <a:r>
              <a:rPr lang="en-US" altLang="en-US" dirty="0"/>
              <a:t> </a:t>
            </a:r>
            <a:r>
              <a:rPr lang="en-US" altLang="en-US" i="1" dirty="0" err="1"/>
              <a:t>r</a:t>
            </a:r>
            <a:r>
              <a:rPr lang="en-US" altLang="en-US" i="1" baseline="-25000" dirty="0" err="1"/>
              <a:t>n</a:t>
            </a:r>
            <a:r>
              <a:rPr lang="en-US" altLang="en-US" dirty="0"/>
              <a:t>.</a:t>
            </a:r>
          </a:p>
          <a:p>
            <a:r>
              <a:rPr lang="en-US" altLang="en-US" dirty="0"/>
              <a:t>There are (2(</a:t>
            </a:r>
            <a:r>
              <a:rPr lang="en-US" altLang="en-US" i="1" dirty="0"/>
              <a:t>n</a:t>
            </a:r>
            <a:r>
              <a:rPr lang="en-US" altLang="en-US" dirty="0"/>
              <a:t> – 1))!/(</a:t>
            </a:r>
            <a:r>
              <a:rPr lang="en-US" altLang="en-US" i="1" dirty="0"/>
              <a:t>n</a:t>
            </a:r>
            <a:r>
              <a:rPr lang="en-US" altLang="en-US" dirty="0"/>
              <a:t> – 1)! different join orders for above expression.  With </a:t>
            </a:r>
            <a:r>
              <a:rPr lang="en-US" altLang="en-US" i="1" dirty="0"/>
              <a:t>n</a:t>
            </a:r>
            <a:r>
              <a:rPr lang="en-US" altLang="en-US" dirty="0"/>
              <a:t> = 7, the number is 665280, with </a:t>
            </a:r>
            <a:r>
              <a:rPr lang="en-US" altLang="en-US" i="1" dirty="0"/>
              <a:t>n = </a:t>
            </a:r>
            <a:r>
              <a:rPr lang="en-US" altLang="en-US" dirty="0"/>
              <a:t>10, the</a:t>
            </a:r>
            <a:r>
              <a:rPr lang="en-US" altLang="en-US" i="1" dirty="0"/>
              <a:t> </a:t>
            </a:r>
            <a:r>
              <a:rPr lang="en-US" altLang="en-US" dirty="0"/>
              <a:t>number is greater than 176 billion!</a:t>
            </a:r>
          </a:p>
          <a:p>
            <a:r>
              <a:rPr lang="en-US" altLang="en-US" dirty="0"/>
              <a:t>No need to generate all the join orders.  Using dynamic programming, the least-cost join order for any subset of </a:t>
            </a:r>
            <a:br>
              <a:rPr lang="en-US" altLang="en-US" dirty="0"/>
            </a:br>
            <a:r>
              <a:rPr lang="en-US" altLang="en-US" dirty="0"/>
              <a:t>{</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err="1"/>
              <a:t>r</a:t>
            </a:r>
            <a:r>
              <a:rPr lang="en-US" altLang="en-US" i="1" baseline="-25000" dirty="0" err="1"/>
              <a:t>n</a:t>
            </a:r>
            <a:r>
              <a:rPr lang="en-US" altLang="en-US" dirty="0"/>
              <a:t>} is computed only once and stored for future use.  </a:t>
            </a:r>
          </a:p>
        </p:txBody>
      </p:sp>
    </p:spTree>
    <p:extLst>
      <p:ext uri="{BB962C8B-B14F-4D97-AF65-F5344CB8AC3E}">
        <p14:creationId xmlns:p14="http://schemas.microsoft.com/office/powerpoint/2010/main" val="829488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BC8B51C9-7C46-4DF8-945C-4452B6099041}"/>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Dynamic Programming in Optimization</a:t>
            </a:r>
          </a:p>
        </p:txBody>
      </p:sp>
      <p:sp>
        <p:nvSpPr>
          <p:cNvPr id="52227" name="Rectangle 3">
            <a:extLst>
              <a:ext uri="{FF2B5EF4-FFF2-40B4-BE49-F238E27FC236}">
                <a16:creationId xmlns:a16="http://schemas.microsoft.com/office/drawing/2014/main" id="{B3FBD68B-D02C-4BB9-BD9F-29683E87A55E}"/>
              </a:ext>
            </a:extLst>
          </p:cNvPr>
          <p:cNvSpPr>
            <a:spLocks noGrp="1" noChangeArrowheads="1"/>
          </p:cNvSpPr>
          <p:nvPr>
            <p:ph idx="1"/>
          </p:nvPr>
        </p:nvSpPr>
        <p:spPr>
          <a:xfrm>
            <a:off x="628650" y="1690689"/>
            <a:ext cx="7738713" cy="5367972"/>
          </a:xfrm>
        </p:spPr>
        <p:txBody>
          <a:bodyPr/>
          <a:lstStyle/>
          <a:p>
            <a:r>
              <a:rPr lang="en-US" altLang="en-US" dirty="0"/>
              <a:t>To find best join tree for a set of </a:t>
            </a:r>
            <a:r>
              <a:rPr lang="en-US" altLang="en-US" i="1" dirty="0"/>
              <a:t>n</a:t>
            </a:r>
            <a:r>
              <a:rPr lang="en-US" altLang="en-US" dirty="0"/>
              <a:t> relations:</a:t>
            </a:r>
          </a:p>
          <a:p>
            <a:pPr lvl="1"/>
            <a:r>
              <a:rPr lang="en-US" altLang="en-US" dirty="0"/>
              <a:t>To find best plan for a set </a:t>
            </a:r>
            <a:r>
              <a:rPr lang="en-US" altLang="en-US" i="1" dirty="0"/>
              <a:t>S</a:t>
            </a:r>
            <a:r>
              <a:rPr lang="en-US" altLang="en-US" dirty="0"/>
              <a:t> of </a:t>
            </a:r>
            <a:r>
              <a:rPr lang="en-US" altLang="en-US" i="1" dirty="0"/>
              <a:t>n</a:t>
            </a:r>
            <a:r>
              <a:rPr lang="en-US" altLang="en-US" dirty="0"/>
              <a:t> relations, consider all possible plans of the form:  </a:t>
            </a:r>
            <a:r>
              <a:rPr lang="en-US" altLang="en-US" i="1" dirty="0"/>
              <a:t>S</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S – S</a:t>
            </a:r>
            <a:r>
              <a:rPr lang="en-US" altLang="en-US" baseline="-25000" dirty="0"/>
              <a:t>1</a:t>
            </a:r>
            <a:r>
              <a:rPr lang="en-US" altLang="en-US" dirty="0"/>
              <a:t>) where </a:t>
            </a:r>
            <a:r>
              <a:rPr lang="en-US" altLang="en-US" i="1" dirty="0"/>
              <a:t>S</a:t>
            </a:r>
            <a:r>
              <a:rPr lang="en-US" altLang="en-US" baseline="-25000" dirty="0"/>
              <a:t>1</a:t>
            </a:r>
            <a:r>
              <a:rPr lang="en-US" altLang="en-US" dirty="0"/>
              <a:t> is any non-empty subset of </a:t>
            </a:r>
            <a:r>
              <a:rPr lang="en-US" altLang="en-US" i="1" dirty="0"/>
              <a:t>S</a:t>
            </a:r>
            <a:r>
              <a:rPr lang="en-US" altLang="en-US" dirty="0"/>
              <a:t>.</a:t>
            </a:r>
          </a:p>
          <a:p>
            <a:pPr lvl="1"/>
            <a:r>
              <a:rPr lang="en-US" altLang="en-US" dirty="0"/>
              <a:t>Recursively compute costs for joining subsets of </a:t>
            </a:r>
            <a:r>
              <a:rPr lang="en-US" altLang="en-US" i="1" dirty="0"/>
              <a:t>S</a:t>
            </a:r>
            <a:r>
              <a:rPr lang="en-US" altLang="en-US" dirty="0"/>
              <a:t> to find the cost of each plan.  Choose the cheapest of the 2</a:t>
            </a:r>
            <a:r>
              <a:rPr lang="en-US" altLang="en-US" i="1" baseline="30000" dirty="0"/>
              <a:t>n</a:t>
            </a:r>
            <a:r>
              <a:rPr lang="en-US" altLang="en-US" i="1" dirty="0"/>
              <a:t> </a:t>
            </a:r>
            <a:r>
              <a:rPr lang="en-US" altLang="en-US" dirty="0"/>
              <a:t>– 2 alternatives.</a:t>
            </a:r>
          </a:p>
          <a:p>
            <a:pPr lvl="1"/>
            <a:r>
              <a:rPr lang="en-US" altLang="en-US" dirty="0"/>
              <a:t>Base case for recursion:  single relation access plan</a:t>
            </a:r>
          </a:p>
          <a:p>
            <a:pPr lvl="2"/>
            <a:r>
              <a:rPr lang="en-US" altLang="en-US" dirty="0"/>
              <a:t>Apply all selections on R</a:t>
            </a:r>
            <a:r>
              <a:rPr lang="en-US" altLang="en-US" baseline="-25000" dirty="0"/>
              <a:t>i </a:t>
            </a:r>
            <a:r>
              <a:rPr lang="en-US" altLang="en-US" dirty="0"/>
              <a:t>using best choice of indices on R</a:t>
            </a:r>
            <a:r>
              <a:rPr lang="en-US" altLang="en-US" baseline="-25000" dirty="0"/>
              <a:t>i</a:t>
            </a:r>
          </a:p>
          <a:p>
            <a:pPr lvl="1"/>
            <a:r>
              <a:rPr lang="en-US" altLang="en-US" dirty="0"/>
              <a:t>When plan for any subset is computed, store it and reuse it when it is required again, instead of </a:t>
            </a:r>
            <a:r>
              <a:rPr lang="en-US" altLang="en-US" dirty="0" err="1"/>
              <a:t>recomputing</a:t>
            </a:r>
            <a:r>
              <a:rPr lang="en-US" altLang="en-US" dirty="0"/>
              <a:t> it</a:t>
            </a:r>
          </a:p>
          <a:p>
            <a:pPr lvl="2"/>
            <a:r>
              <a:rPr lang="en-US" altLang="en-US" dirty="0"/>
              <a:t>Dynamic programming</a:t>
            </a:r>
          </a:p>
        </p:txBody>
      </p:sp>
    </p:spTree>
    <p:extLst>
      <p:ext uri="{BB962C8B-B14F-4D97-AF65-F5344CB8AC3E}">
        <p14:creationId xmlns:p14="http://schemas.microsoft.com/office/powerpoint/2010/main" val="191035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relational algebra</a:t>
            </a:r>
          </a:p>
        </p:txBody>
      </p:sp>
      <p:sp>
        <p:nvSpPr>
          <p:cNvPr id="3" name="Content Placeholder 2"/>
          <p:cNvSpPr>
            <a:spLocks noGrp="1"/>
          </p:cNvSpPr>
          <p:nvPr>
            <p:ph idx="1"/>
          </p:nvPr>
        </p:nvSpPr>
        <p:spPr/>
        <p:txBody>
          <a:bodyPr>
            <a:normAutofit/>
          </a:bodyPr>
          <a:lstStyle/>
          <a:p>
            <a:r>
              <a:rPr lang="en-US" dirty="0"/>
              <a:t>From the relational algebra, one can build a parse tree</a:t>
            </a:r>
          </a:p>
          <a:p>
            <a:r>
              <a:rPr lang="en-US" dirty="0"/>
              <a:t>Parse tree specifies the order of execution of the </a:t>
            </a:r>
            <a:r>
              <a:rPr lang="en-US" dirty="0" err="1"/>
              <a:t>opeartions</a:t>
            </a:r>
            <a:endParaRPr lang="en-US" dirty="0"/>
          </a:p>
          <a:p>
            <a:pPr lvl="1"/>
            <a:r>
              <a:rPr lang="en-US" dirty="0"/>
              <a:t>Post-order traversal of the tree</a:t>
            </a:r>
          </a:p>
          <a:p>
            <a:r>
              <a:rPr lang="en-US" dirty="0"/>
              <a:t>Notice that, for joins, we put the “outer loop” (if we want to do nested loop) on </a:t>
            </a:r>
            <a:r>
              <a:rPr lang="en-US"/>
              <a:t>the left </a:t>
            </a:r>
            <a:endParaRPr lang="en-US" dirty="0"/>
          </a:p>
        </p:txBody>
      </p:sp>
    </p:spTree>
    <p:extLst>
      <p:ext uri="{BB962C8B-B14F-4D97-AF65-F5344CB8AC3E}">
        <p14:creationId xmlns:p14="http://schemas.microsoft.com/office/powerpoint/2010/main" val="3299714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 Optimization Algorithm</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28650" y="1445239"/>
            <a:ext cx="8321007" cy="4876800"/>
          </a:xfrm>
          <a:prstGeom prst="rect">
            <a:avLst/>
          </a:prstGeom>
        </p:spPr>
        <p:txBody>
          <a:bodyPr>
            <a:normAutofit fontScale="85000" lnSpcReduction="20000"/>
          </a:bodyPr>
          <a:lstStyle/>
          <a:p>
            <a:pPr>
              <a:buFont typeface="Monotype Sorts" pitchFamily="-65" charset="2"/>
              <a:buNone/>
            </a:pPr>
            <a:r>
              <a:rPr lang="en-US" altLang="en-US" b="1" dirty="0"/>
              <a:t>procedure</a:t>
            </a:r>
            <a:r>
              <a:rPr lang="en-US" altLang="en-US" dirty="0"/>
              <a:t> </a:t>
            </a:r>
            <a:r>
              <a:rPr lang="en-US" altLang="en-US" dirty="0" err="1"/>
              <a:t>findbestplan</a:t>
            </a:r>
            <a:r>
              <a:rPr lang="en-US" altLang="en-US" dirty="0"/>
              <a:t>(</a:t>
            </a:r>
            <a:r>
              <a:rPr lang="en-US" altLang="en-US" i="1" dirty="0"/>
              <a:t>S</a:t>
            </a:r>
            <a:r>
              <a:rPr lang="en-US" altLang="en-US" dirty="0"/>
              <a:t>)</a:t>
            </a:r>
            <a:br>
              <a:rPr lang="en-US" altLang="en-US" dirty="0"/>
            </a:br>
            <a:r>
              <a:rPr lang="en-US" altLang="en-US" b="1" dirty="0"/>
              <a:t>if</a:t>
            </a:r>
            <a:r>
              <a:rPr lang="en-US" altLang="en-US" dirty="0"/>
              <a:t> (</a:t>
            </a:r>
            <a:r>
              <a:rPr lang="en-US" altLang="en-US" i="1" dirty="0" err="1"/>
              <a:t>bestplan</a:t>
            </a:r>
            <a:r>
              <a:rPr lang="en-US" altLang="en-US" dirty="0"/>
              <a:t>[</a:t>
            </a:r>
            <a:r>
              <a:rPr lang="en-US" altLang="en-US" i="1" dirty="0"/>
              <a:t>S</a:t>
            </a:r>
            <a:r>
              <a:rPr lang="en-US" altLang="en-US" dirty="0"/>
              <a:t>].</a:t>
            </a:r>
            <a:r>
              <a:rPr lang="en-US" altLang="en-US" i="1" dirty="0"/>
              <a:t>cost </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return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 else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has not been computed earlier, compute it now</a:t>
            </a:r>
            <a:br>
              <a:rPr lang="en-US" altLang="en-US" dirty="0">
                <a:sym typeface="Symbol" panose="05050102010706020507" pitchFamily="18" charset="2"/>
              </a:rPr>
            </a:br>
            <a:r>
              <a:rPr lang="en-US" altLang="en-US" b="1" dirty="0">
                <a:sym typeface="Symbol" panose="05050102010706020507" pitchFamily="18" charset="2"/>
              </a:rPr>
              <a:t>if</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contains only 1 relation)</a:t>
            </a:r>
            <a:br>
              <a:rPr lang="en-US" altLang="en-US" dirty="0">
                <a:sym typeface="Symbol" panose="05050102010706020507" pitchFamily="18" charset="2"/>
              </a:rPr>
            </a:br>
            <a:r>
              <a:rPr lang="en-US" altLang="en-US" dirty="0">
                <a:sym typeface="Symbol" panose="05050102010706020507" pitchFamily="18" charset="2"/>
              </a:rPr>
              <a:t>    set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a:t>
            </a:r>
            <a:r>
              <a:rPr lang="en-US" altLang="en-US" dirty="0">
                <a:sym typeface="Symbol" panose="05050102010706020507" pitchFamily="18" charset="2"/>
              </a:rPr>
              <a:t> and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a:t>
            </a:r>
            <a:r>
              <a:rPr lang="en-US" altLang="en-US" dirty="0">
                <a:sym typeface="Symbol" panose="05050102010706020507" pitchFamily="18" charset="2"/>
              </a:rPr>
              <a:t> based on the best way </a:t>
            </a:r>
            <a:br>
              <a:rPr lang="en-US" altLang="en-US" dirty="0">
                <a:sym typeface="Symbol" panose="05050102010706020507" pitchFamily="18" charset="2"/>
              </a:rPr>
            </a:br>
            <a:r>
              <a:rPr lang="en-US" altLang="en-US" dirty="0">
                <a:sym typeface="Symbol" panose="05050102010706020507" pitchFamily="18" charset="2"/>
              </a:rPr>
              <a:t>    of accessing </a:t>
            </a:r>
            <a:r>
              <a:rPr lang="en-US" altLang="en-US" i="1" dirty="0">
                <a:sym typeface="Symbol" panose="05050102010706020507" pitchFamily="18" charset="2"/>
              </a:rPr>
              <a:t>S</a:t>
            </a:r>
            <a:r>
              <a:rPr lang="en-US" altLang="en-US" dirty="0">
                <a:sym typeface="Symbol" panose="05050102010706020507" pitchFamily="18" charset="2"/>
              </a:rPr>
              <a:t>  using selections on </a:t>
            </a:r>
            <a:r>
              <a:rPr lang="en-US" altLang="en-US" i="1" dirty="0">
                <a:sym typeface="Symbol" panose="05050102010706020507" pitchFamily="18" charset="2"/>
              </a:rPr>
              <a:t>S</a:t>
            </a:r>
            <a:r>
              <a:rPr lang="en-US" altLang="en-US" dirty="0">
                <a:sym typeface="Symbol" panose="05050102010706020507" pitchFamily="18" charset="2"/>
              </a:rPr>
              <a:t> and indices (if any) on S </a:t>
            </a:r>
            <a:r>
              <a:rPr lang="en-US" altLang="en-US" b="1" dirty="0">
                <a:sym typeface="Symbol" panose="05050102010706020507" pitchFamily="18" charset="2"/>
              </a:rPr>
              <a:t>else for each </a:t>
            </a:r>
            <a:r>
              <a:rPr lang="en-US" altLang="en-US" dirty="0">
                <a:sym typeface="Symbol" panose="05050102010706020507" pitchFamily="18" charset="2"/>
              </a:rPr>
              <a:t>non-empty subset </a:t>
            </a:r>
            <a:r>
              <a:rPr lang="en-US" altLang="en-US" i="1" dirty="0">
                <a:sym typeface="Symbol" panose="05050102010706020507" pitchFamily="18" charset="2"/>
              </a:rPr>
              <a:t>S1</a:t>
            </a:r>
            <a:r>
              <a:rPr lang="en-US" altLang="en-US" dirty="0">
                <a:sym typeface="Symbol" panose="05050102010706020507" pitchFamily="18" charset="2"/>
              </a:rPr>
              <a:t> of </a:t>
            </a:r>
            <a:r>
              <a:rPr lang="en-US" altLang="en-US" i="1" dirty="0">
                <a:sym typeface="Symbol" panose="05050102010706020507" pitchFamily="18" charset="2"/>
              </a:rPr>
              <a:t>S </a:t>
            </a:r>
            <a:r>
              <a:rPr lang="en-US" altLang="en-US" dirty="0">
                <a:sym typeface="Symbol" panose="05050102010706020507" pitchFamily="18" charset="2"/>
              </a:rPr>
              <a:t>such that </a:t>
            </a:r>
            <a:r>
              <a:rPr lang="en-US" altLang="en-US" i="1" dirty="0">
                <a:sym typeface="Symbol" panose="05050102010706020507" pitchFamily="18" charset="2"/>
              </a:rPr>
              <a:t>S</a:t>
            </a:r>
            <a:r>
              <a:rPr lang="en-US" altLang="en-US" dirty="0">
                <a:sym typeface="Symbol" panose="05050102010706020507" pitchFamily="18" charset="2"/>
              </a:rPr>
              <a:t>1  </a:t>
            </a:r>
            <a:r>
              <a:rPr lang="en-US" altLang="en-US" i="1" dirty="0">
                <a:sym typeface="Symbol" panose="05050102010706020507" pitchFamily="18" charset="2"/>
              </a:rPr>
              <a:t>S</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P1=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P2=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a:t>
            </a:r>
            <a:r>
              <a:rPr lang="en-US" altLang="en-US" b="1" i="1" dirty="0">
                <a:sym typeface="Symbol" panose="05050102010706020507" pitchFamily="18" charset="2"/>
              </a:rPr>
              <a:t>… compute plan and cost of using A (see next page) ..</a:t>
            </a:r>
            <a:br>
              <a:rPr lang="en-US" altLang="en-US" i="1"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cost </a:t>
            </a:r>
            <a:r>
              <a:rPr lang="en-US" altLang="en-US" dirty="0">
                <a:sym typeface="Symbol" panose="05050102010706020507" pitchFamily="18" charset="2"/>
              </a:rPr>
              <a:t>&lt;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r>
              <a:rPr lang="en-US" altLang="en-US" dirty="0">
                <a:sym typeface="Symbol" panose="05050102010706020507" pitchFamily="18" charset="2"/>
              </a:rPr>
              <a:t>= cost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 </a:t>
            </a:r>
            <a:r>
              <a:rPr lang="en-US" altLang="en-US" dirty="0">
                <a:sym typeface="Symbol" panose="05050102010706020507" pitchFamily="18" charset="2"/>
              </a:rPr>
              <a:t>= </a:t>
            </a:r>
            <a:r>
              <a:rPr lang="en-US" altLang="ja-JP" i="1" dirty="0">
                <a:sym typeface="Symbol" panose="05050102010706020507" pitchFamily="18" charset="2"/>
              </a:rPr>
              <a:t>plan</a:t>
            </a:r>
            <a:r>
              <a:rPr lang="en-US" altLang="ja-JP" dirty="0">
                <a:sym typeface="Symbol" panose="05050102010706020507" pitchFamily="18" charset="2"/>
              </a:rPr>
              <a:t>;</a:t>
            </a:r>
            <a:br>
              <a:rPr lang="en-US" altLang="ja-JP" dirty="0">
                <a:sym typeface="Symbol" panose="05050102010706020507" pitchFamily="18" charset="2"/>
              </a:rPr>
            </a:br>
            <a:r>
              <a:rPr lang="en-US" altLang="ja-JP" b="1" dirty="0">
                <a:sym typeface="Symbol" panose="05050102010706020507" pitchFamily="18" charset="2"/>
              </a:rPr>
              <a:t>return</a:t>
            </a:r>
            <a:r>
              <a:rPr lang="en-US" altLang="ja-JP" dirty="0">
                <a:sym typeface="Symbol" panose="05050102010706020507" pitchFamily="18" charset="2"/>
              </a:rPr>
              <a:t> </a:t>
            </a:r>
            <a:r>
              <a:rPr lang="en-US" altLang="ja-JP" i="1" dirty="0" err="1">
                <a:sym typeface="Symbol" panose="05050102010706020507" pitchFamily="18" charset="2"/>
              </a:rPr>
              <a:t>bestplan</a:t>
            </a:r>
            <a:r>
              <a:rPr lang="en-US" altLang="ja-JP" dirty="0">
                <a:sym typeface="Symbol" panose="05050102010706020507" pitchFamily="18" charset="2"/>
              </a:rPr>
              <a:t>[</a:t>
            </a:r>
            <a:r>
              <a:rPr lang="en-US" altLang="ja-JP" i="1" dirty="0">
                <a:sym typeface="Symbol" panose="05050102010706020507" pitchFamily="18" charset="2"/>
              </a:rPr>
              <a:t>S</a:t>
            </a:r>
            <a:r>
              <a:rPr lang="en-US" altLang="ja-JP" dirty="0">
                <a:sym typeface="Symbol" panose="05050102010706020507" pitchFamily="18" charset="2"/>
              </a:rPr>
              <a:t>]</a:t>
            </a:r>
            <a:endParaRPr lang="en-US" altLang="en-US" dirty="0">
              <a:sym typeface="Symbol" panose="05050102010706020507" pitchFamily="18" charset="2"/>
            </a:endParaRPr>
          </a:p>
        </p:txBody>
      </p:sp>
    </p:spTree>
    <p:extLst>
      <p:ext uri="{BB962C8B-B14F-4D97-AF65-F5344CB8AC3E}">
        <p14:creationId xmlns:p14="http://schemas.microsoft.com/office/powerpoint/2010/main" val="2465344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a:xfrm>
            <a:off x="768350" y="117474"/>
            <a:ext cx="8226426" cy="634087"/>
          </a:xfrm>
        </p:spPr>
        <p:txBody>
          <a:bodyPr>
            <a:normAutofit fontScale="90000"/>
          </a:bodyPr>
          <a:lstStyle/>
          <a:p>
            <a:pPr>
              <a:defRPr/>
            </a:pPr>
            <a:r>
              <a:rPr lang="en-US" altLang="en-US" dirty="0">
                <a:effectLst>
                  <a:outerShdw blurRad="38100" dist="38100" dir="2700000" algn="tl">
                    <a:srgbClr val="C0C0C0"/>
                  </a:outerShdw>
                </a:effectLst>
              </a:rPr>
              <a:t>Join Order Optimization Algorithm (cont.)</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64142" y="1020567"/>
            <a:ext cx="7632835" cy="4876800"/>
          </a:xfrm>
          <a:prstGeom prst="rect">
            <a:avLst/>
          </a:prstGeom>
        </p:spPr>
        <p:txBody>
          <a:bodyPr>
            <a:normAutofit fontScale="70000" lnSpcReduction="20000"/>
          </a:bodyPr>
          <a:lstStyle/>
          <a:p>
            <a:pPr>
              <a:buFont typeface="Monotype Sorts" pitchFamily="-65" charset="2"/>
              <a:buNone/>
            </a:pP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 For indexed-nested loops join, the outer could be </a:t>
            </a:r>
            <a:r>
              <a:rPr lang="en-US" altLang="en-US" i="1" dirty="0">
                <a:sym typeface="Symbol" panose="05050102010706020507" pitchFamily="18" charset="2"/>
              </a:rPr>
              <a:t>P1</a:t>
            </a:r>
            <a:r>
              <a:rPr lang="en-US" altLang="en-US" dirty="0">
                <a:sym typeface="Symbol" panose="05050102010706020507" pitchFamily="18" charset="2"/>
              </a:rPr>
              <a:t> or </a:t>
            </a:r>
            <a:r>
              <a:rPr lang="en-US" altLang="en-US" i="1" dirty="0">
                <a:sym typeface="Symbol" panose="05050102010706020507" pitchFamily="18" charset="2"/>
              </a:rPr>
              <a:t>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 Similarly for hash-join, the build relation could be</a:t>
            </a:r>
            <a:r>
              <a:rPr lang="en-US" altLang="en-US" i="1" dirty="0">
                <a:sym typeface="Symbol" panose="05050102010706020507" pitchFamily="18" charset="2"/>
              </a:rPr>
              <a:t> P1 </a:t>
            </a:r>
            <a:r>
              <a:rPr lang="en-US" altLang="en-US" dirty="0">
                <a:sym typeface="Symbol" panose="05050102010706020507" pitchFamily="18" charset="2"/>
              </a:rPr>
              <a:t>or</a:t>
            </a:r>
            <a:r>
              <a:rPr lang="en-US" altLang="en-US" i="1" dirty="0">
                <a:sym typeface="Symbol" panose="05050102010706020507" pitchFamily="18" charset="2"/>
              </a:rPr>
              <a:t> 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We assume the alternatives are considered as separate algorithms</a:t>
            </a:r>
            <a:r>
              <a:rPr lang="en-US" altLang="en-US" i="1" dirty="0">
                <a:sym typeface="Symbol" panose="05050102010706020507" pitchFamily="18" charset="2"/>
              </a:rPr>
              <a:t>     </a:t>
            </a:r>
            <a:r>
              <a:rPr lang="en-US" altLang="en-US" b="1" i="1" dirty="0">
                <a:sym typeface="Symbol" panose="05050102010706020507" pitchFamily="18" charset="2"/>
              </a:rPr>
              <a:t>      </a:t>
            </a:r>
          </a:p>
          <a:p>
            <a:pPr>
              <a:buFont typeface="Monotype Sorts" pitchFamily="-65" charset="2"/>
              <a:buNone/>
            </a:pPr>
            <a:r>
              <a:rPr lang="en-US" altLang="en-US" b="1" i="1" dirty="0">
                <a:sym typeface="Symbol" panose="05050102010706020507" pitchFamily="18" charset="2"/>
              </a:rPr>
              <a:t>      </a:t>
            </a:r>
            <a:r>
              <a:rPr lang="en-US" altLang="en-US" b="1" dirty="0">
                <a:sym typeface="Symbol" panose="05050102010706020507" pitchFamily="18" charset="2"/>
              </a:rPr>
              <a:t>if </a:t>
            </a:r>
            <a:r>
              <a:rPr lang="en-US" altLang="en-US" dirty="0">
                <a:sym typeface="Symbol" panose="05050102010706020507" pitchFamily="18" charset="2"/>
              </a:rPr>
              <a:t>algorithm </a:t>
            </a:r>
            <a:r>
              <a:rPr lang="en-US" altLang="en-US" i="1" dirty="0">
                <a:sym typeface="Symbol" panose="05050102010706020507" pitchFamily="18" charset="2"/>
              </a:rPr>
              <a:t>A</a:t>
            </a:r>
            <a:r>
              <a:rPr lang="en-US" altLang="en-US" dirty="0">
                <a:sym typeface="Symbol" panose="05050102010706020507" pitchFamily="18" charset="2"/>
              </a:rPr>
              <a:t> is indexed nested loops </a:t>
            </a:r>
            <a:br>
              <a:rPr lang="en-US" altLang="en-US" dirty="0">
                <a:sym typeface="Symbol" panose="05050102010706020507" pitchFamily="18" charset="2"/>
              </a:rPr>
            </a:br>
            <a:r>
              <a:rPr lang="en-US" altLang="en-US" dirty="0">
                <a:sym typeface="Symbol" panose="05050102010706020507" pitchFamily="18" charset="2"/>
              </a:rPr>
              <a:t>     Let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and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denote inner and outer inputs</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has a single relation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has an index on the join attribute</a:t>
            </a:r>
          </a:p>
          <a:p>
            <a:pPr>
              <a:buFont typeface="Monotype Sorts" pitchFamily="-65" charset="2"/>
              <a:buNone/>
            </a:pPr>
            <a:r>
              <a:rPr lang="en-US" altLang="en-US" i="1" dirty="0">
                <a:sym typeface="Symbol" panose="05050102010706020507" pitchFamily="18" charset="2"/>
              </a:rPr>
              <a:t>                plan = “</a:t>
            </a:r>
            <a:r>
              <a:rPr lang="en-US" altLang="en-US" dirty="0">
                <a:sym typeface="Symbol" panose="05050102010706020507" pitchFamily="18" charset="2"/>
              </a:rPr>
              <a:t>execute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.plan</a:t>
            </a:r>
            <a:r>
              <a:rPr lang="en-US" altLang="en-US" dirty="0">
                <a:sym typeface="Symbol" panose="05050102010706020507" pitchFamily="18" charset="2"/>
              </a:rPr>
              <a:t>; join results of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with any selection conditions on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performed as part of</a:t>
            </a:r>
            <a:br>
              <a:rPr lang="en-US" altLang="en-US" dirty="0">
                <a:sym typeface="Symbol" panose="05050102010706020507" pitchFamily="18" charset="2"/>
              </a:rPr>
            </a:br>
            <a:r>
              <a:rPr lang="en-US" altLang="en-US" dirty="0">
                <a:sym typeface="Symbol" panose="05050102010706020507" pitchFamily="18" charset="2"/>
              </a:rPr>
              <a:t>                       the join condition</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.cost</a:t>
            </a:r>
            <a:r>
              <a:rPr lang="en-US" altLang="en-US" dirty="0">
                <a:sym typeface="Symbol" panose="05050102010706020507" pitchFamily="18" charset="2"/>
              </a:rPr>
              <a:t> + cost of </a:t>
            </a:r>
            <a:r>
              <a:rPr lang="en-US" altLang="en-US" i="1" dirty="0">
                <a:sym typeface="Symbol" panose="05050102010706020507" pitchFamily="18" charset="2"/>
              </a:rPr>
              <a:t>A</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else</a:t>
            </a:r>
            <a:r>
              <a:rPr lang="en-US" altLang="en-US" b="1" i="1" dirty="0">
                <a:sym typeface="Symbol" panose="05050102010706020507" pitchFamily="18" charset="2"/>
              </a:rPr>
              <a:t>  </a:t>
            </a:r>
            <a:r>
              <a:rPr lang="en-US" altLang="en-US" i="1" dirty="0">
                <a:sym typeface="Symbol" panose="05050102010706020507" pitchFamily="18" charset="2"/>
              </a:rPr>
              <a:t>cost = </a:t>
            </a:r>
            <a:r>
              <a:rPr lang="en-US" altLang="en-US" dirty="0">
                <a:sym typeface="Symbol" panose="05050102010706020507" pitchFamily="18" charset="2"/>
              </a:rPr>
              <a:t>; /* cannot use indexed nested loops join */</a:t>
            </a:r>
            <a:br>
              <a:rPr lang="en-US" altLang="en-US" dirty="0">
                <a:sym typeface="Symbol" panose="05050102010706020507" pitchFamily="18" charset="2"/>
              </a:rPr>
            </a:br>
            <a:r>
              <a:rPr lang="en-US" altLang="en-US" b="1" dirty="0">
                <a:sym typeface="Symbol" panose="05050102010706020507" pitchFamily="18" charset="2"/>
              </a:rPr>
              <a:t>else </a:t>
            </a:r>
            <a:br>
              <a:rPr lang="en-US" altLang="en-US" b="1" dirty="0">
                <a:sym typeface="Symbol" panose="05050102010706020507" pitchFamily="18" charset="2"/>
              </a:rPr>
            </a:br>
            <a:r>
              <a:rPr lang="en-US" altLang="en-US" b="1" dirty="0">
                <a:sym typeface="Symbol" panose="05050102010706020507" pitchFamily="18" charset="2"/>
              </a:rPr>
              <a:t>      </a:t>
            </a:r>
            <a:r>
              <a:rPr lang="en-US" altLang="en-US" dirty="0">
                <a:sym typeface="Symbol" panose="05050102010706020507" pitchFamily="18" charset="2"/>
              </a:rPr>
              <a:t>plan = “execute </a:t>
            </a:r>
            <a:r>
              <a:rPr lang="en-US" altLang="en-US" i="1" dirty="0">
                <a:sym typeface="Symbol" panose="05050102010706020507" pitchFamily="18" charset="2"/>
              </a:rPr>
              <a:t>P1.plan</a:t>
            </a:r>
            <a:r>
              <a:rPr lang="en-US" altLang="en-US" dirty="0">
                <a:sym typeface="Symbol" panose="05050102010706020507" pitchFamily="18" charset="2"/>
              </a:rPr>
              <a:t>; execute </a:t>
            </a:r>
            <a:r>
              <a:rPr lang="en-US" altLang="en-US" i="1" dirty="0">
                <a:sym typeface="Symbol" panose="05050102010706020507" pitchFamily="18" charset="2"/>
              </a:rPr>
              <a:t>P2.plan</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join results of </a:t>
            </a:r>
            <a:r>
              <a:rPr lang="en-US" altLang="en-US" i="1" dirty="0">
                <a:sym typeface="Symbol" panose="05050102010706020507" pitchFamily="18" charset="2"/>
              </a:rPr>
              <a:t>P1</a:t>
            </a:r>
            <a:r>
              <a:rPr lang="en-US" altLang="en-US" dirty="0">
                <a:sym typeface="Symbol" panose="05050102010706020507" pitchFamily="18" charset="2"/>
              </a:rPr>
              <a:t> and </a:t>
            </a:r>
            <a:r>
              <a:rPr lang="en-US" altLang="en-US" i="1" dirty="0">
                <a:sym typeface="Symbol" panose="05050102010706020507" pitchFamily="18" charset="2"/>
              </a:rPr>
              <a:t>P2</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a:sym typeface="Symbol" panose="05050102010706020507" pitchFamily="18" charset="2"/>
              </a:rPr>
              <a:t>P1.cost</a:t>
            </a:r>
            <a:r>
              <a:rPr lang="en-US" altLang="en-US" dirty="0">
                <a:sym typeface="Symbol" panose="05050102010706020507" pitchFamily="18" charset="2"/>
              </a:rPr>
              <a:t> + </a:t>
            </a:r>
            <a:r>
              <a:rPr lang="en-US" altLang="en-US" i="1" dirty="0">
                <a:sym typeface="Symbol" panose="05050102010706020507" pitchFamily="18" charset="2"/>
              </a:rPr>
              <a:t>P2.cost</a:t>
            </a:r>
            <a:r>
              <a:rPr lang="en-US" altLang="en-US" dirty="0">
                <a:sym typeface="Symbol" panose="05050102010706020507" pitchFamily="18" charset="2"/>
              </a:rPr>
              <a:t> + cost of </a:t>
            </a:r>
            <a:r>
              <a:rPr lang="en-US" altLang="en-US" i="1" dirty="0">
                <a:sym typeface="Symbol" panose="05050102010706020507" pitchFamily="18" charset="2"/>
              </a:rPr>
              <a:t>A</a:t>
            </a:r>
          </a:p>
          <a:p>
            <a:pPr>
              <a:buFont typeface="Monotype Sorts" pitchFamily="-65" charset="2"/>
              <a:buNone/>
            </a:pPr>
            <a:r>
              <a:rPr lang="en-US" altLang="en-US" i="1" dirty="0">
                <a:sym typeface="Symbol" panose="05050102010706020507" pitchFamily="18" charset="2"/>
              </a:rPr>
              <a:t>     …. See previous page</a:t>
            </a:r>
          </a:p>
        </p:txBody>
      </p:sp>
    </p:spTree>
    <p:extLst>
      <p:ext uri="{BB962C8B-B14F-4D97-AF65-F5344CB8AC3E}">
        <p14:creationId xmlns:p14="http://schemas.microsoft.com/office/powerpoint/2010/main" val="2399047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787CC2D0-0C7D-42A9-AF22-7CDDC87AC4F0}"/>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Left Deep Join Trees</a:t>
            </a:r>
          </a:p>
        </p:txBody>
      </p:sp>
      <p:sp>
        <p:nvSpPr>
          <p:cNvPr id="56323" name="Rectangle 3">
            <a:extLst>
              <a:ext uri="{FF2B5EF4-FFF2-40B4-BE49-F238E27FC236}">
                <a16:creationId xmlns:a16="http://schemas.microsoft.com/office/drawing/2014/main" id="{61EB365F-100D-4A52-810C-9B26E5642F99}"/>
              </a:ext>
            </a:extLst>
          </p:cNvPr>
          <p:cNvSpPr>
            <a:spLocks noGrp="1" noChangeArrowheads="1"/>
          </p:cNvSpPr>
          <p:nvPr>
            <p:ph idx="1"/>
          </p:nvPr>
        </p:nvSpPr>
        <p:spPr>
          <a:xfrm>
            <a:off x="628650" y="1329532"/>
            <a:ext cx="7093870" cy="1662112"/>
          </a:xfrm>
          <a:prstGeom prst="rect">
            <a:avLst/>
          </a:prstGeom>
        </p:spPr>
        <p:txBody>
          <a:bodyPr/>
          <a:lstStyle/>
          <a:p>
            <a:r>
              <a:rPr lang="en-US" altLang="en-US" dirty="0"/>
              <a:t>In </a:t>
            </a:r>
            <a:r>
              <a:rPr lang="en-US" altLang="en-US" b="1" dirty="0"/>
              <a:t>left-deep join trees,</a:t>
            </a:r>
            <a:r>
              <a:rPr lang="en-US" altLang="en-US" dirty="0"/>
              <a:t> the right-hand-side input for each join is a relation, not the result of an intermediate join.</a:t>
            </a:r>
          </a:p>
        </p:txBody>
      </p:sp>
      <p:pic>
        <p:nvPicPr>
          <p:cNvPr id="56324" name="Picture 6">
            <a:extLst>
              <a:ext uri="{FF2B5EF4-FFF2-40B4-BE49-F238E27FC236}">
                <a16:creationId xmlns:a16="http://schemas.microsoft.com/office/drawing/2014/main" id="{3896FDEC-5956-484B-BEFE-47EA3B83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07" y="2991644"/>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231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of Optimization</a:t>
            </a: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normAutofit fontScale="92500" lnSpcReduction="20000"/>
          </a:bodyPr>
          <a:lstStyle/>
          <a:p>
            <a:pPr>
              <a:lnSpc>
                <a:spcPct val="90000"/>
              </a:lnSpc>
            </a:pPr>
            <a:r>
              <a:rPr lang="en-US" altLang="en-US" dirty="0"/>
              <a:t>With dynamic programming time complexity of optimization with bushy trees is </a:t>
            </a:r>
            <a:r>
              <a:rPr lang="en-US" altLang="en-US" i="1" dirty="0"/>
              <a:t>O</a:t>
            </a:r>
            <a:r>
              <a:rPr lang="en-US" altLang="en-US" dirty="0"/>
              <a:t>(3</a:t>
            </a:r>
            <a:r>
              <a:rPr lang="en-US" altLang="en-US" i="1" baseline="30000" dirty="0"/>
              <a:t>n</a:t>
            </a:r>
            <a:r>
              <a:rPr lang="en-US" altLang="en-US" dirty="0"/>
              <a:t>).  </a:t>
            </a:r>
          </a:p>
          <a:p>
            <a:pPr lvl="1">
              <a:lnSpc>
                <a:spcPct val="90000"/>
              </a:lnSpc>
            </a:pPr>
            <a:r>
              <a:rPr lang="en-US" altLang="en-US" dirty="0"/>
              <a:t>With </a:t>
            </a:r>
            <a:r>
              <a:rPr lang="en-US" altLang="en-US" i="1" dirty="0"/>
              <a:t>n </a:t>
            </a:r>
            <a:r>
              <a:rPr lang="en-US" altLang="en-US" dirty="0"/>
              <a:t>= 10, this number is 59000 instead of 176 billion!</a:t>
            </a:r>
          </a:p>
          <a:p>
            <a:pPr>
              <a:lnSpc>
                <a:spcPct val="90000"/>
              </a:lnSpc>
            </a:pPr>
            <a:r>
              <a:rPr lang="en-US" altLang="en-US" dirty="0"/>
              <a:t>Space complexity is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To find best left-deep join tree for a set of </a:t>
            </a:r>
            <a:r>
              <a:rPr lang="en-US" altLang="en-US" i="1" dirty="0"/>
              <a:t>n</a:t>
            </a:r>
            <a:r>
              <a:rPr lang="en-US" altLang="en-US" dirty="0"/>
              <a:t> relations:</a:t>
            </a:r>
          </a:p>
          <a:p>
            <a:pPr lvl="1">
              <a:lnSpc>
                <a:spcPct val="90000"/>
              </a:lnSpc>
            </a:pPr>
            <a:r>
              <a:rPr lang="en-US" altLang="en-US" dirty="0"/>
              <a:t>Consider </a:t>
            </a:r>
            <a:r>
              <a:rPr lang="en-US" altLang="en-US" i="1" dirty="0"/>
              <a:t>n </a:t>
            </a:r>
            <a:r>
              <a:rPr lang="en-US" altLang="en-US" dirty="0"/>
              <a:t>alternatives with one relation as right-hand side input and the other relations as left-hand side input.</a:t>
            </a:r>
          </a:p>
          <a:p>
            <a:pPr lvl="1">
              <a:lnSpc>
                <a:spcPct val="90000"/>
              </a:lnSpc>
            </a:pPr>
            <a:r>
              <a:rPr lang="en-US" altLang="en-US" dirty="0">
                <a:sym typeface="Symbol" panose="05050102010706020507" pitchFamily="18" charset="2"/>
              </a:rPr>
              <a:t>Modify optimization algorithm:</a:t>
            </a:r>
          </a:p>
          <a:p>
            <a:pPr lvl="2">
              <a:lnSpc>
                <a:spcPct val="90000"/>
              </a:lnSpc>
            </a:pPr>
            <a:r>
              <a:rPr lang="en-US" altLang="en-US" dirty="0">
                <a:sym typeface="Symbol" panose="05050102010706020507" pitchFamily="18" charset="2"/>
              </a:rPr>
              <a:t>Replace </a:t>
            </a:r>
            <a:r>
              <a:rPr lang="ja-JP" altLang="en-US" dirty="0">
                <a:sym typeface="Symbol" panose="05050102010706020507" pitchFamily="18" charset="2"/>
              </a:rPr>
              <a:t>“</a:t>
            </a:r>
            <a:r>
              <a:rPr lang="en-US" altLang="ja-JP" b="1" dirty="0">
                <a:sym typeface="Symbol" panose="05050102010706020507" pitchFamily="18" charset="2"/>
              </a:rPr>
              <a:t>for each </a:t>
            </a:r>
            <a:r>
              <a:rPr lang="en-US" altLang="ja-JP" dirty="0">
                <a:sym typeface="Symbol" panose="05050102010706020507" pitchFamily="18" charset="2"/>
              </a:rPr>
              <a:t>non-empty subset </a:t>
            </a:r>
            <a:r>
              <a:rPr lang="en-US" altLang="ja-JP" i="1" dirty="0">
                <a:sym typeface="Symbol" panose="05050102010706020507" pitchFamily="18" charset="2"/>
              </a:rPr>
              <a:t>S</a:t>
            </a:r>
            <a:r>
              <a:rPr lang="en-US" altLang="ja-JP" dirty="0">
                <a:sym typeface="Symbol" panose="05050102010706020507" pitchFamily="18" charset="2"/>
              </a:rPr>
              <a:t>1 of </a:t>
            </a:r>
            <a:r>
              <a:rPr lang="en-US" altLang="ja-JP" i="1" dirty="0">
                <a:sym typeface="Symbol" panose="05050102010706020507" pitchFamily="18" charset="2"/>
              </a:rPr>
              <a:t>S </a:t>
            </a:r>
            <a:r>
              <a:rPr lang="en-US" altLang="ja-JP" dirty="0">
                <a:sym typeface="Symbol" panose="05050102010706020507" pitchFamily="18" charset="2"/>
              </a:rPr>
              <a:t>such that </a:t>
            </a:r>
            <a:r>
              <a:rPr lang="en-US" altLang="ja-JP" i="1" dirty="0">
                <a:sym typeface="Symbol" panose="05050102010706020507" pitchFamily="18" charset="2"/>
              </a:rPr>
              <a:t>S</a:t>
            </a:r>
            <a:r>
              <a:rPr lang="en-US" altLang="ja-JP" dirty="0">
                <a:sym typeface="Symbol" panose="05050102010706020507" pitchFamily="18" charset="2"/>
              </a:rPr>
              <a:t>1  </a:t>
            </a:r>
            <a:r>
              <a:rPr lang="en-US" altLang="ja-JP" i="1" dirty="0">
                <a:sym typeface="Symbol" panose="05050102010706020507" pitchFamily="18" charset="2"/>
              </a:rPr>
              <a:t>S</a:t>
            </a:r>
            <a:r>
              <a:rPr lang="ja-JP" altLang="en-US" i="1" dirty="0">
                <a:sym typeface="Symbol" panose="05050102010706020507" pitchFamily="18" charset="2"/>
              </a:rPr>
              <a:t>”</a:t>
            </a:r>
            <a:endParaRPr lang="en-US" altLang="ja-JP" i="1" dirty="0">
              <a:sym typeface="Symbol" panose="05050102010706020507" pitchFamily="18" charset="2"/>
            </a:endParaRPr>
          </a:p>
          <a:p>
            <a:pPr lvl="2">
              <a:lnSpc>
                <a:spcPct val="90000"/>
              </a:lnSpc>
            </a:pPr>
            <a:r>
              <a:rPr lang="en-US" altLang="en-US" dirty="0">
                <a:sym typeface="Symbol" panose="05050102010706020507" pitchFamily="18" charset="2"/>
              </a:rPr>
              <a:t>By:   </a:t>
            </a:r>
            <a:r>
              <a:rPr lang="en-US" altLang="en-US" b="1" dirty="0">
                <a:sym typeface="Symbol" panose="05050102010706020507" pitchFamily="18" charset="2"/>
              </a:rPr>
              <a:t>for each </a:t>
            </a:r>
            <a:r>
              <a:rPr lang="en-US" altLang="en-US" dirty="0">
                <a:sym typeface="Symbol" panose="05050102010706020507" pitchFamily="18" charset="2"/>
              </a:rPr>
              <a:t>relation r in S</a:t>
            </a:r>
            <a:br>
              <a:rPr lang="en-US" altLang="en-US" dirty="0">
                <a:sym typeface="Symbol" panose="05050102010706020507" pitchFamily="18" charset="2"/>
              </a:rPr>
            </a:br>
            <a:r>
              <a:rPr lang="en-US" altLang="en-US" dirty="0">
                <a:sym typeface="Symbol" panose="05050102010706020507" pitchFamily="18" charset="2"/>
              </a:rPr>
              <a:t>               let S1 = S – r </a:t>
            </a:r>
            <a:r>
              <a:rPr lang="en-US" altLang="en-US" dirty="0"/>
              <a:t>.</a:t>
            </a:r>
          </a:p>
          <a:p>
            <a:pPr>
              <a:lnSpc>
                <a:spcPct val="90000"/>
              </a:lnSpc>
            </a:pPr>
            <a:r>
              <a:rPr lang="en-US" altLang="en-US" dirty="0"/>
              <a:t>If only left-deep trees are considered, time complexity of finding best join order is </a:t>
            </a:r>
            <a:r>
              <a:rPr lang="en-US" altLang="en-US" i="1" dirty="0"/>
              <a:t>O</a:t>
            </a:r>
            <a:r>
              <a:rPr lang="en-US" altLang="en-US" dirty="0"/>
              <a:t>(</a:t>
            </a:r>
            <a:r>
              <a:rPr lang="en-US" altLang="en-US" i="1" dirty="0"/>
              <a:t>n </a:t>
            </a:r>
            <a:r>
              <a:rPr lang="en-US" altLang="en-US" dirty="0"/>
              <a:t>2</a:t>
            </a:r>
            <a:r>
              <a:rPr lang="en-US" altLang="en-US" i="1" baseline="30000" dirty="0"/>
              <a:t>n</a:t>
            </a:r>
            <a:r>
              <a:rPr lang="en-US" altLang="en-US" dirty="0"/>
              <a:t>)</a:t>
            </a:r>
          </a:p>
          <a:p>
            <a:pPr lvl="1">
              <a:lnSpc>
                <a:spcPct val="90000"/>
              </a:lnSpc>
            </a:pPr>
            <a:r>
              <a:rPr lang="en-US" altLang="en-US" dirty="0"/>
              <a:t>Space complexity remains at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Cost-based optimization is expensive, but worthwhile for queries on large datasets (typical queries have small n, generally &lt; 10)</a:t>
            </a:r>
          </a:p>
        </p:txBody>
      </p:sp>
    </p:spTree>
    <p:extLst>
      <p:ext uri="{BB962C8B-B14F-4D97-AF65-F5344CB8AC3E}">
        <p14:creationId xmlns:p14="http://schemas.microsoft.com/office/powerpoint/2010/main" val="4197341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18EDC6BD-A90C-4ACB-BC65-90CEA4E90BCA}"/>
              </a:ext>
            </a:extLst>
          </p:cNvPr>
          <p:cNvSpPr>
            <a:spLocks noGrp="1" noChangeArrowheads="1"/>
          </p:cNvSpPr>
          <p:nvPr>
            <p:ph type="title"/>
          </p:nvPr>
        </p:nvSpPr>
        <p:spPr/>
        <p:txBody>
          <a:bodyPr/>
          <a:lstStyle/>
          <a:p>
            <a:pPr>
              <a:defRPr/>
            </a:pPr>
            <a:r>
              <a:rPr lang="en-US" altLang="en-US" sz="3000">
                <a:effectLst>
                  <a:outerShdw blurRad="38100" dist="38100" dir="2700000" algn="tl">
                    <a:srgbClr val="C0C0C0"/>
                  </a:outerShdw>
                </a:effectLst>
              </a:rPr>
              <a:t>Interesting Sort Orders</a:t>
            </a:r>
          </a:p>
        </p:txBody>
      </p:sp>
      <p:sp>
        <p:nvSpPr>
          <p:cNvPr id="60419" name="Rectangle 3">
            <a:extLst>
              <a:ext uri="{FF2B5EF4-FFF2-40B4-BE49-F238E27FC236}">
                <a16:creationId xmlns:a16="http://schemas.microsoft.com/office/drawing/2014/main" id="{87527546-FD20-4BC7-BA53-B7AA465F641A}"/>
              </a:ext>
            </a:extLst>
          </p:cNvPr>
          <p:cNvSpPr>
            <a:spLocks noGrp="1" noChangeArrowheads="1"/>
          </p:cNvSpPr>
          <p:nvPr>
            <p:ph idx="1"/>
          </p:nvPr>
        </p:nvSpPr>
        <p:spPr>
          <a:xfrm>
            <a:off x="628650" y="1191610"/>
            <a:ext cx="7796464" cy="5367972"/>
          </a:xfrm>
        </p:spPr>
        <p:txBody>
          <a:bodyPr>
            <a:normAutofit fontScale="92500" lnSpcReduction="10000"/>
          </a:bodyPr>
          <a:lstStyle/>
          <a:p>
            <a:r>
              <a:rPr lang="en-US" altLang="en-US" dirty="0"/>
              <a:t>Consider the expression (</a:t>
            </a:r>
            <a:r>
              <a:rPr lang="en-US" altLang="en-US" i="1" dirty="0"/>
              <a:t>r</a:t>
            </a:r>
            <a:r>
              <a:rPr lang="en-US" altLang="en-US" baseline="-25000" dirty="0"/>
              <a:t>1</a:t>
            </a:r>
            <a:r>
              <a:rPr lang="en-US" altLang="en-US" dirty="0"/>
              <a:t> </a:t>
            </a:r>
            <a:r>
              <a:rPr lang="en-IN" dirty="0"/>
              <a:t>⨝ </a:t>
            </a:r>
            <a:r>
              <a:rPr lang="en-US" altLang="en-US" i="1" dirty="0"/>
              <a:t>r</a:t>
            </a:r>
            <a:r>
              <a:rPr lang="en-US" altLang="en-US" baseline="-25000" dirty="0"/>
              <a:t>2</a:t>
            </a:r>
            <a:r>
              <a:rPr lang="en-US" altLang="en-US" dirty="0"/>
              <a:t>) </a:t>
            </a:r>
            <a:r>
              <a:rPr lang="en-IN" dirty="0"/>
              <a:t>⨝</a:t>
            </a:r>
            <a:r>
              <a:rPr lang="en-US" altLang="en-US" dirty="0"/>
              <a:t> </a:t>
            </a:r>
            <a:r>
              <a:rPr lang="en-US" altLang="en-US" i="1" dirty="0"/>
              <a:t>r</a:t>
            </a:r>
            <a:r>
              <a:rPr lang="en-US" altLang="en-US" baseline="-25000" dirty="0"/>
              <a:t>3</a:t>
            </a:r>
            <a:r>
              <a:rPr lang="en-US" altLang="en-US" dirty="0"/>
              <a:t> (with A as common attribute)</a:t>
            </a:r>
          </a:p>
          <a:p>
            <a:r>
              <a:rPr lang="en-US" altLang="en-US" dirty="0"/>
              <a:t>An </a:t>
            </a:r>
            <a:r>
              <a:rPr lang="en-US" altLang="en-US" b="1" dirty="0">
                <a:solidFill>
                  <a:srgbClr val="002060"/>
                </a:solidFill>
              </a:rPr>
              <a:t>interesting sort order </a:t>
            </a:r>
            <a:r>
              <a:rPr lang="en-US" altLang="en-US" dirty="0">
                <a:solidFill>
                  <a:srgbClr val="002060"/>
                </a:solidFill>
              </a:rPr>
              <a:t> </a:t>
            </a:r>
            <a:r>
              <a:rPr lang="en-US" altLang="en-US" dirty="0"/>
              <a:t>is a particular sort order of tuples that could make a later operation (join/group by/order by) cheaper</a:t>
            </a:r>
          </a:p>
          <a:p>
            <a:pPr lvl="1"/>
            <a:r>
              <a:rPr lang="en-US" altLang="en-US" dirty="0"/>
              <a:t>Using merge-join to compute </a:t>
            </a:r>
            <a:r>
              <a:rPr lang="en-US" altLang="en-US" i="1" dirty="0"/>
              <a:t>r</a:t>
            </a:r>
            <a:r>
              <a:rPr lang="en-US" altLang="en-US" baseline="-25000" dirty="0"/>
              <a:t>1</a:t>
            </a:r>
            <a:r>
              <a:rPr lang="en-US" altLang="en-US" dirty="0"/>
              <a:t> </a:t>
            </a:r>
            <a:r>
              <a:rPr lang="en-IN" dirty="0"/>
              <a:t>⨝</a:t>
            </a:r>
            <a:r>
              <a:rPr lang="en-US" altLang="en-US" dirty="0"/>
              <a:t> </a:t>
            </a:r>
            <a:r>
              <a:rPr lang="en-US" altLang="en-US" i="1" dirty="0"/>
              <a:t>r</a:t>
            </a:r>
            <a:r>
              <a:rPr lang="en-US" altLang="en-US" baseline="-25000" dirty="0"/>
              <a:t>2</a:t>
            </a:r>
            <a:r>
              <a:rPr lang="en-US" altLang="en-US" dirty="0"/>
              <a:t>  may be costlier than hash join but generates result sorted on A</a:t>
            </a:r>
          </a:p>
          <a:p>
            <a:pPr lvl="1"/>
            <a:r>
              <a:rPr lang="en-US" altLang="en-US" dirty="0"/>
              <a:t>Which in turn may make merge-join with </a:t>
            </a:r>
            <a:r>
              <a:rPr lang="en-US" altLang="en-US" i="1" dirty="0"/>
              <a:t>r</a:t>
            </a:r>
            <a:r>
              <a:rPr lang="en-US" altLang="en-US" baseline="-25000" dirty="0"/>
              <a:t>3</a:t>
            </a:r>
            <a:r>
              <a:rPr lang="en-US" altLang="en-US" dirty="0"/>
              <a:t> cheaper, which may reduce cost of join with </a:t>
            </a:r>
            <a:r>
              <a:rPr lang="en-US" altLang="en-US" i="1" dirty="0"/>
              <a:t>r</a:t>
            </a:r>
            <a:r>
              <a:rPr lang="en-US" altLang="en-US" baseline="-25000" dirty="0"/>
              <a:t>3</a:t>
            </a:r>
            <a:r>
              <a:rPr lang="en-US" altLang="en-US" dirty="0"/>
              <a:t> and minimizing overall cost </a:t>
            </a:r>
          </a:p>
          <a:p>
            <a:r>
              <a:rPr lang="en-US" altLang="en-US" dirty="0"/>
              <a:t>Not sufficient to find the best join order for each subset of the set of </a:t>
            </a:r>
            <a:r>
              <a:rPr lang="en-US" altLang="en-US" i="1" dirty="0"/>
              <a:t>n</a:t>
            </a:r>
            <a:r>
              <a:rPr lang="en-US" altLang="en-US" dirty="0"/>
              <a:t> given relations</a:t>
            </a:r>
          </a:p>
          <a:p>
            <a:pPr lvl="1"/>
            <a:r>
              <a:rPr lang="en-US" altLang="en-US" dirty="0"/>
              <a:t>must find the best join order for each subset, </a:t>
            </a:r>
            <a:r>
              <a:rPr lang="en-US" altLang="en-US" b="1" dirty="0"/>
              <a:t>for each interesting sort order</a:t>
            </a:r>
          </a:p>
          <a:p>
            <a:pPr lvl="1"/>
            <a:r>
              <a:rPr lang="en-US" altLang="en-US" dirty="0"/>
              <a:t>Simple extension of earlier dynamic programming algorithms</a:t>
            </a:r>
          </a:p>
          <a:p>
            <a:pPr lvl="1"/>
            <a:r>
              <a:rPr lang="en-US" altLang="en-US" dirty="0"/>
              <a:t>Usually, number of interesting orders is quite small and doesn’</a:t>
            </a:r>
            <a:r>
              <a:rPr lang="en-US" altLang="ja-JP" dirty="0"/>
              <a:t>t affect time/space complexity significantly</a:t>
            </a:r>
            <a:endParaRPr lang="en-US" altLang="en-US" dirty="0"/>
          </a:p>
        </p:txBody>
      </p:sp>
    </p:spTree>
    <p:extLst>
      <p:ext uri="{BB962C8B-B14F-4D97-AF65-F5344CB8AC3E}">
        <p14:creationId xmlns:p14="http://schemas.microsoft.com/office/powerpoint/2010/main" val="2854020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6C33A86-0E87-40A0-BB64-63FE7EDCDC3A}"/>
              </a:ext>
            </a:extLst>
          </p:cNvPr>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p>
        </p:txBody>
      </p:sp>
      <p:sp>
        <p:nvSpPr>
          <p:cNvPr id="62467" name="Rectangle 3">
            <a:extLst>
              <a:ext uri="{FF2B5EF4-FFF2-40B4-BE49-F238E27FC236}">
                <a16:creationId xmlns:a16="http://schemas.microsoft.com/office/drawing/2014/main" id="{37F3FC48-150E-4702-BC63-9E104CADB7CC}"/>
              </a:ext>
            </a:extLst>
          </p:cNvPr>
          <p:cNvSpPr>
            <a:spLocks noGrp="1" noChangeArrowheads="1"/>
          </p:cNvSpPr>
          <p:nvPr>
            <p:ph idx="1"/>
          </p:nvPr>
        </p:nvSpPr>
        <p:spPr>
          <a:xfrm>
            <a:off x="631486" y="1073622"/>
            <a:ext cx="7800243" cy="5367972"/>
          </a:xfrm>
        </p:spPr>
        <p:txBody>
          <a:bodyPr>
            <a:normAutofit fontScale="92500" lnSpcReduction="20000"/>
          </a:bodyPr>
          <a:lstStyle/>
          <a:p>
            <a:r>
              <a:rPr lang="en-US" altLang="en-US" b="1" dirty="0">
                <a:solidFill>
                  <a:srgbClr val="002060"/>
                </a:solidFill>
              </a:rPr>
              <a:t>Physical equivalence rules</a:t>
            </a:r>
            <a:r>
              <a:rPr lang="en-US" altLang="en-US" dirty="0">
                <a:solidFill>
                  <a:srgbClr val="002060"/>
                </a:solidFill>
              </a:rPr>
              <a:t> </a:t>
            </a:r>
            <a:r>
              <a:rPr lang="en-US" altLang="en-US" dirty="0"/>
              <a:t>allow logical query plan to be converted to physical query plan specifying what algorithms are used for each operation.</a:t>
            </a:r>
          </a:p>
          <a:p>
            <a:r>
              <a:rPr lang="en-US" altLang="en-US" dirty="0"/>
              <a:t>Efficient optimizer based on equivalent rules depends on</a:t>
            </a:r>
          </a:p>
          <a:p>
            <a:pPr lvl="1"/>
            <a:r>
              <a:rPr lang="en-US" altLang="en-US" dirty="0"/>
              <a:t>A space efficient representation of expressions which avoids making multiple copies of subexpressions</a:t>
            </a:r>
          </a:p>
          <a:p>
            <a:pPr lvl="1"/>
            <a:r>
              <a:rPr lang="en-US" altLang="en-US" dirty="0"/>
              <a:t>Efficient techniques for detecting duplicate derivations of expressions</a:t>
            </a:r>
          </a:p>
          <a:p>
            <a:pPr lvl="1"/>
            <a:r>
              <a:rPr lang="en-US" altLang="en-US" dirty="0"/>
              <a:t>A form of dynamic programming based on </a:t>
            </a:r>
            <a:r>
              <a:rPr lang="en-US" altLang="en-US" b="1" dirty="0" err="1">
                <a:solidFill>
                  <a:srgbClr val="002060"/>
                </a:solidFill>
              </a:rPr>
              <a:t>memoization</a:t>
            </a:r>
            <a:r>
              <a:rPr lang="en-US" altLang="en-US" dirty="0"/>
              <a:t>, which stores the best plan for a subexpression the first time it is optimized, and reuses in on repeated optimization calls on same subexpression</a:t>
            </a:r>
          </a:p>
          <a:p>
            <a:pPr lvl="1"/>
            <a:r>
              <a:rPr lang="en-US" altLang="en-US" dirty="0"/>
              <a:t>Cost-based pruning techniques that avoid generating all plans</a:t>
            </a:r>
          </a:p>
          <a:p>
            <a:r>
              <a:rPr lang="en-US" altLang="en-US" dirty="0"/>
              <a:t>Pioneered by the Volcano project and implemented in the SQL Server optimizer</a:t>
            </a:r>
          </a:p>
        </p:txBody>
      </p:sp>
    </p:spTree>
    <p:extLst>
      <p:ext uri="{BB962C8B-B14F-4D97-AF65-F5344CB8AC3E}">
        <p14:creationId xmlns:p14="http://schemas.microsoft.com/office/powerpoint/2010/main" val="433472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82ED439D-5E84-4683-953D-387E702F78F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Heuristic Optimization</a:t>
            </a:r>
          </a:p>
        </p:txBody>
      </p:sp>
      <p:sp>
        <p:nvSpPr>
          <p:cNvPr id="63491" name="Rectangle 3">
            <a:extLst>
              <a:ext uri="{FF2B5EF4-FFF2-40B4-BE49-F238E27FC236}">
                <a16:creationId xmlns:a16="http://schemas.microsoft.com/office/drawing/2014/main" id="{63FE8240-83B1-4C08-8204-3A38A6B7C474}"/>
              </a:ext>
            </a:extLst>
          </p:cNvPr>
          <p:cNvSpPr>
            <a:spLocks noGrp="1" noChangeArrowheads="1"/>
          </p:cNvSpPr>
          <p:nvPr>
            <p:ph idx="1"/>
          </p:nvPr>
        </p:nvSpPr>
        <p:spPr>
          <a:xfrm>
            <a:off x="616016" y="1235854"/>
            <a:ext cx="7911967" cy="5367972"/>
          </a:xfrm>
        </p:spPr>
        <p:txBody>
          <a:bodyPr>
            <a:normAutofit fontScale="92500"/>
          </a:bodyPr>
          <a:lstStyle/>
          <a:p>
            <a:r>
              <a:rPr lang="en-US" altLang="en-US" dirty="0"/>
              <a:t>Cost-based optimization is expensive, even with dynamic programming.</a:t>
            </a:r>
          </a:p>
          <a:p>
            <a:r>
              <a:rPr lang="en-US" altLang="en-US" dirty="0"/>
              <a:t>Systems may use </a:t>
            </a:r>
            <a:r>
              <a:rPr lang="en-US" altLang="en-US" i="1" dirty="0"/>
              <a:t>heuristics </a:t>
            </a:r>
            <a:r>
              <a:rPr lang="en-US" altLang="en-US" dirty="0"/>
              <a:t>to reduce the number of choices that must be made in a cost-based fashion.</a:t>
            </a:r>
          </a:p>
          <a:p>
            <a:r>
              <a:rPr lang="en-US" altLang="en-US" dirty="0"/>
              <a:t>Heuristic optimization transforms the query-tree by using a set of rules that typically (but not in all cases) improve execution performance:</a:t>
            </a:r>
          </a:p>
          <a:p>
            <a:pPr lvl="1"/>
            <a:r>
              <a:rPr lang="en-US" altLang="en-US" dirty="0"/>
              <a:t>Perform selection early (reduces the number of tuples)</a:t>
            </a:r>
          </a:p>
          <a:p>
            <a:pPr lvl="1"/>
            <a:r>
              <a:rPr lang="en-US" altLang="en-US" dirty="0"/>
              <a:t>Perform projection early (reduces the number of attributes)</a:t>
            </a:r>
          </a:p>
          <a:p>
            <a:pPr lvl="1"/>
            <a:r>
              <a:rPr lang="en-US" altLang="en-US" dirty="0"/>
              <a:t>Perform most restrictive selection and join operations (i.e., with smallest result size) before other similar operations.</a:t>
            </a:r>
          </a:p>
          <a:p>
            <a:pPr lvl="1"/>
            <a:r>
              <a:rPr lang="en-US" altLang="en-US" dirty="0"/>
              <a:t>Some systems use only heuristics, others combine heuristics with partial cost-based optimization.</a:t>
            </a:r>
          </a:p>
        </p:txBody>
      </p:sp>
    </p:spTree>
    <p:extLst>
      <p:ext uri="{BB962C8B-B14F-4D97-AF65-F5344CB8AC3E}">
        <p14:creationId xmlns:p14="http://schemas.microsoft.com/office/powerpoint/2010/main" val="3486606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1160E76A-7C72-4325-B3D5-146F069D4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a:t>
            </a:r>
          </a:p>
        </p:txBody>
      </p:sp>
      <p:sp>
        <p:nvSpPr>
          <p:cNvPr id="65539" name="Rectangle 3">
            <a:extLst>
              <a:ext uri="{FF2B5EF4-FFF2-40B4-BE49-F238E27FC236}">
                <a16:creationId xmlns:a16="http://schemas.microsoft.com/office/drawing/2014/main" id="{666527D1-471A-42D8-BD11-CBBE0266ABBA}"/>
              </a:ext>
            </a:extLst>
          </p:cNvPr>
          <p:cNvSpPr>
            <a:spLocks noGrp="1" noChangeArrowheads="1"/>
          </p:cNvSpPr>
          <p:nvPr>
            <p:ph idx="1"/>
          </p:nvPr>
        </p:nvSpPr>
        <p:spPr>
          <a:xfrm>
            <a:off x="628650" y="1339093"/>
            <a:ext cx="7690586" cy="5367972"/>
          </a:xfrm>
        </p:spPr>
        <p:txBody>
          <a:bodyPr/>
          <a:lstStyle/>
          <a:p>
            <a:r>
              <a:rPr lang="en-US" altLang="en-US" dirty="0"/>
              <a:t>Many optimizers considers only left-deep join orders.</a:t>
            </a:r>
          </a:p>
          <a:p>
            <a:pPr lvl="1"/>
            <a:r>
              <a:rPr lang="en-US" altLang="en-US" dirty="0"/>
              <a:t>Plus heuristics to push selections and projections down the query tree</a:t>
            </a:r>
          </a:p>
          <a:p>
            <a:pPr lvl="1"/>
            <a:r>
              <a:rPr lang="en-US" altLang="en-US" dirty="0"/>
              <a:t>Reduces optimization complexity and generates plans amenable to pipelined evaluation.</a:t>
            </a:r>
          </a:p>
          <a:p>
            <a:r>
              <a:rPr lang="en-US" altLang="en-US" dirty="0"/>
              <a:t>Heuristic optimization used in some versions of Oracle:</a:t>
            </a:r>
          </a:p>
          <a:p>
            <a:pPr lvl="1"/>
            <a:r>
              <a:rPr lang="en-US" altLang="en-US" dirty="0"/>
              <a:t>Repeatedly pick </a:t>
            </a:r>
            <a:r>
              <a:rPr lang="ja-JP" altLang="en-US" dirty="0"/>
              <a:t>“</a:t>
            </a:r>
            <a:r>
              <a:rPr lang="en-US" altLang="ja-JP" dirty="0"/>
              <a:t>best</a:t>
            </a:r>
            <a:r>
              <a:rPr lang="ja-JP" altLang="en-US" dirty="0"/>
              <a:t>”</a:t>
            </a:r>
            <a:r>
              <a:rPr lang="en-US" altLang="ja-JP" dirty="0"/>
              <a:t> relation to join next </a:t>
            </a:r>
          </a:p>
          <a:p>
            <a:pPr lvl="2"/>
            <a:r>
              <a:rPr lang="en-US" altLang="en-US" dirty="0"/>
              <a:t>Starting from each of n starting points.  Pick best among these</a:t>
            </a:r>
          </a:p>
          <a:p>
            <a:r>
              <a:rPr lang="en-US" altLang="en-US" dirty="0"/>
              <a:t>Intricacies of SQL complicate query optimization</a:t>
            </a:r>
          </a:p>
          <a:p>
            <a:pPr lvl="1"/>
            <a:r>
              <a:rPr lang="en-US" altLang="en-US" dirty="0"/>
              <a:t>E.g., nested subqueries</a:t>
            </a:r>
          </a:p>
        </p:txBody>
      </p:sp>
    </p:spTree>
    <p:extLst>
      <p:ext uri="{BB962C8B-B14F-4D97-AF65-F5344CB8AC3E}">
        <p14:creationId xmlns:p14="http://schemas.microsoft.com/office/powerpoint/2010/main" val="405405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70984037-126D-4816-9FDF-2766D90865B4}"/>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Structure of Query Optimizers (Cont.)</a:t>
            </a:r>
          </a:p>
        </p:txBody>
      </p:sp>
      <p:sp>
        <p:nvSpPr>
          <p:cNvPr id="67587" name="Rectangle 3">
            <a:extLst>
              <a:ext uri="{FF2B5EF4-FFF2-40B4-BE49-F238E27FC236}">
                <a16:creationId xmlns:a16="http://schemas.microsoft.com/office/drawing/2014/main" id="{A973CE15-B33B-4C04-AFE3-28A348190544}"/>
              </a:ext>
            </a:extLst>
          </p:cNvPr>
          <p:cNvSpPr>
            <a:spLocks noGrp="1" noChangeArrowheads="1"/>
          </p:cNvSpPr>
          <p:nvPr>
            <p:ph idx="1"/>
          </p:nvPr>
        </p:nvSpPr>
        <p:spPr>
          <a:xfrm>
            <a:off x="628650" y="1690689"/>
            <a:ext cx="7786838" cy="5527193"/>
          </a:xfrm>
        </p:spPr>
        <p:txBody>
          <a:bodyPr>
            <a:normAutofit fontScale="92500" lnSpcReduction="20000"/>
          </a:bodyPr>
          <a:lstStyle/>
          <a:p>
            <a:r>
              <a:rPr lang="en-US" altLang="en-US" dirty="0"/>
              <a:t>Some query optimizers integrate heuristic selection and the generation of alternative access plans.</a:t>
            </a:r>
          </a:p>
          <a:p>
            <a:pPr lvl="1"/>
            <a:r>
              <a:rPr lang="en-US" altLang="en-US" dirty="0"/>
              <a:t>Frequently used approach</a:t>
            </a:r>
          </a:p>
          <a:p>
            <a:pPr lvl="2"/>
            <a:r>
              <a:rPr lang="en-US" altLang="en-US" sz="1600" dirty="0"/>
              <a:t>heuristic rewriting of nested block structure and aggregation</a:t>
            </a:r>
          </a:p>
          <a:p>
            <a:pPr lvl="2"/>
            <a:r>
              <a:rPr lang="en-US" altLang="en-US" sz="1600" dirty="0"/>
              <a:t>followed by cost-based join-order optimization for each block</a:t>
            </a:r>
          </a:p>
          <a:p>
            <a:pPr lvl="1"/>
            <a:r>
              <a:rPr lang="en-US" altLang="en-US" dirty="0"/>
              <a:t>Some optimizers (e.g. SQL Server) apply transformations to entire query and do not depend on block structure</a:t>
            </a:r>
          </a:p>
          <a:p>
            <a:pPr lvl="1"/>
            <a:r>
              <a:rPr lang="en-US" altLang="en-US" b="1" dirty="0">
                <a:solidFill>
                  <a:srgbClr val="002060"/>
                </a:solidFill>
              </a:rPr>
              <a:t>Optimization cost budget</a:t>
            </a:r>
            <a:r>
              <a:rPr lang="en-US" altLang="en-US" dirty="0">
                <a:solidFill>
                  <a:srgbClr val="002060"/>
                </a:solidFill>
              </a:rPr>
              <a:t> </a:t>
            </a:r>
            <a:r>
              <a:rPr lang="en-US" altLang="en-US" dirty="0"/>
              <a:t>to stop optimization early (if cost of plan is less than cost of optimization)</a:t>
            </a:r>
          </a:p>
          <a:p>
            <a:pPr lvl="1"/>
            <a:r>
              <a:rPr lang="en-US" altLang="en-US" b="1" dirty="0">
                <a:solidFill>
                  <a:srgbClr val="002060"/>
                </a:solidFill>
              </a:rPr>
              <a:t>Plan caching</a:t>
            </a:r>
            <a:r>
              <a:rPr lang="en-US" altLang="en-US" dirty="0">
                <a:solidFill>
                  <a:srgbClr val="002060"/>
                </a:solidFill>
              </a:rPr>
              <a:t> </a:t>
            </a:r>
            <a:r>
              <a:rPr lang="en-US" altLang="en-US" dirty="0"/>
              <a:t>to reuse previously computed plan if query is resubmitted</a:t>
            </a:r>
          </a:p>
          <a:p>
            <a:pPr lvl="2"/>
            <a:r>
              <a:rPr lang="en-US" altLang="en-US" sz="1600" dirty="0"/>
              <a:t>Even with different constants in query  </a:t>
            </a:r>
          </a:p>
          <a:p>
            <a:r>
              <a:rPr lang="en-US" altLang="en-US" dirty="0"/>
              <a:t>Even with the use of heuristics, cost-based query optimization imposes a substantial overhead.</a:t>
            </a:r>
          </a:p>
          <a:p>
            <a:pPr lvl="1"/>
            <a:r>
              <a:rPr lang="en-US" altLang="en-US" dirty="0"/>
              <a:t>But is worth it for expensive queries</a:t>
            </a:r>
          </a:p>
          <a:p>
            <a:pPr lvl="1"/>
            <a:r>
              <a:rPr lang="en-US" altLang="en-US" dirty="0"/>
              <a:t>Optimizers often use simple heuristics for very cheap queries, and perform exhaustive enumeration for more expensive queries </a:t>
            </a:r>
          </a:p>
        </p:txBody>
      </p:sp>
    </p:spTree>
    <p:extLst>
      <p:ext uri="{BB962C8B-B14F-4D97-AF65-F5344CB8AC3E}">
        <p14:creationId xmlns:p14="http://schemas.microsoft.com/office/powerpoint/2010/main" val="2057004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61BA-FFC7-4BFF-AB27-4F3A48947618}"/>
              </a:ext>
            </a:extLst>
          </p:cNvPr>
          <p:cNvSpPr>
            <a:spLocks noGrp="1"/>
          </p:cNvSpPr>
          <p:nvPr>
            <p:ph type="title"/>
          </p:nvPr>
        </p:nvSpPr>
        <p:spPr/>
        <p:txBody>
          <a:bodyPr/>
          <a:lstStyle/>
          <a:p>
            <a:r>
              <a:rPr lang="en-US" dirty="0"/>
              <a:t>Cost estimation</a:t>
            </a:r>
          </a:p>
        </p:txBody>
      </p:sp>
      <p:sp>
        <p:nvSpPr>
          <p:cNvPr id="3" name="Content Placeholder 2">
            <a:extLst>
              <a:ext uri="{FF2B5EF4-FFF2-40B4-BE49-F238E27FC236}">
                <a16:creationId xmlns:a16="http://schemas.microsoft.com/office/drawing/2014/main" id="{792C05EE-5658-4B33-9895-E3F14E169986}"/>
              </a:ext>
            </a:extLst>
          </p:cNvPr>
          <p:cNvSpPr>
            <a:spLocks noGrp="1"/>
          </p:cNvSpPr>
          <p:nvPr>
            <p:ph idx="1"/>
          </p:nvPr>
        </p:nvSpPr>
        <p:spPr/>
        <p:txBody>
          <a:bodyPr/>
          <a:lstStyle/>
          <a:p>
            <a:r>
              <a:rPr lang="en-US" dirty="0"/>
              <a:t>Recall the basic problem of query execution (slightly modified)</a:t>
            </a:r>
          </a:p>
          <a:p>
            <a:pPr lvl="1"/>
            <a:r>
              <a:rPr lang="en-US" dirty="0"/>
              <a:t>The best way to execute a query (operation) depends on the size of its results, which you don’t know until you execute it</a:t>
            </a:r>
          </a:p>
          <a:p>
            <a:r>
              <a:rPr lang="en-US" dirty="0"/>
              <a:t>Thus need to estimate the tuples return from an operation</a:t>
            </a:r>
          </a:p>
        </p:txBody>
      </p:sp>
    </p:spTree>
    <p:extLst>
      <p:ext uri="{BB962C8B-B14F-4D97-AF65-F5344CB8AC3E}">
        <p14:creationId xmlns:p14="http://schemas.microsoft.com/office/powerpoint/2010/main" val="238319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relational algebra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4"/>
                <a:ext cx="3943350" cy="4402897"/>
              </a:xfrm>
            </p:spPr>
            <p:txBody>
              <a:bodyPr>
                <a:normAutofit fontScale="92500"/>
              </a:bodyPr>
              <a:lstStyle/>
              <a:p>
                <a:r>
                  <a:rPr lang="en-US" dirty="0"/>
                  <a:t>Example</a:t>
                </a:r>
              </a:p>
              <a:p>
                <a:pPr marL="0" indent="0">
                  <a:buNone/>
                </a:pPr>
                <a:r>
                  <a:rPr lang="en-US" sz="1800" dirty="0"/>
                  <a:t>SELECT S.id, I.id, </a:t>
                </a:r>
                <a:r>
                  <a:rPr lang="en-US" sz="1800" dirty="0" err="1"/>
                  <a:t>I.salary</a:t>
                </a:r>
                <a:endParaRPr lang="en-US" sz="1800" dirty="0"/>
              </a:p>
              <a:p>
                <a:pPr marL="0" indent="0">
                  <a:buNone/>
                </a:pPr>
                <a:r>
                  <a:rPr lang="en-US" sz="1800" dirty="0"/>
                  <a:t>FROM  Student S, Instructor I, Advise A</a:t>
                </a:r>
              </a:p>
              <a:p>
                <a:pPr marL="0" indent="0">
                  <a:buNone/>
                </a:pPr>
                <a:r>
                  <a:rPr lang="en-US" sz="1800" dirty="0"/>
                  <a:t>WHERE S.id = </a:t>
                </a:r>
                <a:r>
                  <a:rPr lang="en-US" sz="1800" dirty="0" err="1"/>
                  <a:t>A.s_id</a:t>
                </a:r>
                <a:r>
                  <a:rPr lang="en-US" sz="1800" dirty="0"/>
                  <a:t> AND I.id = </a:t>
                </a:r>
                <a:r>
                  <a:rPr lang="en-US" sz="1800" dirty="0" err="1"/>
                  <a:t>A.i_id</a:t>
                </a:r>
                <a:r>
                  <a:rPr lang="en-US" sz="1800" dirty="0"/>
                  <a:t> AND </a:t>
                </a:r>
                <a:r>
                  <a:rPr lang="en-US" sz="1800" dirty="0" err="1"/>
                  <a:t>S.dept</a:t>
                </a:r>
                <a:r>
                  <a:rPr lang="en-US" sz="1800" dirty="0"/>
                  <a:t>=“CS” AND </a:t>
                </a:r>
                <a:r>
                  <a:rPr lang="en-US" sz="1800" dirty="0" err="1"/>
                  <a:t>S.gpa</a:t>
                </a:r>
                <a:r>
                  <a:rPr lang="en-US" sz="1800" dirty="0"/>
                  <a:t> &gt;= 3.5</a:t>
                </a:r>
              </a:p>
              <a:p>
                <a:pPr marL="0" indent="0">
                  <a:buNone/>
                </a:pPr>
                <a:endParaRPr lang="en-US" sz="1800" dirty="0"/>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𝜋</m:t>
                        </m:r>
                      </m:e>
                      <m:sub>
                        <m:r>
                          <a:rPr lang="en-US" sz="1800" i="1">
                            <a:latin typeface="Cambria Math" panose="02040503050406030204" pitchFamily="18" charset="0"/>
                          </a:rPr>
                          <m:t>𝑆</m:t>
                        </m:r>
                        <m:r>
                          <a:rPr lang="en-US" sz="1800" i="1">
                            <a:latin typeface="Cambria Math" panose="02040503050406030204" pitchFamily="18" charset="0"/>
                          </a:rPr>
                          <m:t>.</m:t>
                        </m:r>
                        <m:r>
                          <a:rPr lang="en-US" sz="1800" i="1">
                            <a:latin typeface="Cambria Math" panose="02040503050406030204" pitchFamily="18" charset="0"/>
                          </a:rPr>
                          <m:t>𝑖𝑑</m:t>
                        </m:r>
                        <m:r>
                          <a:rPr lang="en-US" sz="1800" i="1">
                            <a:latin typeface="Cambria Math" panose="02040503050406030204" pitchFamily="18" charset="0"/>
                          </a:rPr>
                          <m:t>, </m:t>
                        </m:r>
                        <m:r>
                          <a:rPr lang="en-US" sz="1800" i="1">
                            <a:latin typeface="Cambria Math" panose="02040503050406030204" pitchFamily="18" charset="0"/>
                          </a:rPr>
                          <m:t>𝐼</m:t>
                        </m:r>
                        <m:r>
                          <a:rPr lang="en-US" sz="1800" i="1">
                            <a:latin typeface="Cambria Math" panose="02040503050406030204" pitchFamily="18" charset="0"/>
                          </a:rPr>
                          <m:t>.</m:t>
                        </m:r>
                        <m:r>
                          <a:rPr lang="en-US" sz="1800" i="1">
                            <a:latin typeface="Cambria Math" panose="02040503050406030204" pitchFamily="18" charset="0"/>
                          </a:rPr>
                          <m:t>𝑖𝑑</m:t>
                        </m:r>
                        <m:r>
                          <a:rPr lang="en-US" sz="1800" i="1">
                            <a:latin typeface="Cambria Math" panose="02040503050406030204" pitchFamily="18" charset="0"/>
                          </a:rPr>
                          <m:t>, </m:t>
                        </m:r>
                        <m:r>
                          <a:rPr lang="en-US" sz="1800" i="1">
                            <a:latin typeface="Cambria Math" panose="02040503050406030204" pitchFamily="18" charset="0"/>
                          </a:rPr>
                          <m:t>𝐼</m:t>
                        </m:r>
                        <m:r>
                          <a:rPr lang="en-US" sz="1800" i="1">
                            <a:latin typeface="Cambria Math" panose="02040503050406030204" pitchFamily="18" charset="0"/>
                          </a:rPr>
                          <m:t>.</m:t>
                        </m:r>
                        <m:r>
                          <a:rPr lang="en-US" sz="1800" i="1">
                            <a:latin typeface="Cambria Math" panose="02040503050406030204" pitchFamily="18" charset="0"/>
                          </a:rPr>
                          <m:t>𝑠𝑎𝑙𝑎𝑟𝑦</m:t>
                        </m:r>
                      </m:sub>
                    </m:sSub>
                  </m:oMath>
                </a14:m>
                <a:r>
                  <a:rPr lang="en-US" sz="1800" dirty="0"/>
                  <a:t>(</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𝜎</m:t>
                        </m:r>
                      </m:e>
                      <m:sub>
                        <m:r>
                          <a:rPr lang="en-US" sz="1800" i="1">
                            <a:latin typeface="Cambria Math" panose="02040503050406030204" pitchFamily="18" charset="0"/>
                          </a:rPr>
                          <m:t>𝑆</m:t>
                        </m:r>
                        <m:r>
                          <a:rPr lang="en-US" sz="1800" i="1">
                            <a:latin typeface="Cambria Math" panose="02040503050406030204" pitchFamily="18" charset="0"/>
                          </a:rPr>
                          <m:t>.</m:t>
                        </m:r>
                        <m:r>
                          <a:rPr lang="en-US" sz="1800" i="1">
                            <a:latin typeface="Cambria Math" panose="02040503050406030204" pitchFamily="18" charset="0"/>
                          </a:rPr>
                          <m:t>𝑔𝑝𝑎</m:t>
                        </m:r>
                        <m:r>
                          <a:rPr lang="en-US" sz="1800" i="1">
                            <a:latin typeface="Cambria Math" panose="02040503050406030204" pitchFamily="18" charset="0"/>
                          </a:rPr>
                          <m:t> </m:t>
                        </m:r>
                        <m:r>
                          <a:rPr lang="en-US" sz="1800" i="1">
                            <a:latin typeface="Cambria Math" panose="02040503050406030204" pitchFamily="18" charset="0"/>
                          </a:rPr>
                          <m:t>𝐴𝑁𝐷</m:t>
                        </m:r>
                        <m:r>
                          <a:rPr lang="en-US" sz="1800" i="1">
                            <a:latin typeface="Cambria Math" panose="02040503050406030204" pitchFamily="18" charset="0"/>
                          </a:rPr>
                          <m:t> </m:t>
                        </m:r>
                        <m:r>
                          <a:rPr lang="en-US" sz="1800" i="1">
                            <a:latin typeface="Cambria Math" panose="02040503050406030204" pitchFamily="18" charset="0"/>
                          </a:rPr>
                          <m:t>𝑆</m:t>
                        </m:r>
                        <m:r>
                          <a:rPr lang="en-US" sz="1800" i="1">
                            <a:latin typeface="Cambria Math" panose="02040503050406030204" pitchFamily="18" charset="0"/>
                          </a:rPr>
                          <m:t>.</m:t>
                        </m:r>
                        <m:r>
                          <a:rPr lang="en-US" sz="1800" i="1">
                            <a:latin typeface="Cambria Math" panose="02040503050406030204" pitchFamily="18" charset="0"/>
                          </a:rPr>
                          <m:t>𝑑𝑒𝑝𝑡</m:t>
                        </m:r>
                        <m:r>
                          <a:rPr lang="en-US" sz="1800" i="1">
                            <a:latin typeface="Cambria Math" panose="02040503050406030204" pitchFamily="18" charset="0"/>
                          </a:rPr>
                          <m:t>="</m:t>
                        </m:r>
                        <m:r>
                          <a:rPr lang="en-US" sz="1800" i="1">
                            <a:latin typeface="Cambria Math" panose="02040503050406030204" pitchFamily="18" charset="0"/>
                          </a:rPr>
                          <m:t>𝐶𝑆</m:t>
                        </m:r>
                        <m:r>
                          <a:rPr lang="en-US" sz="1800" i="1">
                            <a:latin typeface="Cambria Math" panose="02040503050406030204" pitchFamily="18" charset="0"/>
                          </a:rPr>
                          <m:t>"</m:t>
                        </m:r>
                      </m:sub>
                    </m:sSub>
                  </m:oMath>
                </a14:m>
                <a:r>
                  <a:rPr lang="en-US" sz="1800" dirty="0"/>
                  <a:t>(</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𝑆𝑡𝑢𝑑𝑒𝑛𝑡</m:t>
                        </m:r>
                        <m:r>
                          <a:rPr lang="en-US" sz="1800" i="1">
                            <a:latin typeface="Cambria Math" panose="02040503050406030204" pitchFamily="18" charset="0"/>
                            <a:ea typeface="Cambria Math" panose="02040503050406030204" pitchFamily="18" charset="0"/>
                          </a:rPr>
                          <m:t>⋈</m:t>
                        </m:r>
                      </m:e>
                      <m:sub>
                        <m:r>
                          <a:rPr lang="en-US" sz="1800" i="1">
                            <a:latin typeface="Cambria Math" panose="02040503050406030204" pitchFamily="18" charset="0"/>
                          </a:rPr>
                          <m:t>𝐴</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𝑠𝑖𝑑</m:t>
                            </m:r>
                          </m:e>
                          <m:sub/>
                        </m:sSub>
                        <m:r>
                          <a:rPr lang="en-US" sz="1800" i="1">
                            <a:latin typeface="Cambria Math" panose="02040503050406030204" pitchFamily="18" charset="0"/>
                          </a:rPr>
                          <m:t>=</m:t>
                        </m:r>
                        <m:r>
                          <a:rPr lang="en-US" sz="1800" i="1">
                            <a:latin typeface="Cambria Math" panose="02040503050406030204" pitchFamily="18" charset="0"/>
                          </a:rPr>
                          <m:t>𝑆</m:t>
                        </m:r>
                        <m:r>
                          <a:rPr lang="en-US" sz="1800" i="1">
                            <a:latin typeface="Cambria Math" panose="02040503050406030204" pitchFamily="18" charset="0"/>
                          </a:rPr>
                          <m:t>.</m:t>
                        </m:r>
                        <m:r>
                          <a:rPr lang="en-US" sz="1800" i="1">
                            <a:latin typeface="Cambria Math" panose="02040503050406030204" pitchFamily="18" charset="0"/>
                          </a:rPr>
                          <m:t>𝑖𝑑</m:t>
                        </m:r>
                        <m:r>
                          <a:rPr lang="en-US" sz="1800" i="1">
                            <a:latin typeface="Cambria Math" panose="02040503050406030204" pitchFamily="18" charset="0"/>
                          </a:rPr>
                          <m:t>"</m:t>
                        </m:r>
                      </m:sub>
                    </m:sSub>
                    <m:r>
                      <a:rPr lang="en-US" sz="1800" b="0" i="1" smtClean="0">
                        <a:latin typeface="Cambria Math" panose="02040503050406030204" pitchFamily="18" charset="0"/>
                      </a:rPr>
                      <m:t>𝐴𝑑𝑣𝑖𝑠𝑜𝑟</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m:t>
                        </m:r>
                      </m:e>
                      <m:sub>
                        <m:r>
                          <a:rPr lang="en-US" sz="1800" i="1">
                            <a:latin typeface="Cambria Math" panose="02040503050406030204" pitchFamily="18" charset="0"/>
                          </a:rPr>
                          <m:t>𝐴</m:t>
                        </m:r>
                        <m:r>
                          <a:rPr lang="en-US" sz="1800" i="1">
                            <a:latin typeface="Cambria Math" panose="02040503050406030204" pitchFamily="18" charset="0"/>
                          </a:rPr>
                          <m:t>.</m:t>
                        </m:r>
                        <m:r>
                          <a:rPr lang="en-US" sz="1800" i="1">
                            <a:latin typeface="Cambria Math" panose="02040503050406030204" pitchFamily="18" charset="0"/>
                          </a:rPr>
                          <m:t>𝑖𝑖𝑑</m:t>
                        </m:r>
                        <m:r>
                          <a:rPr lang="en-US" sz="1800" i="1">
                            <a:latin typeface="Cambria Math" panose="02040503050406030204" pitchFamily="18" charset="0"/>
                          </a:rPr>
                          <m:t> =</m:t>
                        </m:r>
                        <m:r>
                          <a:rPr lang="en-US" sz="1800" i="1">
                            <a:latin typeface="Cambria Math" panose="02040503050406030204" pitchFamily="18" charset="0"/>
                          </a:rPr>
                          <m:t>𝐼</m:t>
                        </m:r>
                        <m:r>
                          <a:rPr lang="en-US" sz="1800" i="1">
                            <a:latin typeface="Cambria Math" panose="02040503050406030204" pitchFamily="18" charset="0"/>
                          </a:rPr>
                          <m:t>.</m:t>
                        </m:r>
                        <m:r>
                          <a:rPr lang="en-US" sz="1800" i="1">
                            <a:latin typeface="Cambria Math" panose="02040503050406030204" pitchFamily="18" charset="0"/>
                          </a:rPr>
                          <m:t>𝑖𝑑</m:t>
                        </m:r>
                        <m:r>
                          <a:rPr lang="en-US" sz="1800" i="1">
                            <a:latin typeface="Cambria Math" panose="02040503050406030204" pitchFamily="18" charset="0"/>
                          </a:rPr>
                          <m:t>"</m:t>
                        </m:r>
                      </m:sub>
                    </m:sSub>
                  </m:oMath>
                </a14:m>
                <a:r>
                  <a:rPr lang="en-US" sz="1800" dirty="0"/>
                  <a:t>))</a:t>
                </a:r>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4"/>
                <a:ext cx="3943350" cy="4402897"/>
              </a:xfrm>
              <a:blipFill>
                <a:blip r:embed="rId2"/>
                <a:stretch>
                  <a:fillRect l="-2318" t="-2075" r="-1082"/>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F3A16E79-9586-4D0C-A247-FF8BFE386D8F}"/>
              </a:ext>
            </a:extLst>
          </p:cNvPr>
          <p:cNvSpPr/>
          <p:nvPr/>
        </p:nvSpPr>
        <p:spPr>
          <a:xfrm>
            <a:off x="6361043" y="1690689"/>
            <a:ext cx="450574" cy="403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DE572FCB-1DAE-4BD2-9093-F88A83028CE8}"/>
              </a:ext>
            </a:extLst>
          </p:cNvPr>
          <p:cNvCxnSpPr>
            <a:cxnSpLocks/>
            <a:stCxn id="4" idx="4"/>
          </p:cNvCxnSpPr>
          <p:nvPr/>
        </p:nvCxnSpPr>
        <p:spPr>
          <a:xfrm>
            <a:off x="6586330" y="2093843"/>
            <a:ext cx="0" cy="51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0D810DA-DB38-4CF0-87A9-F73E7369FB63}"/>
                  </a:ext>
                </a:extLst>
              </p:cNvPr>
              <p:cNvSpPr txBox="1"/>
              <p:nvPr/>
            </p:nvSpPr>
            <p:spPr>
              <a:xfrm>
                <a:off x="5834344" y="2624991"/>
                <a:ext cx="1689501"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𝑖𝑑</m:t>
                          </m:r>
                          <m:r>
                            <a:rPr lang="en-US" b="0" i="1" smtClean="0">
                              <a:latin typeface="Cambria Math" panose="02040503050406030204" pitchFamily="18" charset="0"/>
                            </a:rPr>
                            <m:t>, </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𝑖𝑑</m:t>
                          </m:r>
                          <m:r>
                            <a:rPr lang="en-US" b="0" i="1" smtClean="0">
                              <a:latin typeface="Cambria Math" panose="02040503050406030204" pitchFamily="18" charset="0"/>
                            </a:rPr>
                            <m:t>, </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𝑠𝑎𝑙𝑎𝑟𝑦</m:t>
                          </m:r>
                        </m:sub>
                      </m:sSub>
                    </m:oMath>
                  </m:oMathPara>
                </a14:m>
                <a:endParaRPr lang="en-US" dirty="0"/>
              </a:p>
            </p:txBody>
          </p:sp>
        </mc:Choice>
        <mc:Fallback xmlns="">
          <p:sp>
            <p:nvSpPr>
              <p:cNvPr id="8" name="TextBox 7">
                <a:extLst>
                  <a:ext uri="{FF2B5EF4-FFF2-40B4-BE49-F238E27FC236}">
                    <a16:creationId xmlns:a16="http://schemas.microsoft.com/office/drawing/2014/main" id="{A0D810DA-DB38-4CF0-87A9-F73E7369FB63}"/>
                  </a:ext>
                </a:extLst>
              </p:cNvPr>
              <p:cNvSpPr txBox="1">
                <a:spLocks noRot="1" noChangeAspect="1" noMove="1" noResize="1" noEditPoints="1" noAdjustHandles="1" noChangeArrowheads="1" noChangeShapeType="1" noTextEdit="1"/>
              </p:cNvSpPr>
              <p:nvPr/>
            </p:nvSpPr>
            <p:spPr>
              <a:xfrm>
                <a:off x="5834344" y="2624991"/>
                <a:ext cx="1689501" cy="391261"/>
              </a:xfrm>
              <a:prstGeom prst="rect">
                <a:avLst/>
              </a:prstGeom>
              <a:blipFill>
                <a:blip r:embed="rId3"/>
                <a:stretch>
                  <a:fillRect b="-781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6B1D957-BC53-4CF7-96D8-EFBD80843B2B}"/>
              </a:ext>
            </a:extLst>
          </p:cNvPr>
          <p:cNvCxnSpPr/>
          <p:nvPr/>
        </p:nvCxnSpPr>
        <p:spPr>
          <a:xfrm>
            <a:off x="6586330" y="3016252"/>
            <a:ext cx="0" cy="503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D0411E6-15E7-43A1-86AD-A1EDEA8D9F20}"/>
                  </a:ext>
                </a:extLst>
              </p:cNvPr>
              <p:cNvSpPr txBox="1"/>
              <p:nvPr/>
            </p:nvSpPr>
            <p:spPr>
              <a:xfrm>
                <a:off x="5570425" y="3635170"/>
                <a:ext cx="2217337" cy="3919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𝑔𝑝𝑎</m:t>
                          </m:r>
                          <m:r>
                            <a:rPr lang="en-US" b="0" i="1" smtClean="0">
                              <a:latin typeface="Cambria Math" panose="02040503050406030204" pitchFamily="18" charset="0"/>
                            </a:rPr>
                            <m:t> </m:t>
                          </m:r>
                          <m:r>
                            <a:rPr lang="en-US" b="0" i="1" smtClean="0">
                              <a:latin typeface="Cambria Math" panose="02040503050406030204" pitchFamily="18" charset="0"/>
                            </a:rPr>
                            <m:t>𝐴𝑁𝐷</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𝑑𝑒𝑝𝑡</m:t>
                          </m:r>
                          <m:r>
                            <a:rPr lang="en-US" b="0" i="1" smtClean="0">
                              <a:latin typeface="Cambria Math" panose="02040503050406030204" pitchFamily="18" charset="0"/>
                            </a:rPr>
                            <m:t>="</m:t>
                          </m:r>
                          <m:r>
                            <a:rPr lang="en-US" b="0" i="1" smtClean="0">
                              <a:latin typeface="Cambria Math" panose="02040503050406030204" pitchFamily="18" charset="0"/>
                            </a:rPr>
                            <m:t>𝐶𝑆</m:t>
                          </m:r>
                          <m:r>
                            <a:rPr lang="en-US" b="0" i="1" smtClean="0">
                              <a:latin typeface="Cambria Math" panose="02040503050406030204" pitchFamily="18" charset="0"/>
                            </a:rPr>
                            <m:t>"</m:t>
                          </m:r>
                        </m:sub>
                      </m:sSub>
                    </m:oMath>
                  </m:oMathPara>
                </a14:m>
                <a:endParaRPr lang="en-US" dirty="0"/>
              </a:p>
            </p:txBody>
          </p:sp>
        </mc:Choice>
        <mc:Fallback xmlns="">
          <p:sp>
            <p:nvSpPr>
              <p:cNvPr id="11" name="TextBox 10">
                <a:extLst>
                  <a:ext uri="{FF2B5EF4-FFF2-40B4-BE49-F238E27FC236}">
                    <a16:creationId xmlns:a16="http://schemas.microsoft.com/office/drawing/2014/main" id="{0D0411E6-15E7-43A1-86AD-A1EDEA8D9F20}"/>
                  </a:ext>
                </a:extLst>
              </p:cNvPr>
              <p:cNvSpPr txBox="1">
                <a:spLocks noRot="1" noChangeAspect="1" noMove="1" noResize="1" noEditPoints="1" noAdjustHandles="1" noChangeArrowheads="1" noChangeShapeType="1" noTextEdit="1"/>
              </p:cNvSpPr>
              <p:nvPr/>
            </p:nvSpPr>
            <p:spPr>
              <a:xfrm>
                <a:off x="5570425" y="3635170"/>
                <a:ext cx="2217337" cy="391902"/>
              </a:xfrm>
              <a:prstGeom prst="rect">
                <a:avLst/>
              </a:prstGeom>
              <a:blipFill>
                <a:blip r:embed="rId4"/>
                <a:stretch>
                  <a:fillRect b="-6154"/>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06292968-C3E9-47E6-986F-810C332CBFA5}"/>
              </a:ext>
            </a:extLst>
          </p:cNvPr>
          <p:cNvCxnSpPr>
            <a:cxnSpLocks/>
          </p:cNvCxnSpPr>
          <p:nvPr/>
        </p:nvCxnSpPr>
        <p:spPr>
          <a:xfrm>
            <a:off x="6586330" y="4234069"/>
            <a:ext cx="0" cy="51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EEF80D6-655A-4E13-AFC0-764B1ADE1B25}"/>
                  </a:ext>
                </a:extLst>
              </p:cNvPr>
              <p:cNvSpPr txBox="1"/>
              <p:nvPr/>
            </p:nvSpPr>
            <p:spPr>
              <a:xfrm>
                <a:off x="6025516" y="4770792"/>
                <a:ext cx="1443408" cy="4042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𝑠𝑖𝑑</m:t>
                              </m:r>
                            </m:e>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𝑖𝑑</m:t>
                          </m:r>
                          <m:r>
                            <a:rPr lang="en-US" b="0" i="1" smtClean="0">
                              <a:latin typeface="Cambria Math" panose="02040503050406030204" pitchFamily="18" charset="0"/>
                            </a:rPr>
                            <m:t>"</m:t>
                          </m:r>
                        </m:sub>
                      </m:sSub>
                    </m:oMath>
                  </m:oMathPara>
                </a14:m>
                <a:endParaRPr lang="en-US" dirty="0"/>
              </a:p>
            </p:txBody>
          </p:sp>
        </mc:Choice>
        <mc:Fallback xmlns="">
          <p:sp>
            <p:nvSpPr>
              <p:cNvPr id="13" name="TextBox 12">
                <a:extLst>
                  <a:ext uri="{FF2B5EF4-FFF2-40B4-BE49-F238E27FC236}">
                    <a16:creationId xmlns:a16="http://schemas.microsoft.com/office/drawing/2014/main" id="{2EEF80D6-655A-4E13-AFC0-764B1ADE1B25}"/>
                  </a:ext>
                </a:extLst>
              </p:cNvPr>
              <p:cNvSpPr txBox="1">
                <a:spLocks noRot="1" noChangeAspect="1" noMove="1" noResize="1" noEditPoints="1" noAdjustHandles="1" noChangeArrowheads="1" noChangeShapeType="1" noTextEdit="1"/>
              </p:cNvSpPr>
              <p:nvPr/>
            </p:nvSpPr>
            <p:spPr>
              <a:xfrm>
                <a:off x="6025516" y="4770792"/>
                <a:ext cx="1443408" cy="404213"/>
              </a:xfrm>
              <a:prstGeom prst="rect">
                <a:avLst/>
              </a:prstGeom>
              <a:blipFill>
                <a:blip r:embed="rId5"/>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1951FD34-4810-43CB-AF70-0A45316CBB84}"/>
              </a:ext>
            </a:extLst>
          </p:cNvPr>
          <p:cNvCxnSpPr/>
          <p:nvPr/>
        </p:nvCxnSpPr>
        <p:spPr>
          <a:xfrm>
            <a:off x="6983896" y="5300870"/>
            <a:ext cx="662608" cy="424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D173DE-44F3-4CF2-BD84-F2701EB6BC6D}"/>
              </a:ext>
            </a:extLst>
          </p:cNvPr>
          <p:cNvSpPr txBox="1"/>
          <p:nvPr/>
        </p:nvSpPr>
        <p:spPr>
          <a:xfrm>
            <a:off x="7202311" y="5733014"/>
            <a:ext cx="923138" cy="369332"/>
          </a:xfrm>
          <a:prstGeom prst="rect">
            <a:avLst/>
          </a:prstGeom>
          <a:noFill/>
        </p:spPr>
        <p:txBody>
          <a:bodyPr wrap="none" rtlCol="0">
            <a:spAutoFit/>
          </a:bodyPr>
          <a:lstStyle/>
          <a:p>
            <a:r>
              <a:rPr lang="en-US" dirty="0"/>
              <a:t>Student</a:t>
            </a:r>
          </a:p>
        </p:txBody>
      </p:sp>
      <p:cxnSp>
        <p:nvCxnSpPr>
          <p:cNvPr id="18" name="Straight Arrow Connector 17">
            <a:extLst>
              <a:ext uri="{FF2B5EF4-FFF2-40B4-BE49-F238E27FC236}">
                <a16:creationId xmlns:a16="http://schemas.microsoft.com/office/drawing/2014/main" id="{DC54D52E-DF5E-470D-AFDA-4C8487A69F26}"/>
              </a:ext>
            </a:extLst>
          </p:cNvPr>
          <p:cNvCxnSpPr/>
          <p:nvPr/>
        </p:nvCxnSpPr>
        <p:spPr>
          <a:xfrm flipH="1">
            <a:off x="5570425" y="5300870"/>
            <a:ext cx="631592" cy="424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0A5EABE-E279-47F4-BAC2-05E518884349}"/>
                  </a:ext>
                </a:extLst>
              </p:cNvPr>
              <p:cNvSpPr txBox="1"/>
              <p:nvPr/>
            </p:nvSpPr>
            <p:spPr>
              <a:xfrm>
                <a:off x="5053890" y="5660238"/>
                <a:ext cx="13043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𝑖𝑖𝑑</m:t>
                          </m:r>
                          <m:r>
                            <a:rPr lang="en-US" b="0" i="1" smtClean="0">
                              <a:latin typeface="Cambria Math" panose="02040503050406030204" pitchFamily="18" charset="0"/>
                            </a:rPr>
                            <m:t> =</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𝑖𝑑</m:t>
                          </m:r>
                          <m:r>
                            <a:rPr lang="en-US" b="0" i="1" smtClean="0">
                              <a:latin typeface="Cambria Math" panose="02040503050406030204" pitchFamily="18" charset="0"/>
                            </a:rPr>
                            <m:t>"</m:t>
                          </m:r>
                        </m:sub>
                      </m:sSub>
                    </m:oMath>
                  </m:oMathPara>
                </a14:m>
                <a:endParaRPr lang="en-US" dirty="0"/>
              </a:p>
            </p:txBody>
          </p:sp>
        </mc:Choice>
        <mc:Fallback xmlns="">
          <p:sp>
            <p:nvSpPr>
              <p:cNvPr id="19" name="TextBox 18">
                <a:extLst>
                  <a:ext uri="{FF2B5EF4-FFF2-40B4-BE49-F238E27FC236}">
                    <a16:creationId xmlns:a16="http://schemas.microsoft.com/office/drawing/2014/main" id="{60A5EABE-E279-47F4-BAC2-05E518884349}"/>
                  </a:ext>
                </a:extLst>
              </p:cNvPr>
              <p:cNvSpPr txBox="1">
                <a:spLocks noRot="1" noChangeAspect="1" noMove="1" noResize="1" noEditPoints="1" noAdjustHandles="1" noChangeArrowheads="1" noChangeShapeType="1" noTextEdit="1"/>
              </p:cNvSpPr>
              <p:nvPr/>
            </p:nvSpPr>
            <p:spPr>
              <a:xfrm>
                <a:off x="5053890" y="5660238"/>
                <a:ext cx="1304331" cy="369332"/>
              </a:xfrm>
              <a:prstGeom prst="rect">
                <a:avLst/>
              </a:prstGeom>
              <a:blipFill>
                <a:blip r:embed="rId6"/>
                <a:stretch>
                  <a:fillRect b="-1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24BA4B61-CD9F-4D50-BCA0-494C8E46F5F6}"/>
              </a:ext>
            </a:extLst>
          </p:cNvPr>
          <p:cNvCxnSpPr/>
          <p:nvPr/>
        </p:nvCxnSpPr>
        <p:spPr>
          <a:xfrm flipH="1">
            <a:off x="4419047" y="6102346"/>
            <a:ext cx="934832" cy="346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CAA4E61-C914-4D11-80F1-3D1A7671E289}"/>
              </a:ext>
            </a:extLst>
          </p:cNvPr>
          <p:cNvCxnSpPr>
            <a:stCxn id="19" idx="2"/>
          </p:cNvCxnSpPr>
          <p:nvPr/>
        </p:nvCxnSpPr>
        <p:spPr>
          <a:xfrm>
            <a:off x="5706056" y="6029570"/>
            <a:ext cx="880274" cy="33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9C6ED40-7FBA-438D-9558-3D86FCA9CBA1}"/>
              </a:ext>
            </a:extLst>
          </p:cNvPr>
          <p:cNvSpPr txBox="1"/>
          <p:nvPr/>
        </p:nvSpPr>
        <p:spPr>
          <a:xfrm>
            <a:off x="3998078" y="6450312"/>
            <a:ext cx="888385" cy="369332"/>
          </a:xfrm>
          <a:prstGeom prst="rect">
            <a:avLst/>
          </a:prstGeom>
          <a:noFill/>
        </p:spPr>
        <p:txBody>
          <a:bodyPr wrap="none" rtlCol="0">
            <a:spAutoFit/>
          </a:bodyPr>
          <a:lstStyle/>
          <a:p>
            <a:r>
              <a:rPr lang="en-US" dirty="0"/>
              <a:t>Advisor</a:t>
            </a:r>
          </a:p>
        </p:txBody>
      </p:sp>
      <p:sp>
        <p:nvSpPr>
          <p:cNvPr id="25" name="TextBox 24">
            <a:extLst>
              <a:ext uri="{FF2B5EF4-FFF2-40B4-BE49-F238E27FC236}">
                <a16:creationId xmlns:a16="http://schemas.microsoft.com/office/drawing/2014/main" id="{58262CF3-49D5-46D9-90C9-FB8AB3BF02B2}"/>
              </a:ext>
            </a:extLst>
          </p:cNvPr>
          <p:cNvSpPr txBox="1"/>
          <p:nvPr/>
        </p:nvSpPr>
        <p:spPr>
          <a:xfrm>
            <a:off x="6146193" y="6398902"/>
            <a:ext cx="1104790" cy="369332"/>
          </a:xfrm>
          <a:prstGeom prst="rect">
            <a:avLst/>
          </a:prstGeom>
          <a:noFill/>
        </p:spPr>
        <p:txBody>
          <a:bodyPr wrap="none" rtlCol="0">
            <a:spAutoFit/>
          </a:bodyPr>
          <a:lstStyle/>
          <a:p>
            <a:r>
              <a:rPr lang="en-US" dirty="0"/>
              <a:t>Instructor</a:t>
            </a:r>
          </a:p>
        </p:txBody>
      </p:sp>
    </p:spTree>
    <p:extLst>
      <p:ext uri="{BB962C8B-B14F-4D97-AF65-F5344CB8AC3E}">
        <p14:creationId xmlns:p14="http://schemas.microsoft.com/office/powerpoint/2010/main" val="2498565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454761"/>
            <a:ext cx="8375650" cy="671665"/>
          </a:xfrm>
        </p:spPr>
        <p:txBody>
          <a:bodyPr>
            <a:normAutofit fontScale="90000"/>
          </a:bodyPr>
          <a:lstStyle/>
          <a:p>
            <a:pPr>
              <a:defRPr/>
            </a:pPr>
            <a:r>
              <a:rPr lang="en-US" altLang="en-US" dirty="0">
                <a:effectLst>
                  <a:outerShdw blurRad="38100" dist="38100" dir="2700000" algn="tl">
                    <a:srgbClr val="C0C0C0"/>
                  </a:outerShdw>
                </a:effectLst>
              </a:rPr>
              <a:t>Statistical Information for Cost Estimation</a:t>
            </a: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68956" y="1884376"/>
            <a:ext cx="7806088" cy="5367972"/>
          </a:xfrm>
        </p:spPr>
        <p:txBody>
          <a:bodyPr>
            <a:normAutofit lnSpcReduction="10000"/>
          </a:bodyPr>
          <a:lstStyle/>
          <a:p>
            <a:r>
              <a:rPr lang="en-US" altLang="en-US" i="1" dirty="0" err="1"/>
              <a:t>n</a:t>
            </a:r>
            <a:r>
              <a:rPr lang="en-US" altLang="en-US" i="1" baseline="-25000" dirty="0" err="1"/>
              <a:t>r</a:t>
            </a:r>
            <a:r>
              <a:rPr lang="en-US" altLang="en-US" i="1" dirty="0"/>
              <a:t>:  </a:t>
            </a:r>
            <a:r>
              <a:rPr lang="en-US" altLang="en-US" dirty="0"/>
              <a:t>number of tuples in a relation </a:t>
            </a:r>
            <a:r>
              <a:rPr lang="en-US" altLang="en-US" i="1" dirty="0"/>
              <a:t>r.</a:t>
            </a:r>
            <a:endParaRPr lang="en-US" altLang="en-US" dirty="0"/>
          </a:p>
          <a:p>
            <a:r>
              <a:rPr lang="en-US" altLang="en-US" i="1" dirty="0" err="1"/>
              <a:t>b</a:t>
            </a:r>
            <a:r>
              <a:rPr lang="en-US" altLang="en-US" i="1" baseline="-25000" dirty="0" err="1"/>
              <a:t>r</a:t>
            </a:r>
            <a:r>
              <a:rPr lang="en-US" altLang="en-US" dirty="0"/>
              <a:t>: number of blocks containing tuples of </a:t>
            </a:r>
            <a:r>
              <a:rPr lang="en-US" altLang="en-US" i="1" dirty="0"/>
              <a:t>r.</a:t>
            </a:r>
            <a:endParaRPr lang="en-US" altLang="en-US" dirty="0"/>
          </a:p>
          <a:p>
            <a:r>
              <a:rPr lang="en-US" altLang="en-US" i="1" dirty="0" err="1"/>
              <a:t>l</a:t>
            </a:r>
            <a:r>
              <a:rPr lang="en-US" altLang="en-US" i="1" baseline="-25000" dirty="0" err="1"/>
              <a:t>r</a:t>
            </a:r>
            <a:r>
              <a:rPr lang="en-US" altLang="en-US" dirty="0"/>
              <a:t>: size of a tuple of </a:t>
            </a:r>
            <a:r>
              <a:rPr lang="en-US" altLang="en-US" i="1" dirty="0"/>
              <a:t>r.</a:t>
            </a:r>
          </a:p>
          <a:p>
            <a:r>
              <a:rPr lang="en-US" altLang="en-US" i="1" dirty="0" err="1"/>
              <a:t>f</a:t>
            </a:r>
            <a:r>
              <a:rPr lang="en-US" altLang="en-US" i="1" baseline="-25000" dirty="0" err="1"/>
              <a:t>r</a:t>
            </a:r>
            <a:r>
              <a:rPr lang="en-US" altLang="en-US" i="1" dirty="0"/>
              <a:t>: </a:t>
            </a:r>
            <a:r>
              <a:rPr lang="en-US" altLang="en-US" dirty="0"/>
              <a:t>blocking factor of </a:t>
            </a:r>
            <a:r>
              <a:rPr lang="en-US" altLang="en-US" i="1" dirty="0"/>
              <a:t>r</a:t>
            </a:r>
            <a:r>
              <a:rPr lang="en-US" altLang="en-US" dirty="0"/>
              <a:t> — i.e., the number of tuples of </a:t>
            </a:r>
            <a:r>
              <a:rPr lang="en-US" altLang="en-US" i="1" dirty="0"/>
              <a:t>r </a:t>
            </a:r>
            <a:r>
              <a:rPr lang="en-US" altLang="en-US" dirty="0"/>
              <a:t>that fit into one block.</a:t>
            </a:r>
          </a:p>
          <a:p>
            <a:r>
              <a:rPr lang="en-US" altLang="en-US" i="1" dirty="0"/>
              <a:t>V(A, r):</a:t>
            </a:r>
            <a:r>
              <a:rPr lang="en-US" altLang="en-US" dirty="0"/>
              <a:t> number of distinct values that appear in </a:t>
            </a:r>
            <a:r>
              <a:rPr lang="en-US" altLang="en-US" i="1" dirty="0"/>
              <a:t>r</a:t>
            </a:r>
            <a:r>
              <a:rPr lang="en-US" altLang="en-US" dirty="0"/>
              <a:t> for attribute </a:t>
            </a:r>
            <a:r>
              <a:rPr lang="en-US" altLang="en-US" i="1" dirty="0"/>
              <a:t>A; </a:t>
            </a:r>
            <a:r>
              <a:rPr lang="en-US" altLang="en-US" dirty="0"/>
              <a:t>same as the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If tuples of </a:t>
            </a:r>
            <a:r>
              <a:rPr lang="en-US" altLang="en-US" i="1" dirty="0">
                <a:sym typeface="Symbol" panose="05050102010706020507" pitchFamily="18" charset="2"/>
              </a:rPr>
              <a:t>r</a:t>
            </a:r>
            <a:r>
              <a:rPr lang="en-US" altLang="en-US" dirty="0">
                <a:sym typeface="Symbol" panose="05050102010706020507" pitchFamily="18" charset="2"/>
              </a:rPr>
              <a:t> are stored together physically in a file, then: </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p:txBody>
      </p:sp>
      <p:graphicFrame>
        <p:nvGraphicFramePr>
          <p:cNvPr id="71684" name="Object 2">
            <a:extLst>
              <a:ext uri="{FF2B5EF4-FFF2-40B4-BE49-F238E27FC236}">
                <a16:creationId xmlns:a16="http://schemas.microsoft.com/office/drawing/2014/main" id="{55A18B11-A2C4-4B33-91D7-440CA2606202}"/>
              </a:ext>
            </a:extLst>
          </p:cNvPr>
          <p:cNvGraphicFramePr>
            <a:graphicFrameLocks noChangeAspect="1"/>
          </p:cNvGraphicFramePr>
          <p:nvPr>
            <p:extLst/>
          </p:nvPr>
        </p:nvGraphicFramePr>
        <p:xfrm>
          <a:off x="3590642" y="3691271"/>
          <a:ext cx="889000" cy="660400"/>
        </p:xfrm>
        <a:graphic>
          <a:graphicData uri="http://schemas.openxmlformats.org/presentationml/2006/ole">
            <mc:AlternateContent xmlns:mc="http://schemas.openxmlformats.org/markup-compatibility/2006">
              <mc:Choice xmlns:v="urn:schemas-microsoft-com:vml" Requires="v">
                <p:oleObj spid="_x0000_s4101" name="Equation" r:id="rId4" imgW="889000" imgH="660400" progId="Equation.3">
                  <p:embed/>
                </p:oleObj>
              </mc:Choice>
              <mc:Fallback>
                <p:oleObj name="Equation" r:id="rId4" imgW="889000" imgH="660400" progId="Equation.3">
                  <p:embed/>
                  <p:pic>
                    <p:nvPicPr>
                      <p:cNvPr id="71684" name="Object 2">
                        <a:extLst>
                          <a:ext uri="{FF2B5EF4-FFF2-40B4-BE49-F238E27FC236}">
                            <a16:creationId xmlns:a16="http://schemas.microsoft.com/office/drawing/2014/main" id="{55A18B11-A2C4-4B33-91D7-440CA26062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642" y="3691271"/>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4CBB64EA-64A3-40D7-A007-B17EF0C9D106}"/>
              </a:ext>
            </a:extLst>
          </p:cNvPr>
          <p:cNvSpPr>
            <a:spLocks noGrp="1" noChangeArrowheads="1"/>
          </p:cNvSpPr>
          <p:nvPr>
            <p:ph type="title"/>
          </p:nvPr>
        </p:nvSpPr>
        <p:spPr>
          <a:xfrm>
            <a:off x="628650" y="166343"/>
            <a:ext cx="7886700" cy="1325563"/>
          </a:xfrm>
        </p:spPr>
        <p:txBody>
          <a:bodyPr/>
          <a:lstStyle/>
          <a:p>
            <a:pPr>
              <a:defRPr/>
            </a:pPr>
            <a:r>
              <a:rPr lang="en-US" altLang="en-US" dirty="0">
                <a:effectLst>
                  <a:outerShdw blurRad="38100" dist="38100" dir="2700000" algn="tl">
                    <a:srgbClr val="C0C0C0"/>
                  </a:outerShdw>
                </a:effectLst>
              </a:rPr>
              <a:t>Histograms</a:t>
            </a:r>
          </a:p>
        </p:txBody>
      </p:sp>
      <p:sp>
        <p:nvSpPr>
          <p:cNvPr id="73731" name="Rectangle 3">
            <a:extLst>
              <a:ext uri="{FF2B5EF4-FFF2-40B4-BE49-F238E27FC236}">
                <a16:creationId xmlns:a16="http://schemas.microsoft.com/office/drawing/2014/main" id="{8BCD9F34-1091-43A5-8EC9-11FA4902746E}"/>
              </a:ext>
            </a:extLst>
          </p:cNvPr>
          <p:cNvSpPr>
            <a:spLocks noGrp="1" noChangeArrowheads="1"/>
          </p:cNvSpPr>
          <p:nvPr>
            <p:ph idx="1"/>
          </p:nvPr>
        </p:nvSpPr>
        <p:spPr>
          <a:xfrm>
            <a:off x="664142" y="1102497"/>
            <a:ext cx="7709837" cy="5367972"/>
          </a:xfrm>
        </p:spPr>
        <p:txBody>
          <a:bodyPr>
            <a:normAutofit fontScale="77500" lnSpcReduction="20000"/>
          </a:bodyPr>
          <a:lstStyle/>
          <a:p>
            <a:r>
              <a:rPr lang="en-US" altLang="en-US" dirty="0"/>
              <a:t>Histogram on attribute </a:t>
            </a:r>
            <a:r>
              <a:rPr lang="en-US" altLang="en-US" i="1" dirty="0"/>
              <a:t>age</a:t>
            </a:r>
            <a:r>
              <a:rPr lang="en-US" altLang="en-US" dirty="0"/>
              <a:t> of relation </a:t>
            </a:r>
            <a:r>
              <a:rPr lang="en-US" altLang="en-US" i="1" dirty="0"/>
              <a:t>person</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marL="0" indent="0">
              <a:buNone/>
            </a:pPr>
            <a:endParaRPr lang="en-US" altLang="en-US" dirty="0"/>
          </a:p>
          <a:p>
            <a:pPr marL="0" indent="0">
              <a:buNone/>
            </a:pPr>
            <a:br>
              <a:rPr lang="en-US" altLang="en-US" dirty="0"/>
            </a:br>
            <a:br>
              <a:rPr lang="en-US" altLang="en-US" dirty="0"/>
            </a:br>
            <a:endParaRPr lang="en-US" altLang="en-US" dirty="0"/>
          </a:p>
          <a:p>
            <a:r>
              <a:rPr lang="en-US" altLang="en-US" b="1" dirty="0" err="1">
                <a:solidFill>
                  <a:srgbClr val="002060"/>
                </a:solidFill>
              </a:rPr>
              <a:t>Equi</a:t>
            </a:r>
            <a:r>
              <a:rPr lang="en-US" altLang="en-US" b="1" dirty="0">
                <a:solidFill>
                  <a:srgbClr val="002060"/>
                </a:solidFill>
              </a:rPr>
              <a:t>-width</a:t>
            </a:r>
            <a:r>
              <a:rPr lang="en-US" altLang="en-US" dirty="0"/>
              <a:t> histograms</a:t>
            </a:r>
          </a:p>
          <a:p>
            <a:r>
              <a:rPr lang="en-US" altLang="en-US" b="1" dirty="0" err="1">
                <a:solidFill>
                  <a:srgbClr val="002060"/>
                </a:solidFill>
              </a:rPr>
              <a:t>Equi</a:t>
            </a:r>
            <a:r>
              <a:rPr lang="en-US" altLang="en-US" b="1" dirty="0">
                <a:solidFill>
                  <a:srgbClr val="002060"/>
                </a:solidFill>
              </a:rPr>
              <a:t>-depth</a:t>
            </a:r>
            <a:r>
              <a:rPr lang="en-US" altLang="en-US" dirty="0"/>
              <a:t> histograms break up range such that each range has (approximately) the same number of tuples</a:t>
            </a:r>
          </a:p>
          <a:p>
            <a:pPr lvl="1"/>
            <a:r>
              <a:rPr lang="en-US" altLang="en-US" dirty="0"/>
              <a:t>E.g. (4, 8, 14, 19) </a:t>
            </a:r>
          </a:p>
          <a:p>
            <a:r>
              <a:rPr lang="en-US" altLang="en-US" dirty="0"/>
              <a:t>Many databases also store </a:t>
            </a:r>
            <a:r>
              <a:rPr lang="en-US" altLang="en-US" i="1" dirty="0"/>
              <a:t>n </a:t>
            </a:r>
            <a:r>
              <a:rPr lang="en-US" altLang="en-US" b="1" dirty="0">
                <a:solidFill>
                  <a:srgbClr val="002060"/>
                </a:solidFill>
              </a:rPr>
              <a:t>most-frequent values </a:t>
            </a:r>
            <a:r>
              <a:rPr lang="en-US" altLang="en-US" dirty="0"/>
              <a:t>and their counts</a:t>
            </a:r>
          </a:p>
          <a:p>
            <a:pPr lvl="1"/>
            <a:r>
              <a:rPr lang="en-US" altLang="en-US" dirty="0"/>
              <a:t>Histogram is built on remaining values only</a:t>
            </a:r>
          </a:p>
        </p:txBody>
      </p:sp>
      <p:pic>
        <p:nvPicPr>
          <p:cNvPr id="73732" name="Picture 5">
            <a:extLst>
              <a:ext uri="{FF2B5EF4-FFF2-40B4-BE49-F238E27FC236}">
                <a16:creationId xmlns:a16="http://schemas.microsoft.com/office/drawing/2014/main" id="{A3C2BFE6-D0A1-4BB1-AFE8-7CD8B81A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077" y="1491906"/>
            <a:ext cx="4092575" cy="288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0F08-A4D6-4755-A428-3ABB81B56E0B}"/>
              </a:ext>
            </a:extLst>
          </p:cNvPr>
          <p:cNvSpPr>
            <a:spLocks noGrp="1"/>
          </p:cNvSpPr>
          <p:nvPr>
            <p:ph type="title"/>
          </p:nvPr>
        </p:nvSpPr>
        <p:spPr/>
        <p:txBody>
          <a:bodyPr/>
          <a:lstStyle/>
          <a:p>
            <a:r>
              <a:rPr lang="en-IN" dirty="0"/>
              <a:t>Histograms (cont.)</a:t>
            </a:r>
          </a:p>
        </p:txBody>
      </p:sp>
      <p:sp>
        <p:nvSpPr>
          <p:cNvPr id="3" name="Content Placeholder 2">
            <a:extLst>
              <a:ext uri="{FF2B5EF4-FFF2-40B4-BE49-F238E27FC236}">
                <a16:creationId xmlns:a16="http://schemas.microsoft.com/office/drawing/2014/main" id="{5AEBEAC6-9925-40BC-B05B-1DDF59AB9CC4}"/>
              </a:ext>
            </a:extLst>
          </p:cNvPr>
          <p:cNvSpPr>
            <a:spLocks noGrp="1"/>
          </p:cNvSpPr>
          <p:nvPr>
            <p:ph idx="1"/>
          </p:nvPr>
        </p:nvSpPr>
        <p:spPr>
          <a:xfrm>
            <a:off x="628650" y="1490028"/>
            <a:ext cx="7748337" cy="5367972"/>
          </a:xfrm>
        </p:spPr>
        <p:txBody>
          <a:bodyPr/>
          <a:lstStyle/>
          <a:p>
            <a:r>
              <a:rPr lang="en-IN" dirty="0"/>
              <a:t>Histograms and other statistics usually computed based on a </a:t>
            </a:r>
            <a:r>
              <a:rPr lang="en-IN" b="1" dirty="0">
                <a:solidFill>
                  <a:srgbClr val="002060"/>
                </a:solidFill>
              </a:rPr>
              <a:t>random  sample</a:t>
            </a:r>
          </a:p>
          <a:p>
            <a:r>
              <a:rPr lang="en-IN" dirty="0"/>
              <a:t>Statistics may be out of date</a:t>
            </a:r>
          </a:p>
          <a:p>
            <a:pPr lvl="1"/>
            <a:r>
              <a:rPr lang="en-IN" dirty="0"/>
              <a:t>Some database require a </a:t>
            </a:r>
            <a:r>
              <a:rPr lang="en-IN" b="1" dirty="0" err="1"/>
              <a:t>analyze</a:t>
            </a:r>
            <a:r>
              <a:rPr lang="en-IN" b="1" dirty="0"/>
              <a:t> </a:t>
            </a:r>
            <a:r>
              <a:rPr lang="en-IN" dirty="0"/>
              <a:t> command to be executed to update statistics</a:t>
            </a:r>
          </a:p>
          <a:p>
            <a:pPr lvl="1"/>
            <a:r>
              <a:rPr lang="en-IN" dirty="0"/>
              <a:t>Others automatically recompute statistics </a:t>
            </a:r>
          </a:p>
          <a:p>
            <a:pPr lvl="2"/>
            <a:r>
              <a:rPr lang="en-IN" dirty="0"/>
              <a:t>e.g., when number of tuples in a relation changes by some percentage</a:t>
            </a:r>
          </a:p>
        </p:txBody>
      </p:sp>
    </p:spTree>
    <p:extLst>
      <p:ext uri="{BB962C8B-B14F-4D97-AF65-F5344CB8AC3E}">
        <p14:creationId xmlns:p14="http://schemas.microsoft.com/office/powerpoint/2010/main" val="1327861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A902C18D-987A-402C-B20E-660F1DA6FA13}"/>
              </a:ext>
            </a:extLst>
          </p:cNvPr>
          <p:cNvSpPr>
            <a:spLocks noGrp="1" noChangeArrowheads="1"/>
          </p:cNvSpPr>
          <p:nvPr>
            <p:ph type="body" sz="half" idx="4294967295"/>
          </p:nvPr>
        </p:nvSpPr>
        <p:spPr>
          <a:xfrm>
            <a:off x="628650" y="1384342"/>
            <a:ext cx="7843762" cy="4903787"/>
          </a:xfrm>
          <a:prstGeom prst="rect">
            <a:avLst/>
          </a:prstGeom>
        </p:spPr>
        <p:txBody>
          <a:bodyPr>
            <a:normAutofit fontScale="92500"/>
          </a:bodyPr>
          <a:lstStyle/>
          <a:p>
            <a:pPr>
              <a:buSzPct val="110000"/>
              <a:buFont typeface="Wingdings" panose="05000000000000000000" pitchFamily="2" charset="2"/>
              <a:buChar char="§"/>
            </a:pPr>
            <a:r>
              <a:rPr lang="en-US" altLang="en-US" b="1" dirty="0">
                <a:sym typeface="Symbol" panose="05050102010706020507" pitchFamily="18" charset="2"/>
              </a:rPr>
              <a:t></a:t>
            </a:r>
            <a:r>
              <a:rPr lang="en-US" altLang="en-US" b="1" i="1" baseline="-25000" dirty="0">
                <a:sym typeface="Symbol" panose="05050102010706020507" pitchFamily="18" charset="2"/>
              </a:rPr>
              <a:t>A=v</a:t>
            </a:r>
            <a:r>
              <a:rPr lang="en-US" altLang="en-US" b="1" dirty="0">
                <a:sym typeface="Symbol" panose="05050102010706020507" pitchFamily="18" charset="2"/>
              </a:rPr>
              <a:t>(</a:t>
            </a:r>
            <a:r>
              <a:rPr lang="en-US" altLang="en-US" b="1" i="1" dirty="0">
                <a:sym typeface="Symbol" panose="05050102010706020507" pitchFamily="18" charset="2"/>
              </a:rPr>
              <a:t>r</a:t>
            </a:r>
            <a:r>
              <a:rPr lang="en-US" altLang="en-US" b="1" dirty="0">
                <a:sym typeface="Symbol" panose="05050102010706020507" pitchFamily="18" charset="2"/>
              </a:rPr>
              <a:t>)</a:t>
            </a:r>
            <a:endParaRPr lang="en-US" altLang="en-US" dirty="0"/>
          </a:p>
          <a:p>
            <a:pPr lvl="1">
              <a:buSzPct val="110000"/>
              <a:buFont typeface="Arial" panose="020B0604020202020204" pitchFamily="34" charset="0"/>
              <a:buChar char="•"/>
            </a:pP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dirty="0">
                <a:sym typeface="Symbol" panose="05050102010706020507" pitchFamily="18" charset="2"/>
              </a:rPr>
              <a:t> / V(</a:t>
            </a:r>
            <a:r>
              <a:rPr lang="en-US" altLang="en-US" i="1" dirty="0" err="1">
                <a:sym typeface="Symbol" panose="05050102010706020507" pitchFamily="18" charset="2"/>
              </a:rPr>
              <a:t>A,r</a:t>
            </a:r>
            <a:r>
              <a:rPr lang="en-US" altLang="en-US" i="1" dirty="0">
                <a:sym typeface="Symbol" panose="05050102010706020507" pitchFamily="18" charset="2"/>
              </a:rPr>
              <a:t>) </a:t>
            </a:r>
            <a:r>
              <a:rPr lang="en-US" altLang="en-US" dirty="0">
                <a:sym typeface="Symbol" panose="05050102010706020507" pitchFamily="18" charset="2"/>
              </a:rPr>
              <a:t>: number of records that will satisfy the selection</a:t>
            </a:r>
          </a:p>
          <a:p>
            <a:pPr lvl="1">
              <a:buSzPct val="110000"/>
              <a:buFont typeface="Arial" panose="020B0604020202020204" pitchFamily="34" charset="0"/>
              <a:buChar char="•"/>
            </a:pPr>
            <a:r>
              <a:rPr lang="en-US" altLang="en-US" dirty="0">
                <a:sym typeface="Symbol" panose="05050102010706020507" pitchFamily="18" charset="2"/>
              </a:rPr>
              <a:t>Equality condition on a key attribute:</a:t>
            </a:r>
            <a:r>
              <a:rPr lang="en-US" altLang="en-US" i="1" dirty="0">
                <a:sym typeface="Symbol" panose="05050102010706020507" pitchFamily="18" charset="2"/>
              </a:rPr>
              <a:t> size estimate = </a:t>
            </a:r>
            <a:r>
              <a:rPr lang="en-US" altLang="en-US" dirty="0">
                <a:sym typeface="Symbol" panose="05050102010706020507" pitchFamily="18" charset="2"/>
              </a:rPr>
              <a:t>1</a:t>
            </a:r>
          </a:p>
          <a:p>
            <a:pPr>
              <a:buSzPct val="110000"/>
              <a:buFont typeface="Wingdings" panose="05000000000000000000" pitchFamily="2" charset="2"/>
              <a:buChar char="§"/>
            </a:pPr>
            <a:r>
              <a:rPr kumimoji="0" lang="en-US" altLang="en-US" dirty="0">
                <a:sym typeface="Symbol" panose="05050102010706020507" pitchFamily="18" charset="2"/>
              </a:rPr>
              <a:t></a:t>
            </a:r>
            <a:r>
              <a:rPr kumimoji="0" lang="en-US" altLang="en-US" i="1" baseline="-25000" dirty="0">
                <a:sym typeface="Symbol" panose="05050102010706020507" pitchFamily="18" charset="2"/>
              </a:rPr>
              <a:t>A</a:t>
            </a:r>
            <a:r>
              <a:rPr kumimoji="0" lang="en-US" altLang="en-US" baseline="-25000" dirty="0">
                <a:sym typeface="Symbol" panose="05050102010706020507" pitchFamily="18" charset="2"/>
              </a:rPr>
              <a:t></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(case of </a:t>
            </a:r>
            <a:r>
              <a:rPr kumimoji="0" lang="en-US" altLang="en-US" i="1" baseline="-25000" dirty="0">
                <a:sym typeface="Symbol" panose="05050102010706020507" pitchFamily="18" charset="2"/>
              </a:rPr>
              <a:t>A </a:t>
            </a:r>
            <a:r>
              <a:rPr kumimoji="0" lang="en-US" altLang="en-US" baseline="-25000" dirty="0">
                <a:sym typeface="Symbol" panose="05050102010706020507" pitchFamily="18" charset="2"/>
              </a:rPr>
              <a:t> </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is symmetric)</a:t>
            </a:r>
            <a:endParaRPr lang="en-US" altLang="en-US" dirty="0"/>
          </a:p>
          <a:p>
            <a:pPr lvl="1">
              <a:buSzPct val="110000"/>
              <a:buFont typeface="Arial" panose="020B0604020202020204" pitchFamily="34" charset="0"/>
              <a:buChar char="•"/>
            </a:pPr>
            <a:r>
              <a:rPr lang="en-US" altLang="en-US" dirty="0"/>
              <a:t>Let c denote  the estimated number of tuples satisfying the condition. </a:t>
            </a:r>
          </a:p>
          <a:p>
            <a:pPr lvl="1">
              <a:buSzPct val="110000"/>
              <a:buFont typeface="Arial" panose="020B0604020202020204" pitchFamily="34" charset="0"/>
              <a:buChar char="•"/>
            </a:pPr>
            <a:r>
              <a:rPr lang="en-US" altLang="en-US" dirty="0">
                <a:sym typeface="Symbol" panose="05050102010706020507" pitchFamily="18" charset="2"/>
              </a:rPr>
              <a:t>If min(</a:t>
            </a:r>
            <a:r>
              <a:rPr lang="en-US" altLang="en-US" dirty="0" err="1">
                <a:sym typeface="Symbol" panose="05050102010706020507" pitchFamily="18" charset="2"/>
              </a:rPr>
              <a:t>A,r</a:t>
            </a:r>
            <a:r>
              <a:rPr lang="en-US" altLang="en-US" dirty="0">
                <a:sym typeface="Symbol" panose="05050102010706020507" pitchFamily="18" charset="2"/>
              </a:rPr>
              <a:t>) and max(</a:t>
            </a:r>
            <a:r>
              <a:rPr lang="en-US" altLang="en-US" dirty="0" err="1">
                <a:sym typeface="Symbol" panose="05050102010706020507" pitchFamily="18" charset="2"/>
              </a:rPr>
              <a:t>A,r</a:t>
            </a:r>
            <a:r>
              <a:rPr lang="en-US" altLang="en-US" dirty="0">
                <a:sym typeface="Symbol" panose="05050102010706020507" pitchFamily="18" charset="2"/>
              </a:rPr>
              <a:t>) are available in catalog</a:t>
            </a:r>
          </a:p>
          <a:p>
            <a:pPr lvl="2">
              <a:buFont typeface="Wingdings" panose="05000000000000000000" pitchFamily="2" charset="2"/>
              <a:buChar char="§"/>
            </a:pPr>
            <a:r>
              <a:rPr lang="en-US" altLang="en-US" dirty="0"/>
              <a:t>c = 0 if v &lt; min(</a:t>
            </a:r>
            <a:r>
              <a:rPr lang="en-US" altLang="en-US" dirty="0" err="1"/>
              <a:t>A,r</a:t>
            </a:r>
            <a:r>
              <a:rPr lang="en-US" altLang="en-US" dirty="0"/>
              <a:t>)</a:t>
            </a:r>
            <a:br>
              <a:rPr lang="en-US" altLang="en-US" dirty="0"/>
            </a:br>
            <a:endParaRPr lang="en-US" altLang="en-US" dirty="0"/>
          </a:p>
          <a:p>
            <a:pPr lvl="2">
              <a:buFont typeface="Wingdings" panose="05000000000000000000" pitchFamily="2" charset="2"/>
              <a:buChar char="§"/>
            </a:pPr>
            <a:r>
              <a:rPr lang="en-US" altLang="en-US" dirty="0"/>
              <a:t>c =</a:t>
            </a:r>
            <a:br>
              <a:rPr lang="en-US" altLang="en-US" dirty="0"/>
            </a:br>
            <a:endParaRPr lang="en-US" altLang="en-US" dirty="0"/>
          </a:p>
          <a:p>
            <a:pPr lvl="1">
              <a:buSzPct val="110000"/>
              <a:buFont typeface="Arial" panose="020B0604020202020204" pitchFamily="34" charset="0"/>
              <a:buChar char="•"/>
            </a:pPr>
            <a:r>
              <a:rPr lang="en-US" altLang="en-US" dirty="0"/>
              <a:t> If histograms available, can refine above estimate</a:t>
            </a:r>
          </a:p>
          <a:p>
            <a:pPr lvl="1">
              <a:buSzPct val="110000"/>
              <a:buFont typeface="Arial" panose="020B0604020202020204" pitchFamily="34" charset="0"/>
              <a:buChar char="•"/>
            </a:pPr>
            <a:r>
              <a:rPr lang="en-US" altLang="en-US" dirty="0"/>
              <a:t>In absence of statistical information</a:t>
            </a:r>
            <a:r>
              <a:rPr lang="en-US" altLang="en-US" i="1" dirty="0"/>
              <a:t> c </a:t>
            </a:r>
            <a:r>
              <a:rPr lang="en-US" altLang="en-US" dirty="0"/>
              <a:t>is assumed to be</a:t>
            </a:r>
            <a:r>
              <a:rPr lang="en-US" altLang="en-US" i="1" dirty="0"/>
              <a:t> </a:t>
            </a: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 </a:t>
            </a:r>
            <a:r>
              <a:rPr lang="en-US" altLang="en-US" dirty="0">
                <a:sym typeface="Symbol" panose="05050102010706020507" pitchFamily="18" charset="2"/>
              </a:rPr>
              <a:t>2.</a:t>
            </a:r>
          </a:p>
          <a:p>
            <a:pPr lvl="2"/>
            <a:endParaRPr lang="en-US" altLang="en-US" sz="1600" dirty="0">
              <a:sym typeface="Symbol" panose="05050102010706020507" pitchFamily="18" charset="2"/>
            </a:endParaRPr>
          </a:p>
        </p:txBody>
      </p:sp>
      <p:sp>
        <p:nvSpPr>
          <p:cNvPr id="499714" name="Rectangle 2">
            <a:extLst>
              <a:ext uri="{FF2B5EF4-FFF2-40B4-BE49-F238E27FC236}">
                <a16:creationId xmlns:a16="http://schemas.microsoft.com/office/drawing/2014/main" id="{C897B721-DA5B-48DB-89C5-0ECC40E42EE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Size Estimation</a:t>
            </a:r>
          </a:p>
        </p:txBody>
      </p:sp>
      <p:graphicFrame>
        <p:nvGraphicFramePr>
          <p:cNvPr id="75780" name="Object 2">
            <a:extLst>
              <a:ext uri="{FF2B5EF4-FFF2-40B4-BE49-F238E27FC236}">
                <a16:creationId xmlns:a16="http://schemas.microsoft.com/office/drawing/2014/main" id="{51A7D16A-0EF1-42C9-84D1-BB8084DBD575}"/>
              </a:ext>
            </a:extLst>
          </p:cNvPr>
          <p:cNvGraphicFramePr>
            <a:graphicFrameLocks noGrp="1" noChangeAspect="1"/>
          </p:cNvGraphicFramePr>
          <p:nvPr>
            <p:ph idx="1"/>
            <p:extLst>
              <p:ext uri="{D42A27DB-BD31-4B8C-83A1-F6EECF244321}">
                <p14:modId xmlns:p14="http://schemas.microsoft.com/office/powerpoint/2010/main" val="1202931040"/>
              </p:ext>
            </p:extLst>
          </p:nvPr>
        </p:nvGraphicFramePr>
        <p:xfrm>
          <a:off x="2243523" y="4496278"/>
          <a:ext cx="2167090" cy="597230"/>
        </p:xfrm>
        <a:graphic>
          <a:graphicData uri="http://schemas.openxmlformats.org/presentationml/2006/ole">
            <mc:AlternateContent xmlns:mc="http://schemas.openxmlformats.org/markup-compatibility/2006">
              <mc:Choice xmlns:v="urn:schemas-microsoft-com:vml" Requires="v">
                <p:oleObj spid="_x0000_s5125" name="Equation" r:id="rId4" imgW="1612900" imgH="444500" progId="Equation.3">
                  <p:embed/>
                </p:oleObj>
              </mc:Choice>
              <mc:Fallback>
                <p:oleObj name="Equation" r:id="rId4" imgW="1612900" imgH="444500" progId="Equation.3">
                  <p:embed/>
                  <p:pic>
                    <p:nvPicPr>
                      <p:cNvPr id="75780" name="Object 2">
                        <a:extLst>
                          <a:ext uri="{FF2B5EF4-FFF2-40B4-BE49-F238E27FC236}">
                            <a16:creationId xmlns:a16="http://schemas.microsoft.com/office/drawing/2014/main" id="{51A7D16A-0EF1-42C9-84D1-BB8084DBD5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3523" y="4496278"/>
                        <a:ext cx="2167090" cy="597230"/>
                      </a:xfrm>
                      <a:prstGeom prst="rect">
                        <a:avLst/>
                      </a:prstGeom>
                      <a:noFill/>
                      <a:ln>
                        <a:noFill/>
                      </a:ln>
                      <a:effectLs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25B34E41-68A0-4111-B5A3-5964468F8F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of Complex Selections</a:t>
            </a:r>
          </a:p>
        </p:txBody>
      </p:sp>
      <p:sp>
        <p:nvSpPr>
          <p:cNvPr id="77827" name="Rectangle 3">
            <a:extLst>
              <a:ext uri="{FF2B5EF4-FFF2-40B4-BE49-F238E27FC236}">
                <a16:creationId xmlns:a16="http://schemas.microsoft.com/office/drawing/2014/main" id="{2F37CA3D-1CFA-4DD3-8583-A2203BB9D122}"/>
              </a:ext>
            </a:extLst>
          </p:cNvPr>
          <p:cNvSpPr>
            <a:spLocks noGrp="1" noChangeArrowheads="1"/>
          </p:cNvSpPr>
          <p:nvPr>
            <p:ph idx="1"/>
          </p:nvPr>
        </p:nvSpPr>
        <p:spPr>
          <a:xfrm>
            <a:off x="444854" y="1548289"/>
            <a:ext cx="7719461" cy="5367972"/>
          </a:xfrm>
        </p:spPr>
        <p:txBody>
          <a:bodyPr>
            <a:normAutofit fontScale="92500" lnSpcReduction="20000"/>
          </a:bodyPr>
          <a:lstStyle/>
          <a:p>
            <a:pPr>
              <a:tabLst>
                <a:tab pos="2338388" algn="l"/>
              </a:tabLst>
            </a:pPr>
            <a:r>
              <a:rPr lang="en-US" altLang="en-US" dirty="0"/>
              <a:t>The </a:t>
            </a:r>
            <a:r>
              <a:rPr lang="en-US" altLang="en-US" b="1" dirty="0">
                <a:solidFill>
                  <a:srgbClr val="002060"/>
                </a:solidFill>
              </a:rPr>
              <a:t>selectivity </a:t>
            </a:r>
            <a:r>
              <a:rPr lang="en-US" altLang="en-US" dirty="0"/>
              <a:t>of a condition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the probability that a tuple in the relation </a:t>
            </a:r>
            <a:r>
              <a:rPr lang="en-US" altLang="en-US" i="1" dirty="0">
                <a:sym typeface="Greek Symbols" pitchFamily="18" charset="2"/>
              </a:rPr>
              <a:t>r</a:t>
            </a:r>
            <a:r>
              <a:rPr lang="en-US" altLang="en-US" dirty="0">
                <a:sym typeface="Greek Symbols" pitchFamily="18" charset="2"/>
              </a:rPr>
              <a:t> satisfies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 </a:t>
            </a:r>
          </a:p>
          <a:p>
            <a:pPr lvl="1">
              <a:tabLst>
                <a:tab pos="2338388" algn="l"/>
              </a:tabLst>
            </a:pPr>
            <a:r>
              <a:rPr lang="en-US" altLang="en-US" dirty="0">
                <a:sym typeface="Greek Symbols" pitchFamily="18" charset="2"/>
              </a:rPr>
              <a:t> If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dirty="0">
                <a:sym typeface="Greek Symbols" pitchFamily="18" charset="2"/>
              </a:rPr>
              <a:t> is the number of satisfying tuples in </a:t>
            </a:r>
            <a:r>
              <a:rPr lang="en-US" altLang="en-US" i="1" dirty="0">
                <a:sym typeface="Greek Symbols" pitchFamily="18" charset="2"/>
              </a:rPr>
              <a:t>r, </a:t>
            </a:r>
            <a:r>
              <a:rPr lang="en-US" altLang="en-US" dirty="0">
                <a:sym typeface="Greek Symbols" pitchFamily="18" charset="2"/>
              </a:rPr>
              <a:t>the selectivity of </a:t>
            </a:r>
            <a:r>
              <a:rPr lang="en-US" altLang="en-US" i="1" dirty="0">
                <a:sym typeface="Greek Symbols" pitchFamily="18" charset="2"/>
              </a:rPr>
              <a:t>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given by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i="1" dirty="0" err="1">
                <a:sym typeface="Greek Symbols" pitchFamily="18" charset="2"/>
              </a:rPr>
              <a:t>n</a:t>
            </a:r>
            <a:r>
              <a:rPr lang="en-US" altLang="en-US" i="1" baseline="-25000" dirty="0" err="1">
                <a:sym typeface="Greek Symbols" pitchFamily="18" charset="2"/>
              </a:rPr>
              <a:t>r</a:t>
            </a:r>
            <a:r>
              <a:rPr lang="en-US" altLang="en-US" i="1" dirty="0">
                <a:sym typeface="Greek Symbols" pitchFamily="18" charset="2"/>
              </a:rPr>
              <a:t>.</a:t>
            </a:r>
            <a:endParaRPr lang="en-US" altLang="en-US" dirty="0">
              <a:sym typeface="Greek Symbols" pitchFamily="18" charset="2"/>
            </a:endParaRPr>
          </a:p>
          <a:p>
            <a:pPr>
              <a:tabLst>
                <a:tab pos="2338388" algn="l"/>
              </a:tabLst>
            </a:pPr>
            <a:r>
              <a:rPr lang="en-US" altLang="en-US" b="1" dirty="0">
                <a:sym typeface="Greek Symbols" pitchFamily="18" charset="2"/>
              </a:rPr>
              <a:t>Conjunction:  </a:t>
            </a:r>
            <a:r>
              <a:rPr lang="en-US" altLang="en-US" sz="2000" i="1" dirty="0">
                <a:sym typeface="Symbol" panose="05050102010706020507" pitchFamily="18" charset="2"/>
              </a:rPr>
              <a:t></a:t>
            </a:r>
            <a:r>
              <a:rPr lang="en-US" altLang="en-US" sz="24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 </a:t>
            </a:r>
            <a:r>
              <a:rPr lang="en-US" altLang="en-US" sz="2400" baseline="-25000" dirty="0">
                <a:sym typeface="Symbol" panose="05050102010706020507" pitchFamily="18" charset="2"/>
              </a:rPr>
              <a:t></a:t>
            </a:r>
            <a:r>
              <a:rPr lang="en-US" altLang="en-US" sz="2000" baseline="-25000" dirty="0">
                <a:sym typeface="Greek Symbols" pitchFamily="18" charset="2"/>
              </a:rPr>
              <a:t>2</a:t>
            </a:r>
            <a:r>
              <a:rPr lang="en-US" altLang="en-US" sz="2000" baseline="-25000" dirty="0">
                <a:sym typeface="Symbol" panose="05050102010706020507" pitchFamily="18" charset="2"/>
              </a:rPr>
              <a:t>. . .  </a:t>
            </a:r>
            <a:r>
              <a:rPr lang="en-US" altLang="en-US" sz="2400" baseline="-25000" dirty="0">
                <a:sym typeface="Symbol" panose="05050102010706020507" pitchFamily="18" charset="2"/>
              </a:rPr>
              <a:t></a:t>
            </a:r>
            <a:r>
              <a:rPr lang="en-US" altLang="en-US" sz="2000" i="1" baseline="-25000" dirty="0">
                <a:sym typeface="Greek Symbols" pitchFamily="18" charset="2"/>
              </a:rPr>
              <a:t>n</a:t>
            </a:r>
            <a:r>
              <a:rPr lang="en-US" altLang="en-US" sz="2000" dirty="0">
                <a:sym typeface="Symbol" panose="05050102010706020507" pitchFamily="18" charset="2"/>
              </a:rPr>
              <a:t> (</a:t>
            </a:r>
            <a:r>
              <a:rPr lang="en-US" altLang="en-US" i="1" dirty="0">
                <a:sym typeface="Symbol" panose="05050102010706020507" pitchFamily="18" charset="2"/>
              </a:rPr>
              <a:t>r).  Assuming independence, </a:t>
            </a:r>
            <a:r>
              <a:rPr lang="en-US" altLang="en-US" dirty="0">
                <a:sym typeface="Symbol" panose="05050102010706020507" pitchFamily="18" charset="2"/>
              </a:rPr>
              <a:t>estimate of</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dirty="0">
                <a:sym typeface="Symbol" panose="05050102010706020507" pitchFamily="18" charset="2"/>
              </a:rPr>
              <a:t>tuples in the</a:t>
            </a:r>
            <a:r>
              <a:rPr lang="en-US" altLang="en-US" sz="2400" dirty="0">
                <a:sym typeface="Symbol" panose="05050102010706020507" pitchFamily="18" charset="2"/>
              </a:rPr>
              <a:t> </a:t>
            </a:r>
            <a:r>
              <a:rPr lang="en-US" altLang="en-US" dirty="0">
                <a:sym typeface="Symbol" panose="05050102010706020507" pitchFamily="18" charset="2"/>
              </a:rPr>
              <a:t>result is:</a:t>
            </a:r>
            <a:br>
              <a:rPr lang="en-US" altLang="en-US" sz="2800"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Disjunction:</a:t>
            </a:r>
            <a:r>
              <a:rPr lang="en-US" altLang="en-US" i="1" dirty="0">
                <a:sym typeface="Symbol" panose="05050102010706020507" pitchFamily="18" charset="2"/>
              </a:rPr>
              <a:t></a:t>
            </a:r>
            <a:r>
              <a:rPr lang="en-US" altLang="en-US" sz="2400" baseline="-25000" dirty="0">
                <a:sym typeface="Symbol" panose="05050102010706020507" pitchFamily="18" charset="2"/>
              </a:rPr>
              <a:t></a:t>
            </a:r>
            <a:r>
              <a:rPr lang="en-US" altLang="en-US" baseline="-25000" dirty="0">
                <a:sym typeface="Greek Symbols" pitchFamily="18" charset="2"/>
              </a:rPr>
              <a:t>1</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baseline="-25000" dirty="0">
                <a:sym typeface="Greek Symbols" pitchFamily="18" charset="2"/>
              </a:rPr>
              <a:t>2</a:t>
            </a:r>
            <a:r>
              <a:rPr lang="en-US" altLang="en-US" sz="1400" baseline="-25000" dirty="0">
                <a:sym typeface="Greek Symbols" pitchFamily="18" charset="2"/>
              </a:rPr>
              <a:t> </a:t>
            </a:r>
            <a:r>
              <a:rPr lang="en-US" altLang="en-US" baseline="-25000" dirty="0">
                <a:sym typeface="Symbol" panose="05050102010706020507" pitchFamily="18" charset="2"/>
              </a:rPr>
              <a:t>. . . </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i="1" baseline="-25000" dirty="0">
                <a:sym typeface="Greek Symbols" pitchFamily="18" charset="2"/>
              </a:rPr>
              <a:t>n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Negation: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n</a:t>
            </a:r>
            <a:r>
              <a:rPr lang="en-US" altLang="en-US"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a:t>
            </a:r>
            <a:r>
              <a:rPr lang="en-US" altLang="en-US" sz="2000" i="1" dirty="0">
                <a:sym typeface="Symbol" panose="05050102010706020507" pitchFamily="18" charset="2"/>
              </a:rPr>
              <a:t> </a:t>
            </a:r>
            <a:r>
              <a:rPr lang="en-US" altLang="en-US" i="1" dirty="0">
                <a:sym typeface="Symbol" panose="05050102010706020507" pitchFamily="18" charset="2"/>
              </a:rPr>
              <a:t>size(</a:t>
            </a:r>
            <a:r>
              <a:rPr lang="en-US" altLang="en-US" i="1"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p>
        </p:txBody>
      </p:sp>
      <p:graphicFrame>
        <p:nvGraphicFramePr>
          <p:cNvPr id="77828" name="Object 2">
            <a:extLst>
              <a:ext uri="{FF2B5EF4-FFF2-40B4-BE49-F238E27FC236}">
                <a16:creationId xmlns:a16="http://schemas.microsoft.com/office/drawing/2014/main" id="{63B73BDC-F3BD-4665-84D2-AF3E2262D8BE}"/>
              </a:ext>
            </a:extLst>
          </p:cNvPr>
          <p:cNvGraphicFramePr>
            <a:graphicFrameLocks noChangeAspect="1"/>
          </p:cNvGraphicFramePr>
          <p:nvPr>
            <p:extLst>
              <p:ext uri="{D42A27DB-BD31-4B8C-83A1-F6EECF244321}">
                <p14:modId xmlns:p14="http://schemas.microsoft.com/office/powerpoint/2010/main" val="2198509035"/>
              </p:ext>
            </p:extLst>
          </p:nvPr>
        </p:nvGraphicFramePr>
        <p:xfrm>
          <a:off x="3728416" y="3378200"/>
          <a:ext cx="2286000" cy="854075"/>
        </p:xfrm>
        <a:graphic>
          <a:graphicData uri="http://schemas.openxmlformats.org/presentationml/2006/ole">
            <mc:AlternateContent xmlns:mc="http://schemas.openxmlformats.org/markup-compatibility/2006">
              <mc:Choice xmlns:v="urn:schemas-microsoft-com:vml" Requires="v">
                <p:oleObj spid="_x0000_s6152" name="Equation" r:id="rId4" imgW="1155700" imgH="431800" progId="Equation.3">
                  <p:embed/>
                </p:oleObj>
              </mc:Choice>
              <mc:Fallback>
                <p:oleObj name="Equation" r:id="rId4" imgW="1155700" imgH="431800" progId="Equation.3">
                  <p:embed/>
                  <p:pic>
                    <p:nvPicPr>
                      <p:cNvPr id="77828" name="Object 2">
                        <a:extLst>
                          <a:ext uri="{FF2B5EF4-FFF2-40B4-BE49-F238E27FC236}">
                            <a16:creationId xmlns:a16="http://schemas.microsoft.com/office/drawing/2014/main" id="{63B73BDC-F3BD-4665-84D2-AF3E2262D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8416" y="3378200"/>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7829" name="Object 3">
            <a:extLst>
              <a:ext uri="{FF2B5EF4-FFF2-40B4-BE49-F238E27FC236}">
                <a16:creationId xmlns:a16="http://schemas.microsoft.com/office/drawing/2014/main" id="{DB4B5B34-2CC2-46E0-ADA1-80DC084DADB8}"/>
              </a:ext>
            </a:extLst>
          </p:cNvPr>
          <p:cNvGraphicFramePr>
            <a:graphicFrameLocks noChangeAspect="1"/>
          </p:cNvGraphicFramePr>
          <p:nvPr>
            <p:extLst>
              <p:ext uri="{D42A27DB-BD31-4B8C-83A1-F6EECF244321}">
                <p14:modId xmlns:p14="http://schemas.microsoft.com/office/powerpoint/2010/main" val="2073113572"/>
              </p:ext>
            </p:extLst>
          </p:nvPr>
        </p:nvGraphicFramePr>
        <p:xfrm>
          <a:off x="2806079" y="4620893"/>
          <a:ext cx="4130675" cy="836613"/>
        </p:xfrm>
        <a:graphic>
          <a:graphicData uri="http://schemas.openxmlformats.org/presentationml/2006/ole">
            <mc:AlternateContent xmlns:mc="http://schemas.openxmlformats.org/markup-compatibility/2006">
              <mc:Choice xmlns:v="urn:schemas-microsoft-com:vml" Requires="v">
                <p:oleObj spid="_x0000_s6153" name="Equation" r:id="rId6" imgW="2374900" imgH="482600" progId="Equation.3">
                  <p:embed/>
                </p:oleObj>
              </mc:Choice>
              <mc:Fallback>
                <p:oleObj name="Equation" r:id="rId6" imgW="2374900" imgH="482600" progId="Equation.3">
                  <p:embed/>
                  <p:pic>
                    <p:nvPicPr>
                      <p:cNvPr id="77829" name="Object 3">
                        <a:extLst>
                          <a:ext uri="{FF2B5EF4-FFF2-40B4-BE49-F238E27FC236}">
                            <a16:creationId xmlns:a16="http://schemas.microsoft.com/office/drawing/2014/main" id="{DB4B5B34-2CC2-46E0-ADA1-80DC084DAD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6079" y="4620893"/>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FA826EF6-8A13-43AB-AA82-CE18A68AE1B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  Running Example</a:t>
            </a:r>
          </a:p>
        </p:txBody>
      </p:sp>
      <p:sp>
        <p:nvSpPr>
          <p:cNvPr id="79875" name="Rectangle 3">
            <a:extLst>
              <a:ext uri="{FF2B5EF4-FFF2-40B4-BE49-F238E27FC236}">
                <a16:creationId xmlns:a16="http://schemas.microsoft.com/office/drawing/2014/main" id="{D2C97EEF-6D3D-4C8B-9254-896CBF0B1A67}"/>
              </a:ext>
            </a:extLst>
          </p:cNvPr>
          <p:cNvSpPr>
            <a:spLocks noGrp="1" noChangeArrowheads="1"/>
          </p:cNvSpPr>
          <p:nvPr>
            <p:ph idx="1"/>
          </p:nvPr>
        </p:nvSpPr>
        <p:spPr>
          <a:xfrm>
            <a:off x="641884" y="1490028"/>
            <a:ext cx="7873466" cy="5367972"/>
          </a:xfrm>
        </p:spPr>
        <p:txBody>
          <a:bodyPr>
            <a:normAutofit fontScale="92500" lnSpcReduction="20000"/>
          </a:bodyPr>
          <a:lstStyle/>
          <a:p>
            <a:pPr>
              <a:lnSpc>
                <a:spcPct val="90000"/>
              </a:lnSpc>
              <a:buNone/>
              <a:tabLst>
                <a:tab pos="635000" algn="l"/>
                <a:tab pos="2568575" algn="l"/>
              </a:tabLst>
            </a:pPr>
            <a:r>
              <a:rPr lang="en-US" altLang="en-US" dirty="0"/>
              <a:t>Running example: </a:t>
            </a:r>
            <a:br>
              <a:rPr lang="en-US" altLang="en-US" dirty="0"/>
            </a:br>
            <a:r>
              <a:rPr lang="en-US" altLang="en-US" dirty="0"/>
              <a:t>	</a:t>
            </a:r>
            <a:r>
              <a:rPr lang="en-US" altLang="en-US" i="1" dirty="0"/>
              <a:t>student </a:t>
            </a:r>
            <a:r>
              <a:rPr lang="en-IN" dirty="0"/>
              <a:t>⨝</a:t>
            </a:r>
            <a:r>
              <a:rPr lang="en-US" altLang="en-US" dirty="0"/>
              <a:t> </a:t>
            </a:r>
            <a:r>
              <a:rPr lang="en-US" altLang="en-US" i="1" dirty="0"/>
              <a:t>takes</a:t>
            </a:r>
          </a:p>
          <a:p>
            <a:pPr>
              <a:lnSpc>
                <a:spcPct val="90000"/>
              </a:lnSpc>
              <a:buFont typeface="Monotype Sorts" pitchFamily="-65" charset="2"/>
              <a:buNone/>
              <a:tabLst>
                <a:tab pos="635000" algn="l"/>
                <a:tab pos="2568575" algn="l"/>
              </a:tabLst>
            </a:pPr>
            <a:r>
              <a:rPr lang="en-US" altLang="en-US" dirty="0"/>
              <a:t>Catalog information for join examples:</a:t>
            </a:r>
          </a:p>
          <a:p>
            <a:pPr>
              <a:lnSpc>
                <a:spcPct val="90000"/>
              </a:lnSpc>
              <a:tabLst>
                <a:tab pos="635000" algn="l"/>
                <a:tab pos="2568575" algn="l"/>
              </a:tabLst>
            </a:pPr>
            <a:r>
              <a:rPr lang="en-US" altLang="en-US" i="1" dirty="0" err="1"/>
              <a:t>n</a:t>
            </a:r>
            <a:r>
              <a:rPr lang="en-US" altLang="en-US" i="1" baseline="-25000" dirty="0" err="1"/>
              <a:t>student</a:t>
            </a:r>
            <a:r>
              <a:rPr lang="en-US" altLang="en-US" i="1" dirty="0"/>
              <a:t> = 5</a:t>
            </a:r>
            <a:r>
              <a:rPr lang="en-US" altLang="en-US" dirty="0"/>
              <a:t>,000.</a:t>
            </a:r>
          </a:p>
          <a:p>
            <a:pPr>
              <a:lnSpc>
                <a:spcPct val="90000"/>
              </a:lnSpc>
              <a:tabLst>
                <a:tab pos="635000" algn="l"/>
                <a:tab pos="2568575" algn="l"/>
              </a:tabLst>
            </a:pPr>
            <a:r>
              <a:rPr lang="en-US" altLang="en-US" i="1" dirty="0" err="1"/>
              <a:t>f</a:t>
            </a:r>
            <a:r>
              <a:rPr lang="en-US" altLang="en-US" i="1" baseline="-25000" dirty="0" err="1"/>
              <a:t>student</a:t>
            </a:r>
            <a:r>
              <a:rPr lang="en-US" altLang="en-US" i="1" dirty="0"/>
              <a:t>  = 50, </a:t>
            </a:r>
            <a:r>
              <a:rPr lang="en-US" altLang="en-US" dirty="0"/>
              <a:t>which implies that </a:t>
            </a:r>
            <a:br>
              <a:rPr lang="en-US" altLang="en-US" dirty="0"/>
            </a:br>
            <a:r>
              <a:rPr lang="en-US" altLang="en-US" i="1" dirty="0"/>
              <a:t>	</a:t>
            </a:r>
            <a:r>
              <a:rPr lang="en-US" altLang="en-US" i="1" dirty="0" err="1"/>
              <a:t>b</a:t>
            </a:r>
            <a:r>
              <a:rPr lang="en-US" altLang="en-US" i="1" baseline="-25000" dirty="0" err="1"/>
              <a:t>student</a:t>
            </a:r>
            <a:r>
              <a:rPr lang="en-US" altLang="en-US" dirty="0"/>
              <a:t> =5000/50 = 100.</a:t>
            </a:r>
          </a:p>
          <a:p>
            <a:pPr>
              <a:lnSpc>
                <a:spcPct val="90000"/>
              </a:lnSpc>
              <a:tabLst>
                <a:tab pos="635000" algn="l"/>
                <a:tab pos="2568575" algn="l"/>
              </a:tabLst>
            </a:pPr>
            <a:r>
              <a:rPr lang="en-US" altLang="en-US" i="1" dirty="0" err="1"/>
              <a:t>n</a:t>
            </a:r>
            <a:r>
              <a:rPr lang="en-US" altLang="en-US" i="1" baseline="-25000" dirty="0" err="1"/>
              <a:t>takes</a:t>
            </a:r>
            <a:r>
              <a:rPr lang="en-US" altLang="en-US" i="1" dirty="0"/>
              <a:t> = </a:t>
            </a:r>
            <a:r>
              <a:rPr lang="en-US" altLang="en-US" dirty="0"/>
              <a:t>10000.</a:t>
            </a:r>
          </a:p>
          <a:p>
            <a:pPr>
              <a:lnSpc>
                <a:spcPct val="90000"/>
              </a:lnSpc>
              <a:tabLst>
                <a:tab pos="635000" algn="l"/>
                <a:tab pos="2568575" algn="l"/>
              </a:tabLst>
            </a:pPr>
            <a:r>
              <a:rPr lang="en-US" altLang="en-US" i="1" dirty="0" err="1"/>
              <a:t>f</a:t>
            </a:r>
            <a:r>
              <a:rPr lang="en-US" altLang="en-US" i="1" baseline="-25000" dirty="0" err="1"/>
              <a:t>takes</a:t>
            </a:r>
            <a:r>
              <a:rPr lang="en-US" altLang="en-US" baseline="-25000" dirty="0"/>
              <a:t>   </a:t>
            </a:r>
            <a:r>
              <a:rPr lang="en-US" altLang="en-US" dirty="0"/>
              <a:t>= 25, which implies that </a:t>
            </a:r>
            <a:br>
              <a:rPr lang="en-US" altLang="en-US" dirty="0"/>
            </a:br>
            <a:r>
              <a:rPr lang="en-US" altLang="en-US" dirty="0"/>
              <a:t>	</a:t>
            </a:r>
            <a:r>
              <a:rPr lang="en-US" altLang="en-US" i="1" dirty="0" err="1"/>
              <a:t>b</a:t>
            </a:r>
            <a:r>
              <a:rPr lang="en-US" altLang="en-US" i="1" baseline="-25000" dirty="0" err="1"/>
              <a:t>takes</a:t>
            </a:r>
            <a:r>
              <a:rPr lang="en-US" altLang="en-US" baseline="-25000" dirty="0"/>
              <a:t> </a:t>
            </a:r>
            <a:r>
              <a:rPr lang="en-US" altLang="en-US" dirty="0"/>
              <a:t>= 10000/25 = 400.</a:t>
            </a:r>
          </a:p>
          <a:p>
            <a:pPr>
              <a:lnSpc>
                <a:spcPct val="90000"/>
              </a:lnSpc>
              <a:tabLst>
                <a:tab pos="635000" algn="l"/>
                <a:tab pos="2568575" algn="l"/>
              </a:tabLst>
            </a:pPr>
            <a:r>
              <a:rPr lang="en-US" altLang="en-US" i="1" dirty="0"/>
              <a:t>V(ID, takes)</a:t>
            </a:r>
            <a:r>
              <a:rPr lang="en-US" altLang="en-US" dirty="0"/>
              <a:t> = 2500, which implies that on average, each student who has taken a course has taken 4 courses.</a:t>
            </a:r>
          </a:p>
          <a:p>
            <a:pPr lvl="1">
              <a:lnSpc>
                <a:spcPct val="90000"/>
              </a:lnSpc>
              <a:tabLst>
                <a:tab pos="635000" algn="l"/>
                <a:tab pos="2568575" algn="l"/>
              </a:tabLst>
            </a:pPr>
            <a:r>
              <a:rPr lang="en-US" altLang="en-US" dirty="0"/>
              <a:t>Attribute </a:t>
            </a:r>
            <a:r>
              <a:rPr lang="en-US" altLang="en-US" i="1" dirty="0"/>
              <a:t>ID</a:t>
            </a:r>
            <a:r>
              <a:rPr lang="en-US" altLang="en-US" dirty="0"/>
              <a:t> in </a:t>
            </a:r>
            <a:r>
              <a:rPr lang="en-US" altLang="en-US" i="1" dirty="0"/>
              <a:t>takes </a:t>
            </a:r>
            <a:r>
              <a:rPr lang="en-US" altLang="en-US" dirty="0"/>
              <a:t>is a foreign key referencing </a:t>
            </a:r>
            <a:r>
              <a:rPr lang="en-US" altLang="en-US" i="1" dirty="0"/>
              <a:t>student.</a:t>
            </a:r>
          </a:p>
          <a:p>
            <a:pPr lvl="1">
              <a:lnSpc>
                <a:spcPct val="90000"/>
              </a:lnSpc>
              <a:tabLst>
                <a:tab pos="635000" algn="l"/>
                <a:tab pos="2568575" algn="l"/>
              </a:tabLst>
            </a:pPr>
            <a:r>
              <a:rPr lang="en-US" altLang="en-US" i="1" dirty="0"/>
              <a:t>V</a:t>
            </a:r>
            <a:r>
              <a:rPr lang="en-US" altLang="en-US" dirty="0"/>
              <a:t>(</a:t>
            </a:r>
            <a:r>
              <a:rPr lang="en-US" altLang="en-US" i="1" dirty="0"/>
              <a:t>ID, student</a:t>
            </a:r>
            <a:r>
              <a:rPr lang="en-US" altLang="en-US" dirty="0"/>
              <a:t>)</a:t>
            </a:r>
            <a:r>
              <a:rPr lang="en-US" altLang="en-US" i="1" dirty="0"/>
              <a:t> = </a:t>
            </a:r>
            <a:r>
              <a:rPr lang="en-US" altLang="en-US" dirty="0"/>
              <a:t>5000 (</a:t>
            </a:r>
            <a:r>
              <a:rPr lang="en-US" altLang="en-US" i="1" dirty="0"/>
              <a:t>primary key!</a:t>
            </a:r>
            <a:r>
              <a:rPr lang="en-US" altLang="en-US" dirty="0"/>
              <a:t>)</a:t>
            </a:r>
          </a:p>
          <a:p>
            <a:pPr>
              <a:lnSpc>
                <a:spcPct val="90000"/>
              </a:lnSpc>
              <a:buFont typeface="Monotype Sorts" pitchFamily="-65" charset="2"/>
              <a:buNone/>
              <a:tabLst>
                <a:tab pos="635000" algn="l"/>
                <a:tab pos="2568575" algn="l"/>
              </a:tabLst>
            </a:pPr>
            <a:r>
              <a:rPr lang="en-US" altLang="en-US" i="1"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314F7A57-1A86-4D79-8FA6-C690DD6D681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a:t>
            </a:r>
          </a:p>
        </p:txBody>
      </p:sp>
      <p:sp>
        <p:nvSpPr>
          <p:cNvPr id="81923" name="Rectangle 3">
            <a:extLst>
              <a:ext uri="{FF2B5EF4-FFF2-40B4-BE49-F238E27FC236}">
                <a16:creationId xmlns:a16="http://schemas.microsoft.com/office/drawing/2014/main" id="{033E0BC4-167E-4CFA-AE98-7AD901C33D22}"/>
              </a:ext>
            </a:extLst>
          </p:cNvPr>
          <p:cNvSpPr>
            <a:spLocks noGrp="1" noChangeArrowheads="1"/>
          </p:cNvSpPr>
          <p:nvPr>
            <p:ph idx="1"/>
          </p:nvPr>
        </p:nvSpPr>
        <p:spPr>
          <a:xfrm>
            <a:off x="673768" y="1102497"/>
            <a:ext cx="7796464" cy="5367972"/>
          </a:xfrm>
        </p:spPr>
        <p:txBody>
          <a:bodyPr>
            <a:normAutofit fontScale="92500" lnSpcReduction="10000"/>
          </a:bodyPr>
          <a:lstStyle/>
          <a:p>
            <a:r>
              <a:rPr lang="en-US" altLang="en-US" dirty="0"/>
              <a:t>The Cartesian product </a:t>
            </a:r>
            <a:r>
              <a:rPr lang="en-US" altLang="en-US" i="1" dirty="0"/>
              <a:t>r</a:t>
            </a:r>
            <a:r>
              <a:rPr lang="en-US" altLang="en-US" dirty="0"/>
              <a:t>  x </a:t>
            </a:r>
            <a:r>
              <a:rPr lang="en-US" altLang="en-US" i="1" dirty="0"/>
              <a:t>s </a:t>
            </a:r>
            <a:r>
              <a:rPr lang="en-US" altLang="en-US" dirty="0"/>
              <a:t>contains </a:t>
            </a:r>
            <a:r>
              <a:rPr lang="en-US" altLang="en-US" i="1" dirty="0" err="1"/>
              <a:t>n</a:t>
            </a:r>
            <a:r>
              <a:rPr lang="en-US" altLang="en-US" i="1" baseline="-25000" dirty="0" err="1"/>
              <a:t>r</a:t>
            </a:r>
            <a:r>
              <a:rPr lang="en-US" altLang="en-US" i="1" baseline="-25000" dirty="0"/>
              <a:t> </a:t>
            </a:r>
            <a:r>
              <a:rPr lang="en-US" altLang="en-US" i="1" dirty="0"/>
              <a:t>.n</a:t>
            </a:r>
            <a:r>
              <a:rPr lang="en-US" altLang="en-US" i="1" baseline="-25000" dirty="0"/>
              <a:t>s</a:t>
            </a:r>
            <a:r>
              <a:rPr lang="en-US" altLang="en-US" i="1" dirty="0"/>
              <a:t> </a:t>
            </a:r>
            <a:r>
              <a:rPr lang="en-US" altLang="en-US" dirty="0"/>
              <a:t>tuples; each tuple occupies </a:t>
            </a:r>
            <a:r>
              <a:rPr lang="en-US" altLang="en-US" i="1" dirty="0" err="1"/>
              <a:t>s</a:t>
            </a:r>
            <a:r>
              <a:rPr lang="en-US" altLang="en-US" i="1" baseline="-25000" dirty="0" err="1"/>
              <a:t>r</a:t>
            </a:r>
            <a:r>
              <a:rPr lang="en-US" altLang="en-US" i="1" dirty="0"/>
              <a:t> + </a:t>
            </a:r>
            <a:r>
              <a:rPr lang="en-US" altLang="en-US" i="1" dirty="0" err="1"/>
              <a:t>s</a:t>
            </a:r>
            <a:r>
              <a:rPr lang="en-US" altLang="en-US" i="1" baseline="-25000" dirty="0" err="1"/>
              <a:t>s</a:t>
            </a:r>
            <a:r>
              <a:rPr lang="en-US" altLang="en-US" i="1" dirty="0"/>
              <a:t> </a:t>
            </a:r>
            <a:r>
              <a:rPr lang="en-US" altLang="en-US" dirty="0"/>
              <a:t>bytes.</a:t>
            </a:r>
          </a:p>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 then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the same as </a:t>
            </a:r>
            <a:r>
              <a:rPr lang="en-US" altLang="en-US" i="1" dirty="0">
                <a:sym typeface="Symbol" panose="05050102010706020507" pitchFamily="18" charset="2"/>
              </a:rPr>
              <a:t>r  </a:t>
            </a:r>
            <a:r>
              <a:rPr lang="en-US" altLang="en-US" dirty="0">
                <a:sym typeface="Symbol" panose="05050102010706020507" pitchFamily="18" charset="2"/>
              </a:rPr>
              <a:t>x </a:t>
            </a:r>
            <a:r>
              <a:rPr lang="en-US" altLang="en-US" i="1" dirty="0">
                <a:sym typeface="Symbol" panose="05050102010706020507" pitchFamily="18" charset="2"/>
              </a:rPr>
              <a:t>s. </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a key for </a:t>
            </a:r>
            <a:r>
              <a:rPr lang="en-US" altLang="en-US" i="1" dirty="0">
                <a:sym typeface="Symbol" panose="05050102010706020507" pitchFamily="18" charset="2"/>
              </a:rPr>
              <a:t>R</a:t>
            </a:r>
            <a:r>
              <a:rPr lang="en-US" altLang="en-US" dirty="0">
                <a:sym typeface="Symbol" panose="05050102010706020507" pitchFamily="18" charset="2"/>
              </a:rPr>
              <a:t>, then a tuple of </a:t>
            </a:r>
            <a:r>
              <a:rPr lang="en-US" altLang="en-US" i="1" dirty="0">
                <a:sym typeface="Symbol" panose="05050102010706020507" pitchFamily="18" charset="2"/>
              </a:rPr>
              <a:t>s</a:t>
            </a:r>
            <a:r>
              <a:rPr lang="en-US" altLang="en-US" dirty="0">
                <a:sym typeface="Symbol" panose="05050102010706020507" pitchFamily="18" charset="2"/>
              </a:rPr>
              <a:t> will join with at most one tuple from </a:t>
            </a:r>
            <a:r>
              <a:rPr lang="en-US" altLang="en-US" i="1" dirty="0">
                <a:sym typeface="Symbol" panose="05050102010706020507" pitchFamily="18" charset="2"/>
              </a:rPr>
              <a:t>r</a:t>
            </a:r>
            <a:endParaRPr lang="en-US" altLang="en-US" dirty="0">
              <a:sym typeface="Symbol" panose="05050102010706020507" pitchFamily="18" charset="2"/>
            </a:endParaRPr>
          </a:p>
          <a:p>
            <a:pPr lvl="1"/>
            <a:r>
              <a:rPr lang="en-US" altLang="en-US" dirty="0">
                <a:sym typeface="Symbol" panose="05050102010706020507" pitchFamily="18" charset="2"/>
              </a:rPr>
              <a:t>therefore, the number of tuples in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r>
              <a:rPr lang="en-US" altLang="en-US" dirty="0">
                <a:sym typeface="Symbol" panose="05050102010706020507" pitchFamily="18" charset="2"/>
              </a:rPr>
              <a:t> is no greater than the number of tuples in </a:t>
            </a:r>
            <a:r>
              <a:rPr lang="en-US" altLang="en-US" i="1" dirty="0">
                <a:sym typeface="Symbol" panose="05050102010706020507" pitchFamily="18" charset="2"/>
              </a:rPr>
              <a:t>s.</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in </a:t>
            </a:r>
            <a:r>
              <a:rPr lang="en-US" altLang="en-US" dirty="0">
                <a:sym typeface="Symbol" panose="05050102010706020507" pitchFamily="18" charset="2"/>
              </a:rPr>
              <a:t>S is a foreign key in </a:t>
            </a:r>
            <a:r>
              <a:rPr lang="en-US" altLang="en-US" i="1" dirty="0">
                <a:sym typeface="Symbol" panose="05050102010706020507" pitchFamily="18" charset="2"/>
              </a:rPr>
              <a:t>S</a:t>
            </a:r>
            <a:r>
              <a:rPr lang="en-US" altLang="en-US" dirty="0">
                <a:sym typeface="Symbol" panose="05050102010706020507" pitchFamily="18" charset="2"/>
              </a:rPr>
              <a:t> referencing </a:t>
            </a:r>
            <a:r>
              <a:rPr lang="en-US" altLang="en-US" i="1" dirty="0">
                <a:sym typeface="Symbol" panose="05050102010706020507" pitchFamily="18" charset="2"/>
              </a:rPr>
              <a:t>R, </a:t>
            </a:r>
            <a:r>
              <a:rPr lang="en-US" altLang="en-US" dirty="0">
                <a:sym typeface="Symbol" panose="05050102010706020507" pitchFamily="18" charset="2"/>
              </a:rPr>
              <a:t>then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exactly the same as the number of tuples in </a:t>
            </a:r>
            <a:r>
              <a:rPr lang="en-US" altLang="en-US" i="1" dirty="0">
                <a:sym typeface="Symbol" panose="05050102010706020507" pitchFamily="18" charset="2"/>
              </a:rPr>
              <a:t>s.</a:t>
            </a:r>
          </a:p>
          <a:p>
            <a:pPr lvl="2"/>
            <a:r>
              <a:rPr lang="en-US" altLang="en-US" dirty="0">
                <a:sym typeface="Symbol" panose="05050102010706020507" pitchFamily="18" charset="2"/>
              </a:rPr>
              <a:t>The case for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being a foreign key referencing </a:t>
            </a:r>
            <a:r>
              <a:rPr lang="en-US" altLang="en-US" i="1" dirty="0">
                <a:sym typeface="Symbol" panose="05050102010706020507" pitchFamily="18" charset="2"/>
              </a:rPr>
              <a:t>S</a:t>
            </a:r>
            <a:r>
              <a:rPr lang="en-US" altLang="en-US" dirty="0">
                <a:sym typeface="Symbol" panose="05050102010706020507" pitchFamily="18" charset="2"/>
              </a:rPr>
              <a:t> is symmetric.</a:t>
            </a:r>
          </a:p>
          <a:p>
            <a:r>
              <a:rPr lang="en-US" altLang="en-US" dirty="0">
                <a:sym typeface="Symbol" panose="05050102010706020507" pitchFamily="18" charset="2"/>
              </a:rPr>
              <a:t>In the example query </a:t>
            </a:r>
            <a:r>
              <a:rPr lang="en-US" altLang="en-US" i="1" dirty="0">
                <a:sym typeface="Symbol" panose="05050102010706020507" pitchFamily="18" charset="2"/>
              </a:rPr>
              <a:t>student </a:t>
            </a:r>
            <a:r>
              <a:rPr lang="en-IN" dirty="0"/>
              <a:t>⋈</a:t>
            </a:r>
            <a:r>
              <a:rPr lang="en-US" altLang="en-US" i="1" dirty="0">
                <a:sym typeface="Symbol" panose="05050102010706020507" pitchFamily="18" charset="2"/>
              </a:rPr>
              <a:t> takes, ID </a:t>
            </a:r>
            <a:r>
              <a:rPr lang="en-US" altLang="en-US" dirty="0">
                <a:sym typeface="Symbol" panose="05050102010706020507" pitchFamily="18" charset="2"/>
              </a:rPr>
              <a:t>in </a:t>
            </a:r>
            <a:r>
              <a:rPr lang="en-US" altLang="en-US" i="1" dirty="0">
                <a:sym typeface="Symbol" panose="05050102010706020507" pitchFamily="18" charset="2"/>
              </a:rPr>
              <a:t> takes</a:t>
            </a:r>
            <a:r>
              <a:rPr lang="en-US" altLang="en-US" dirty="0">
                <a:sym typeface="Symbol" panose="05050102010706020507" pitchFamily="18" charset="2"/>
              </a:rPr>
              <a:t> is a foreign key referencing </a:t>
            </a:r>
            <a:r>
              <a:rPr lang="en-US" altLang="en-US" i="1" dirty="0">
                <a:sym typeface="Symbol" panose="05050102010706020507" pitchFamily="18" charset="2"/>
              </a:rPr>
              <a:t>student</a:t>
            </a:r>
          </a:p>
          <a:p>
            <a:pPr lvl="1"/>
            <a:r>
              <a:rPr lang="en-US" altLang="en-US" i="1" dirty="0">
                <a:sym typeface="Symbol" panose="05050102010706020507" pitchFamily="18" charset="2"/>
              </a:rPr>
              <a:t> </a:t>
            </a:r>
            <a:r>
              <a:rPr lang="en-US" altLang="en-US" dirty="0">
                <a:sym typeface="Symbol" panose="05050102010706020507" pitchFamily="18" charset="2"/>
              </a:rPr>
              <a:t>hence, the result has exactly </a:t>
            </a:r>
            <a:r>
              <a:rPr lang="en-US" altLang="en-US" i="1" dirty="0" err="1">
                <a:sym typeface="Symbol" panose="05050102010706020507" pitchFamily="18" charset="2"/>
              </a:rPr>
              <a:t>n</a:t>
            </a:r>
            <a:r>
              <a:rPr lang="en-US" altLang="en-US" i="1" baseline="-25000" dirty="0" err="1">
                <a:sym typeface="Symbol" panose="05050102010706020507" pitchFamily="18" charset="2"/>
              </a:rPr>
              <a:t>takes</a:t>
            </a:r>
            <a:r>
              <a:rPr lang="en-US" altLang="en-US" i="1" baseline="-25000" dirty="0">
                <a:sym typeface="Symbol" panose="05050102010706020507" pitchFamily="18" charset="2"/>
              </a:rPr>
              <a:t> </a:t>
            </a:r>
            <a:r>
              <a:rPr lang="en-US" altLang="en-US" dirty="0">
                <a:sym typeface="Symbol" panose="05050102010706020507" pitchFamily="18" charset="2"/>
              </a:rPr>
              <a:t>tuples, which is 10000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0AB19342-4FF9-4A9B-B2BA-C0A3F546104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3971" name="Rectangle 3">
            <a:extLst>
              <a:ext uri="{FF2B5EF4-FFF2-40B4-BE49-F238E27FC236}">
                <a16:creationId xmlns:a16="http://schemas.microsoft.com/office/drawing/2014/main" id="{453F706E-437A-424E-8BAC-8F39FBBEE50D}"/>
              </a:ext>
            </a:extLst>
          </p:cNvPr>
          <p:cNvSpPr>
            <a:spLocks noGrp="1" noChangeArrowheads="1"/>
          </p:cNvSpPr>
          <p:nvPr>
            <p:ph idx="1"/>
          </p:nvPr>
        </p:nvSpPr>
        <p:spPr>
          <a:xfrm>
            <a:off x="655776" y="1690689"/>
            <a:ext cx="7652085" cy="5367972"/>
          </a:xfrm>
        </p:spPr>
        <p:txBody>
          <a:bodyPr>
            <a:normAutofit fontScale="92500" lnSpcReduction="10000"/>
          </a:bodyPr>
          <a:lstStyle/>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A</a:t>
            </a:r>
            <a:r>
              <a:rPr lang="en-US" altLang="en-US" dirty="0">
                <a:sym typeface="Symbol" panose="05050102010706020507" pitchFamily="18" charset="2"/>
              </a:rPr>
              <a:t>} is not a key for </a:t>
            </a:r>
            <a:r>
              <a:rPr lang="en-US" altLang="en-US" i="1" dirty="0">
                <a:sym typeface="Symbol" panose="05050102010706020507" pitchFamily="18" charset="2"/>
              </a:rPr>
              <a:t>R</a:t>
            </a:r>
            <a:r>
              <a:rPr lang="en-US" altLang="en-US" dirty="0">
                <a:sym typeface="Symbol" panose="05050102010706020507" pitchFamily="18" charset="2"/>
              </a:rPr>
              <a:t> or </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If we assume that every tuple </a:t>
            </a:r>
            <a:r>
              <a:rPr lang="en-US" altLang="en-US" i="1" dirty="0">
                <a:sym typeface="Symbol" panose="05050102010706020507" pitchFamily="18" charset="2"/>
              </a:rPr>
              <a:t>t </a:t>
            </a:r>
            <a:r>
              <a:rPr lang="en-US" altLang="en-US" dirty="0">
                <a:sym typeface="Symbol" panose="05050102010706020507" pitchFamily="18" charset="2"/>
              </a:rPr>
              <a:t>in </a:t>
            </a:r>
            <a:r>
              <a:rPr lang="en-US" altLang="en-US" i="1" dirty="0">
                <a:sym typeface="Symbol" panose="05050102010706020507" pitchFamily="18" charset="2"/>
              </a:rPr>
              <a:t>R </a:t>
            </a:r>
            <a:r>
              <a:rPr lang="en-US" altLang="en-US" dirty="0">
                <a:sym typeface="Symbol" panose="05050102010706020507" pitchFamily="18" charset="2"/>
              </a:rPr>
              <a:t>produces tuples in </a:t>
            </a:r>
            <a:r>
              <a:rPr lang="en-US" altLang="en-US" i="1" dirty="0">
                <a:sym typeface="Symbol" panose="05050102010706020507" pitchFamily="18" charset="2"/>
              </a:rPr>
              <a:t>R    S,</a:t>
            </a:r>
            <a:r>
              <a:rPr lang="en-US" altLang="en-US" dirty="0">
                <a:sym typeface="Symbol" panose="05050102010706020507" pitchFamily="18" charset="2"/>
              </a:rPr>
              <a:t>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is estimated to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If the reverse is true, the estimate obtained will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The lower of these two estimates is probably the more accurate one.</a:t>
            </a:r>
          </a:p>
          <a:p>
            <a:r>
              <a:rPr lang="en-US" altLang="en-US" dirty="0">
                <a:sym typeface="Symbol" panose="05050102010706020507" pitchFamily="18" charset="2"/>
              </a:rPr>
              <a:t>Can improve on above if histograms are available</a:t>
            </a:r>
          </a:p>
          <a:p>
            <a:pPr lvl="1"/>
            <a:r>
              <a:rPr lang="en-US" altLang="en-US" dirty="0"/>
              <a:t>Use formula similar to above, for each cell of histograms on the two relations </a:t>
            </a:r>
          </a:p>
        </p:txBody>
      </p:sp>
      <p:graphicFrame>
        <p:nvGraphicFramePr>
          <p:cNvPr id="83972" name="Object 2">
            <a:extLst>
              <a:ext uri="{FF2B5EF4-FFF2-40B4-BE49-F238E27FC236}">
                <a16:creationId xmlns:a16="http://schemas.microsoft.com/office/drawing/2014/main" id="{799F05C6-5B00-47E1-8A10-FB2E19EAA216}"/>
              </a:ext>
            </a:extLst>
          </p:cNvPr>
          <p:cNvGraphicFramePr>
            <a:graphicFrameLocks noChangeAspect="1"/>
          </p:cNvGraphicFramePr>
          <p:nvPr>
            <p:extLst>
              <p:ext uri="{D42A27DB-BD31-4B8C-83A1-F6EECF244321}">
                <p14:modId xmlns:p14="http://schemas.microsoft.com/office/powerpoint/2010/main" val="2465645862"/>
              </p:ext>
            </p:extLst>
          </p:nvPr>
        </p:nvGraphicFramePr>
        <p:xfrm>
          <a:off x="1975195" y="2711452"/>
          <a:ext cx="722312" cy="609600"/>
        </p:xfrm>
        <a:graphic>
          <a:graphicData uri="http://schemas.openxmlformats.org/presentationml/2006/ole">
            <mc:AlternateContent xmlns:mc="http://schemas.openxmlformats.org/markup-compatibility/2006">
              <mc:Choice xmlns:v="urn:schemas-microsoft-com:vml" Requires="v">
                <p:oleObj spid="_x0000_s7176" name="Equation" r:id="rId4" imgW="723900" imgH="609600" progId="Equation.3">
                  <p:embed/>
                </p:oleObj>
              </mc:Choice>
              <mc:Fallback>
                <p:oleObj name="Equation" r:id="rId4" imgW="723900" imgH="609600" progId="Equation.3">
                  <p:embed/>
                  <p:pic>
                    <p:nvPicPr>
                      <p:cNvPr id="83972" name="Object 2">
                        <a:extLst>
                          <a:ext uri="{FF2B5EF4-FFF2-40B4-BE49-F238E27FC236}">
                            <a16:creationId xmlns:a16="http://schemas.microsoft.com/office/drawing/2014/main" id="{799F05C6-5B00-47E1-8A10-FB2E19EAA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5195" y="2711452"/>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3" name="Object 3">
            <a:extLst>
              <a:ext uri="{FF2B5EF4-FFF2-40B4-BE49-F238E27FC236}">
                <a16:creationId xmlns:a16="http://schemas.microsoft.com/office/drawing/2014/main" id="{7A835DD4-2EAD-4678-8CA1-83AD2E948EAE}"/>
              </a:ext>
            </a:extLst>
          </p:cNvPr>
          <p:cNvGraphicFramePr>
            <a:graphicFrameLocks noChangeAspect="1"/>
          </p:cNvGraphicFramePr>
          <p:nvPr>
            <p:extLst>
              <p:ext uri="{D42A27DB-BD31-4B8C-83A1-F6EECF244321}">
                <p14:modId xmlns:p14="http://schemas.microsoft.com/office/powerpoint/2010/main" val="433478738"/>
              </p:ext>
            </p:extLst>
          </p:nvPr>
        </p:nvGraphicFramePr>
        <p:xfrm>
          <a:off x="1986307" y="4311899"/>
          <a:ext cx="711200" cy="609600"/>
        </p:xfrm>
        <a:graphic>
          <a:graphicData uri="http://schemas.openxmlformats.org/presentationml/2006/ole">
            <mc:AlternateContent xmlns:mc="http://schemas.openxmlformats.org/markup-compatibility/2006">
              <mc:Choice xmlns:v="urn:schemas-microsoft-com:vml" Requires="v">
                <p:oleObj spid="_x0000_s7177" name="Equation" r:id="rId6" imgW="711200" imgH="609600" progId="Equation.3">
                  <p:embed/>
                </p:oleObj>
              </mc:Choice>
              <mc:Fallback>
                <p:oleObj name="Equation" r:id="rId6" imgW="711200" imgH="609600" progId="Equation.3">
                  <p:embed/>
                  <p:pic>
                    <p:nvPicPr>
                      <p:cNvPr id="83973" name="Object 3">
                        <a:extLst>
                          <a:ext uri="{FF2B5EF4-FFF2-40B4-BE49-F238E27FC236}">
                            <a16:creationId xmlns:a16="http://schemas.microsoft.com/office/drawing/2014/main" id="{7A835DD4-2EAD-4678-8CA1-83AD2E948E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6307" y="4311899"/>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3974" name="AutoShape 6">
            <a:extLst>
              <a:ext uri="{FF2B5EF4-FFF2-40B4-BE49-F238E27FC236}">
                <a16:creationId xmlns:a16="http://schemas.microsoft.com/office/drawing/2014/main" id="{4ED660ED-50BB-4EAF-940E-64528E92EFBB}"/>
              </a:ext>
            </a:extLst>
          </p:cNvPr>
          <p:cNvSpPr>
            <a:spLocks noChangeArrowheads="1"/>
          </p:cNvSpPr>
          <p:nvPr/>
        </p:nvSpPr>
        <p:spPr bwMode="auto">
          <a:xfrm rot="5400000">
            <a:off x="6578881" y="1455531"/>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8F2D20B7-60A0-4B85-91B1-82F9610E7F41}"/>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Estimation of the Size of Joins (Cont.)</a:t>
            </a:r>
          </a:p>
        </p:txBody>
      </p:sp>
      <p:sp>
        <p:nvSpPr>
          <p:cNvPr id="86019" name="Rectangle 3">
            <a:extLst>
              <a:ext uri="{FF2B5EF4-FFF2-40B4-BE49-F238E27FC236}">
                <a16:creationId xmlns:a16="http://schemas.microsoft.com/office/drawing/2014/main" id="{11DFF1FD-CE11-4E85-AD10-1BC936EE5AA6}"/>
              </a:ext>
            </a:extLst>
          </p:cNvPr>
          <p:cNvSpPr>
            <a:spLocks noGrp="1" noChangeArrowheads="1"/>
          </p:cNvSpPr>
          <p:nvPr>
            <p:ph idx="1"/>
          </p:nvPr>
        </p:nvSpPr>
        <p:spPr>
          <a:xfrm>
            <a:off x="717082" y="2016897"/>
            <a:ext cx="7709835" cy="5367972"/>
          </a:xfrm>
        </p:spPr>
        <p:txBody>
          <a:bodyPr/>
          <a:lstStyle/>
          <a:p>
            <a:r>
              <a:rPr lang="en-US" altLang="en-US" dirty="0"/>
              <a:t>Compute the size estimates for </a:t>
            </a:r>
            <a:r>
              <a:rPr lang="en-US" altLang="en-US" i="1" dirty="0"/>
              <a:t>depositor </a:t>
            </a:r>
            <a:r>
              <a:rPr lang="en-IN" dirty="0"/>
              <a:t>⨝</a:t>
            </a:r>
            <a:r>
              <a:rPr lang="en-US" altLang="en-US" dirty="0">
                <a:sym typeface="Symbol" panose="05050102010706020507" pitchFamily="18" charset="2"/>
              </a:rPr>
              <a:t> </a:t>
            </a:r>
            <a:r>
              <a:rPr lang="en-US" altLang="en-US" i="1" dirty="0"/>
              <a:t>customer</a:t>
            </a:r>
            <a:r>
              <a:rPr lang="en-US" altLang="en-US" dirty="0"/>
              <a:t> without using information about foreign keys:</a:t>
            </a:r>
          </a:p>
          <a:p>
            <a:pPr lvl="1"/>
            <a:r>
              <a:rPr lang="en-US" altLang="en-US" i="1" dirty="0"/>
              <a:t>V(ID, takes) = </a:t>
            </a:r>
            <a:r>
              <a:rPr lang="en-US" altLang="en-US" dirty="0"/>
              <a:t>2500, and</a:t>
            </a:r>
            <a:br>
              <a:rPr lang="en-US" altLang="en-US" dirty="0"/>
            </a:br>
            <a:r>
              <a:rPr lang="en-US" altLang="en-US" i="1" dirty="0"/>
              <a:t>V(ID, student) </a:t>
            </a:r>
            <a:r>
              <a:rPr lang="en-US" altLang="en-US" dirty="0"/>
              <a:t>= 5000</a:t>
            </a:r>
          </a:p>
          <a:p>
            <a:pPr lvl="1"/>
            <a:r>
              <a:rPr lang="en-US" altLang="en-US" dirty="0"/>
              <a:t>The two estimates are 5000 * 10000/2500 = 20,000 and 5000 * 10000/5000 = 10000</a:t>
            </a:r>
          </a:p>
          <a:p>
            <a:pPr lvl="1"/>
            <a:r>
              <a:rPr lang="en-US" altLang="en-US" dirty="0"/>
              <a:t>We choose the lower estimate, which in this case, is the same as our earlier computation using foreign keys.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0EF026D3-1C62-4F9B-83DF-E48C514F7D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for Other Operations</a:t>
            </a:r>
          </a:p>
        </p:txBody>
      </p:sp>
      <p:sp>
        <p:nvSpPr>
          <p:cNvPr id="88067" name="Rectangle 3">
            <a:extLst>
              <a:ext uri="{FF2B5EF4-FFF2-40B4-BE49-F238E27FC236}">
                <a16:creationId xmlns:a16="http://schemas.microsoft.com/office/drawing/2014/main" id="{835D04BD-25AA-4350-AEBE-DCE43ACCA9DA}"/>
              </a:ext>
            </a:extLst>
          </p:cNvPr>
          <p:cNvSpPr>
            <a:spLocks noGrp="1" noChangeArrowheads="1"/>
          </p:cNvSpPr>
          <p:nvPr>
            <p:ph idx="1"/>
          </p:nvPr>
        </p:nvSpPr>
        <p:spPr>
          <a:xfrm>
            <a:off x="702644" y="1690689"/>
            <a:ext cx="7738712" cy="5367972"/>
          </a:xfrm>
        </p:spPr>
        <p:txBody>
          <a:bodyPr/>
          <a:lstStyle/>
          <a:p>
            <a:r>
              <a:rPr lang="en-US" altLang="en-US" dirty="0"/>
              <a:t>Projection:  estimated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Aggregation : estimated size of </a:t>
            </a:r>
            <a:r>
              <a:rPr lang="en-IN" altLang="en-US" i="1" baseline="-25000" dirty="0">
                <a:sym typeface="Symbol" panose="05050102010706020507" pitchFamily="18" charset="2"/>
              </a:rPr>
              <a:t>G</a:t>
            </a:r>
            <a:r>
              <a:rPr lang="en-IN" dirty="0"/>
              <a:t>𝛾</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r>
              <a:rPr lang="en-US" altLang="en-US" dirty="0">
                <a:sym typeface="Symbol" panose="05050102010706020507" pitchFamily="18" charset="2"/>
              </a:rPr>
              <a:t>Set operations</a:t>
            </a:r>
          </a:p>
          <a:p>
            <a:pPr lvl="1"/>
            <a:r>
              <a:rPr lang="en-US" altLang="en-US" dirty="0">
                <a:sym typeface="Symbol" panose="05050102010706020507" pitchFamily="18" charset="2"/>
              </a:rPr>
              <a:t> For unions/intersections of selections on the same relation: rewrite and use size estimate for selections</a:t>
            </a:r>
          </a:p>
          <a:p>
            <a:pPr lvl="2"/>
            <a:r>
              <a:rPr lang="en-US" altLang="en-US" dirty="0">
                <a:sym typeface="Symbol" panose="05050102010706020507" pitchFamily="18" charset="2"/>
              </a:rPr>
              <a:t>E.g., </a:t>
            </a:r>
            <a:r>
              <a:rPr lang="en-US" altLang="en-US" baseline="-25000" dirty="0">
                <a:sym typeface="Symbol" panose="05050102010706020507" pitchFamily="18" charset="2"/>
              </a:rPr>
              <a:t>1</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baseline="-25000" dirty="0">
                <a:sym typeface="Symbol" panose="05050102010706020507" pitchFamily="18" charset="2"/>
              </a:rPr>
              <a:t>2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can be rewritten as </a:t>
            </a:r>
            <a:r>
              <a:rPr lang="en-US" altLang="en-US" baseline="-25000" dirty="0">
                <a:sym typeface="Symbol" panose="05050102010706020507" pitchFamily="18" charset="2"/>
              </a:rPr>
              <a:t>1 or  2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r>
              <a:rPr lang="en-US" altLang="en-US" dirty="0">
                <a:sym typeface="Symbol" panose="05050102010706020507" pitchFamily="18" charset="2"/>
              </a:rPr>
              <a:t>For operations on different relations:</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   </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minimum size of</a:t>
            </a:r>
            <a:r>
              <a:rPr lang="en-US" altLang="en-US" i="1" dirty="0">
                <a:sym typeface="Symbol" panose="05050102010706020507" pitchFamily="18" charset="2"/>
              </a:rPr>
              <a:t> r</a:t>
            </a:r>
            <a:r>
              <a:rPr lang="en-US" altLang="en-US" dirty="0">
                <a:sym typeface="Symbol" panose="05050102010706020507" pitchFamily="18" charset="2"/>
              </a:rPr>
              <a:t> and size of </a:t>
            </a:r>
            <a:r>
              <a:rPr lang="en-US" altLang="en-US" i="1" dirty="0">
                <a:sym typeface="Symbol" panose="05050102010706020507" pitchFamily="18" charset="2"/>
              </a:rPr>
              <a:t>s.</a:t>
            </a:r>
          </a:p>
          <a:p>
            <a:pPr lvl="2"/>
            <a:r>
              <a:rPr lang="en-US" altLang="en-US" dirty="0">
                <a:sym typeface="Symbol" panose="05050102010706020507" pitchFamily="18" charset="2"/>
              </a:rPr>
              <a:t>estimated size of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 </a:t>
            </a:r>
            <a:r>
              <a:rPr lang="en-US" altLang="en-US" dirty="0">
                <a:sym typeface="Symbol" panose="05050102010706020507" pitchFamily="18" charset="2"/>
              </a:rPr>
              <a:t>  = </a:t>
            </a:r>
            <a:r>
              <a:rPr lang="en-US" altLang="en-US" i="1" dirty="0">
                <a:sym typeface="Symbol" panose="05050102010706020507" pitchFamily="18" charset="2"/>
              </a:rPr>
              <a:t>r.</a:t>
            </a:r>
          </a:p>
          <a:p>
            <a:pPr lvl="2"/>
            <a:r>
              <a:rPr lang="en-US" altLang="en-US" u="sng" dirty="0">
                <a:sym typeface="Symbol" panose="05050102010706020507" pitchFamily="18" charset="2"/>
              </a:rPr>
              <a:t>All the three estimates may be quite inaccurate, but provide upper bounds on the sizes</a:t>
            </a:r>
            <a:r>
              <a:rPr lang="en-US" altLang="en-US" dirty="0">
                <a:sym typeface="Symbol" panose="05050102010706020507" pitchFamily="18" charset="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multiple parse trees</a:t>
            </a:r>
          </a:p>
        </p:txBody>
      </p:sp>
      <p:sp>
        <p:nvSpPr>
          <p:cNvPr id="3" name="Content Placeholder 2"/>
          <p:cNvSpPr>
            <a:spLocks noGrp="1"/>
          </p:cNvSpPr>
          <p:nvPr>
            <p:ph idx="1"/>
          </p:nvPr>
        </p:nvSpPr>
        <p:spPr/>
        <p:txBody>
          <a:bodyPr>
            <a:normAutofit/>
          </a:bodyPr>
          <a:lstStyle/>
          <a:p>
            <a:r>
              <a:rPr lang="en-US" dirty="0"/>
              <a:t>However, there are multiple options of parse trees</a:t>
            </a:r>
          </a:p>
          <a:p>
            <a:r>
              <a:rPr lang="en-US" dirty="0"/>
              <a:t>For relational algebra</a:t>
            </a:r>
          </a:p>
          <a:p>
            <a:pPr lvl="1"/>
            <a:r>
              <a:rPr lang="en-US" dirty="0"/>
              <a:t>Joins are associative</a:t>
            </a:r>
          </a:p>
          <a:p>
            <a:pPr lvl="1"/>
            <a:r>
              <a:rPr lang="en-US" dirty="0"/>
              <a:t>Selection are commutative</a:t>
            </a:r>
          </a:p>
          <a:p>
            <a:pPr lvl="1"/>
            <a:r>
              <a:rPr lang="en-US" dirty="0"/>
              <a:t>Same as projection</a:t>
            </a:r>
          </a:p>
          <a:p>
            <a:pPr lvl="1"/>
            <a:r>
              <a:rPr lang="en-US" dirty="0"/>
              <a:t>Also there are some distributive properties</a:t>
            </a:r>
          </a:p>
        </p:txBody>
      </p:sp>
    </p:spTree>
    <p:extLst>
      <p:ext uri="{BB962C8B-B14F-4D97-AF65-F5344CB8AC3E}">
        <p14:creationId xmlns:p14="http://schemas.microsoft.com/office/powerpoint/2010/main" val="2527451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862FACA3-B16F-43DF-99D3-DB232E1C5D77}"/>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Size Estimation (Cont.)</a:t>
            </a:r>
          </a:p>
        </p:txBody>
      </p:sp>
      <p:sp>
        <p:nvSpPr>
          <p:cNvPr id="90115" name="Rectangle 3">
            <a:extLst>
              <a:ext uri="{FF2B5EF4-FFF2-40B4-BE49-F238E27FC236}">
                <a16:creationId xmlns:a16="http://schemas.microsoft.com/office/drawing/2014/main" id="{524F5F84-A0A9-4A8E-AFC0-3007A07C450B}"/>
              </a:ext>
            </a:extLst>
          </p:cNvPr>
          <p:cNvSpPr>
            <a:spLocks noGrp="1" noChangeArrowheads="1"/>
          </p:cNvSpPr>
          <p:nvPr>
            <p:ph idx="1"/>
          </p:nvPr>
        </p:nvSpPr>
        <p:spPr>
          <a:xfrm>
            <a:off x="731520" y="1490028"/>
            <a:ext cx="7680960" cy="5367972"/>
          </a:xfrm>
        </p:spPr>
        <p:txBody>
          <a:bodyPr/>
          <a:lstStyle/>
          <a:p>
            <a:r>
              <a:rPr lang="en-US" altLang="en-US" dirty="0">
                <a:sym typeface="Symbol" panose="05050102010706020507" pitchFamily="18" charset="2"/>
              </a:rPr>
              <a:t>Outer join:  </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 size of r</a:t>
            </a:r>
          </a:p>
          <a:p>
            <a:pPr lvl="2"/>
            <a:r>
              <a:rPr lang="en-US" altLang="en-US" dirty="0">
                <a:sym typeface="Symbol" panose="05050102010706020507" pitchFamily="18" charset="2"/>
              </a:rPr>
              <a:t>Case of right outer join is symmetric</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a:t>
            </a:r>
            <a:r>
              <a:rPr lang="en-US" altLang="en-US" dirty="0">
                <a:sym typeface="Symbol" panose="05050102010706020507" pitchFamily="18" charset="2"/>
              </a:rPr>
              <a:t>+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a:t>
            </a:r>
          </a:p>
          <a:p>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16DDD0-DE63-4F3C-BEFA-9B101841D76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Number of Distinct Values</a:t>
            </a:r>
          </a:p>
        </p:txBody>
      </p:sp>
      <p:sp>
        <p:nvSpPr>
          <p:cNvPr id="92163" name="Rectangle 3">
            <a:extLst>
              <a:ext uri="{FF2B5EF4-FFF2-40B4-BE49-F238E27FC236}">
                <a16:creationId xmlns:a16="http://schemas.microsoft.com/office/drawing/2014/main" id="{5C5E932D-74EA-41E3-9F61-F880C3211C56}"/>
              </a:ext>
            </a:extLst>
          </p:cNvPr>
          <p:cNvSpPr>
            <a:spLocks noGrp="1" noChangeArrowheads="1"/>
          </p:cNvSpPr>
          <p:nvPr>
            <p:ph idx="1"/>
          </p:nvPr>
        </p:nvSpPr>
        <p:spPr>
          <a:xfrm>
            <a:off x="628650" y="1490028"/>
            <a:ext cx="7642460" cy="5367972"/>
          </a:xfrm>
        </p:spPr>
        <p:txBody>
          <a:bodyPr>
            <a:normAutofit fontScale="92500" lnSpcReduction="10000"/>
          </a:bodyPr>
          <a:lstStyle/>
          <a:p>
            <a:pPr>
              <a:buFont typeface="Monotype Sorts" pitchFamily="-65" charset="2"/>
              <a:buNone/>
            </a:pPr>
            <a:r>
              <a:rPr lang="en-US" altLang="en-US" dirty="0"/>
              <a:t>Selections: </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endParaRPr lang="en-US" altLang="en-US" dirty="0"/>
          </a:p>
          <a:p>
            <a:r>
              <a:rPr lang="en-US" altLang="en-US" dirty="0"/>
              <a:t>If </a:t>
            </a:r>
            <a:r>
              <a:rPr lang="en-US" altLang="en-US" dirty="0">
                <a:sym typeface="Symbol" panose="05050102010706020507" pitchFamily="18" charset="2"/>
              </a:rPr>
              <a:t> forces </a:t>
            </a:r>
            <a:r>
              <a:rPr lang="en-US" altLang="en-US" i="1" dirty="0">
                <a:sym typeface="Symbol" panose="05050102010706020507" pitchFamily="18" charset="2"/>
              </a:rPr>
              <a:t>A</a:t>
            </a:r>
            <a:r>
              <a:rPr lang="en-US" altLang="en-US" dirty="0">
                <a:sym typeface="Symbol" panose="05050102010706020507" pitchFamily="18" charset="2"/>
              </a:rPr>
              <a:t> to take a specified value: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1.</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3</a:t>
            </a:r>
          </a:p>
          <a:p>
            <a:r>
              <a:rPr lang="en-US" altLang="en-US" dirty="0">
                <a:sym typeface="Symbol" panose="05050102010706020507" pitchFamily="18" charset="2"/>
              </a:rPr>
              <a:t>If  forces A to take on one of a specified set of values: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number of specified values.</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1 </a:t>
            </a:r>
            <a:r>
              <a:rPr lang="en-US" altLang="en-US" i="1" dirty="0">
                <a:sym typeface="Symbol" panose="05050102010706020507" pitchFamily="18" charset="2"/>
              </a:rPr>
              <a:t>V</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 3 </a:t>
            </a:r>
            <a:r>
              <a:rPr lang="en-US" altLang="en-US" i="1" dirty="0">
                <a:sym typeface="Symbol" panose="05050102010706020507" pitchFamily="18" charset="2"/>
              </a:rPr>
              <a:t>V A</a:t>
            </a:r>
            <a:r>
              <a:rPr lang="en-US" altLang="en-US" dirty="0">
                <a:sym typeface="Symbol" panose="05050102010706020507" pitchFamily="18" charset="2"/>
              </a:rPr>
              <a:t> = 4 )), </a:t>
            </a:r>
          </a:p>
          <a:p>
            <a:r>
              <a:rPr lang="en-US" altLang="en-US" dirty="0">
                <a:sym typeface="Symbol" panose="05050102010706020507" pitchFamily="18" charset="2"/>
              </a:rPr>
              <a:t>If the selection condition  is of the form </a:t>
            </a:r>
            <a:r>
              <a:rPr lang="en-US" altLang="en-US" i="1" dirty="0">
                <a:sym typeface="Symbol" panose="05050102010706020507" pitchFamily="18" charset="2"/>
              </a:rPr>
              <a:t>A</a:t>
            </a:r>
            <a:r>
              <a:rPr lang="en-US" altLang="en-US" dirty="0">
                <a:sym typeface="Symbol" panose="05050102010706020507" pitchFamily="18" charset="2"/>
              </a:rPr>
              <a:t> </a:t>
            </a:r>
            <a:r>
              <a:rPr lang="en-US" altLang="en-US" i="1" dirty="0">
                <a:sym typeface="Symbol" panose="05050102010706020507" pitchFamily="18" charset="2"/>
              </a:rPr>
              <a:t>op r</a:t>
            </a:r>
            <a:br>
              <a:rPr lang="en-US" altLang="en-US" dirty="0">
                <a:sym typeface="Symbol" panose="05050102010706020507" pitchFamily="18" charset="2"/>
              </a:rPr>
            </a:br>
            <a:r>
              <a:rPr lang="en-US" altLang="en-US" dirty="0">
                <a:sym typeface="Symbol" panose="05050102010706020507" pitchFamily="18" charset="2"/>
              </a:rPr>
              <a:t>	estimated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a:t>
            </a:r>
            <a:endParaRPr lang="en-US" altLang="en-US" dirty="0">
              <a:sym typeface="Symbol" panose="05050102010706020507" pitchFamily="18" charset="2"/>
            </a:endParaRPr>
          </a:p>
          <a:p>
            <a:pPr lvl="2"/>
            <a:r>
              <a:rPr lang="en-US" altLang="en-US" dirty="0">
                <a:sym typeface="Symbol" panose="05050102010706020507" pitchFamily="18" charset="2"/>
              </a:rPr>
              <a:t>where </a:t>
            </a:r>
            <a:r>
              <a:rPr lang="en-US" altLang="en-US" i="1" dirty="0">
                <a:sym typeface="Symbol" panose="05050102010706020507" pitchFamily="18" charset="2"/>
              </a:rPr>
              <a:t>s</a:t>
            </a:r>
            <a:r>
              <a:rPr lang="en-US" altLang="en-US" dirty="0">
                <a:sym typeface="Symbol" panose="05050102010706020507" pitchFamily="18" charset="2"/>
              </a:rPr>
              <a:t> is the selectivity of the selection.</a:t>
            </a:r>
          </a:p>
          <a:p>
            <a:r>
              <a:rPr lang="en-US" altLang="en-US" dirty="0">
                <a:sym typeface="Symbol" panose="05050102010706020507" pitchFamily="18" charset="2"/>
              </a:rPr>
              <a:t>In all the other cases: use approximate estimate of</a:t>
            </a:r>
            <a:br>
              <a:rPr lang="en-US" altLang="en-US" dirty="0">
                <a:sym typeface="Symbol" panose="05050102010706020507" pitchFamily="18" charset="2"/>
              </a:rPr>
            </a:br>
            <a:r>
              <a:rPr lang="en-US" altLang="en-US" dirty="0">
                <a:sym typeface="Symbol" panose="05050102010706020507" pitchFamily="18" charset="2"/>
              </a:rPr>
              <a:t>	 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a:t>
            </a:r>
            <a:r>
              <a:rPr lang="en-US" altLang="en-US" baseline="-25000" dirty="0">
                <a:sym typeface="Symbol" panose="05050102010706020507" pitchFamily="18" charset="2"/>
              </a:rPr>
              <a:t> (</a:t>
            </a:r>
            <a:r>
              <a:rPr lang="en-US" altLang="en-US" i="1" baseline="-25000" dirty="0">
                <a:sym typeface="Symbol" panose="05050102010706020507" pitchFamily="18" charset="2"/>
              </a:rPr>
              <a:t>r</a:t>
            </a:r>
            <a:r>
              <a:rPr lang="en-US" altLang="en-US" baseline="-25000" dirty="0">
                <a:sym typeface="Symbol" panose="05050102010706020507" pitchFamily="18" charset="2"/>
              </a:rPr>
              <a:t>) </a:t>
            </a:r>
            <a:r>
              <a:rPr lang="en-US" altLang="en-US" dirty="0">
                <a:sym typeface="Symbol" panose="05050102010706020507" pitchFamily="18" charset="2"/>
              </a:rPr>
              <a:t>)</a:t>
            </a:r>
          </a:p>
          <a:p>
            <a:pPr lvl="1"/>
            <a:r>
              <a:rPr lang="en-US" altLang="en-US" dirty="0">
                <a:sym typeface="Symbol" panose="05050102010706020507" pitchFamily="18" charset="2"/>
              </a:rPr>
              <a:t>More accurate estimate can be got using probability theory, but this one works fine generally</a:t>
            </a:r>
          </a:p>
          <a:p>
            <a:pPr>
              <a:buFont typeface="Monotype Sorts" pitchFamily="-65" charset="2"/>
              <a:buNone/>
            </a:pPr>
            <a:endParaRPr lang="en-US" altLang="en-US" dirty="0">
              <a:sym typeface="Symbol" panose="05050102010706020507" pitchFamily="18" charset="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681476E5-D2C5-46F8-A5E4-EA8AF761332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4211" name="Rectangle 3">
            <a:extLst>
              <a:ext uri="{FF2B5EF4-FFF2-40B4-BE49-F238E27FC236}">
                <a16:creationId xmlns:a16="http://schemas.microsoft.com/office/drawing/2014/main" id="{C68FBE0A-31A4-4CE5-8A63-275B25AA3425}"/>
              </a:ext>
            </a:extLst>
          </p:cNvPr>
          <p:cNvSpPr>
            <a:spLocks noGrp="1" noChangeArrowheads="1"/>
          </p:cNvSpPr>
          <p:nvPr>
            <p:ph idx="1"/>
          </p:nvPr>
        </p:nvSpPr>
        <p:spPr>
          <a:xfrm>
            <a:off x="628650" y="1690689"/>
            <a:ext cx="7661709" cy="5367972"/>
          </a:xfrm>
        </p:spPr>
        <p:txBody>
          <a:bodyPr/>
          <a:lstStyle/>
          <a:p>
            <a:pPr>
              <a:buFont typeface="Monotype Sorts" pitchFamily="-65" charset="2"/>
              <a:buNone/>
            </a:pPr>
            <a:r>
              <a:rPr lang="en-US" altLang="en-US" dirty="0">
                <a:sym typeface="Symbol" panose="05050102010706020507" pitchFamily="18" charset="2"/>
              </a:rPr>
              <a:t>Joins: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endParaRPr lang="en-US" altLang="en-US" dirty="0">
              <a:sym typeface="Symbol" panose="05050102010706020507" pitchFamily="18" charset="2"/>
            </a:endParaRPr>
          </a:p>
          <a:p>
            <a:r>
              <a:rPr lang="en-US" altLang="en-US" dirty="0">
                <a:sym typeface="Symbol" panose="05050102010706020507" pitchFamily="18" charset="2"/>
              </a:rPr>
              <a:t>If all attributes in </a:t>
            </a:r>
            <a:r>
              <a:rPr lang="en-US" altLang="en-US" i="1" dirty="0">
                <a:sym typeface="Symbol" panose="05050102010706020507" pitchFamily="18" charset="2"/>
              </a:rPr>
              <a:t>A</a:t>
            </a:r>
            <a:r>
              <a:rPr lang="en-US" altLang="en-US" dirty="0">
                <a:sym typeface="Symbol" panose="05050102010706020507" pitchFamily="18" charset="2"/>
              </a:rPr>
              <a:t> are from </a:t>
            </a:r>
            <a:r>
              <a:rPr lang="en-US" altLang="en-US" i="1" dirty="0">
                <a:sym typeface="Symbol" panose="05050102010706020507" pitchFamily="18" charset="2"/>
              </a:rPr>
              <a:t>r</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estimated</a:t>
            </a:r>
            <a:r>
              <a:rPr lang="en-US" altLang="en-US" i="1" dirty="0">
                <a:sym typeface="Symbol" panose="05050102010706020507" pitchFamily="18" charset="2"/>
              </a:rPr>
              <a:t>  V</a:t>
            </a:r>
            <a:r>
              <a:rPr lang="en-US" altLang="en-US" dirty="0">
                <a:sym typeface="Symbol" panose="05050102010706020507" pitchFamily="18" charset="2"/>
              </a:rPr>
              <a:t>(</a:t>
            </a:r>
            <a:r>
              <a:rPr lang="en-US" altLang="en-US" i="1" dirty="0">
                <a:sym typeface="Symbol" panose="05050102010706020507" pitchFamily="18" charset="2"/>
              </a:rPr>
              <a:t>A, r </a:t>
            </a:r>
            <a:r>
              <a:rPr lang="en-IN" dirty="0"/>
              <a:t>⨝ </a:t>
            </a:r>
            <a:r>
              <a:rPr lang="en-US" altLang="en-US" i="1" dirty="0">
                <a:sym typeface="Symbol" panose="05050102010706020507" pitchFamily="18" charset="2"/>
              </a:rPr>
              <a:t>s</a:t>
            </a:r>
            <a:r>
              <a:rPr lang="en-US" altLang="en-US" dirty="0">
                <a:sym typeface="Symbol" panose="05050102010706020507" pitchFamily="18" charset="2"/>
              </a:rPr>
              <a:t>) = min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 </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r>
              <a:rPr lang="en-US" altLang="en-US" dirty="0">
                <a:sym typeface="Symbol" panose="05050102010706020507" pitchFamily="18" charset="2"/>
              </a:rPr>
              <a:t>If </a:t>
            </a:r>
            <a:r>
              <a:rPr lang="en-US" altLang="en-US" i="1" dirty="0">
                <a:sym typeface="Symbol" panose="05050102010706020507" pitchFamily="18" charset="2"/>
              </a:rPr>
              <a:t>A</a:t>
            </a:r>
            <a:r>
              <a:rPr lang="en-US" altLang="en-US" dirty="0">
                <a:sym typeface="Symbol" panose="05050102010706020507" pitchFamily="18" charset="2"/>
              </a:rPr>
              <a:t> contains attributes </a:t>
            </a:r>
            <a:r>
              <a:rPr lang="en-US" altLang="en-US" i="1" dirty="0">
                <a:sym typeface="Symbol" panose="05050102010706020507" pitchFamily="18" charset="2"/>
              </a:rPr>
              <a:t>A</a:t>
            </a:r>
            <a:r>
              <a:rPr lang="en-US" altLang="en-US" dirty="0">
                <a:sym typeface="Symbol" panose="05050102010706020507" pitchFamily="18" charset="2"/>
              </a:rPr>
              <a:t>1 from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s</a:t>
            </a:r>
            <a:r>
              <a:rPr lang="en-US" altLang="en-US" dirty="0">
                <a:sym typeface="Symbol" panose="05050102010706020507" pitchFamily="18" charset="2"/>
              </a:rPr>
              <a:t>, then estimated </a:t>
            </a:r>
            <a:br>
              <a:rPr lang="en-US" altLang="en-US" dirty="0">
                <a:sym typeface="Symbol" panose="05050102010706020507" pitchFamily="18" charset="2"/>
              </a:rPr>
            </a:b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A,r</a:t>
            </a:r>
            <a:r>
              <a:rPr lang="en-US" altLang="en-US" i="1"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 </a:t>
            </a:r>
          </a:p>
          <a:p>
            <a:pPr>
              <a:buFont typeface="Monotype Sorts" pitchFamily="-65" charset="2"/>
              <a:buNone/>
            </a:pPr>
            <a:r>
              <a:rPr lang="en-US" altLang="en-US" baseline="-25000" dirty="0">
                <a:sym typeface="Symbol" panose="05050102010706020507" pitchFamily="18" charset="2"/>
              </a:rPr>
              <a:t>		</a:t>
            </a:r>
            <a:r>
              <a:rPr lang="en-US" altLang="en-US" dirty="0">
                <a:sym typeface="Symbol" panose="05050102010706020507" pitchFamily="18" charset="2"/>
              </a:rPr>
              <a:t>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 – </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 – </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n</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pPr lvl="1"/>
            <a:r>
              <a:rPr lang="en-US" altLang="en-US" dirty="0">
                <a:sym typeface="Symbol" panose="05050102010706020507" pitchFamily="18" charset="2"/>
              </a:rPr>
              <a:t> More accurate estimate can be got using probability theory, but this one works fine generally</a:t>
            </a:r>
          </a:p>
          <a:p>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4374E549-F62A-4DAD-BF85-1D8E4F3CF49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6259" name="Rectangle 3">
            <a:extLst>
              <a:ext uri="{FF2B5EF4-FFF2-40B4-BE49-F238E27FC236}">
                <a16:creationId xmlns:a16="http://schemas.microsoft.com/office/drawing/2014/main" id="{CE3FBD48-F23E-4D78-BDD5-74C7E1FB91BA}"/>
              </a:ext>
            </a:extLst>
          </p:cNvPr>
          <p:cNvSpPr>
            <a:spLocks noGrp="1" noChangeArrowheads="1"/>
          </p:cNvSpPr>
          <p:nvPr>
            <p:ph idx="1"/>
          </p:nvPr>
        </p:nvSpPr>
        <p:spPr>
          <a:xfrm>
            <a:off x="765208" y="1690689"/>
            <a:ext cx="7613584" cy="5367972"/>
          </a:xfrm>
        </p:spPr>
        <p:txBody>
          <a:bodyPr/>
          <a:lstStyle/>
          <a:p>
            <a:r>
              <a:rPr lang="en-US" altLang="en-US" dirty="0">
                <a:sym typeface="Symbol" panose="05050102010706020507" pitchFamily="18" charset="2"/>
              </a:rPr>
              <a:t>Estimation of distinct values are straightforward for projections.</a:t>
            </a:r>
          </a:p>
          <a:p>
            <a:pPr lvl="1"/>
            <a:r>
              <a:rPr lang="en-US" altLang="en-US" dirty="0">
                <a:sym typeface="Symbol" panose="05050102010706020507" pitchFamily="18" charset="2"/>
              </a:rPr>
              <a:t>They are the same in </a:t>
            </a:r>
            <a:r>
              <a:rPr lang="en-US" altLang="en-US" baseline="-25000" dirty="0">
                <a:sym typeface="Symbol" panose="05050102010706020507" pitchFamily="18" charset="2"/>
              </a:rPr>
              <a:t>A (r)</a:t>
            </a:r>
            <a:r>
              <a:rPr lang="en-US" altLang="en-US" dirty="0">
                <a:sym typeface="Symbol" panose="05050102010706020507" pitchFamily="18" charset="2"/>
              </a:rPr>
              <a:t> as in </a:t>
            </a:r>
            <a:r>
              <a:rPr lang="en-US" altLang="en-US" i="1" dirty="0">
                <a:sym typeface="Symbol" panose="05050102010706020507" pitchFamily="18" charset="2"/>
              </a:rPr>
              <a:t>r</a:t>
            </a:r>
            <a:r>
              <a:rPr lang="en-US" altLang="en-US" dirty="0">
                <a:sym typeface="Symbol" panose="05050102010706020507" pitchFamily="18" charset="2"/>
              </a:rPr>
              <a:t>. </a:t>
            </a:r>
          </a:p>
          <a:p>
            <a:r>
              <a:rPr lang="en-US" altLang="en-US" dirty="0">
                <a:sym typeface="Symbol" panose="05050102010706020507" pitchFamily="18" charset="2"/>
              </a:rPr>
              <a:t>The same holds for grouping attributes of aggregation.</a:t>
            </a:r>
          </a:p>
          <a:p>
            <a:r>
              <a:rPr lang="en-US" altLang="en-US" dirty="0">
                <a:sym typeface="Symbol" panose="05050102010706020507" pitchFamily="18" charset="2"/>
              </a:rPr>
              <a:t>For aggregated values </a:t>
            </a:r>
          </a:p>
          <a:p>
            <a:pPr lvl="1"/>
            <a:r>
              <a:rPr lang="en-US" altLang="en-US" dirty="0">
                <a:sym typeface="Symbol" panose="05050102010706020507" pitchFamily="18" charset="2"/>
              </a:rPr>
              <a:t>For min(</a:t>
            </a:r>
            <a:r>
              <a:rPr lang="en-US" altLang="en-US" i="1" dirty="0">
                <a:sym typeface="Symbol" panose="05050102010706020507" pitchFamily="18" charset="2"/>
              </a:rPr>
              <a:t>A</a:t>
            </a:r>
            <a:r>
              <a:rPr lang="en-US" altLang="en-US" dirty="0">
                <a:sym typeface="Symbol" panose="05050102010706020507" pitchFamily="18" charset="2"/>
              </a:rPr>
              <a:t>) and max(</a:t>
            </a:r>
            <a:r>
              <a:rPr lang="en-US" altLang="en-US" i="1" dirty="0">
                <a:sym typeface="Symbol" panose="05050102010706020507" pitchFamily="18" charset="2"/>
              </a:rPr>
              <a:t>A</a:t>
            </a:r>
            <a:r>
              <a:rPr lang="en-US" altLang="en-US" dirty="0">
                <a:sym typeface="Symbol" panose="05050102010706020507" pitchFamily="18" charset="2"/>
              </a:rPr>
              <a:t>), the number of distinct values can be estimated as min(V(</a:t>
            </a:r>
            <a:r>
              <a:rPr lang="en-US" altLang="en-US" i="1" dirty="0" err="1">
                <a:sym typeface="Symbol" panose="05050102010706020507" pitchFamily="18" charset="2"/>
              </a:rPr>
              <a:t>A,r</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  where G denotes grouping attributes</a:t>
            </a:r>
          </a:p>
          <a:p>
            <a:pPr lvl="1"/>
            <a:r>
              <a:rPr lang="en-US" altLang="en-US" dirty="0">
                <a:sym typeface="Symbol" panose="05050102010706020507" pitchFamily="18" charset="2"/>
              </a:rPr>
              <a:t>For other aggregates, assume all values are distinct, and use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pPr lvl="1"/>
            <a:endParaRPr lang="en-US" altLang="en-US" dirty="0">
              <a:sym typeface="Symbol" panose="05050102010706020507" pitchFamily="18" charset="2"/>
            </a:endParaRPr>
          </a:p>
          <a:p>
            <a:endParaRPr lang="en-US" altLang="en-US" dirty="0">
              <a:sym typeface="Symbol" panose="05050102010706020507" pitchFamily="18" charset="2"/>
            </a:endParaRPr>
          </a:p>
        </p:txBody>
      </p:sp>
    </p:spTree>
    <p:extLst>
      <p:ext uri="{BB962C8B-B14F-4D97-AF65-F5344CB8AC3E}">
        <p14:creationId xmlns:p14="http://schemas.microsoft.com/office/powerpoint/2010/main" val="3004895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26ACB2C3-8064-4B72-9C77-0C17C091243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a:t>
            </a:r>
          </a:p>
        </p:txBody>
      </p:sp>
      <p:sp>
        <p:nvSpPr>
          <p:cNvPr id="100355" name="Rectangle 3">
            <a:extLst>
              <a:ext uri="{FF2B5EF4-FFF2-40B4-BE49-F238E27FC236}">
                <a16:creationId xmlns:a16="http://schemas.microsoft.com/office/drawing/2014/main" id="{DFA7B72B-947C-4CE3-8E0E-51EF8FD382B1}"/>
              </a:ext>
            </a:extLst>
          </p:cNvPr>
          <p:cNvSpPr>
            <a:spLocks noGrp="1" noChangeArrowheads="1"/>
          </p:cNvSpPr>
          <p:nvPr>
            <p:ph idx="1"/>
          </p:nvPr>
        </p:nvSpPr>
        <p:spPr>
          <a:xfrm>
            <a:off x="628650" y="1369308"/>
            <a:ext cx="8156541" cy="5488692"/>
          </a:xfrm>
        </p:spPr>
        <p:txBody>
          <a:bodyPr>
            <a:normAutofit fontScale="92500" lnSpcReduction="20000"/>
          </a:bodyPr>
          <a:lstStyle/>
          <a:p>
            <a:r>
              <a:rPr lang="en-US" altLang="en-US" dirty="0"/>
              <a:t>Nested query example:</a:t>
            </a:r>
            <a:br>
              <a:rPr lang="en-US" altLang="en-US" dirty="0"/>
            </a:br>
            <a:r>
              <a:rPr lang="en-US" altLang="en-US" sz="1800" b="1" dirty="0"/>
              <a:t>select</a:t>
            </a:r>
            <a:r>
              <a:rPr lang="en-US" altLang="en-US" sz="1800" dirty="0"/>
              <a:t> </a:t>
            </a:r>
            <a:r>
              <a:rPr lang="en-US" altLang="en-US" sz="1800" i="1" dirty="0"/>
              <a:t>name</a:t>
            </a:r>
            <a:r>
              <a:rPr lang="en-US" altLang="en-US" sz="2400" i="1" dirty="0"/>
              <a:t> </a:t>
            </a:r>
            <a:br>
              <a:rPr lang="en-US" altLang="en-US" sz="1800" i="1" dirty="0"/>
            </a:br>
            <a:r>
              <a:rPr lang="en-US" altLang="en-US" sz="1800" b="1" dirty="0"/>
              <a:t>from </a:t>
            </a:r>
            <a:r>
              <a:rPr lang="en-US" altLang="en-US" sz="1800" i="1" dirty="0"/>
              <a:t>instructor</a:t>
            </a:r>
            <a:br>
              <a:rPr lang="en-US" altLang="en-US" sz="1800" i="1" dirty="0"/>
            </a:br>
            <a:r>
              <a:rPr lang="en-US" altLang="en-US" sz="1800" b="1" dirty="0"/>
              <a:t>where exists </a:t>
            </a:r>
            <a:r>
              <a:rPr lang="en-US" altLang="en-US" sz="1800" dirty="0"/>
              <a:t>(</a:t>
            </a:r>
            <a:r>
              <a:rPr lang="en-US" altLang="en-US" sz="1800" b="1" dirty="0"/>
              <a:t>select </a:t>
            </a:r>
            <a:r>
              <a:rPr lang="en-US" altLang="en-US" sz="1800" dirty="0"/>
              <a:t>*</a:t>
            </a:r>
            <a:br>
              <a:rPr lang="en-US" altLang="en-US" sz="1800" dirty="0"/>
            </a:br>
            <a:r>
              <a:rPr lang="en-US" altLang="en-US" sz="1800" dirty="0"/>
              <a:t>	                </a:t>
            </a:r>
            <a:r>
              <a:rPr lang="en-US" altLang="en-US" sz="1800" b="1" dirty="0"/>
              <a:t>from </a:t>
            </a:r>
            <a:r>
              <a:rPr lang="en-US" altLang="en-US" sz="1800" i="1" dirty="0"/>
              <a:t>teaches</a:t>
            </a:r>
            <a:br>
              <a:rPr lang="en-US" altLang="en-US" sz="1800" dirty="0"/>
            </a:br>
            <a:r>
              <a:rPr lang="en-US" altLang="en-US" sz="1800" dirty="0"/>
              <a:t>	                </a:t>
            </a:r>
            <a:r>
              <a:rPr lang="en-US" altLang="en-US" sz="1800" b="1" dirty="0"/>
              <a:t>where </a:t>
            </a:r>
            <a:r>
              <a:rPr lang="en-US" altLang="en-US" sz="1800" i="1" dirty="0"/>
              <a:t>instructor.ID = teaches.ID </a:t>
            </a:r>
            <a:r>
              <a:rPr lang="en-US" altLang="en-US" sz="1800" b="1" dirty="0"/>
              <a:t>and</a:t>
            </a:r>
            <a:r>
              <a:rPr lang="en-US" altLang="en-US" sz="1800" i="1" dirty="0"/>
              <a:t> </a:t>
            </a:r>
            <a:r>
              <a:rPr lang="en-US" altLang="en-US" sz="1800" i="1" dirty="0" err="1"/>
              <a:t>teaches.year</a:t>
            </a:r>
            <a:r>
              <a:rPr lang="en-US" altLang="en-US" sz="1800" i="1" dirty="0"/>
              <a:t> = 2019</a:t>
            </a:r>
            <a:r>
              <a:rPr lang="en-US" altLang="en-US" sz="1800" dirty="0"/>
              <a:t>)</a:t>
            </a:r>
            <a:endParaRPr lang="en-US" altLang="en-US" dirty="0"/>
          </a:p>
          <a:p>
            <a:r>
              <a:rPr lang="en-US" altLang="en-US" dirty="0"/>
              <a:t>SQL</a:t>
            </a:r>
            <a:r>
              <a:rPr lang="en-US" altLang="en-US" b="1" dirty="0"/>
              <a:t> </a:t>
            </a:r>
            <a:r>
              <a:rPr lang="en-US" altLang="en-US" dirty="0"/>
              <a:t>conceptually treats nested subqueries in the where clause as       functions that take parameters and return a single value or set of values</a:t>
            </a:r>
          </a:p>
          <a:p>
            <a:pPr lvl="1"/>
            <a:r>
              <a:rPr lang="en-US" altLang="en-US" dirty="0"/>
              <a:t>Parameters are variables from outer level query that are used in the  nested subquery; such variables are called </a:t>
            </a:r>
            <a:r>
              <a:rPr lang="en-US" altLang="en-US" b="1" dirty="0">
                <a:solidFill>
                  <a:srgbClr val="002060"/>
                </a:solidFill>
              </a:rPr>
              <a:t>correlation variables</a:t>
            </a:r>
          </a:p>
          <a:p>
            <a:r>
              <a:rPr lang="en-US" altLang="en-US" dirty="0"/>
              <a:t>Conceptually, nested subquery is executed once for each tuple in the       cross-product generated by the outer level </a:t>
            </a:r>
            <a:r>
              <a:rPr lang="en-US" altLang="en-US" b="1" dirty="0"/>
              <a:t>from</a:t>
            </a:r>
            <a:r>
              <a:rPr lang="en-US" altLang="en-US" dirty="0"/>
              <a:t> clause</a:t>
            </a:r>
          </a:p>
          <a:p>
            <a:pPr lvl="1"/>
            <a:r>
              <a:rPr lang="en-US" altLang="en-US" dirty="0"/>
              <a:t>Such evaluation is called </a:t>
            </a:r>
            <a:r>
              <a:rPr lang="en-US" altLang="en-US" b="1" dirty="0">
                <a:solidFill>
                  <a:srgbClr val="002060"/>
                </a:solidFill>
              </a:rPr>
              <a:t>correlated evaluation </a:t>
            </a:r>
          </a:p>
          <a:p>
            <a:pPr lvl="1"/>
            <a:r>
              <a:rPr lang="en-US" altLang="en-US" dirty="0"/>
              <a:t>Note: other conditions in where clause may be used to compute a join (instead of a cross-product) before executing the nested subquery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28650" y="1690689"/>
            <a:ext cx="7652085" cy="5367972"/>
          </a:xfrm>
        </p:spPr>
        <p:txBody>
          <a:bodyPr>
            <a:normAutofit fontScale="92500"/>
          </a:bodyPr>
          <a:lstStyle/>
          <a:p>
            <a:r>
              <a:rPr lang="en-US" altLang="en-US" dirty="0"/>
              <a:t>Correlated evaluation may be quite inefficient since </a:t>
            </a:r>
          </a:p>
          <a:p>
            <a:pPr lvl="1"/>
            <a:r>
              <a:rPr lang="en-US" altLang="en-US" dirty="0"/>
              <a:t>a large number of calls may be made to the nested query </a:t>
            </a:r>
          </a:p>
          <a:p>
            <a:pPr lvl="1"/>
            <a:r>
              <a:rPr lang="en-US" altLang="en-US" dirty="0"/>
              <a:t>there may be unnecessary random I/O as a result</a:t>
            </a:r>
          </a:p>
          <a:p>
            <a:r>
              <a:rPr lang="en-US" altLang="en-US" dirty="0"/>
              <a:t>SQL optimizers attempt to transform nested subqueries to joins where possible, enabling use of efficient join techniques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r>
              <a:rPr lang="en-US" altLang="en-US" dirty="0"/>
              <a:t>Note: the two queries generate different numbers of duplicates (why?)</a:t>
            </a:r>
          </a:p>
          <a:p>
            <a:pPr lvl="1"/>
            <a:r>
              <a:rPr lang="en-US" altLang="en-US" dirty="0"/>
              <a:t>Can be modified to handle duplicates correctly using </a:t>
            </a:r>
            <a:r>
              <a:rPr lang="en-US" altLang="en-US" dirty="0" err="1"/>
              <a:t>semijoins</a:t>
            </a:r>
            <a:endParaRPr lang="en-US"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28650" y="1690689"/>
            <a:ext cx="7796464" cy="5367972"/>
          </a:xfrm>
        </p:spPr>
        <p:txBody>
          <a:bodyPr>
            <a:normAutofit fontScale="92500" lnSpcReduction="10000"/>
          </a:bodyPr>
          <a:lstStyle/>
          <a:p>
            <a:r>
              <a:rPr lang="en-US" altLang="en-US" dirty="0"/>
              <a:t>The </a:t>
            </a:r>
            <a:r>
              <a:rPr lang="en-US" altLang="en-US" b="1" dirty="0" err="1">
                <a:solidFill>
                  <a:srgbClr val="002060"/>
                </a:solidFill>
              </a:rPr>
              <a:t>semijoin</a:t>
            </a:r>
            <a:r>
              <a:rPr lang="en-US" altLang="en-US" dirty="0"/>
              <a:t> operator </a:t>
            </a:r>
            <a:r>
              <a:rPr lang="en-IN" dirty="0"/>
              <a:t>⋉ </a:t>
            </a:r>
            <a:r>
              <a:rPr lang="en-US" altLang="en-US" dirty="0"/>
              <a:t>is defined as follows</a:t>
            </a:r>
          </a:p>
          <a:p>
            <a:pPr lvl="1"/>
            <a:r>
              <a:rPr lang="en-US" altLang="en-US" dirty="0"/>
              <a:t>A tuple </a:t>
            </a:r>
            <a:r>
              <a:rPr lang="en-US" altLang="en-US" i="1" dirty="0" err="1"/>
              <a:t>r</a:t>
            </a:r>
            <a:r>
              <a:rPr lang="en-US" altLang="en-US" i="1" baseline="-25000" dirty="0" err="1"/>
              <a:t>i</a:t>
            </a:r>
            <a:r>
              <a:rPr lang="en-US" altLang="en-US" dirty="0"/>
              <a:t> appears n times in </a:t>
            </a:r>
            <a:r>
              <a:rPr lang="en-US" altLang="en-US" i="1" dirty="0"/>
              <a:t>r </a:t>
            </a:r>
            <a:r>
              <a:rPr lang="en-IN" dirty="0"/>
              <a:t>⋉</a:t>
            </a:r>
            <a:r>
              <a:rPr lang="en-US" altLang="en-US" i="1" baseline="-25000" dirty="0">
                <a:sym typeface="Symbol" panose="05050102010706020507" pitchFamily="18" charset="2"/>
              </a:rPr>
              <a:t> </a:t>
            </a:r>
            <a:r>
              <a:rPr lang="en-US" altLang="en-US" baseline="-25000" dirty="0">
                <a:sym typeface="Symbol" panose="05050102010706020507" pitchFamily="18" charset="2"/>
              </a:rPr>
              <a:t></a:t>
            </a:r>
            <a:r>
              <a:rPr lang="en-US" altLang="en-US" i="1" dirty="0"/>
              <a:t> s</a:t>
            </a:r>
            <a:r>
              <a:rPr lang="en-US" altLang="en-US" dirty="0"/>
              <a:t> if it appears </a:t>
            </a:r>
            <a:r>
              <a:rPr lang="en-US" altLang="en-US" i="1" dirty="0"/>
              <a:t>n</a:t>
            </a:r>
            <a:r>
              <a:rPr lang="en-US" altLang="en-US" dirty="0"/>
              <a:t> times in </a:t>
            </a:r>
            <a:r>
              <a:rPr lang="en-US" altLang="en-US" i="1" dirty="0"/>
              <a:t>r</a:t>
            </a:r>
            <a:r>
              <a:rPr lang="en-US" altLang="en-US" dirty="0"/>
              <a:t>, and there is at least one matching tuple </a:t>
            </a:r>
            <a:r>
              <a:rPr lang="en-US" altLang="en-US" i="1" dirty="0" err="1"/>
              <a:t>s</a:t>
            </a:r>
            <a:r>
              <a:rPr lang="en-US" altLang="en-US" i="1" baseline="-25000" dirty="0" err="1"/>
              <a:t>i</a:t>
            </a:r>
            <a:r>
              <a:rPr lang="en-US" altLang="en-US" dirty="0"/>
              <a:t> in </a:t>
            </a:r>
            <a:r>
              <a:rPr lang="en-US" altLang="en-US" i="1" dirty="0"/>
              <a:t>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pPr lvl="1"/>
            <a:r>
              <a:rPr lang="en-US" altLang="en-US" dirty="0"/>
              <a:t>Or even as: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a:t>
            </a:r>
            <a:r>
              <a:rPr lang="en-IN" i="1" baseline="-25000" dirty="0"/>
              <a:t>name</a:t>
            </a:r>
            <a:r>
              <a:rPr lang="en-IN" dirty="0"/>
              <a:t>(</a:t>
            </a:r>
            <a:r>
              <a:rPr lang="en-US" altLang="en-US" i="1" dirty="0"/>
              <a:t>instructor</a:t>
            </a:r>
            <a:r>
              <a:rPr lang="en-IN" altLang="en-US" dirty="0"/>
              <a:t> </a:t>
            </a:r>
            <a:r>
              <a:rPr lang="en-IN" dirty="0"/>
              <a:t>⋉</a:t>
            </a:r>
            <a:r>
              <a:rPr lang="en-US" altLang="en-US" i="1" baseline="-25000" dirty="0">
                <a:sym typeface="Symbol" panose="05050102010706020507" pitchFamily="18" charset="2"/>
              </a:rPr>
              <a:t>instructor.ID=teaches.ID </a:t>
            </a:r>
            <a:r>
              <a:rPr lang="en-US" altLang="en-US" i="1" dirty="0">
                <a:sym typeface="Symbol" panose="05050102010706020507" pitchFamily="18" charset="2"/>
              </a:rPr>
              <a:t>(</a:t>
            </a:r>
            <a:r>
              <a:rPr lang="en-US" altLang="en-US" baseline="-25000" dirty="0" err="1">
                <a:sym typeface="Symbol" panose="05050102010706020507" pitchFamily="18" charset="2"/>
              </a:rPr>
              <a:t>t</a:t>
            </a:r>
            <a:r>
              <a:rPr lang="en-US" altLang="en-US" i="1" baseline="-25000" dirty="0" err="1">
                <a:sym typeface="Symbol" panose="05050102010706020507" pitchFamily="18" charset="2"/>
              </a:rPr>
              <a:t>eaches.year</a:t>
            </a:r>
            <a:r>
              <a:rPr lang="en-US" altLang="en-US" i="1" baseline="-25000" dirty="0">
                <a:sym typeface="Symbol" panose="05050102010706020507" pitchFamily="18" charset="2"/>
              </a:rPr>
              <a:t>=2019</a:t>
            </a:r>
            <a:r>
              <a:rPr lang="en-US" altLang="en-US" i="1" dirty="0"/>
              <a:t> teaches</a:t>
            </a:r>
            <a:r>
              <a:rPr lang="en-US" altLang="en-US" dirty="0"/>
              <a:t>))</a:t>
            </a:r>
          </a:p>
          <a:p>
            <a:pPr lvl="1"/>
            <a:r>
              <a:rPr lang="en-US" altLang="en-US" dirty="0"/>
              <a:t>Now the duplicate count is correct!</a:t>
            </a:r>
          </a:p>
          <a:p>
            <a:r>
              <a:rPr lang="en-US" altLang="en-US" dirty="0"/>
              <a:t>The above relational algebra query is also equivalent to</a:t>
            </a:r>
            <a:br>
              <a:rPr lang="en-US" altLang="en-US" dirty="0"/>
            </a:br>
            <a:r>
              <a:rPr lang="en-US" altLang="en-US" b="1" dirty="0"/>
              <a:t>from </a:t>
            </a:r>
            <a:r>
              <a:rPr lang="en-US" altLang="en-US" i="1" dirty="0"/>
              <a:t>instructor</a:t>
            </a:r>
            <a:br>
              <a:rPr lang="en-US" altLang="en-US" i="1" dirty="0"/>
            </a:br>
            <a:r>
              <a:rPr lang="en-US" altLang="en-US" b="1" dirty="0"/>
              <a:t>where </a:t>
            </a:r>
            <a:r>
              <a:rPr lang="en-US" altLang="en-US" i="1" dirty="0"/>
              <a:t>ID </a:t>
            </a:r>
            <a:r>
              <a:rPr lang="en-US" altLang="en-US" b="1" dirty="0"/>
              <a:t>in </a:t>
            </a:r>
            <a:r>
              <a:rPr lang="en-US" altLang="en-US" dirty="0"/>
              <a:t>(</a:t>
            </a:r>
            <a:r>
              <a:rPr lang="en-US" altLang="en-US" b="1" dirty="0"/>
              <a:t>select </a:t>
            </a:r>
            <a:r>
              <a:rPr lang="en-US" altLang="en-US" i="1" dirty="0"/>
              <a:t>teaches.ID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err="1"/>
              <a:t>teaches.year</a:t>
            </a:r>
            <a:r>
              <a:rPr lang="en-US" altLang="en-US" i="1" dirty="0"/>
              <a:t> = 2019</a:t>
            </a:r>
            <a:r>
              <a:rPr lang="en-US" altLang="en-US" dirty="0"/>
              <a:t>)</a:t>
            </a:r>
          </a:p>
        </p:txBody>
      </p:sp>
    </p:spTree>
    <p:extLst>
      <p:ext uri="{BB962C8B-B14F-4D97-AF65-F5344CB8AC3E}">
        <p14:creationId xmlns:p14="http://schemas.microsoft.com/office/powerpoint/2010/main" val="41308242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3CE1EAD6-DB5C-4834-8A41-B91AB1BF1BB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mc:AlternateContent xmlns:mc="http://schemas.openxmlformats.org/markup-compatibility/2006" xmlns:a14="http://schemas.microsoft.com/office/drawing/2010/main">
        <mc:Choice Requires="a14">
          <p:sp>
            <p:nvSpPr>
              <p:cNvPr id="106499" name="Rectangle 3">
                <a:extLst>
                  <a:ext uri="{FF2B5EF4-FFF2-40B4-BE49-F238E27FC236}">
                    <a16:creationId xmlns:a16="http://schemas.microsoft.com/office/drawing/2014/main" id="{13C4CD1F-0D87-4F2A-85A1-F98440113CD7}"/>
                  </a:ext>
                </a:extLst>
              </p:cNvPr>
              <p:cNvSpPr>
                <a:spLocks noGrp="1" noChangeArrowheads="1"/>
              </p:cNvSpPr>
              <p:nvPr>
                <p:ph idx="1"/>
              </p:nvPr>
            </p:nvSpPr>
            <p:spPr>
              <a:xfrm>
                <a:off x="670762" y="1690689"/>
                <a:ext cx="7844588" cy="5367972"/>
              </a:xfrm>
            </p:spPr>
            <p:txBody>
              <a:bodyPr>
                <a:noAutofit/>
              </a:bodyPr>
              <a:lstStyle/>
              <a:p>
                <a:pPr>
                  <a:lnSpc>
                    <a:spcPct val="90000"/>
                  </a:lnSpc>
                </a:pPr>
                <a:r>
                  <a:rPr lang="en-US" altLang="en-US" sz="2200" dirty="0"/>
                  <a:t>This could also be written using only joins (in SQL) as</a:t>
                </a:r>
                <a:br>
                  <a:rPr lang="en-US" altLang="en-US" sz="2200" dirty="0"/>
                </a:br>
                <a:r>
                  <a:rPr lang="en-US" altLang="en-US" sz="2200" dirty="0"/>
                  <a:t>    </a:t>
                </a:r>
                <a:r>
                  <a:rPr lang="en-US" altLang="en-US" sz="2200" b="1" dirty="0"/>
                  <a:t>with </a:t>
                </a:r>
                <a:r>
                  <a:rPr lang="en-US" altLang="en-US" sz="2200" i="1" dirty="0"/>
                  <a:t>t</a:t>
                </a:r>
                <a:r>
                  <a:rPr lang="en-US" altLang="en-US" sz="2200" baseline="-25000" dirty="0"/>
                  <a:t>1</a:t>
                </a:r>
                <a:r>
                  <a:rPr lang="en-US" altLang="en-US" sz="2200" dirty="0"/>
                  <a:t> </a:t>
                </a:r>
                <a:r>
                  <a:rPr lang="en-US" altLang="en-US" sz="2200" b="1" dirty="0"/>
                  <a:t>as</a:t>
                </a:r>
                <a:r>
                  <a:rPr lang="en-US" altLang="en-US" sz="2200" dirty="0"/>
                  <a:t> </a:t>
                </a:r>
                <a:br>
                  <a:rPr lang="en-US" altLang="en-US" sz="2200" dirty="0"/>
                </a:br>
                <a:r>
                  <a:rPr lang="en-US" altLang="en-US" sz="2200" dirty="0"/>
                  <a:t>         (</a:t>
                </a:r>
                <a:r>
                  <a:rPr lang="en-US" altLang="en-US" sz="2200" b="1" dirty="0"/>
                  <a:t>select distinct </a:t>
                </a:r>
                <a:r>
                  <a:rPr lang="en-US" altLang="en-US" sz="2200" i="1" dirty="0"/>
                  <a:t>ID</a:t>
                </a:r>
                <a:br>
                  <a:rPr lang="en-US" altLang="en-US" sz="2200" dirty="0"/>
                </a:br>
                <a:r>
                  <a:rPr lang="en-US" altLang="en-US" sz="2200" dirty="0"/>
                  <a:t>         </a:t>
                </a:r>
                <a:r>
                  <a:rPr lang="en-US" altLang="en-US" sz="2200" b="1" dirty="0"/>
                  <a:t>from </a:t>
                </a:r>
                <a:r>
                  <a:rPr lang="en-US" altLang="en-US" sz="2200" i="1" dirty="0"/>
                  <a:t>teaches</a:t>
                </a:r>
                <a:br>
                  <a:rPr lang="en-US" altLang="en-US" sz="2200" i="1" dirty="0"/>
                </a:br>
                <a:r>
                  <a:rPr lang="en-US" altLang="en-US" sz="2200" i="1" dirty="0"/>
                  <a:t>         </a:t>
                </a:r>
                <a:r>
                  <a:rPr lang="en-US" altLang="en-US" sz="2200" b="1" dirty="0"/>
                  <a:t>where </a:t>
                </a:r>
                <a:r>
                  <a:rPr lang="en-US" altLang="en-US" sz="2200" i="1" dirty="0"/>
                  <a:t>year = 2019)</a:t>
                </a:r>
                <a:br>
                  <a:rPr lang="en-US" altLang="en-US" sz="2200" dirty="0"/>
                </a:br>
                <a:r>
                  <a:rPr lang="en-US" altLang="en-US" sz="2200" dirty="0"/>
                  <a:t>    </a:t>
                </a:r>
                <a:r>
                  <a:rPr lang="en-US" altLang="en-US" sz="2200" b="1" dirty="0"/>
                  <a:t>select </a:t>
                </a:r>
                <a:r>
                  <a:rPr lang="en-US" altLang="en-US" sz="2200" i="1" dirty="0"/>
                  <a:t>name</a:t>
                </a:r>
                <a:br>
                  <a:rPr lang="en-US" altLang="en-US" sz="2200" dirty="0"/>
                </a:br>
                <a:r>
                  <a:rPr lang="en-US" altLang="en-US" sz="2200" dirty="0"/>
                  <a:t>    </a:t>
                </a:r>
                <a:r>
                  <a:rPr lang="en-US" altLang="en-US" sz="2200" b="1" dirty="0"/>
                  <a:t>from </a:t>
                </a:r>
                <a:r>
                  <a:rPr lang="en-US" altLang="en-US" sz="2200" i="1" dirty="0"/>
                  <a:t>instructor</a:t>
                </a:r>
                <a:r>
                  <a:rPr lang="en-US" altLang="en-US" sz="2200" dirty="0"/>
                  <a:t>, </a:t>
                </a:r>
                <a:r>
                  <a:rPr lang="en-US" altLang="en-US" sz="2200" i="1" dirty="0"/>
                  <a:t>t</a:t>
                </a:r>
                <a:r>
                  <a:rPr lang="en-US" altLang="en-US" sz="2200" baseline="-25000" dirty="0"/>
                  <a:t>1</a:t>
                </a:r>
                <a:br>
                  <a:rPr lang="en-US" altLang="en-US" sz="2200" dirty="0"/>
                </a:br>
                <a:r>
                  <a:rPr lang="en-US" altLang="en-US" sz="2200" dirty="0"/>
                  <a:t>     </a:t>
                </a:r>
                <a:r>
                  <a:rPr lang="en-US" altLang="en-US" sz="2200" b="1" dirty="0"/>
                  <a:t>where </a:t>
                </a:r>
                <a:r>
                  <a:rPr lang="en-US" altLang="en-US" sz="2200" i="1" dirty="0"/>
                  <a:t>t</a:t>
                </a:r>
                <a:r>
                  <a:rPr lang="en-US" altLang="en-US" sz="2200" baseline="-25000" dirty="0"/>
                  <a:t>1</a:t>
                </a:r>
                <a:r>
                  <a:rPr lang="en-US" altLang="en-US" sz="2200" dirty="0"/>
                  <a:t>.</a:t>
                </a:r>
                <a:r>
                  <a:rPr lang="en-US" altLang="en-US" sz="2200" i="1" dirty="0"/>
                  <a:t>ID = instructor.ID</a:t>
                </a:r>
              </a:p>
              <a:p>
                <a:pPr>
                  <a:lnSpc>
                    <a:spcPct val="90000"/>
                  </a:lnSpc>
                </a:pPr>
                <a:r>
                  <a:rPr lang="en-US" altLang="en-US" sz="2200" dirty="0"/>
                  <a:t>The query</a:t>
                </a:r>
                <a:r>
                  <a:rPr lang="en-US" altLang="en-US" sz="2200" b="1" dirty="0"/>
                  <a:t> </a:t>
                </a:r>
                <a:br>
                  <a:rPr lang="en-US" altLang="en-US" sz="2200" b="1" dirty="0"/>
                </a:br>
                <a:r>
                  <a:rPr lang="en-US" altLang="en-US" sz="2200" b="1" dirty="0"/>
                  <a:t>select</a:t>
                </a:r>
                <a:r>
                  <a:rPr lang="en-US" altLang="en-US" sz="2200" dirty="0"/>
                  <a:t> </a:t>
                </a:r>
                <a:r>
                  <a:rPr lang="en-US" altLang="en-US" sz="2200" i="1" dirty="0"/>
                  <a:t>name </a:t>
                </a:r>
                <a:br>
                  <a:rPr lang="en-US" altLang="en-US" sz="2200" i="1" dirty="0"/>
                </a:br>
                <a:r>
                  <a:rPr lang="en-US" altLang="en-US" sz="2200" b="1" dirty="0"/>
                  <a:t>from </a:t>
                </a:r>
                <a:r>
                  <a:rPr lang="en-US" altLang="en-US" sz="2200" i="1" dirty="0"/>
                  <a:t>instructor</a:t>
                </a:r>
                <a:br>
                  <a:rPr lang="en-US" altLang="en-US" sz="2200" i="1" dirty="0"/>
                </a:br>
                <a:r>
                  <a:rPr lang="en-US" altLang="en-US" sz="2200" b="1" dirty="0"/>
                  <a:t>where not exists </a:t>
                </a:r>
                <a:r>
                  <a:rPr lang="en-US" altLang="en-US" sz="2200" dirty="0"/>
                  <a:t>(</a:t>
                </a:r>
                <a:r>
                  <a:rPr lang="en-US" altLang="en-US" sz="2200" b="1" dirty="0"/>
                  <a:t>select </a:t>
                </a:r>
                <a:r>
                  <a:rPr lang="en-US" altLang="en-US" sz="2200" dirty="0"/>
                  <a:t>*</a:t>
                </a:r>
                <a:br>
                  <a:rPr lang="en-US" altLang="en-US" sz="2200" dirty="0"/>
                </a:br>
                <a:r>
                  <a:rPr lang="en-US" altLang="en-US" sz="2200" dirty="0"/>
                  <a:t>	                </a:t>
                </a:r>
                <a:r>
                  <a:rPr lang="en-US" altLang="en-US" sz="2200" b="1" dirty="0"/>
                  <a:t>from </a:t>
                </a:r>
                <a:r>
                  <a:rPr lang="en-US" altLang="en-US" sz="2200" i="1" dirty="0"/>
                  <a:t>teaches</a:t>
                </a:r>
                <a:br>
                  <a:rPr lang="en-US" altLang="en-US" sz="2200" dirty="0"/>
                </a:br>
                <a:r>
                  <a:rPr lang="en-US" altLang="en-US" sz="2200" dirty="0"/>
                  <a:t>	                </a:t>
                </a:r>
                <a:r>
                  <a:rPr lang="en-US" altLang="en-US" sz="2200" b="1" dirty="0"/>
                  <a:t>where </a:t>
                </a:r>
                <a:r>
                  <a:rPr lang="en-US" altLang="en-US" sz="2200" i="1" dirty="0"/>
                  <a:t>instructor.ID = teaches.ID </a:t>
                </a:r>
                <a:r>
                  <a:rPr lang="en-US" altLang="en-US" sz="2200" b="1" dirty="0"/>
                  <a:t>and</a:t>
                </a:r>
                <a:r>
                  <a:rPr lang="en-US" altLang="en-US" sz="2200" i="1" dirty="0"/>
                  <a:t> </a:t>
                </a:r>
                <a:r>
                  <a:rPr lang="en-US" altLang="en-US" sz="2200" i="1" dirty="0" err="1"/>
                  <a:t>teaches.year</a:t>
                </a:r>
                <a:r>
                  <a:rPr lang="en-US" altLang="en-US" sz="2200" i="1" dirty="0"/>
                  <a:t> = 2019</a:t>
                </a:r>
                <a:r>
                  <a:rPr lang="en-US" altLang="en-US" sz="2200" dirty="0"/>
                  <a:t>)</a:t>
                </a:r>
              </a:p>
              <a:p>
                <a:pPr marL="0" indent="0">
                  <a:lnSpc>
                    <a:spcPct val="90000"/>
                  </a:lnSpc>
                  <a:buNone/>
                </a:pPr>
                <a:r>
                  <a:rPr lang="en-US" altLang="en-US" sz="2200" dirty="0"/>
                  <a:t>    can be rewritten using the </a:t>
                </a:r>
                <a:r>
                  <a:rPr lang="en-US" altLang="en-US" sz="2200" b="1" dirty="0">
                    <a:solidFill>
                      <a:srgbClr val="002060"/>
                    </a:solidFill>
                  </a:rPr>
                  <a:t>anti-</a:t>
                </a:r>
                <a:r>
                  <a:rPr lang="en-US" altLang="en-US" sz="2200" b="1" dirty="0" err="1">
                    <a:solidFill>
                      <a:srgbClr val="002060"/>
                    </a:solidFill>
                  </a:rPr>
                  <a:t>semijoin</a:t>
                </a:r>
                <a:r>
                  <a:rPr lang="en-US" altLang="en-US" sz="2200" dirty="0"/>
                  <a:t> operation as</a:t>
                </a:r>
                <a:r>
                  <a:rPr lang="en-IN" altLang="en-US" sz="2200" dirty="0"/>
                  <a:t> </a:t>
                </a:r>
                <a14:m>
                  <m:oMath xmlns:m="http://schemas.openxmlformats.org/officeDocument/2006/math">
                    <m:acc>
                      <m:accPr>
                        <m:chr m:val="̅"/>
                        <m:ctrlPr>
                          <a:rPr lang="en-IN" altLang="en-US" sz="2200" b="1" i="1" smtClean="0">
                            <a:latin typeface="Cambria Math" panose="02040503050406030204" pitchFamily="18" charset="0"/>
                          </a:rPr>
                        </m:ctrlPr>
                      </m:accPr>
                      <m:e>
                        <m:r>
                          <m:rPr>
                            <m:nor/>
                          </m:rPr>
                          <a:rPr lang="en-IN" sz="2200" b="1" dirty="0"/>
                          <m:t>⋉</m:t>
                        </m:r>
                      </m:e>
                    </m:acc>
                  </m:oMath>
                </a14:m>
                <a:br>
                  <a:rPr lang="en-IN" altLang="en-US" sz="2200" dirty="0"/>
                </a:br>
                <a:br>
                  <a:rPr lang="en-US" altLang="en-US" sz="2200" dirty="0"/>
                </a:br>
                <a:r>
                  <a:rPr lang="en-US" altLang="en-US" sz="2200" dirty="0"/>
                  <a:t>            </a:t>
                </a:r>
                <a:r>
                  <a:rPr lang="en-IN" altLang="en-US" sz="2200" dirty="0">
                    <a:sym typeface="Symbol" panose="05050102010706020507" pitchFamily="18" charset="2"/>
                  </a:rPr>
                  <a:t> </a:t>
                </a:r>
                <a:r>
                  <a:rPr lang="en-US" altLang="en-US" sz="2200" dirty="0">
                    <a:ea typeface="MS PGothic" panose="020B0600070205080204" pitchFamily="34" charset="-128"/>
                    <a:sym typeface="Symbol" panose="05050102010706020507" pitchFamily="18" charset="2"/>
                  </a:rPr>
                  <a:t> </a:t>
                </a:r>
                <a:r>
                  <a:rPr lang="en-IN" sz="2200" i="1" baseline="-25000" dirty="0"/>
                  <a:t>name</a:t>
                </a:r>
                <a:r>
                  <a:rPr lang="en-IN" sz="2200" dirty="0"/>
                  <a:t>(</a:t>
                </a:r>
                <a:r>
                  <a:rPr lang="en-US" altLang="en-US" sz="2200" i="1" dirty="0"/>
                  <a:t>instructor</a:t>
                </a:r>
                <a:r>
                  <a:rPr lang="en-IN" altLang="en-US" sz="2200" dirty="0"/>
                  <a:t> </a:t>
                </a:r>
                <a14:m>
                  <m:oMath xmlns:m="http://schemas.openxmlformats.org/officeDocument/2006/math">
                    <m:acc>
                      <m:accPr>
                        <m:chr m:val="̅"/>
                        <m:ctrlPr>
                          <a:rPr lang="en-IN" altLang="en-US" sz="2200" b="0" i="1" smtClean="0">
                            <a:latin typeface="Cambria Math" panose="02040503050406030204" pitchFamily="18" charset="0"/>
                          </a:rPr>
                        </m:ctrlPr>
                      </m:accPr>
                      <m:e>
                        <m:r>
                          <m:rPr>
                            <m:nor/>
                          </m:rPr>
                          <a:rPr lang="en-IN" sz="2200" dirty="0"/>
                          <m:t>⋉</m:t>
                        </m:r>
                      </m:e>
                    </m:acc>
                  </m:oMath>
                </a14:m>
                <a:r>
                  <a:rPr lang="en-US" altLang="en-US" sz="2200" i="1" baseline="-25000" dirty="0">
                    <a:sym typeface="Symbol" panose="05050102010706020507" pitchFamily="18" charset="2"/>
                  </a:rPr>
                  <a:t>instructor.ID=teaches.ID </a:t>
                </a:r>
                <a:r>
                  <a:rPr lang="en-US" altLang="en-US" sz="2200" baseline="-25000" dirty="0">
                    <a:sym typeface="Symbol" panose="05050102010706020507" pitchFamily="18" charset="2"/>
                  </a:rPr>
                  <a:t></a:t>
                </a:r>
                <a:r>
                  <a:rPr lang="en-US" altLang="en-US" sz="2200" i="1" baseline="-25000" dirty="0">
                    <a:sym typeface="Symbol" panose="05050102010706020507" pitchFamily="18" charset="2"/>
                  </a:rPr>
                  <a:t> </a:t>
                </a:r>
                <a:r>
                  <a:rPr lang="en-US" altLang="en-US" sz="2200" i="1" baseline="-25000" dirty="0" err="1">
                    <a:sym typeface="Symbol" panose="05050102010706020507" pitchFamily="18" charset="2"/>
                  </a:rPr>
                  <a:t>teaches.year</a:t>
                </a:r>
                <a:r>
                  <a:rPr lang="en-US" altLang="en-US" sz="2200" i="1" baseline="-25000" dirty="0">
                    <a:sym typeface="Symbol" panose="05050102010706020507" pitchFamily="18" charset="2"/>
                  </a:rPr>
                  <a:t>=2019</a:t>
                </a:r>
                <a:r>
                  <a:rPr lang="en-US" altLang="en-US" sz="2200" i="1" dirty="0"/>
                  <a:t> </a:t>
                </a:r>
                <a:r>
                  <a:rPr lang="en-US" altLang="en-US" sz="2200" baseline="-25000" dirty="0">
                    <a:sym typeface="Symbol" panose="05050102010706020507" pitchFamily="18" charset="2"/>
                  </a:rPr>
                  <a:t> </a:t>
                </a:r>
                <a:r>
                  <a:rPr lang="en-US" altLang="en-US" sz="2200" i="1" dirty="0"/>
                  <a:t>teaches</a:t>
                </a:r>
                <a:r>
                  <a:rPr lang="en-US" altLang="en-US" sz="2200" dirty="0"/>
                  <a:t>) </a:t>
                </a:r>
              </a:p>
            </p:txBody>
          </p:sp>
        </mc:Choice>
        <mc:Fallback xmlns="">
          <p:sp>
            <p:nvSpPr>
              <p:cNvPr id="106499" name="Rectangle 3">
                <a:extLst>
                  <a:ext uri="{FF2B5EF4-FFF2-40B4-BE49-F238E27FC236}">
                    <a16:creationId xmlns:a16="http://schemas.microsoft.com/office/drawing/2014/main" id="{13C4CD1F-0D87-4F2A-85A1-F98440113CD7}"/>
                  </a:ext>
                </a:extLst>
              </p:cNvPr>
              <p:cNvSpPr>
                <a:spLocks noGrp="1" noRot="1" noChangeAspect="1" noMove="1" noResize="1" noEditPoints="1" noAdjustHandles="1" noChangeArrowheads="1" noChangeShapeType="1" noTextEdit="1"/>
              </p:cNvSpPr>
              <p:nvPr>
                <p:ph idx="1"/>
              </p:nvPr>
            </p:nvSpPr>
            <p:spPr>
              <a:xfrm>
                <a:off x="670762" y="1690689"/>
                <a:ext cx="7844588" cy="5367972"/>
              </a:xfrm>
              <a:blipFill>
                <a:blip r:embed="rId3"/>
                <a:stretch>
                  <a:fillRect l="-855" t="-1362" b="-9989"/>
                </a:stretch>
              </a:blipFill>
            </p:spPr>
            <p:txBody>
              <a:bodyPr/>
              <a:lstStyle/>
              <a:p>
                <a:r>
                  <a:rPr lang="en-US">
                    <a:noFill/>
                  </a:rPr>
                  <a:t> </a:t>
                </a:r>
              </a:p>
            </p:txBody>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44E71600-EAEB-4445-9FE7-51CF8BC596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4451" name="Rectangle 3">
            <a:extLst>
              <a:ext uri="{FF2B5EF4-FFF2-40B4-BE49-F238E27FC236}">
                <a16:creationId xmlns:a16="http://schemas.microsoft.com/office/drawing/2014/main" id="{A5D2FC05-4587-4642-8988-4937CFE8C92B}"/>
              </a:ext>
            </a:extLst>
          </p:cNvPr>
          <p:cNvSpPr>
            <a:spLocks noGrp="1" noChangeArrowheads="1"/>
          </p:cNvSpPr>
          <p:nvPr>
            <p:ph idx="1"/>
          </p:nvPr>
        </p:nvSpPr>
        <p:spPr>
          <a:xfrm>
            <a:off x="628650" y="1690689"/>
            <a:ext cx="7613584" cy="5367972"/>
          </a:xfrm>
        </p:spPr>
        <p:txBody>
          <a:bodyPr>
            <a:normAutofit fontScale="85000" lnSpcReduction="20000"/>
          </a:bodyPr>
          <a:lstStyle/>
          <a:p>
            <a:pPr>
              <a:lnSpc>
                <a:spcPct val="90000"/>
              </a:lnSpc>
              <a:buFont typeface="Monotype Sorts" pitchFamily="-65" charset="2"/>
              <a:buNone/>
            </a:pPr>
            <a:r>
              <a:rPr lang="en-US" altLang="en-US" dirty="0"/>
              <a:t>In general, SQL queries of the form below can be rewritten as shown</a:t>
            </a:r>
          </a:p>
          <a:p>
            <a:pPr>
              <a:lnSpc>
                <a:spcPct val="90000"/>
              </a:lnSpc>
            </a:pPr>
            <a:r>
              <a:rPr lang="en-US" altLang="en-US" dirty="0"/>
              <a:t>Rewrite:  </a:t>
            </a:r>
            <a:r>
              <a:rPr lang="en-US" altLang="en-US" b="1" dirty="0"/>
              <a:t>select </a:t>
            </a:r>
            <a:r>
              <a:rPr lang="en-US" altLang="en-US" i="1" dirty="0"/>
              <a:t>A</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i="1" dirty="0"/>
              <a:t>, r</a:t>
            </a:r>
            <a:r>
              <a:rPr lang="en-US" altLang="en-US" baseline="-25000" dirty="0"/>
              <a:t>2</a:t>
            </a:r>
            <a:r>
              <a:rPr lang="en-US" altLang="en-US" i="1" dirty="0"/>
              <a:t> ,…, </a:t>
            </a:r>
            <a:r>
              <a:rPr lang="en-US" altLang="en-US" i="1" dirty="0" err="1"/>
              <a:t>r</a:t>
            </a:r>
            <a:r>
              <a:rPr lang="en-US" altLang="en-US" baseline="-25000" dirty="0" err="1"/>
              <a:t>n</a:t>
            </a:r>
            <a:r>
              <a:rPr lang="en-US" altLang="en-US" baseline="-25000" dirty="0"/>
              <a:t> </a:t>
            </a:r>
            <a:br>
              <a:rPr lang="en-US" altLang="en-US" baseline="-25000" dirty="0"/>
            </a:br>
            <a:r>
              <a:rPr lang="en-US" altLang="en-US" baseline="-25000" dirty="0"/>
              <a:t>                         </a:t>
            </a:r>
            <a:r>
              <a:rPr lang="en-US" altLang="en-US" b="1" dirty="0"/>
              <a:t>where</a:t>
            </a:r>
            <a:r>
              <a:rPr lang="en-US" altLang="en-US" dirty="0"/>
              <a:t> </a:t>
            </a:r>
            <a:r>
              <a:rPr lang="en-US" altLang="en-US" i="1" dirty="0"/>
              <a:t>P</a:t>
            </a:r>
            <a:r>
              <a:rPr lang="en-US" altLang="en-US" baseline="-25000" dirty="0"/>
              <a:t>1</a:t>
            </a:r>
            <a:r>
              <a:rPr lang="en-US" altLang="en-US" dirty="0"/>
              <a:t> </a:t>
            </a:r>
            <a:r>
              <a:rPr lang="en-US" altLang="en-US" b="1" dirty="0"/>
              <a:t>and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a:t>
            </a:r>
            <a:r>
              <a:rPr lang="en-US" altLang="en-US" dirty="0"/>
              <a:t> </a:t>
            </a:r>
            <a:r>
              <a:rPr lang="en-US" altLang="en-US" i="1" dirty="0"/>
              <a:t>s</a:t>
            </a:r>
            <a:r>
              <a:rPr lang="en-US" altLang="en-US" baseline="-25000" dirty="0"/>
              <a:t>1</a:t>
            </a:r>
            <a:r>
              <a:rPr lang="en-US" altLang="en-US" i="1" dirty="0"/>
              <a:t>, s</a:t>
            </a:r>
            <a:r>
              <a:rPr lang="en-US" altLang="en-US" baseline="-25000" dirty="0"/>
              <a:t>2</a:t>
            </a:r>
            <a:r>
              <a:rPr lang="en-US" altLang="en-US" i="1" dirty="0"/>
              <a:t> ,…, </a:t>
            </a:r>
            <a:r>
              <a:rPr lang="en-US" altLang="en-US" i="1" dirty="0" err="1"/>
              <a:t>s</a:t>
            </a:r>
            <a:r>
              <a:rPr lang="en-US" altLang="en-US" baseline="-25000" dirty="0" err="1"/>
              <a:t>m</a:t>
            </a:r>
            <a:r>
              <a:rPr lang="en-US" altLang="en-US" baseline="-25000" dirty="0"/>
              <a:t> </a:t>
            </a:r>
            <a:br>
              <a:rPr lang="en-US" altLang="en-US" dirty="0"/>
            </a:br>
            <a:r>
              <a:rPr lang="en-US" altLang="en-US" dirty="0"/>
              <a:t>				      </a:t>
            </a:r>
            <a:r>
              <a:rPr lang="en-US" altLang="en-US" b="1" dirty="0"/>
              <a:t>where</a:t>
            </a:r>
            <a:r>
              <a:rPr lang="en-US" altLang="en-US" dirty="0"/>
              <a:t> </a:t>
            </a:r>
            <a:r>
              <a:rPr lang="en-US" altLang="en-US" i="1" dirty="0"/>
              <a:t>P</a:t>
            </a:r>
            <a:r>
              <a:rPr lang="en-US" altLang="en-US" baseline="-25000" dirty="0"/>
              <a:t>2</a:t>
            </a:r>
            <a:r>
              <a:rPr lang="en-US" altLang="en-US" baseline="30000" dirty="0"/>
              <a:t>1</a:t>
            </a:r>
            <a:r>
              <a:rPr lang="en-US" altLang="en-US" baseline="-25000" dirty="0"/>
              <a:t>  </a:t>
            </a:r>
            <a:r>
              <a:rPr lang="en-US" altLang="en-US" b="1" dirty="0"/>
              <a:t>and</a:t>
            </a:r>
            <a:r>
              <a:rPr lang="en-US" altLang="en-US" i="1" dirty="0"/>
              <a:t> P</a:t>
            </a:r>
            <a:r>
              <a:rPr lang="en-US" altLang="en-US" baseline="-25000" dirty="0"/>
              <a:t>2</a:t>
            </a:r>
            <a:r>
              <a:rPr lang="en-US" altLang="en-US" baseline="30000" dirty="0"/>
              <a:t>2</a:t>
            </a:r>
            <a:r>
              <a:rPr lang="en-US" altLang="en-US" baseline="-25000" dirty="0"/>
              <a:t> </a:t>
            </a:r>
            <a:r>
              <a:rPr lang="en-US" altLang="en-US" dirty="0"/>
              <a:t>)</a:t>
            </a:r>
          </a:p>
          <a:p>
            <a:pPr>
              <a:lnSpc>
                <a:spcPct val="90000"/>
              </a:lnSpc>
            </a:pPr>
            <a:r>
              <a:rPr lang="en-US" altLang="en-US" dirty="0"/>
              <a:t>To: </a:t>
            </a:r>
            <a:r>
              <a:rPr lang="en-US" altLang="en-US" dirty="0">
                <a:ea typeface="MS PGothic" panose="020B0600070205080204" pitchFamily="34" charset="-128"/>
                <a:sym typeface="Symbol" panose="05050102010706020507" pitchFamily="18" charset="2"/>
              </a:rPr>
              <a:t> </a:t>
            </a:r>
            <a:r>
              <a:rPr lang="en-IN" i="1" baseline="-25000" dirty="0"/>
              <a:t>A</a:t>
            </a:r>
            <a:r>
              <a:rPr lang="en-IN" dirty="0"/>
              <a:t>(</a:t>
            </a:r>
            <a:r>
              <a:rPr lang="el-GR" altLang="en-US" dirty="0"/>
              <a:t>σ</a:t>
            </a:r>
            <a:r>
              <a:rPr lang="en-US" altLang="en-US" baseline="-25000" dirty="0"/>
              <a:t> P1 </a:t>
            </a:r>
            <a:r>
              <a:rPr lang="en-US" altLang="en-US" dirty="0"/>
              <a:t>(</a:t>
            </a:r>
            <a:r>
              <a:rPr lang="en-US" altLang="en-US" i="1" dirty="0"/>
              <a:t>r</a:t>
            </a:r>
            <a:r>
              <a:rPr lang="en-US" altLang="en-US" baseline="-25000" dirty="0"/>
              <a:t>1</a:t>
            </a:r>
            <a:r>
              <a:rPr lang="en-US" altLang="en-US" i="1" dirty="0"/>
              <a:t> </a:t>
            </a:r>
            <a:r>
              <a:rPr lang="en-US" altLang="en-US" dirty="0"/>
              <a:t>x</a:t>
            </a:r>
            <a:r>
              <a:rPr lang="en-US" altLang="en-US" i="1" dirty="0"/>
              <a:t> r</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r</a:t>
            </a:r>
            <a:r>
              <a:rPr lang="en-US" altLang="en-US" baseline="-25000" dirty="0" err="1"/>
              <a:t>n</a:t>
            </a:r>
            <a:r>
              <a:rPr lang="en-US" altLang="en-US" baseline="-25000" dirty="0"/>
              <a:t> </a:t>
            </a:r>
            <a:r>
              <a:rPr lang="en-US" altLang="en-US" dirty="0"/>
              <a:t>) </a:t>
            </a:r>
            <a:r>
              <a:rPr lang="en-IN"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2</a:t>
            </a:r>
            <a:r>
              <a:rPr lang="en-US" altLang="en-US" i="1" dirty="0"/>
              <a:t> </a:t>
            </a:r>
            <a:r>
              <a:rPr lang="en-US" altLang="en-US" baseline="-25000" dirty="0">
                <a:sym typeface="Symbol" panose="05050102010706020507" pitchFamily="18" charset="2"/>
              </a:rPr>
              <a:t> </a:t>
            </a:r>
            <a:r>
              <a:rPr lang="el-GR" altLang="en-US" dirty="0"/>
              <a:t>σ</a:t>
            </a:r>
            <a:r>
              <a:rPr lang="en-US" altLang="en-US" baseline="-25000"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1</a:t>
            </a:r>
            <a:r>
              <a:rPr lang="en-US" altLang="en-US" baseline="-25000" dirty="0"/>
              <a:t> </a:t>
            </a:r>
            <a:r>
              <a:rPr lang="en-US" altLang="en-US" i="1" dirty="0"/>
              <a:t>(s</a:t>
            </a:r>
            <a:r>
              <a:rPr lang="en-US" altLang="en-US" baseline="-25000" dirty="0"/>
              <a:t>1</a:t>
            </a:r>
            <a:r>
              <a:rPr lang="en-US" altLang="en-US" i="1" dirty="0"/>
              <a:t> </a:t>
            </a:r>
            <a:r>
              <a:rPr lang="en-US" altLang="en-US" dirty="0"/>
              <a:t>x</a:t>
            </a:r>
            <a:r>
              <a:rPr lang="en-US" altLang="en-US" i="1" dirty="0"/>
              <a:t> s</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s</a:t>
            </a:r>
            <a:r>
              <a:rPr lang="en-US" altLang="en-US" baseline="-25000" dirty="0" err="1"/>
              <a:t>m</a:t>
            </a:r>
            <a:r>
              <a:rPr lang="en-US" altLang="en-US" baseline="-25000" dirty="0"/>
              <a:t> </a:t>
            </a:r>
            <a:r>
              <a:rPr lang="en-US" altLang="en-US" dirty="0"/>
              <a:t>)</a:t>
            </a:r>
          </a:p>
          <a:p>
            <a:pPr lvl="1">
              <a:lnSpc>
                <a:spcPct val="90000"/>
              </a:lnSpc>
            </a:pPr>
            <a:r>
              <a:rPr lang="en-US" altLang="en-US" i="1" dirty="0"/>
              <a:t>P</a:t>
            </a:r>
            <a:r>
              <a:rPr lang="en-US" altLang="en-US" baseline="-25000" dirty="0"/>
              <a:t>2</a:t>
            </a:r>
            <a:r>
              <a:rPr lang="en-US" altLang="en-US" baseline="30000" dirty="0"/>
              <a:t>1  </a:t>
            </a:r>
            <a:r>
              <a:rPr lang="en-US" altLang="en-US" dirty="0"/>
              <a:t>contains predicates that do not involve any correlation variables</a:t>
            </a:r>
          </a:p>
          <a:p>
            <a:pPr lvl="1">
              <a:lnSpc>
                <a:spcPct val="90000"/>
              </a:lnSpc>
            </a:pPr>
            <a:r>
              <a:rPr lang="en-US" altLang="en-US" i="1" dirty="0"/>
              <a:t>P</a:t>
            </a:r>
            <a:r>
              <a:rPr lang="en-US" altLang="en-US" baseline="-25000" dirty="0"/>
              <a:t>2</a:t>
            </a:r>
            <a:r>
              <a:rPr lang="en-US" altLang="en-US" baseline="30000" dirty="0"/>
              <a:t>2</a:t>
            </a:r>
            <a:r>
              <a:rPr lang="en-US" altLang="en-US" dirty="0"/>
              <a:t> contains predicates involving correlation variables</a:t>
            </a:r>
          </a:p>
          <a:p>
            <a:pPr>
              <a:lnSpc>
                <a:spcPct val="90000"/>
              </a:lnSpc>
            </a:pPr>
            <a:r>
              <a:rPr lang="en-US" altLang="en-US" dirty="0"/>
              <a:t>The process of replacing a nested query by a query with a join/</a:t>
            </a:r>
            <a:r>
              <a:rPr lang="en-US" altLang="en-US" dirty="0" err="1"/>
              <a:t>semijoin</a:t>
            </a:r>
            <a:r>
              <a:rPr lang="en-US" altLang="en-US" dirty="0"/>
              <a:t> (possibly with a temporary relation) is called </a:t>
            </a:r>
            <a:r>
              <a:rPr lang="en-US" altLang="en-US" b="1" dirty="0">
                <a:solidFill>
                  <a:srgbClr val="002060"/>
                </a:solidFill>
              </a:rPr>
              <a:t>decorrelation</a:t>
            </a:r>
            <a:r>
              <a:rPr lang="en-US" altLang="en-US" dirty="0">
                <a:solidFill>
                  <a:schemeClr val="tx2"/>
                </a:solidFill>
              </a:rPr>
              <a:t>.</a:t>
            </a:r>
          </a:p>
          <a:p>
            <a:pPr>
              <a:lnSpc>
                <a:spcPct val="90000"/>
              </a:lnSpc>
            </a:pPr>
            <a:r>
              <a:rPr lang="en-US" altLang="en-US" dirty="0"/>
              <a:t>Decorrelation is more complicated in several cases, e.g.</a:t>
            </a:r>
          </a:p>
          <a:p>
            <a:pPr lvl="2">
              <a:lnSpc>
                <a:spcPct val="90000"/>
              </a:lnSpc>
            </a:pPr>
            <a:r>
              <a:rPr lang="en-US" altLang="en-US" dirty="0"/>
              <a:t>The nested subquery uses aggregation, or</a:t>
            </a:r>
          </a:p>
          <a:p>
            <a:pPr lvl="2">
              <a:lnSpc>
                <a:spcPct val="90000"/>
              </a:lnSpc>
            </a:pPr>
            <a:r>
              <a:rPr lang="en-US" altLang="en-US" dirty="0"/>
              <a:t>The nested subquery is a scalar subquery</a:t>
            </a:r>
          </a:p>
          <a:p>
            <a:pPr lvl="1">
              <a:lnSpc>
                <a:spcPct val="90000"/>
              </a:lnSpc>
            </a:pPr>
            <a:r>
              <a:rPr lang="en-US" altLang="en-US" dirty="0"/>
              <a:t>Correlated evaluation used in these cases</a:t>
            </a:r>
          </a:p>
          <a:p>
            <a:pPr>
              <a:lnSpc>
                <a:spcPct val="90000"/>
              </a:lnSpc>
            </a:pPr>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5E7A-4CE6-47C9-A956-33A6A29C21F8}"/>
              </a:ext>
            </a:extLst>
          </p:cNvPr>
          <p:cNvSpPr>
            <a:spLocks noGrp="1"/>
          </p:cNvSpPr>
          <p:nvPr>
            <p:ph type="title"/>
          </p:nvPr>
        </p:nvSpPr>
        <p:spPr/>
        <p:txBody>
          <a:bodyPr/>
          <a:lstStyle/>
          <a:p>
            <a:r>
              <a:rPr lang="en-IN" dirty="0"/>
              <a:t>Decorrelation (Cont.)</a:t>
            </a:r>
          </a:p>
        </p:txBody>
      </p:sp>
      <p:sp>
        <p:nvSpPr>
          <p:cNvPr id="3" name="Content Placeholder 2">
            <a:extLst>
              <a:ext uri="{FF2B5EF4-FFF2-40B4-BE49-F238E27FC236}">
                <a16:creationId xmlns:a16="http://schemas.microsoft.com/office/drawing/2014/main" id="{124B5AE5-D832-4D58-9ABC-DC849F09CDCF}"/>
              </a:ext>
            </a:extLst>
          </p:cNvPr>
          <p:cNvSpPr>
            <a:spLocks noGrp="1"/>
          </p:cNvSpPr>
          <p:nvPr>
            <p:ph idx="1"/>
          </p:nvPr>
        </p:nvSpPr>
        <p:spPr>
          <a:xfrm>
            <a:off x="628650" y="1490028"/>
            <a:ext cx="8152531" cy="5367972"/>
          </a:xfrm>
        </p:spPr>
        <p:txBody>
          <a:bodyPr/>
          <a:lstStyle/>
          <a:p>
            <a:r>
              <a:rPr lang="en-US" altLang="en-US" dirty="0"/>
              <a:t>Decorrelation of scalar aggregate subqueries can be done using </a:t>
            </a:r>
            <a:r>
              <a:rPr lang="en-US" altLang="en-US" dirty="0" err="1"/>
              <a:t>groupby</a:t>
            </a:r>
            <a:r>
              <a:rPr lang="en-US" altLang="en-US" dirty="0"/>
              <a:t>/aggregation in some cases</a:t>
            </a:r>
          </a:p>
          <a:p>
            <a:r>
              <a:rPr lang="en-US" altLang="en-US" b="1" dirty="0"/>
              <a:t>select </a:t>
            </a:r>
            <a:r>
              <a:rPr lang="en-US" altLang="en-US" i="1" dirty="0"/>
              <a:t>name</a:t>
            </a:r>
            <a:br>
              <a:rPr lang="en-US" altLang="en-US" b="1" dirty="0"/>
            </a:br>
            <a:r>
              <a:rPr lang="en-US" altLang="en-US" b="1" dirty="0"/>
              <a:t>from </a:t>
            </a:r>
            <a:r>
              <a:rPr lang="en-US" altLang="en-US" i="1" dirty="0"/>
              <a:t>instructor</a:t>
            </a:r>
            <a:br>
              <a:rPr lang="en-US" altLang="en-US" i="1" dirty="0"/>
            </a:br>
            <a:r>
              <a:rPr lang="en-US" altLang="en-US" b="1" dirty="0"/>
              <a:t>where </a:t>
            </a:r>
            <a:r>
              <a:rPr lang="en-US" altLang="en-US" b="1" i="1" dirty="0"/>
              <a:t> </a:t>
            </a:r>
            <a:r>
              <a:rPr lang="en-US" altLang="en-US" dirty="0"/>
              <a:t>1 &lt;</a:t>
            </a:r>
            <a:r>
              <a:rPr lang="en-US" altLang="en-US" b="1" dirty="0"/>
              <a:t> </a:t>
            </a:r>
            <a:r>
              <a:rPr lang="en-US" altLang="en-US" dirty="0"/>
              <a:t>(</a:t>
            </a:r>
            <a:r>
              <a:rPr lang="en-US" altLang="en-US" b="1" dirty="0"/>
              <a:t>select count</a:t>
            </a:r>
            <a:r>
              <a:rPr lang="en-US" altLang="en-US" dirty="0"/>
              <a:t>(*)</a:t>
            </a:r>
            <a:r>
              <a:rPr lang="en-US" altLang="en-US" i="1" dirty="0"/>
              <a:t>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br>
              <a:rPr lang="en-US" altLang="en-US" i="1" dirty="0"/>
            </a:br>
            <a:r>
              <a:rPr lang="en-US" altLang="en-US" i="1" dirty="0"/>
              <a:t>                                    </a:t>
            </a:r>
            <a:r>
              <a:rPr lang="en-US" altLang="en-US" b="1" dirty="0"/>
              <a:t>and </a:t>
            </a:r>
            <a:r>
              <a:rPr lang="en-US" altLang="en-US" i="1" dirty="0" err="1"/>
              <a:t>teaches.year</a:t>
            </a:r>
            <a:r>
              <a:rPr lang="en-US" altLang="en-US" i="1" dirty="0"/>
              <a:t> = 2019</a:t>
            </a:r>
            <a:r>
              <a:rPr lang="en-US" altLang="en-US" dirty="0"/>
              <a:t>)</a:t>
            </a:r>
          </a:p>
          <a:p>
            <a:r>
              <a:rPr lang="en-IN" altLang="en-US" dirty="0">
                <a:sym typeface="Symbol" panose="05050102010706020507" pitchFamily="18" charset="2"/>
              </a:rPr>
              <a:t> </a:t>
            </a:r>
            <a:r>
              <a:rPr lang="en-US" altLang="en-US" sz="1600" dirty="0">
                <a:ea typeface="MS PGothic" panose="020B0600070205080204" pitchFamily="34" charset="-128"/>
                <a:sym typeface="Symbol" panose="05050102010706020507" pitchFamily="18" charset="2"/>
              </a:rPr>
              <a:t></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instructor.ID=TID </a:t>
            </a:r>
            <a:r>
              <a:rPr lang="en-US" altLang="en-US" baseline="-25000" dirty="0">
                <a:sym typeface="Symbol" panose="05050102010706020507" pitchFamily="18" charset="2"/>
              </a:rPr>
              <a:t> 1 &lt;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US" altLang="en-US" dirty="0"/>
              <a:t>( </a:t>
            </a:r>
            <a:br>
              <a:rPr lang="en-US" altLang="en-US" dirty="0"/>
            </a:br>
            <a:r>
              <a:rPr lang="en-US" altLang="en-US" dirty="0"/>
              <a:t>        </a:t>
            </a:r>
            <a:r>
              <a:rPr lang="en-US" altLang="en-US" i="1" baseline="-25000" dirty="0">
                <a:sym typeface="Symbol" panose="05050102010706020507" pitchFamily="18" charset="2"/>
              </a:rPr>
              <a:t>ID as TID </a:t>
            </a:r>
            <a:r>
              <a:rPr lang="en-IN" dirty="0"/>
              <a:t>𝛾</a:t>
            </a:r>
            <a:r>
              <a:rPr lang="en-US" altLang="en-US" b="1" baseline="-25000" dirty="0">
                <a:sym typeface="Symbol" panose="05050102010706020507" pitchFamily="18" charset="2"/>
              </a:rPr>
              <a:t>count</a:t>
            </a:r>
            <a:r>
              <a:rPr lang="en-US" altLang="en-US" i="1" baseline="-25000" dirty="0">
                <a:sym typeface="Symbol" panose="05050102010706020507" pitchFamily="18" charset="2"/>
              </a:rPr>
              <a:t>(*) as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IN" dirty="0"/>
              <a:t>(</a:t>
            </a:r>
            <a:r>
              <a:rPr lang="el-GR" altLang="en-US" dirty="0"/>
              <a:t>σ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dirty="0"/>
              <a:t>(</a:t>
            </a:r>
            <a:r>
              <a:rPr lang="en-US" altLang="en-US" i="1" dirty="0"/>
              <a:t>teaches</a:t>
            </a:r>
            <a:r>
              <a:rPr lang="en-US" altLang="en-US" dirty="0"/>
              <a:t>)))) </a:t>
            </a:r>
            <a:endParaRPr lang="en-IN" dirty="0"/>
          </a:p>
        </p:txBody>
      </p:sp>
    </p:spTree>
    <p:extLst>
      <p:ext uri="{BB962C8B-B14F-4D97-AF65-F5344CB8AC3E}">
        <p14:creationId xmlns:p14="http://schemas.microsoft.com/office/powerpoint/2010/main" val="10312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C3630E94-546B-44A3-9C2A-A6A0EA10DAB5}"/>
              </a:ext>
            </a:extLst>
          </p:cNvPr>
          <p:cNvSpPr>
            <a:spLocks noGrp="1" noChangeArrowheads="1"/>
          </p:cNvSpPr>
          <p:nvPr>
            <p:ph type="title"/>
          </p:nvPr>
        </p:nvSpPr>
        <p:spPr>
          <a:xfrm>
            <a:off x="721895" y="559809"/>
            <a:ext cx="8077200" cy="609600"/>
          </a:xfrm>
        </p:spPr>
        <p:txBody>
          <a:bodyPr>
            <a:normAutofit fontScale="90000"/>
          </a:bodyPr>
          <a:lstStyle/>
          <a:p>
            <a:pPr>
              <a:defRPr/>
            </a:pPr>
            <a:r>
              <a:rPr lang="en-US" altLang="en-US" dirty="0">
                <a:effectLst>
                  <a:outerShdw blurRad="38100" dist="38100" dir="2700000" algn="tl">
                    <a:srgbClr val="C0C0C0"/>
                  </a:outerShdw>
                </a:effectLst>
              </a:rPr>
              <a:t>Transformation of Relational Expressions</a:t>
            </a:r>
          </a:p>
        </p:txBody>
      </p:sp>
      <p:sp>
        <p:nvSpPr>
          <p:cNvPr id="17411" name="Rectangle 3">
            <a:extLst>
              <a:ext uri="{FF2B5EF4-FFF2-40B4-BE49-F238E27FC236}">
                <a16:creationId xmlns:a16="http://schemas.microsoft.com/office/drawing/2014/main" id="{DE3790DE-27F5-44AA-ADB0-8D5296161F41}"/>
              </a:ext>
            </a:extLst>
          </p:cNvPr>
          <p:cNvSpPr>
            <a:spLocks noGrp="1" noChangeArrowheads="1"/>
          </p:cNvSpPr>
          <p:nvPr>
            <p:ph idx="1"/>
          </p:nvPr>
        </p:nvSpPr>
        <p:spPr>
          <a:xfrm>
            <a:off x="721895" y="2189175"/>
            <a:ext cx="7700210" cy="3941141"/>
          </a:xfrm>
        </p:spPr>
        <p:txBody>
          <a:bodyPr>
            <a:normAutofit fontScale="85000" lnSpcReduction="20000"/>
          </a:bodyPr>
          <a:lstStyle/>
          <a:p>
            <a:r>
              <a:rPr lang="en-US" altLang="en-US" dirty="0"/>
              <a:t>Two relational algebra expressions are said to be </a:t>
            </a:r>
            <a:r>
              <a:rPr lang="en-US" altLang="en-US" b="1" dirty="0">
                <a:solidFill>
                  <a:srgbClr val="002060"/>
                </a:solidFill>
              </a:rPr>
              <a:t>equivalent</a:t>
            </a:r>
            <a:r>
              <a:rPr lang="en-US" altLang="en-US" dirty="0"/>
              <a:t> if the two expressions generate the same set of tuples on every </a:t>
            </a:r>
            <a:r>
              <a:rPr lang="en-US" altLang="en-US" i="1" dirty="0"/>
              <a:t>legal</a:t>
            </a:r>
            <a:r>
              <a:rPr lang="en-US" altLang="en-US" dirty="0"/>
              <a:t> database instance</a:t>
            </a:r>
          </a:p>
          <a:p>
            <a:pPr lvl="1"/>
            <a:r>
              <a:rPr lang="en-US" altLang="en-US" dirty="0"/>
              <a:t>Note: order of tuples is irrelevant</a:t>
            </a:r>
          </a:p>
          <a:p>
            <a:pPr lvl="1"/>
            <a:r>
              <a:rPr lang="en-US" altLang="en-US" dirty="0"/>
              <a:t>we don’</a:t>
            </a:r>
            <a:r>
              <a:rPr lang="en-US" altLang="ja-JP" dirty="0"/>
              <a:t>t care if they generate different results on databases that violate integrity constraints</a:t>
            </a:r>
          </a:p>
          <a:p>
            <a:r>
              <a:rPr lang="en-US" altLang="en-US" dirty="0"/>
              <a:t>In SQL, inputs and outputs are multisets of tuples</a:t>
            </a:r>
          </a:p>
          <a:p>
            <a:pPr lvl="1"/>
            <a:r>
              <a:rPr lang="en-US" altLang="en-US" dirty="0"/>
              <a:t>Two expressions in the multiset version of the relational algebra are said to be equivalent if the two expressions generate the same multiset of tuples on every legal database instance. </a:t>
            </a:r>
          </a:p>
          <a:p>
            <a:r>
              <a:rPr lang="en-US" altLang="en-US" dirty="0"/>
              <a:t>An </a:t>
            </a:r>
            <a:r>
              <a:rPr lang="en-US" altLang="en-US" b="1" dirty="0">
                <a:solidFill>
                  <a:srgbClr val="002060"/>
                </a:solidFill>
              </a:rPr>
              <a:t>equivalence rule</a:t>
            </a:r>
            <a:r>
              <a:rPr lang="en-US" altLang="en-US" dirty="0">
                <a:solidFill>
                  <a:srgbClr val="002060"/>
                </a:solidFill>
              </a:rPr>
              <a:t> </a:t>
            </a:r>
            <a:r>
              <a:rPr lang="en-US" altLang="en-US" dirty="0"/>
              <a:t>says that expressions of two forms are equivalent</a:t>
            </a:r>
          </a:p>
          <a:p>
            <a:pPr lvl="1"/>
            <a:r>
              <a:rPr lang="en-US" altLang="en-US" dirty="0"/>
              <a:t>Can replace expression of first form by second, or vice versa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95081A04-D8E9-4687-B8DF-F240A7F2C55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a:t>
            </a:r>
          </a:p>
        </p:txBody>
      </p:sp>
      <p:sp>
        <p:nvSpPr>
          <p:cNvPr id="358403" name="Rectangle 3">
            <a:extLst>
              <a:ext uri="{FF2B5EF4-FFF2-40B4-BE49-F238E27FC236}">
                <a16:creationId xmlns:a16="http://schemas.microsoft.com/office/drawing/2014/main" id="{5F88891E-6FB7-4A93-A7DD-19CC40EB4AB2}"/>
              </a:ext>
            </a:extLst>
          </p:cNvPr>
          <p:cNvSpPr>
            <a:spLocks noGrp="1" noChangeArrowheads="1"/>
          </p:cNvSpPr>
          <p:nvPr>
            <p:ph idx="1"/>
          </p:nvPr>
        </p:nvSpPr>
        <p:spPr>
          <a:xfrm>
            <a:off x="628650" y="1690689"/>
            <a:ext cx="7777212" cy="3729385"/>
          </a:xfrm>
        </p:spPr>
        <p:txBody>
          <a:bodyPr>
            <a:normAutofit fontScale="77500" lnSpcReduction="20000"/>
          </a:bodyPr>
          <a:lstStyle/>
          <a:p>
            <a:pPr marL="381000" indent="-381000">
              <a:buFont typeface="Monotype Sorts" pitchFamily="-65" charset="2"/>
              <a:buNone/>
            </a:pPr>
            <a:r>
              <a:rPr lang="en-US" altLang="en-US" dirty="0"/>
              <a:t>1.	Conjunctive selection operations can be deconstructed into a sequence of individual selections.</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i="1" baseline="-46000" dirty="0">
                <a:sym typeface="Greek Symbols" pitchFamily="18" charset="2"/>
              </a:rPr>
              <a:t>2 </a:t>
            </a:r>
            <a:r>
              <a:rPr lang="en-US" altLang="en-US" dirty="0"/>
              <a:t>(E) </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 </a:t>
            </a:r>
            <a:r>
              <a:rPr lang="en-US" altLang="en-US" dirty="0"/>
              <a:t>(E))</a:t>
            </a:r>
            <a:r>
              <a:rPr lang="en-US" altLang="en-US" baseline="-25000" dirty="0"/>
              <a:t> </a:t>
            </a:r>
            <a:endParaRPr lang="en-US" altLang="en-US" dirty="0"/>
          </a:p>
          <a:p>
            <a:pPr marL="381000" indent="-381000">
              <a:buFont typeface="Monotype Sorts" pitchFamily="-65" charset="2"/>
              <a:buNone/>
            </a:pPr>
            <a:r>
              <a:rPr lang="en-US" altLang="en-US" dirty="0"/>
              <a:t>2.	Selection operations are commutative.</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a:t>
            </a:r>
            <a:r>
              <a:rPr lang="en-US" altLang="en-US" dirty="0"/>
              <a:t>(E))</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1</a:t>
            </a:r>
            <a:r>
              <a:rPr lang="en-US" altLang="en-US" dirty="0"/>
              <a:t>(E))</a:t>
            </a:r>
          </a:p>
          <a:p>
            <a:pPr marL="381000" indent="-381000">
              <a:buNone/>
            </a:pPr>
            <a:r>
              <a:rPr lang="en-US" altLang="en-US" dirty="0"/>
              <a:t>3.	Only the last in a sequence of projection operations is needed, the others can be omitted.</a:t>
            </a:r>
            <a:br>
              <a:rPr lang="en-US" altLang="en-US" dirty="0"/>
            </a:br>
            <a:r>
              <a:rPr lang="en-US" altLang="en-US"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n</a:t>
            </a:r>
            <a:r>
              <a:rPr lang="en-IN" dirty="0"/>
              <a:t>(E))…))     ≡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(E)</a:t>
            </a:r>
            <a:br>
              <a:rPr lang="en-US" altLang="en-US" dirty="0"/>
            </a:br>
            <a:r>
              <a:rPr lang="en-US" altLang="en-US" dirty="0"/>
              <a:t>where </a:t>
            </a:r>
            <a:r>
              <a:rPr lang="en-US" altLang="en-US" i="1" dirty="0"/>
              <a:t>L</a:t>
            </a:r>
            <a:r>
              <a:rPr lang="en-US" altLang="en-US" i="1" baseline="-25000" dirty="0"/>
              <a:t>1</a:t>
            </a:r>
            <a:r>
              <a:rPr lang="en-US" altLang="en-US" dirty="0"/>
              <a:t> </a:t>
            </a:r>
            <a:r>
              <a:rPr lang="en-IN" dirty="0"/>
              <a:t>⊆</a:t>
            </a:r>
            <a:r>
              <a:rPr lang="en-US" altLang="en-US" dirty="0"/>
              <a:t> </a:t>
            </a:r>
            <a:r>
              <a:rPr lang="en-US" altLang="en-US" i="1" dirty="0"/>
              <a:t>L</a:t>
            </a:r>
            <a:r>
              <a:rPr lang="en-US" altLang="en-US" i="1" baseline="-25000" dirty="0"/>
              <a:t>2</a:t>
            </a:r>
            <a:r>
              <a:rPr lang="en-US" altLang="en-US" dirty="0"/>
              <a:t> … </a:t>
            </a:r>
            <a:r>
              <a:rPr lang="en-IN" dirty="0"/>
              <a:t>⊆</a:t>
            </a:r>
            <a:r>
              <a:rPr lang="en-US" altLang="en-US" dirty="0"/>
              <a:t> </a:t>
            </a:r>
            <a:r>
              <a:rPr lang="en-US" altLang="en-US" i="1" dirty="0"/>
              <a:t>L</a:t>
            </a:r>
            <a:r>
              <a:rPr lang="en-US" altLang="en-US" i="1" baseline="-25000" dirty="0"/>
              <a:t>n</a:t>
            </a:r>
          </a:p>
          <a:p>
            <a:pPr marL="0" indent="0">
              <a:buNone/>
            </a:pPr>
            <a:r>
              <a:rPr lang="en-US" altLang="en-US" dirty="0"/>
              <a:t>4.    Selections can be combined with Cartesian products and theta joins.</a:t>
            </a: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 </a:t>
            </a:r>
            <a:r>
              <a:rPr lang="en-US" altLang="en-US" dirty="0"/>
              <a:t>(E</a:t>
            </a:r>
            <a:r>
              <a:rPr lang="en-US" altLang="en-US" baseline="-25000" dirty="0"/>
              <a:t>1</a:t>
            </a:r>
            <a:r>
              <a:rPr lang="en-US" altLang="en-US" dirty="0"/>
              <a:t> x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dirty="0"/>
              <a:t> E</a:t>
            </a:r>
            <a:r>
              <a:rPr lang="en-US" altLang="en-US" baseline="-25000" dirty="0"/>
              <a:t>2</a:t>
            </a:r>
            <a:endParaRPr lang="en-US" altLang="en-US" baseline="-25000" dirty="0">
              <a:sym typeface="Symbol" panose="05050102010706020507" pitchFamily="18" charset="2"/>
            </a:endParaRP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 </a:t>
            </a:r>
            <a:r>
              <a:rPr lang="en-US" altLang="en-US" baseline="-46000" dirty="0">
                <a:sym typeface="Greek Symbols" pitchFamily="18" charset="2"/>
              </a:rPr>
              <a:t>1 </a:t>
            </a:r>
            <a:r>
              <a:rPr lang="en-US" altLang="en-US" dirty="0"/>
              <a:t>(E</a:t>
            </a:r>
            <a:r>
              <a:rPr lang="en-US" altLang="en-US" baseline="-25000" dirty="0"/>
              <a:t>1</a:t>
            </a:r>
            <a:r>
              <a:rPr lang="en-US" altLang="en-US" dirty="0"/>
              <a:t> </a:t>
            </a:r>
            <a:r>
              <a:rPr lang="en-IN" altLang="en-US"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IN" baseline="-25000"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8091ABB1-6B13-4524-B9B6-6B007212FB7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59427" name="Rectangle 3">
            <a:extLst>
              <a:ext uri="{FF2B5EF4-FFF2-40B4-BE49-F238E27FC236}">
                <a16:creationId xmlns:a16="http://schemas.microsoft.com/office/drawing/2014/main" id="{96C4720A-18C3-455E-B064-C93B8601E27B}"/>
              </a:ext>
            </a:extLst>
          </p:cNvPr>
          <p:cNvSpPr>
            <a:spLocks noGrp="1" noChangeArrowheads="1"/>
          </p:cNvSpPr>
          <p:nvPr>
            <p:ph idx="1"/>
          </p:nvPr>
        </p:nvSpPr>
        <p:spPr>
          <a:xfrm>
            <a:off x="705421" y="1380793"/>
            <a:ext cx="8226543" cy="5367972"/>
          </a:xfrm>
        </p:spPr>
        <p:txBody>
          <a:bodyPr>
            <a:normAutofit lnSpcReduction="10000"/>
          </a:bodyPr>
          <a:lstStyle/>
          <a:p>
            <a:pPr marL="0" indent="0">
              <a:buNone/>
              <a:tabLst>
                <a:tab pos="3376613" algn="ctr"/>
              </a:tabLst>
            </a:pPr>
            <a:r>
              <a:rPr lang="en-US" altLang="en-US" dirty="0"/>
              <a:t>5.  Theta-join operations (and natural joins) are commutative.</a:t>
            </a:r>
            <a:br>
              <a:rPr lang="en-US" altLang="en-US" dirty="0"/>
            </a:br>
            <a:br>
              <a:rPr lang="en-US" altLang="en-US" dirty="0"/>
            </a:br>
            <a:r>
              <a:rPr lang="en-US" altLang="en-US" dirty="0"/>
              <a:t>	          </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i="1" dirty="0"/>
              <a:t>E</a:t>
            </a:r>
            <a:r>
              <a:rPr lang="en-US" altLang="en-US" baseline="-25000" dirty="0"/>
              <a:t>2</a:t>
            </a:r>
            <a:r>
              <a:rPr lang="en-IN" altLang="en-US" dirty="0"/>
              <a:t> ⨝</a:t>
            </a:r>
            <a:r>
              <a:rPr lang="en-US" altLang="en-US" dirty="0"/>
              <a:t> </a:t>
            </a:r>
            <a:r>
              <a:rPr lang="en-US" altLang="en-US" i="1" dirty="0"/>
              <a:t>E</a:t>
            </a:r>
            <a:r>
              <a:rPr lang="en-US" altLang="en-US" baseline="-25000" dirty="0"/>
              <a:t>1</a:t>
            </a:r>
            <a:br>
              <a:rPr lang="en-US" altLang="en-US" dirty="0"/>
            </a:br>
            <a:endParaRPr lang="en-US" altLang="en-US" baseline="-25000" dirty="0">
              <a:sym typeface="Greek Symbols" pitchFamily="18" charset="2"/>
            </a:endParaRPr>
          </a:p>
          <a:p>
            <a:pPr>
              <a:buFont typeface="Monotype Sorts" pitchFamily="-65" charset="2"/>
              <a:buNone/>
              <a:tabLst>
                <a:tab pos="3376613" algn="ctr"/>
              </a:tabLst>
            </a:pPr>
            <a:r>
              <a:rPr lang="en-US" altLang="en-US" dirty="0">
                <a:sym typeface="Greek Symbols" pitchFamily="18" charset="2"/>
              </a:rPr>
              <a:t>6.	(a) Natural join operations are associative:</a:t>
            </a:r>
          </a:p>
          <a:p>
            <a:pPr>
              <a:buNone/>
              <a:tabLst>
                <a:tab pos="3376613" algn="ctr"/>
              </a:tabLst>
            </a:pPr>
            <a:r>
              <a:rPr lang="en-US" altLang="en-US" dirty="0">
                <a:sym typeface="Greek Symbols" pitchFamily="18" charset="2"/>
              </a:rPr>
              <a:t>	                </a:t>
            </a: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dirty="0"/>
              <a:t> (</a:t>
            </a:r>
            <a:r>
              <a:rPr lang="en-US" altLang="en-US" i="1" dirty="0"/>
              <a:t>E</a:t>
            </a:r>
            <a:r>
              <a:rPr lang="en-US" altLang="en-US" baseline="-25000" dirty="0"/>
              <a:t>2</a:t>
            </a:r>
            <a:r>
              <a:rPr lang="en-IN" altLang="en-US" dirty="0"/>
              <a:t> ⨝</a:t>
            </a:r>
            <a:r>
              <a:rPr lang="en-US" altLang="en-US" i="1" dirty="0"/>
              <a:t> E</a:t>
            </a:r>
            <a:r>
              <a:rPr lang="en-US" altLang="en-US" baseline="-25000" dirty="0"/>
              <a:t>3</a:t>
            </a:r>
            <a:r>
              <a:rPr lang="en-US" altLang="en-US" dirty="0"/>
              <a:t>)</a:t>
            </a:r>
            <a:br>
              <a:rPr lang="en-US" altLang="en-US" dirty="0"/>
            </a:br>
            <a:br>
              <a:rPr lang="en-US" altLang="en-US" dirty="0"/>
            </a:br>
            <a:r>
              <a:rPr lang="en-US" altLang="en-US" dirty="0"/>
              <a:t>(b) Theta joins are associative in the following manner:</a:t>
            </a:r>
            <a:br>
              <a:rPr lang="en-US" altLang="en-US" dirty="0"/>
            </a:br>
            <a:br>
              <a:rPr lang="en-US" altLang="en-US" dirty="0"/>
            </a:b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2 </a:t>
            </a:r>
            <a:r>
              <a:rPr lang="en-US" altLang="en-US" baseline="-25000" dirty="0">
                <a:sym typeface="Symbol" panose="05050102010706020507" pitchFamily="18" charset="2"/>
              </a:rPr>
              <a:t> </a:t>
            </a:r>
            <a:r>
              <a:rPr lang="en-US" altLang="en-US" baseline="-46000" dirty="0">
                <a:sym typeface="Greek Symbols" pitchFamily="18" charset="2"/>
              </a:rPr>
              <a:t>3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baseline="-46000" dirty="0">
                <a:sym typeface="Greek Symbols" pitchFamily="18" charset="2"/>
              </a:rPr>
              <a:t>3</a:t>
            </a:r>
            <a:r>
              <a:rPr lang="en-US" altLang="en-US" dirty="0"/>
              <a:t> (</a:t>
            </a:r>
            <a:r>
              <a:rPr lang="en-US" altLang="en-US" i="1" dirty="0"/>
              <a:t>E</a:t>
            </a:r>
            <a:r>
              <a:rPr lang="en-US" altLang="en-US" baseline="-25000" dirty="0"/>
              <a:t>2</a:t>
            </a:r>
            <a:r>
              <a:rPr lang="en-IN" altLang="en-US" dirty="0"/>
              <a:t> ⨝</a:t>
            </a:r>
            <a:r>
              <a:rPr lang="en-US" altLang="en-US" baseline="-25000" dirty="0">
                <a:sym typeface="Symbol" panose="05050102010706020507" pitchFamily="18" charset="2"/>
              </a:rPr>
              <a:t> </a:t>
            </a:r>
            <a:r>
              <a:rPr lang="en-US" altLang="en-US" baseline="-46000" dirty="0">
                <a:sym typeface="Greek Symbols" pitchFamily="18" charset="2"/>
              </a:rPr>
              <a:t>2</a:t>
            </a:r>
            <a:r>
              <a:rPr lang="en-US" altLang="en-US" i="1" dirty="0"/>
              <a:t> E</a:t>
            </a:r>
            <a:r>
              <a:rPr lang="en-US" altLang="en-US" baseline="-25000" dirty="0"/>
              <a:t>3</a:t>
            </a:r>
            <a:r>
              <a:rPr lang="en-US" altLang="en-US" dirty="0"/>
              <a:t>)</a:t>
            </a:r>
            <a:br>
              <a:rPr lang="en-US" altLang="en-US" dirty="0"/>
            </a:br>
            <a:r>
              <a:rPr lang="en-US" altLang="en-US" dirty="0"/>
              <a:t>     </a:t>
            </a:r>
            <a:br>
              <a:rPr lang="en-US" altLang="en-US" dirty="0"/>
            </a:br>
            <a:r>
              <a:rPr lang="en-US" altLang="en-US" dirty="0"/>
              <a:t>     where </a:t>
            </a:r>
            <a:r>
              <a:rPr lang="en-US" altLang="en-US" dirty="0">
                <a:sym typeface="Symbol" panose="05050102010706020507" pitchFamily="18" charset="2"/>
              </a:rPr>
              <a:t></a:t>
            </a:r>
            <a:r>
              <a:rPr lang="en-US" altLang="en-US" i="1" baseline="-25000" dirty="0">
                <a:sym typeface="Greek Symbols" pitchFamily="18" charset="2"/>
              </a:rPr>
              <a:t>2</a:t>
            </a:r>
            <a:r>
              <a:rPr lang="en-US" altLang="en-US" i="1" dirty="0">
                <a:sym typeface="Greek Symbols" pitchFamily="18" charset="2"/>
              </a:rPr>
              <a:t> </a:t>
            </a:r>
            <a:r>
              <a:rPr lang="en-US" altLang="en-US" dirty="0">
                <a:sym typeface="Greek Symbols" pitchFamily="18" charset="2"/>
              </a:rPr>
              <a:t>involves attributes from only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and </a:t>
            </a:r>
            <a:r>
              <a:rPr lang="en-US" altLang="en-US" i="1" dirty="0">
                <a:sym typeface="Greek Symbols" pitchFamily="18" charset="2"/>
              </a:rPr>
              <a:t>E</a:t>
            </a:r>
            <a:r>
              <a:rPr lang="en-US" altLang="en-US" i="1" baseline="-25000" dirty="0">
                <a:sym typeface="Greek Symbols" pitchFamily="18" charset="2"/>
              </a:rPr>
              <a:t>3</a:t>
            </a:r>
            <a:r>
              <a:rPr lang="en-US" altLang="en-US" i="1" dirty="0">
                <a:sym typeface="Greek Symbols" pitchFamily="18" charset="2"/>
              </a:rPr>
              <a:t>.</a:t>
            </a:r>
          </a:p>
        </p:txBody>
      </p:sp>
      <p:sp>
        <p:nvSpPr>
          <p:cNvPr id="4" name="Object 3">
            <a:extLst>
              <a:ext uri="{FF2B5EF4-FFF2-40B4-BE49-F238E27FC236}">
                <a16:creationId xmlns:a16="http://schemas.microsoft.com/office/drawing/2014/main" id="{84B99422-6334-4E45-9086-F1F2684CA3D1}"/>
              </a:ext>
            </a:extLst>
          </p:cNvPr>
          <p:cNvSpPr txBox="1"/>
          <p:nvPr/>
        </p:nvSpPr>
        <p:spPr bwMode="auto">
          <a:xfrm>
            <a:off x="1647612" y="5188653"/>
            <a:ext cx="2792413" cy="457200"/>
          </a:xfrm>
          <a:prstGeom prst="rect">
            <a:avLst/>
          </a:prstGeom>
          <a:noFill/>
          <a:ln>
            <a:noFill/>
          </a:ln>
          <a:effectLst/>
        </p:spPr>
        <p:txBody>
          <a:bodyPr>
            <a:normAutofit/>
          </a:bodyPr>
          <a:lstStyle/>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5708</TotalTime>
  <Words>7450</Words>
  <Application>Microsoft Office PowerPoint</Application>
  <PresentationFormat>On-screen Show (4:3)</PresentationFormat>
  <Paragraphs>556</Paragraphs>
  <Slides>69</Slides>
  <Notes>46</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84" baseType="lpstr">
      <vt:lpstr>MS PGothic</vt:lpstr>
      <vt:lpstr>MS PGothic</vt:lpstr>
      <vt:lpstr>Arial</vt:lpstr>
      <vt:lpstr>Calibri</vt:lpstr>
      <vt:lpstr>Calibri Light</vt:lpstr>
      <vt:lpstr>Cambria Math</vt:lpstr>
      <vt:lpstr>Greek Symbols</vt:lpstr>
      <vt:lpstr>Helvetica</vt:lpstr>
      <vt:lpstr>Monotype Sorts</vt:lpstr>
      <vt:lpstr>Symbol</vt:lpstr>
      <vt:lpstr>Times New Roman</vt:lpstr>
      <vt:lpstr>Webdings</vt:lpstr>
      <vt:lpstr>Wingdings</vt:lpstr>
      <vt:lpstr>Office Theme</vt:lpstr>
      <vt:lpstr>Equation</vt:lpstr>
      <vt:lpstr>CS 5/7330</vt:lpstr>
      <vt:lpstr>Query Optimization </vt:lpstr>
      <vt:lpstr>Convert to relational algebra</vt:lpstr>
      <vt:lpstr>Convert to relational algebra</vt:lpstr>
      <vt:lpstr>Convert to relational algebra</vt:lpstr>
      <vt:lpstr>Generate multiple parse trees</vt:lpstr>
      <vt:lpstr>Transformation of Relational Expressions</vt:lpstr>
      <vt:lpstr>Equivalence Rules</vt:lpstr>
      <vt:lpstr>Equivalence Rules (Cont.)</vt:lpstr>
      <vt:lpstr>Pictorial Depiction of Equivalence Rules</vt:lpstr>
      <vt:lpstr>Equivalence Rules (Cont.)</vt:lpstr>
      <vt:lpstr>Equivalence Rules (Cont.)</vt:lpstr>
      <vt:lpstr>Equivalence Rules (Cont.)</vt:lpstr>
      <vt:lpstr>Equivalence Rules (Cont.)</vt:lpstr>
      <vt:lpstr>Equivalence Rules (Cont.)</vt:lpstr>
      <vt:lpstr>Example with Multiple Transformations</vt:lpstr>
      <vt:lpstr>Multiple Transformations (Cont.)</vt:lpstr>
      <vt:lpstr>Transformation Example: Pushing Projections</vt:lpstr>
      <vt:lpstr>Join Ordering Example</vt:lpstr>
      <vt:lpstr>Join Ordering Example (Cont.)</vt:lpstr>
      <vt:lpstr>Enumeration of Equivalent Expressions</vt:lpstr>
      <vt:lpstr>Implementing Transformation Based Optimization</vt:lpstr>
      <vt:lpstr>Decorating parse trees</vt:lpstr>
      <vt:lpstr>Materialization vs. Pipelining </vt:lpstr>
      <vt:lpstr>Materialization vs. Pipelining </vt:lpstr>
      <vt:lpstr>Materialization vs. Pipelining </vt:lpstr>
      <vt:lpstr>Materialization (Cont.)</vt:lpstr>
      <vt:lpstr>Pipelining</vt:lpstr>
      <vt:lpstr>Pipelining (Cont.)</vt:lpstr>
      <vt:lpstr>Pipelining (Cont.)</vt:lpstr>
      <vt:lpstr>Blocking Operations</vt:lpstr>
      <vt:lpstr>Pipeline Stages</vt:lpstr>
      <vt:lpstr>Materialization vs. Pipelining: Cost estimation </vt:lpstr>
      <vt:lpstr>Materialization vs. Pipelining: Cost estimation </vt:lpstr>
      <vt:lpstr>Index-only query</vt:lpstr>
      <vt:lpstr>Number of parse tree/plans</vt:lpstr>
      <vt:lpstr>Number of parse tree/plans</vt:lpstr>
      <vt:lpstr>Cost-Based Optimization</vt:lpstr>
      <vt:lpstr>Dynamic Programming in Optimization</vt:lpstr>
      <vt:lpstr>Join Order Optimization Algorithm</vt:lpstr>
      <vt:lpstr>Join Order Optimization Algorithm (cont.)</vt:lpstr>
      <vt:lpstr>Left Deep Join Trees</vt:lpstr>
      <vt:lpstr>Cost of Optimization</vt:lpstr>
      <vt:lpstr>Interesting Sort Orders</vt:lpstr>
      <vt:lpstr>Cost Based Optimization with Equivalence Rules</vt:lpstr>
      <vt:lpstr>Heuristic Optimization</vt:lpstr>
      <vt:lpstr>Structure of Query Optimizers</vt:lpstr>
      <vt:lpstr>Structure of Query Optimizers (Cont.)</vt:lpstr>
      <vt:lpstr>Cost estimation</vt:lpstr>
      <vt:lpstr>Statistical Information for Cost Estimation</vt:lpstr>
      <vt:lpstr>Histograms</vt:lpstr>
      <vt:lpstr>Histograms (cont.)</vt:lpstr>
      <vt:lpstr>Selection Size Estimation</vt:lpstr>
      <vt:lpstr>Size Estimation of Complex Selections</vt:lpstr>
      <vt:lpstr>Join Operation:  Running Example</vt:lpstr>
      <vt:lpstr>Estimation of the Size of Joins</vt:lpstr>
      <vt:lpstr>Estimation of the Size of Joins (Cont.)</vt:lpstr>
      <vt:lpstr>Estimation of the Size of Joins (Cont.)</vt:lpstr>
      <vt:lpstr>Size Estimation for Other Operations</vt:lpstr>
      <vt:lpstr>Size Estimation (Cont.)</vt:lpstr>
      <vt:lpstr>Estimation of Number of Distinct Values</vt:lpstr>
      <vt:lpstr>Estimation of Distinct Values (Cont.)</vt:lpstr>
      <vt:lpstr>Estimation of Distinct Values (Cont.)</vt:lpstr>
      <vt:lpstr>Optimizing Nested Subqueries**</vt:lpstr>
      <vt:lpstr>Optimizing Nested Subqueries (Cont.)</vt:lpstr>
      <vt:lpstr>Optimizing Nested Subqueries (Cont.)</vt:lpstr>
      <vt:lpstr>Optimizing Nested Subqueries (Cont.)</vt:lpstr>
      <vt:lpstr>Optimizing Nested Subqueries (Cont.)</vt:lpstr>
      <vt:lpstr>Decorrelation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5/7330</dc:title>
  <dc:creator>King Ip Lin</dc:creator>
  <cp:lastModifiedBy>King Ip Lin</cp:lastModifiedBy>
  <cp:revision>33</cp:revision>
  <dcterms:created xsi:type="dcterms:W3CDTF">2020-09-30T04:13:18Z</dcterms:created>
  <dcterms:modified xsi:type="dcterms:W3CDTF">2021-10-21T16:28:35Z</dcterms:modified>
</cp:coreProperties>
</file>