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69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6" r:id="rId39"/>
    <p:sldId id="297" r:id="rId40"/>
    <p:sldId id="298" r:id="rId41"/>
    <p:sldId id="293" r:id="rId42"/>
    <p:sldId id="294" r:id="rId43"/>
    <p:sldId id="295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8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D5EB-67D7-4000-B563-79014AA992F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C3B7-7A3E-441E-AD16-1011B3BF4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5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D5EB-67D7-4000-B563-79014AA992F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C3B7-7A3E-441E-AD16-1011B3BF4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0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D5EB-67D7-4000-B563-79014AA992F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C3B7-7A3E-441E-AD16-1011B3BF4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0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D5EB-67D7-4000-B563-79014AA992F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C3B7-7A3E-441E-AD16-1011B3BF4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D5EB-67D7-4000-B563-79014AA992F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C3B7-7A3E-441E-AD16-1011B3BF4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0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D5EB-67D7-4000-B563-79014AA992F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C3B7-7A3E-441E-AD16-1011B3BF4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6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D5EB-67D7-4000-B563-79014AA992F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C3B7-7A3E-441E-AD16-1011B3BF4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1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D5EB-67D7-4000-B563-79014AA992F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C3B7-7A3E-441E-AD16-1011B3BF4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1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D5EB-67D7-4000-B563-79014AA992F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C3B7-7A3E-441E-AD16-1011B3BF4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9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D5EB-67D7-4000-B563-79014AA992F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C3B7-7A3E-441E-AD16-1011B3BF4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D5EB-67D7-4000-B563-79014AA992F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C3B7-7A3E-441E-AD16-1011B3BF4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1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2D5EB-67D7-4000-B563-79014AA992F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CC3B7-7A3E-441E-AD16-1011B3BF4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2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5/7330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Query Processing / Optimization</a:t>
            </a:r>
          </a:p>
        </p:txBody>
      </p:sp>
    </p:spTree>
    <p:extLst>
      <p:ext uri="{BB962C8B-B14F-4D97-AF65-F5344CB8AC3E}">
        <p14:creationId xmlns:p14="http://schemas.microsoft.com/office/powerpoint/2010/main" val="90253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3987595" cy="4147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Evaluation engine</a:t>
            </a:r>
          </a:p>
          <a:p>
            <a:r>
              <a:rPr lang="en-US" dirty="0"/>
              <a:t>Actual execute the plan</a:t>
            </a:r>
          </a:p>
          <a:p>
            <a:r>
              <a:rPr lang="en-US" dirty="0"/>
              <a:t>Return the tuples to the output </a:t>
            </a:r>
          </a:p>
          <a:p>
            <a:pPr lvl="1"/>
            <a:r>
              <a:rPr lang="en-US" dirty="0"/>
              <a:t>Can be on screen, as a file, or as a stream through a network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DACD50C-619F-4E1E-97A1-AEC99C2D4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851" y="2806348"/>
            <a:ext cx="4168126" cy="2503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25551" y="3739924"/>
            <a:ext cx="1467437" cy="564790"/>
          </a:xfrm>
          <a:prstGeom prst="rect">
            <a:avLst/>
          </a:prstGeom>
          <a:solidFill>
            <a:srgbClr val="FF0000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DF9D88-F6E0-4085-84A5-CEADE619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4757"/>
            <a:ext cx="7886700" cy="1325563"/>
          </a:xfrm>
        </p:spPr>
        <p:txBody>
          <a:bodyPr/>
          <a:lstStyle/>
          <a:p>
            <a:r>
              <a:rPr lang="en-US" dirty="0"/>
              <a:t>Query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E9E2F6-D592-4F17-B4FE-0B284556A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74" y="1425311"/>
            <a:ext cx="7886700" cy="8472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Notice that more often, a query can be represented as a parse tree: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09F2E5-3CBD-445C-B3A1-AE8D7DFE1239}"/>
              </a:ext>
            </a:extLst>
          </p:cNvPr>
          <p:cNvSpPr txBox="1"/>
          <p:nvPr/>
        </p:nvSpPr>
        <p:spPr>
          <a:xfrm>
            <a:off x="417636" y="2228671"/>
            <a:ext cx="1735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ssn</a:t>
            </a:r>
            <a:r>
              <a:rPr lang="en-US" dirty="0"/>
              <a:t>, age</a:t>
            </a:r>
          </a:p>
          <a:p>
            <a:r>
              <a:rPr lang="en-US" dirty="0"/>
              <a:t>FROM Instructor</a:t>
            </a:r>
          </a:p>
          <a:p>
            <a:r>
              <a:rPr lang="en-US" dirty="0"/>
              <a:t>WHERE age &gt; 25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4335F6E-F605-4B37-838B-B590F0E147D4}"/>
              </a:ext>
            </a:extLst>
          </p:cNvPr>
          <p:cNvSpPr/>
          <p:nvPr/>
        </p:nvSpPr>
        <p:spPr>
          <a:xfrm>
            <a:off x="1533378" y="3693828"/>
            <a:ext cx="942535" cy="358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5D14F7B5-E25E-48A7-868B-08E682DF3F20}"/>
              </a:ext>
            </a:extLst>
          </p:cNvPr>
          <p:cNvCxnSpPr>
            <a:stCxn id="5" idx="2"/>
          </p:cNvCxnSpPr>
          <p:nvPr/>
        </p:nvCxnSpPr>
        <p:spPr>
          <a:xfrm flipH="1">
            <a:off x="1997612" y="4052554"/>
            <a:ext cx="7034" cy="49131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711941A-0600-4F30-BB1B-F263F6284BB1}"/>
              </a:ext>
            </a:extLst>
          </p:cNvPr>
          <p:cNvSpPr/>
          <p:nvPr/>
        </p:nvSpPr>
        <p:spPr>
          <a:xfrm>
            <a:off x="1555468" y="4524825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lang="en-US" altLang="en-US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ssn</a:t>
            </a:r>
            <a:r>
              <a:rPr lang="en-US" altLang="en-US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, age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B333B0E8-AB5F-485C-B41A-D713EB4D8590}"/>
              </a:ext>
            </a:extLst>
          </p:cNvPr>
          <p:cNvCxnSpPr>
            <a:stCxn id="9" idx="2"/>
          </p:cNvCxnSpPr>
          <p:nvPr/>
        </p:nvCxnSpPr>
        <p:spPr>
          <a:xfrm flipH="1">
            <a:off x="2004645" y="4894157"/>
            <a:ext cx="11046" cy="59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EE98846-D34E-42DC-8ABE-DF56FD602260}"/>
              </a:ext>
            </a:extLst>
          </p:cNvPr>
          <p:cNvSpPr/>
          <p:nvPr/>
        </p:nvSpPr>
        <p:spPr>
          <a:xfrm>
            <a:off x="1608047" y="5486400"/>
            <a:ext cx="86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age&gt; 25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24020222-BE87-475F-83EC-ADDB89B8A6F4}"/>
              </a:ext>
            </a:extLst>
          </p:cNvPr>
          <p:cNvCxnSpPr/>
          <p:nvPr/>
        </p:nvCxnSpPr>
        <p:spPr>
          <a:xfrm>
            <a:off x="2015690" y="5992837"/>
            <a:ext cx="0" cy="28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21AABC6-E4F1-46BB-B642-DAAEA4877DA7}"/>
              </a:ext>
            </a:extLst>
          </p:cNvPr>
          <p:cNvSpPr txBox="1"/>
          <p:nvPr/>
        </p:nvSpPr>
        <p:spPr>
          <a:xfrm>
            <a:off x="1445217" y="622663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CD29C0C-27F3-4A84-8697-DCE1EC60652D}"/>
              </a:ext>
            </a:extLst>
          </p:cNvPr>
          <p:cNvSpPr txBox="1"/>
          <p:nvPr/>
        </p:nvSpPr>
        <p:spPr>
          <a:xfrm>
            <a:off x="3756579" y="1918462"/>
            <a:ext cx="3772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I.name, S.name</a:t>
            </a:r>
          </a:p>
          <a:p>
            <a:r>
              <a:rPr lang="en-US" dirty="0"/>
              <a:t>FROM Instructor I, Advise A, Student S</a:t>
            </a:r>
          </a:p>
          <a:p>
            <a:r>
              <a:rPr lang="en-US" dirty="0"/>
              <a:t>WHERE </a:t>
            </a:r>
            <a:r>
              <a:rPr lang="en-US" dirty="0" err="1"/>
              <a:t>A.i_id</a:t>
            </a:r>
            <a:r>
              <a:rPr lang="en-US" dirty="0"/>
              <a:t> = I.ID AND S.id = </a:t>
            </a:r>
            <a:r>
              <a:rPr lang="en-US" dirty="0" err="1"/>
              <a:t>A.s_id</a:t>
            </a:r>
            <a:r>
              <a:rPr lang="en-US" dirty="0"/>
              <a:t> AND </a:t>
            </a:r>
            <a:r>
              <a:rPr lang="en-US" dirty="0" err="1"/>
              <a:t>I.dept_name</a:t>
            </a:r>
            <a:r>
              <a:rPr lang="en-US" dirty="0"/>
              <a:t> = “CS” AND </a:t>
            </a:r>
            <a:r>
              <a:rPr lang="en-US" dirty="0" err="1"/>
              <a:t>S.dept_name</a:t>
            </a:r>
            <a:r>
              <a:rPr lang="en-US" dirty="0"/>
              <a:t> != “CS”</a:t>
            </a:r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EF150AA-7713-461D-A061-681808B9CF71}"/>
              </a:ext>
            </a:extLst>
          </p:cNvPr>
          <p:cNvSpPr/>
          <p:nvPr/>
        </p:nvSpPr>
        <p:spPr>
          <a:xfrm>
            <a:off x="6882919" y="3102536"/>
            <a:ext cx="942535" cy="358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1A708C2-8766-4B28-8FD7-DF745BF9F61A}"/>
              </a:ext>
            </a:extLst>
          </p:cNvPr>
          <p:cNvCxnSpPr>
            <a:stCxn id="17" idx="2"/>
          </p:cNvCxnSpPr>
          <p:nvPr/>
        </p:nvCxnSpPr>
        <p:spPr>
          <a:xfrm flipH="1">
            <a:off x="7347153" y="3461262"/>
            <a:ext cx="7034" cy="49131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504AD49-6AA5-4706-B4A4-56D801214BBF}"/>
              </a:ext>
            </a:extLst>
          </p:cNvPr>
          <p:cNvSpPr/>
          <p:nvPr/>
        </p:nvSpPr>
        <p:spPr>
          <a:xfrm>
            <a:off x="6905009" y="3859020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lang="en-US" altLang="en-US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I.name, S.name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E7C5E1F2-49AE-4CB8-9725-0A86DE533A67}"/>
              </a:ext>
            </a:extLst>
          </p:cNvPr>
          <p:cNvCxnSpPr>
            <a:cxnSpLocks/>
          </p:cNvCxnSpPr>
          <p:nvPr/>
        </p:nvCxnSpPr>
        <p:spPr>
          <a:xfrm>
            <a:off x="7359306" y="4228352"/>
            <a:ext cx="0" cy="33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4030172-AE52-4AAF-B863-8E018A3D67CC}"/>
              </a:ext>
            </a:extLst>
          </p:cNvPr>
          <p:cNvSpPr/>
          <p:nvPr/>
        </p:nvSpPr>
        <p:spPr>
          <a:xfrm>
            <a:off x="6753429" y="4377994"/>
            <a:ext cx="1544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I.dept_mane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= “CS”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6C3B35AB-12C1-447D-B64B-1005117B364E}"/>
              </a:ext>
            </a:extLst>
          </p:cNvPr>
          <p:cNvCxnSpPr/>
          <p:nvPr/>
        </p:nvCxnSpPr>
        <p:spPr>
          <a:xfrm>
            <a:off x="7347153" y="5284006"/>
            <a:ext cx="0" cy="28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4F1476C-1F25-496B-830E-4EC3758CE51F}"/>
              </a:ext>
            </a:extLst>
          </p:cNvPr>
          <p:cNvSpPr txBox="1"/>
          <p:nvPr/>
        </p:nvSpPr>
        <p:spPr>
          <a:xfrm>
            <a:off x="7829878" y="5992837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AD92ED0-0493-494E-9FBF-1C9789311AB1}"/>
              </a:ext>
            </a:extLst>
          </p:cNvPr>
          <p:cNvSpPr/>
          <p:nvPr/>
        </p:nvSpPr>
        <p:spPr>
          <a:xfrm>
            <a:off x="6753429" y="4928742"/>
            <a:ext cx="1628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S.dept_mane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!= “CS”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44D33995-A133-457B-A44E-924B3167537B}"/>
                  </a:ext>
                </a:extLst>
              </p:cNvPr>
              <p:cNvSpPr/>
              <p:nvPr/>
            </p:nvSpPr>
            <p:spPr>
              <a:xfrm>
                <a:off x="7173352" y="5496519"/>
                <a:ext cx="1275349" cy="37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⋈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𝐴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.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_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𝑖𝑑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=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𝐼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.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𝑖𝑑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4D33995-A133-457B-A44E-924B31675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352" y="5496519"/>
                <a:ext cx="1275349" cy="378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CB314813-C8D0-4F26-B9C8-FF8BDC63B3E4}"/>
              </a:ext>
            </a:extLst>
          </p:cNvPr>
          <p:cNvCxnSpPr/>
          <p:nvPr/>
        </p:nvCxnSpPr>
        <p:spPr>
          <a:xfrm>
            <a:off x="7525884" y="5814824"/>
            <a:ext cx="772455" cy="17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C1018B14-3C71-42DB-B631-F4A6C1509F0D}"/>
              </a:ext>
            </a:extLst>
          </p:cNvPr>
          <p:cNvCxnSpPr/>
          <p:nvPr/>
        </p:nvCxnSpPr>
        <p:spPr>
          <a:xfrm flipH="1">
            <a:off x="6583680" y="5855732"/>
            <a:ext cx="589672" cy="13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3E490291-1BBE-4EB9-B2DF-74B863215B1E}"/>
                  </a:ext>
                </a:extLst>
              </p:cNvPr>
              <p:cNvSpPr/>
              <p:nvPr/>
            </p:nvSpPr>
            <p:spPr>
              <a:xfrm>
                <a:off x="6036984" y="5903830"/>
                <a:ext cx="1320683" cy="37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⋈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𝐴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.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_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𝑖𝑑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=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𝑆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.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𝑖𝑑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E490291-1BBE-4EB9-B2DF-74B863215B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984" y="5903830"/>
                <a:ext cx="1320683" cy="378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BAA3C1EC-8CD5-4CB8-BE91-5E3C1A17114B}"/>
              </a:ext>
            </a:extLst>
          </p:cNvPr>
          <p:cNvCxnSpPr/>
          <p:nvPr/>
        </p:nvCxnSpPr>
        <p:spPr>
          <a:xfrm flipH="1">
            <a:off x="5781822" y="6226630"/>
            <a:ext cx="617543" cy="17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2B6F6246-B8EA-40F0-A00B-0BDDC0811901}"/>
              </a:ext>
            </a:extLst>
          </p:cNvPr>
          <p:cNvCxnSpPr/>
          <p:nvPr/>
        </p:nvCxnSpPr>
        <p:spPr>
          <a:xfrm>
            <a:off x="6878516" y="6274191"/>
            <a:ext cx="490594" cy="13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C848756-0C8E-4FB5-8D74-80F8442DAF18}"/>
              </a:ext>
            </a:extLst>
          </p:cNvPr>
          <p:cNvSpPr txBox="1"/>
          <p:nvPr/>
        </p:nvSpPr>
        <p:spPr>
          <a:xfrm>
            <a:off x="6905009" y="6468155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30A91A9-E9BE-41CA-8638-48D3FC14F72D}"/>
              </a:ext>
            </a:extLst>
          </p:cNvPr>
          <p:cNvSpPr txBox="1"/>
          <p:nvPr/>
        </p:nvSpPr>
        <p:spPr>
          <a:xfrm>
            <a:off x="5320253" y="642059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Advise</a:t>
            </a:r>
          </a:p>
        </p:txBody>
      </p:sp>
    </p:spTree>
    <p:extLst>
      <p:ext uri="{BB962C8B-B14F-4D97-AF65-F5344CB8AC3E}">
        <p14:creationId xmlns:p14="http://schemas.microsoft.com/office/powerpoint/2010/main" val="366544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Query Processing/Optimization in terms of parse trees:</a:t>
            </a:r>
          </a:p>
          <a:p>
            <a:pPr lvl="1"/>
            <a:r>
              <a:rPr lang="en-US" dirty="0"/>
              <a:t>Parsing: Generate parse tree for the query</a:t>
            </a:r>
          </a:p>
          <a:p>
            <a:pPr lvl="2"/>
            <a:r>
              <a:rPr lang="en-US" dirty="0"/>
              <a:t>Notice that a query may generate MANY (TOO MANY) valid parse trees</a:t>
            </a:r>
          </a:p>
          <a:p>
            <a:pPr lvl="2"/>
            <a:r>
              <a:rPr lang="en-US" dirty="0"/>
              <a:t>Each node correspond to an operation</a:t>
            </a:r>
          </a:p>
          <a:p>
            <a:pPr lvl="2"/>
            <a:r>
              <a:rPr lang="en-US" dirty="0"/>
              <a:t>Evaluation of query is from bottom to top (think post order)</a:t>
            </a:r>
          </a:p>
          <a:p>
            <a:pPr lvl="1"/>
            <a:r>
              <a:rPr lang="en-US" dirty="0"/>
              <a:t>Optimization:</a:t>
            </a:r>
          </a:p>
          <a:p>
            <a:pPr lvl="2"/>
            <a:r>
              <a:rPr lang="en-US" dirty="0"/>
              <a:t>Decorating the nodes of a parse</a:t>
            </a:r>
          </a:p>
          <a:p>
            <a:pPr lvl="3"/>
            <a:r>
              <a:rPr lang="en-US" dirty="0"/>
              <a:t>For each node, determine how that operation is to be executed</a:t>
            </a:r>
          </a:p>
          <a:p>
            <a:pPr lvl="2"/>
            <a:r>
              <a:rPr lang="en-US" dirty="0"/>
              <a:t>Select the best parse tree</a:t>
            </a:r>
          </a:p>
          <a:p>
            <a:pPr lvl="3"/>
            <a:r>
              <a:rPr lang="en-US" dirty="0"/>
              <a:t>For all the parse tree generated, pick the one that will execute the query fastest</a:t>
            </a:r>
          </a:p>
        </p:txBody>
      </p:sp>
    </p:spTree>
    <p:extLst>
      <p:ext uri="{BB962C8B-B14F-4D97-AF65-F5344CB8AC3E}">
        <p14:creationId xmlns:p14="http://schemas.microsoft.com/office/powerpoint/2010/main" val="1115599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D5954F-AED4-488A-A45F-5FFD064F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 /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50537C-3F6E-44AE-8273-386157825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Combinatorics explosion</a:t>
            </a:r>
          </a:p>
          <a:p>
            <a:pPr lvl="2"/>
            <a:r>
              <a:rPr lang="en-US" dirty="0"/>
              <a:t>There are many valid parse tree for a query</a:t>
            </a:r>
          </a:p>
          <a:p>
            <a:pPr lvl="2"/>
            <a:r>
              <a:rPr lang="en-US" dirty="0"/>
              <a:t>There are many possible ways to decorate each node</a:t>
            </a:r>
          </a:p>
          <a:p>
            <a:pPr lvl="2"/>
            <a:r>
              <a:rPr lang="en-US" dirty="0"/>
              <a:t>The total number of options grows exponentially (since most combinations of parse tree and decorations are valid)</a:t>
            </a:r>
          </a:p>
          <a:p>
            <a:pPr lvl="1"/>
            <a:r>
              <a:rPr lang="en-US" dirty="0"/>
              <a:t>Limited time</a:t>
            </a:r>
          </a:p>
          <a:p>
            <a:pPr lvl="2"/>
            <a:r>
              <a:rPr lang="en-US" dirty="0"/>
              <a:t>You do not want to spend 2 hours optimizing a query such that you save 2 seconds. </a:t>
            </a:r>
          </a:p>
          <a:p>
            <a:pPr lvl="1"/>
            <a:r>
              <a:rPr lang="en-US" dirty="0"/>
              <a:t>Information needed</a:t>
            </a:r>
          </a:p>
          <a:p>
            <a:pPr lvl="2"/>
            <a:r>
              <a:rPr lang="en-US" dirty="0"/>
              <a:t>A lot of information is needed for the optimizer to work properly</a:t>
            </a:r>
          </a:p>
          <a:p>
            <a:pPr lvl="2"/>
            <a:r>
              <a:rPr lang="en-US" dirty="0"/>
              <a:t>Recall the fundamental problem of query optimization? </a:t>
            </a:r>
          </a:p>
        </p:txBody>
      </p:sp>
    </p:spTree>
    <p:extLst>
      <p:ext uri="{BB962C8B-B14F-4D97-AF65-F5344CB8AC3E}">
        <p14:creationId xmlns:p14="http://schemas.microsoft.com/office/powerpoint/2010/main" val="4207696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BBED60-7082-47DC-A39D-6DA36D60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cost of a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A6D41D-C9FD-4591-98AA-33C779315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Many factors contribute to time cost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</a:rPr>
              <a:t>disk access, CPU</a:t>
            </a:r>
            <a:r>
              <a:rPr lang="en-US" altLang="en-US" dirty="0">
                <a:ea typeface="MS PGothic" panose="020B0600070205080204" pitchFamily="34" charset="-128"/>
              </a:rPr>
              <a:t>, and network </a:t>
            </a:r>
            <a:r>
              <a:rPr lang="en-US" altLang="en-US" i="1" dirty="0">
                <a:ea typeface="MS PGothic" panose="020B0600070205080204" pitchFamily="34" charset="-128"/>
              </a:rPr>
              <a:t>communication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Cost can be measured based on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response time</a:t>
            </a:r>
            <a:r>
              <a:rPr lang="en-US" altLang="en-US" dirty="0">
                <a:ea typeface="MS PGothic" panose="020B0600070205080204" pitchFamily="34" charset="-128"/>
              </a:rPr>
              <a:t>, i.e. total elapsed time for answering query, or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total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resource consumption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We use total resource consumption as cost metric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Response time harder to estimate, and minimizing resource consumption is a good idea in a shared database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We ignore CPU costs for simplicity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Real systems do take CPU cost into account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Network costs must be considered for parallel systems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We describe how estimate the cost of each operation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We do not include cost to writing output to disk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4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BBED60-7082-47DC-A39D-6DA36D60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cost of a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A6D41D-C9FD-4591-98AA-33C779315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Disk cost can be estimated as: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seeks/rotates             * average-seek-cost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blocks read     * average-block-read-cost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blocks written * average-block-write-cost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For simplicity we just use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number of block transfers</a:t>
            </a:r>
            <a:r>
              <a:rPr lang="en-US" altLang="en-US" i="1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from disk and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number of seeks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as the cost measures</a:t>
            </a:r>
          </a:p>
          <a:p>
            <a:pPr lvl="1"/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– time to transfer one block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Assuming for simplicity that write cost is same as read cost</a:t>
            </a:r>
          </a:p>
          <a:p>
            <a:pPr lvl="1"/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– time to move from one block to a non consecutive block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If on the same track, then rotate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If on different track, then seek + rotate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Cost for b block transfers plus S seeks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 </a:t>
            </a:r>
            <a:r>
              <a:rPr lang="en-US" altLang="en-US" i="1" dirty="0">
                <a:ea typeface="MS PGothic" panose="020B0600070205080204" pitchFamily="34" charset="-128"/>
              </a:rPr>
              <a:t>b *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i="1" dirty="0">
                <a:ea typeface="MS PGothic" panose="020B0600070205080204" pitchFamily="34" charset="-128"/>
              </a:rPr>
              <a:t> + S *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</a:p>
          <a:p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4"/>
                </a:solidFill>
                <a:ea typeface="MS PGothic" panose="020B0600070205080204" pitchFamily="34" charset="-128"/>
              </a:rPr>
              <a:t>and</a:t>
            </a:r>
            <a:r>
              <a:rPr lang="en-US" altLang="en-US" i="1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depend on where data is stored; with 4 KB blocks: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High end magnetic disk: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= 4 </a:t>
            </a:r>
            <a:r>
              <a:rPr lang="en-US" altLang="en-US" dirty="0" err="1">
                <a:ea typeface="MS PGothic" panose="020B0600070205080204" pitchFamily="34" charset="-128"/>
              </a:rPr>
              <a:t>msec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=0.1 </a:t>
            </a:r>
            <a:r>
              <a:rPr lang="en-US" altLang="en-US" dirty="0" err="1">
                <a:ea typeface="MS PGothic" panose="020B0600070205080204" pitchFamily="34" charset="-128"/>
              </a:rPr>
              <a:t>msec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SSD: 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= 20-90 microsec and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= 2-10 microsec for 4KB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30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BBED60-7082-47DC-A39D-6DA36D60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cost of a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A6D41D-C9FD-4591-98AA-33C779315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Required data may be buffer resident already, avoiding disk I/O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But hard to take into account for cost estimation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Several algorithms can reduce disk IO by using extra buffer space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Amount of real memory available to buffer depends on other concurrent queries and OS processes, known only during execution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Worst case estimates assume that no data is initially in buffer  and only the minimum amount of memory needed for the operation is available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But more optimistic estimates are used in practice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08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8B87BD-1D6F-4735-8941-0A45DD9A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 for individual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ACC7D8-1CC1-4D3C-9DB0-BFCD00A1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  <a:p>
            <a:r>
              <a:rPr lang="en-US" dirty="0"/>
              <a:t>Joins</a:t>
            </a:r>
          </a:p>
          <a:p>
            <a:r>
              <a:rPr lang="en-US" dirty="0"/>
              <a:t>Projection</a:t>
            </a:r>
          </a:p>
          <a:p>
            <a:r>
              <a:rPr lang="en-US" dirty="0"/>
              <a:t>Ordering</a:t>
            </a:r>
          </a:p>
          <a:p>
            <a:r>
              <a:rPr lang="en-US" dirty="0"/>
              <a:t>Group By</a:t>
            </a:r>
          </a:p>
        </p:txBody>
      </p:sp>
    </p:spTree>
    <p:extLst>
      <p:ext uri="{BB962C8B-B14F-4D97-AF65-F5344CB8AC3E}">
        <p14:creationId xmlns:p14="http://schemas.microsoft.com/office/powerpoint/2010/main" val="536128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BBED60-7082-47DC-A39D-6DA36D60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A6D41D-C9FD-4591-98AA-33C779315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condition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(Table)</a:t>
            </a:r>
          </a:p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A few considerations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Condition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Can be “attribute = value” (equality)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Or “attribute &lt;= value” (or &lt;, &gt;, &gt;=) (range/comparison)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Single condition or multiple condition</a:t>
            </a:r>
          </a:p>
          <a:p>
            <a:pPr lvl="3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E.g. (x = 1 AND y = 3), (x = 3 OR y = 4)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Attribute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Primary key  or not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Organization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Index available?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What kind of index?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6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BBED60-7082-47DC-A39D-6DA36D60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A6D41D-C9FD-4591-98AA-33C779315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Basic case: File scan / sequential scan</a:t>
            </a:r>
          </a:p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Just read the whole file block-by-block from beginning to end and check if each tuple satisfy conditions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Cost estimate =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*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*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</a:p>
          <a:p>
            <a:pPr lvl="2"/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denotes number of blocks containing records from relation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</a:p>
          <a:p>
            <a:pPr lvl="2"/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denotes number of tracks that store the table 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If selection is on a key attribute, can stop on finding record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Average cost = (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/2) </a:t>
            </a:r>
            <a:r>
              <a:rPr lang="en-US" altLang="en-US" i="1" dirty="0">
                <a:ea typeface="MS PGothic" panose="020B0600070205080204" pitchFamily="34" charset="-128"/>
              </a:rPr>
              <a:t>*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 ? </a:t>
            </a:r>
            <a:r>
              <a:rPr lang="en-US" altLang="en-US" i="1" dirty="0">
                <a:ea typeface="MS PGothic" panose="020B0600070205080204" pitchFamily="34" charset="-128"/>
              </a:rPr>
              <a:t>*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? Is harder to predict, is roughly max(1,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/ 2)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Linear search can be applied regardless of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selection condition or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ordering of records in the file, or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availability of indices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Note: binary search generally does not make even if data is sorted except when there is an index available, as each step will require a rotation</a:t>
            </a:r>
          </a:p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5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 /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Study how database process query internally</a:t>
            </a:r>
          </a:p>
          <a:p>
            <a:pPr lvl="1"/>
            <a:r>
              <a:rPr lang="en-US" dirty="0"/>
              <a:t>i.e. Once a database system received an SQL query, what happens (until the database return the results)</a:t>
            </a:r>
          </a:p>
          <a:p>
            <a:r>
              <a:rPr lang="en-US" dirty="0"/>
              <a:t>Why study?</a:t>
            </a:r>
          </a:p>
          <a:p>
            <a:pPr lvl="1"/>
            <a:r>
              <a:rPr lang="en-US" dirty="0"/>
              <a:t>Database project manager – understand whether the queries being written will likely be executed effectively by the database</a:t>
            </a:r>
          </a:p>
          <a:p>
            <a:pPr lvl="1"/>
            <a:r>
              <a:rPr lang="en-US" dirty="0"/>
              <a:t>Database administrator – able to restructure database / provide hints to the database system to speed up queries</a:t>
            </a:r>
          </a:p>
          <a:p>
            <a:pPr lvl="1"/>
            <a:r>
              <a:rPr lang="en-US" dirty="0"/>
              <a:t>Database developer – you may be hired by a database systems company to build the next version of a DBMS</a:t>
            </a:r>
          </a:p>
        </p:txBody>
      </p:sp>
    </p:spTree>
    <p:extLst>
      <p:ext uri="{BB962C8B-B14F-4D97-AF65-F5344CB8AC3E}">
        <p14:creationId xmlns:p14="http://schemas.microsoft.com/office/powerpoint/2010/main" val="1525493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BBED60-7082-47DC-A39D-6DA36D60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A6D41D-C9FD-4591-98AA-33C779315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If you have an index: Index scan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Use an index to search.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Attribute of index needs to match condition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Also hash table is not useful for range queries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Assume that the query return t tuples, stored in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blocks (notice that t &gt;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– often by at least one order of magnitude)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 = 1  if equality search on an unique attribute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Clustering index: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Cost = time for searching the index +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*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 </a:t>
            </a:r>
            <a:r>
              <a:rPr lang="el-GR" altLang="en-US" dirty="0">
                <a:ea typeface="MS PGothic" panose="020B0600070205080204" pitchFamily="34" charset="-128"/>
              </a:rPr>
              <a:t>α</a:t>
            </a:r>
            <a:r>
              <a:rPr lang="en-US" altLang="en-US" dirty="0">
                <a:ea typeface="MS PGothic" panose="020B0600070205080204" pitchFamily="34" charset="-128"/>
              </a:rPr>
              <a:t> *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</a:p>
          <a:p>
            <a:pPr lvl="2"/>
            <a:r>
              <a:rPr lang="el-GR" altLang="en-US" dirty="0">
                <a:ea typeface="MS PGothic" panose="020B0600070205080204" pitchFamily="34" charset="-128"/>
              </a:rPr>
              <a:t>α </a:t>
            </a:r>
            <a:r>
              <a:rPr lang="en-US" altLang="en-US" dirty="0">
                <a:ea typeface="MS PGothic" panose="020B0600070205080204" pitchFamily="34" charset="-128"/>
              </a:rPr>
              <a:t>is the number of tracks that contains retrieved tuples (if t = 1,</a:t>
            </a:r>
            <a:r>
              <a:rPr lang="el-GR" altLang="en-US" dirty="0">
                <a:ea typeface="MS PGothic" panose="020B0600070205080204" pitchFamily="34" charset="-128"/>
              </a:rPr>
              <a:t> α</a:t>
            </a:r>
            <a:r>
              <a:rPr lang="en-US" altLang="en-US" dirty="0">
                <a:ea typeface="MS PGothic" panose="020B0600070205080204" pitchFamily="34" charset="-128"/>
              </a:rPr>
              <a:t> = 1)</a:t>
            </a:r>
          </a:p>
          <a:p>
            <a:pPr lvl="2"/>
            <a:r>
              <a:rPr lang="el-GR" altLang="en-US" dirty="0">
                <a:ea typeface="MS PGothic" panose="020B0600070205080204" pitchFamily="34" charset="-128"/>
              </a:rPr>
              <a:t>α</a:t>
            </a:r>
            <a:r>
              <a:rPr lang="en-US" altLang="en-US" dirty="0">
                <a:ea typeface="MS PGothic" panose="020B0600070205080204" pitchFamily="34" charset="-128"/>
              </a:rPr>
              <a:t> grow slowly (if at all) with t (since data is clustered)</a:t>
            </a:r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0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BBED60-7082-47DC-A39D-6DA36D60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A6D41D-C9FD-4591-98AA-33C779315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014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If you have an index: Index scan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Use an index to search.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Attribute of index needs to match condition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Assume that the query return t tuples, stored in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blocks (notice that t &gt;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– often by at least one order of magnitude)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 = 1  if equality search on an unique attribute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Non-Clustering index: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Worst case Cost = time for searching the index + </a:t>
            </a:r>
            <a:r>
              <a:rPr lang="en-US" altLang="en-US" i="1" dirty="0"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* (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 *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It may be faster if the DBMS read all the index record and determine which tracks the data are stored before fetching the record</a:t>
            </a:r>
          </a:p>
          <a:p>
            <a:pPr lvl="2"/>
            <a:r>
              <a:rPr lang="en-US" dirty="0">
                <a:ea typeface="MS PGothic" panose="020B0600070205080204" pitchFamily="34" charset="-128"/>
              </a:rPr>
              <a:t>Even this can be infeasible</a:t>
            </a:r>
          </a:p>
          <a:p>
            <a:pPr lvl="3"/>
            <a:r>
              <a:rPr lang="en-US" dirty="0">
                <a:ea typeface="MS PGothic" panose="020B0600070205080204" pitchFamily="34" charset="-128"/>
              </a:rPr>
              <a:t>For example, if there is an ORDER BY clause and there are too many records being selected to fit in main memory</a:t>
            </a:r>
          </a:p>
          <a:p>
            <a:pPr lvl="4"/>
            <a:r>
              <a:rPr lang="en-US" dirty="0">
                <a:ea typeface="MS PGothic" panose="020B0600070205080204" pitchFamily="34" charset="-128"/>
              </a:rPr>
              <a:t>Cannot bring them all in to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76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BBED60-7082-47DC-A39D-6DA36D60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A6D41D-C9FD-4591-98AA-33C779315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014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Conjunction: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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2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. . .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r) </a:t>
            </a:r>
          </a:p>
          <a:p>
            <a:pPr lvl="1"/>
            <a:r>
              <a:rPr lang="en-US" dirty="0">
                <a:ea typeface="MS PGothic" panose="020B0600070205080204" pitchFamily="34" charset="-128"/>
                <a:sym typeface="Symbol" panose="05050102010706020507" pitchFamily="18" charset="2"/>
              </a:rPr>
              <a:t>Now multiple indices may be available</a:t>
            </a:r>
          </a:p>
          <a:p>
            <a:pPr lvl="1"/>
            <a:r>
              <a:rPr lang="en-US" dirty="0">
                <a:ea typeface="MS PGothic" panose="020B0600070205080204" pitchFamily="34" charset="-128"/>
                <a:sym typeface="Symbol" panose="05050102010706020507" pitchFamily="18" charset="2"/>
              </a:rPr>
              <a:t>Option 1: Single index</a:t>
            </a:r>
          </a:p>
          <a:p>
            <a:pPr lvl="2"/>
            <a:r>
              <a:rPr lang="en-US" dirty="0">
                <a:ea typeface="MS PGothic" panose="020B0600070205080204" pitchFamily="34" charset="-128"/>
                <a:sym typeface="Symbol" panose="05050102010706020507" pitchFamily="18" charset="2"/>
              </a:rPr>
              <a:t>Use one of the available index</a:t>
            </a:r>
          </a:p>
          <a:p>
            <a:pPr lvl="2"/>
            <a:r>
              <a:rPr lang="en-US" dirty="0">
                <a:ea typeface="MS PGothic" panose="020B0600070205080204" pitchFamily="34" charset="-128"/>
                <a:sym typeface="Symbol" panose="05050102010706020507" pitchFamily="18" charset="2"/>
              </a:rPr>
              <a:t>Read in tuples into main memory, then apply other conditions</a:t>
            </a:r>
          </a:p>
          <a:p>
            <a:pPr lvl="2"/>
            <a:r>
              <a:rPr lang="en-US" dirty="0">
                <a:ea typeface="MS PGothic" panose="020B0600070205080204" pitchFamily="34" charset="-128"/>
                <a:sym typeface="Symbol" panose="05050102010706020507" pitchFamily="18" charset="2"/>
              </a:rPr>
              <a:t>Some cost estimation as before, only with t (and </a:t>
            </a:r>
            <a:r>
              <a:rPr lang="en-US" dirty="0" err="1">
                <a:ea typeface="MS PGothic" panose="020B0600070205080204" pitchFamily="34" charset="-128"/>
                <a:sym typeface="Symbol" panose="05050102010706020507" pitchFamily="18" charset="2"/>
              </a:rPr>
              <a:t>br</a:t>
            </a:r>
            <a:r>
              <a:rPr lang="en-US" dirty="0">
                <a:ea typeface="MS PGothic" panose="020B0600070205080204" pitchFamily="34" charset="-128"/>
                <a:sym typeface="Symbol" panose="05050102010706020507" pitchFamily="18" charset="2"/>
              </a:rPr>
              <a:t>) are tuples/blocks that contain tuples that satisfy the condition that the index is correspond to </a:t>
            </a:r>
          </a:p>
          <a:p>
            <a:pPr lvl="1"/>
            <a:r>
              <a:rPr lang="en-US" dirty="0">
                <a:ea typeface="MS PGothic" panose="020B0600070205080204" pitchFamily="34" charset="-128"/>
                <a:sym typeface="Symbol" panose="05050102010706020507" pitchFamily="18" charset="2"/>
              </a:rPr>
              <a:t>Option 2: Clustering multiple-attribute index (if available)</a:t>
            </a:r>
          </a:p>
          <a:p>
            <a:pPr lvl="1"/>
            <a:r>
              <a:rPr lang="en-US" dirty="0">
                <a:ea typeface="MS PGothic" panose="020B0600070205080204" pitchFamily="34" charset="-128"/>
                <a:sym typeface="Symbol" panose="05050102010706020507" pitchFamily="18" charset="2"/>
              </a:rPr>
              <a:t>Option 3: Intersection of identifiers</a:t>
            </a:r>
          </a:p>
          <a:p>
            <a:pPr lvl="2"/>
            <a:r>
              <a:rPr lang="en-US" dirty="0">
                <a:ea typeface="MS PGothic" panose="020B0600070205080204" pitchFamily="34" charset="-128"/>
                <a:sym typeface="Symbol" panose="05050102010706020507" pitchFamily="18" charset="2"/>
              </a:rPr>
              <a:t>Consider all secondary indices that associate with an attribute in the condition </a:t>
            </a:r>
          </a:p>
          <a:p>
            <a:pPr lvl="2"/>
            <a:r>
              <a:rPr lang="en-US" dirty="0">
                <a:ea typeface="MS PGothic" panose="020B0600070205080204" pitchFamily="34" charset="-128"/>
                <a:sym typeface="Symbol" panose="05050102010706020507" pitchFamily="18" charset="2"/>
              </a:rPr>
              <a:t>Query the index, read in all index records into main memory (do not go to database yet)</a:t>
            </a:r>
          </a:p>
          <a:p>
            <a:pPr lvl="2"/>
            <a:r>
              <a:rPr lang="en-US" dirty="0"/>
              <a:t>Only select pages that are in the answers for all indices</a:t>
            </a:r>
          </a:p>
          <a:p>
            <a:pPr lvl="2"/>
            <a:r>
              <a:rPr lang="en-US" dirty="0"/>
              <a:t>Read the tuples and subsequently apply other conditions</a:t>
            </a:r>
          </a:p>
        </p:txBody>
      </p:sp>
    </p:spTree>
    <p:extLst>
      <p:ext uri="{BB962C8B-B14F-4D97-AF65-F5344CB8AC3E}">
        <p14:creationId xmlns:p14="http://schemas.microsoft.com/office/powerpoint/2010/main" val="684325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BBED60-7082-47DC-A39D-6DA36D60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A6D41D-C9FD-4591-98AA-33C779315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014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Disjunction: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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2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. . .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n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r). 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dirty="0">
                <a:ea typeface="MS PGothic" panose="020B0600070205080204" pitchFamily="34" charset="-128"/>
                <a:sym typeface="Symbol" panose="05050102010706020507" pitchFamily="18" charset="2"/>
              </a:rPr>
              <a:t>Now multiple indices may be available</a:t>
            </a:r>
          </a:p>
          <a:p>
            <a:pPr lvl="1"/>
            <a:r>
              <a:rPr lang="en-US" dirty="0">
                <a:ea typeface="MS PGothic" panose="020B0600070205080204" pitchFamily="34" charset="-128"/>
                <a:sym typeface="Symbol" panose="05050102010706020507" pitchFamily="18" charset="2"/>
              </a:rPr>
              <a:t>Option 1: Intersection of identifiers</a:t>
            </a:r>
          </a:p>
          <a:p>
            <a:pPr lvl="2"/>
            <a:r>
              <a:rPr lang="en-US" dirty="0">
                <a:ea typeface="MS PGothic" panose="020B0600070205080204" pitchFamily="34" charset="-128"/>
                <a:sym typeface="Symbol" panose="05050102010706020507" pitchFamily="18" charset="2"/>
              </a:rPr>
              <a:t>Assume indices present for ALL attributes in the condition</a:t>
            </a:r>
          </a:p>
          <a:p>
            <a:pPr lvl="2"/>
            <a:r>
              <a:rPr lang="en-US" dirty="0">
                <a:ea typeface="MS PGothic" panose="020B0600070205080204" pitchFamily="34" charset="-128"/>
                <a:sym typeface="Symbol" panose="05050102010706020507" pitchFamily="18" charset="2"/>
              </a:rPr>
              <a:t>Query the indices, read in all index records into main memory (do not go to database yet)</a:t>
            </a:r>
          </a:p>
          <a:p>
            <a:pPr lvl="2"/>
            <a:r>
              <a:rPr lang="en-US" dirty="0"/>
              <a:t>Only select pages that are in at least on of the indices</a:t>
            </a:r>
          </a:p>
          <a:p>
            <a:pPr lvl="2"/>
            <a:r>
              <a:rPr lang="en-US" dirty="0"/>
              <a:t>Usually is expensive</a:t>
            </a:r>
          </a:p>
          <a:p>
            <a:pPr lvl="2"/>
            <a:r>
              <a:rPr lang="en-US" dirty="0"/>
              <a:t>Notice that it doesn’t work if indices for some attributes in the condition is not available</a:t>
            </a:r>
          </a:p>
          <a:p>
            <a:pPr lvl="1"/>
            <a:r>
              <a:rPr lang="en-US" dirty="0"/>
              <a:t>Option 2: Sequential scan, apply condition when tuple is read</a:t>
            </a:r>
          </a:p>
        </p:txBody>
      </p:sp>
    </p:spTree>
    <p:extLst>
      <p:ext uri="{BB962C8B-B14F-4D97-AF65-F5344CB8AC3E}">
        <p14:creationId xmlns:p14="http://schemas.microsoft.com/office/powerpoint/2010/main" val="946434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cond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</a:p>
          <a:p>
            <a:r>
              <a:rPr lang="en-US" dirty="0"/>
              <a:t>Most common case: condition is an equality condition between attributes of R and S</a:t>
            </a:r>
          </a:p>
          <a:p>
            <a:pPr lvl="1"/>
            <a:r>
              <a:rPr lang="en-US" dirty="0"/>
              <a:t>We call this </a:t>
            </a:r>
            <a:r>
              <a:rPr lang="en-US" dirty="0" err="1"/>
              <a:t>equi</a:t>
            </a:r>
            <a:r>
              <a:rPr lang="en-US" dirty="0"/>
              <a:t>-join</a:t>
            </a:r>
          </a:p>
          <a:p>
            <a:pPr lvl="1"/>
            <a:r>
              <a:rPr lang="en-US" dirty="0"/>
              <a:t>Example: linking an attribute with its foreign key</a:t>
            </a:r>
          </a:p>
          <a:p>
            <a:r>
              <a:rPr lang="en-US" dirty="0"/>
              <a:t>With </a:t>
            </a:r>
            <a:r>
              <a:rPr lang="en-US" dirty="0" err="1"/>
              <a:t>equi</a:t>
            </a:r>
            <a:r>
              <a:rPr lang="en-US" dirty="0"/>
              <a:t>-join there are a lot of options</a:t>
            </a:r>
          </a:p>
          <a:p>
            <a:r>
              <a:rPr lang="en-US" dirty="0"/>
              <a:t>With non </a:t>
            </a:r>
            <a:r>
              <a:rPr lang="en-US" dirty="0" err="1"/>
              <a:t>equi</a:t>
            </a:r>
            <a:r>
              <a:rPr lang="en-US" dirty="0"/>
              <a:t>-join there are very few</a:t>
            </a:r>
          </a:p>
        </p:txBody>
      </p:sp>
    </p:spTree>
    <p:extLst>
      <p:ext uri="{BB962C8B-B14F-4D97-AF65-F5344CB8AC3E}">
        <p14:creationId xmlns:p14="http://schemas.microsoft.com/office/powerpoint/2010/main" val="423308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– Nested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The naïve algorithm</a:t>
            </a:r>
          </a:p>
          <a:p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cond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for each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tuple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</a:p>
          <a:p>
            <a:pPr marL="457200" lvl="1" indent="0">
              <a:buNone/>
            </a:pP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 for each tuple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 </a:t>
            </a: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do begin</a:t>
            </a:r>
          </a:p>
          <a:p>
            <a:pPr marL="457200" lvl="1" indent="0">
              <a:buNone/>
            </a:pP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	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test pair 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,t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 to see if they satisfy the join condition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cond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/>
            </a:r>
            <a:b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	if they do, add </a:t>
            </a:r>
            <a:r>
              <a:rPr lang="en-US" altLang="en-US" sz="2000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 • </a:t>
            </a:r>
            <a:r>
              <a:rPr lang="en-US" altLang="en-US" sz="2000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 to the result.</a:t>
            </a:r>
          </a:p>
          <a:p>
            <a:pPr marL="457200" lvl="1" indent="0">
              <a:buNone/>
            </a:pPr>
            <a:r>
              <a:rPr lang="en-US" altLang="en-US" sz="2000" b="1" dirty="0">
                <a:ea typeface="MS PGothic" panose="020B0600070205080204" pitchFamily="34" charset="-128"/>
                <a:sym typeface="Greek Symbols" pitchFamily="18" charset="2"/>
              </a:rPr>
              <a:t> end</a:t>
            </a:r>
          </a:p>
          <a:p>
            <a:pPr marL="457200" lvl="1" indent="0">
              <a:buNone/>
            </a:pPr>
            <a:r>
              <a:rPr lang="en-US" altLang="en-US" sz="2000" b="1" dirty="0">
                <a:ea typeface="MS PGothic" panose="020B0600070205080204" pitchFamily="34" charset="-128"/>
                <a:sym typeface="Greek Symbols" pitchFamily="18" charset="2"/>
              </a:rPr>
              <a:t>end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R is called the outer relation (outer loop), S is the inner relation (inner loop)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Either relation can be in the outer loop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Flipping R and S will give you the same results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Works for any condition</a:t>
            </a:r>
          </a:p>
          <a:p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8074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– Blocked Nested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Modify the algorithm for secondary storage</a:t>
            </a:r>
          </a:p>
          <a:p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for each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block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</a:p>
          <a:p>
            <a:pPr marL="457200" lvl="1" indent="0">
              <a:buNone/>
            </a:pP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Read 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from disk into main memory</a:t>
            </a:r>
            <a:endParaRPr lang="en-US" altLang="en-US" sz="2000" b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for each block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 </a:t>
            </a: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do begin</a:t>
            </a:r>
          </a:p>
          <a:p>
            <a:pPr marL="457200" lvl="1" indent="0">
              <a:buNone/>
            </a:pP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	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Read 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from disk into main memory</a:t>
            </a:r>
            <a:endParaRPr lang="en-US" altLang="en-US" sz="2000" b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	do a nested loop for each pair 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,t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 [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,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 ,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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 to see if they satisfy the join condition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cond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/>
            </a:r>
            <a:b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	if they do, add </a:t>
            </a:r>
            <a:r>
              <a:rPr lang="en-US" altLang="en-US" sz="2000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 • </a:t>
            </a:r>
            <a:r>
              <a:rPr lang="en-US" altLang="en-US" sz="2000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 to the result.</a:t>
            </a:r>
          </a:p>
          <a:p>
            <a:pPr marL="457200" lvl="1" indent="0">
              <a:buNone/>
            </a:pPr>
            <a:r>
              <a:rPr lang="en-US" altLang="en-US" sz="2000" b="1" dirty="0">
                <a:ea typeface="MS PGothic" panose="020B0600070205080204" pitchFamily="34" charset="-128"/>
                <a:sym typeface="Greek Symbols" pitchFamily="18" charset="2"/>
              </a:rPr>
              <a:t> end</a:t>
            </a:r>
          </a:p>
          <a:p>
            <a:pPr marL="457200" lvl="1" indent="0">
              <a:buNone/>
            </a:pPr>
            <a:r>
              <a:rPr lang="en-US" altLang="en-US" sz="2000" b="1" dirty="0">
                <a:ea typeface="MS PGothic" panose="020B0600070205080204" pitchFamily="34" charset="-128"/>
                <a:sym typeface="Greek Symbols" pitchFamily="18" charset="2"/>
              </a:rPr>
              <a:t>end</a:t>
            </a:r>
          </a:p>
          <a:p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38162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– Blocked Nested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Running time depends on amount of main memory buffers available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Need at least 2. 1 for R and 1 for S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Case 1: Buffer large enough to hold all blocks for both tables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Read both tables into main memory and then loop all the tuples inside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Cost = cost for sequential scan for R  + cost for sequential scan for S</a:t>
            </a:r>
          </a:p>
          <a:p>
            <a:pPr lvl="1"/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56167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– Blocked Nested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Running time depends on amount of main memory buffers available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Need at least 2. 1 for R and 1 for S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Case 2: Minimum number of buffers (</a:t>
            </a:r>
            <a:r>
              <a:rPr lang="en-US" altLang="en-US" dirty="0" err="1">
                <a:ea typeface="MS PGothic" panose="020B0600070205080204" pitchFamily="34" charset="-128"/>
                <a:sym typeface="Symbol" panose="05050102010706020507" pitchFamily="18" charset="2"/>
              </a:rPr>
              <a:t>ctd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Separate cost into page access and seeks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For page access, each block in the outer loop need to be read once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For inner loop, each block has to be read once for each block of the outer loop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Number of block access =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+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 *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endParaRPr lang="en-US" altLang="en-US" i="1" baseline="-25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Question: given R and S, which table should be in the outer loop</a:t>
            </a:r>
          </a:p>
          <a:p>
            <a:pPr lvl="1"/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61029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– Blocked Nested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Running time depends on amount of main memory buffers available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Need at least 2. 1 for R and 1 for S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Case 2: Minimum number of buffers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For seeks/rotate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Each page in the </a:t>
            </a:r>
            <a:r>
              <a:rPr lang="en-US" altLang="en-US" dirty="0" err="1">
                <a:ea typeface="MS PGothic" panose="020B0600070205080204" pitchFamily="34" charset="-128"/>
                <a:sym typeface="Symbol" panose="05050102010706020507" pitchFamily="18" charset="2"/>
              </a:rPr>
              <a:t>outerloop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need to be </a:t>
            </a:r>
            <a:r>
              <a:rPr lang="en-US" altLang="en-US" dirty="0" err="1">
                <a:ea typeface="MS PGothic" panose="020B0600070205080204" pitchFamily="34" charset="-128"/>
                <a:sym typeface="Symbol" panose="05050102010706020507" pitchFamily="18" charset="2"/>
              </a:rPr>
              <a:t>seeked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Assume query is not being interrupted, the inner loop is being read in consecutively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So only the minimum number of seeks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Number of seeks =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* (number of seeks to read S)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However, it is more than likely that there will be interruptions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For example: the disk head may have moved pass while the joining is in process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Worst case scenario: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*</a:t>
            </a:r>
            <a:r>
              <a:rPr lang="en-US" altLang="en-US" i="1" dirty="0">
                <a:ea typeface="MS PGothic" panose="020B0600070205080204" pitchFamily="34" charset="-128"/>
              </a:rPr>
              <a:t> 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Which table should be in the </a:t>
            </a:r>
            <a:r>
              <a:rPr lang="en-US" altLang="en-US" dirty="0" err="1">
                <a:ea typeface="MS PGothic" panose="020B0600070205080204" pitchFamily="34" charset="-128"/>
              </a:rPr>
              <a:t>outerloop</a:t>
            </a:r>
            <a:r>
              <a:rPr lang="en-US" altLang="en-US" dirty="0">
                <a:ea typeface="MS PGothic" panose="020B0600070205080204" pitchFamily="34" charset="-128"/>
              </a:rPr>
              <a:t>?</a:t>
            </a:r>
          </a:p>
          <a:p>
            <a:pPr lvl="1"/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7775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11098"/>
          </a:xfrm>
        </p:spPr>
        <p:txBody>
          <a:bodyPr/>
          <a:lstStyle/>
          <a:p>
            <a:r>
              <a:rPr lang="en-US" dirty="0"/>
              <a:t>What happen when a DBMS received a query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DACD50C-619F-4E1E-97A1-AEC99C2D4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107" y="2835845"/>
            <a:ext cx="5855786" cy="351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677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– Blocked Nested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Case 3: Enough buffer to fit either R and S (plus k buffers for the other table), but not both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(Assume the buffer fits table S)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Read S into main memory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Then read R into main memory (in steps, because not enough memory to read it all at once)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Join pairs of tuples in R and 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Cost = cost of reading S (sequential scan) + cost of reading R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Depends on whether the query get interrupted, it can be as little as the same as sequential scan or as much as ceiling(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 / k), where k is the number of buffers allocated to R</a:t>
            </a:r>
            <a:endParaRPr lang="en-US" altLang="en-US" i="1" baseline="-25000" dirty="0">
              <a:ea typeface="MS PGothic" panose="020B0600070205080204" pitchFamily="34" charset="-128"/>
            </a:endParaRPr>
          </a:p>
          <a:p>
            <a:pPr lvl="2"/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96663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– Blocked Nested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Running time depends on amount of main memory buffers available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Need at least 2. 1 for R and 1 for S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Case 4: None of the above (k buffers available between the two tables)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We will need to assign buffers to each table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Assume we assume k’ buffers to R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Then k-k’ buffers to S</a:t>
            </a:r>
          </a:p>
          <a:p>
            <a:pPr lvl="2"/>
            <a:r>
              <a:rPr lang="en-US" altLang="en-US" sz="1200" b="1" dirty="0">
                <a:ea typeface="MS PGothic" panose="020B0600070205080204" pitchFamily="34" charset="-128"/>
                <a:sym typeface="Symbol" panose="05050102010706020507" pitchFamily="18" charset="2"/>
              </a:rPr>
              <a:t>for each</a:t>
            </a:r>
            <a:r>
              <a:rPr lang="en-US" altLang="en-US" sz="1200" dirty="0">
                <a:ea typeface="MS PGothic" panose="020B0600070205080204" pitchFamily="34" charset="-128"/>
                <a:sym typeface="Symbol" panose="05050102010706020507" pitchFamily="18" charset="2"/>
              </a:rPr>
              <a:t> k’ </a:t>
            </a:r>
            <a:r>
              <a:rPr lang="en-US" altLang="en-US" sz="1200" b="1" dirty="0">
                <a:ea typeface="MS PGothic" panose="020B0600070205080204" pitchFamily="34" charset="-128"/>
                <a:sym typeface="Symbol" panose="05050102010706020507" pitchFamily="18" charset="2"/>
              </a:rPr>
              <a:t>blocks</a:t>
            </a:r>
            <a:r>
              <a:rPr lang="en-US" altLang="en-US" sz="12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200" b="1" dirty="0">
                <a:ea typeface="MS PGothic" panose="020B0600070205080204" pitchFamily="34" charset="-128"/>
                <a:sym typeface="Symbol" panose="05050102010706020507" pitchFamily="18" charset="2"/>
              </a:rPr>
              <a:t>in </a:t>
            </a:r>
            <a:r>
              <a:rPr lang="en-US" altLang="en-US" sz="12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200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</a:p>
          <a:p>
            <a:pPr marL="1371600" lvl="3" indent="0">
              <a:buNone/>
            </a:pPr>
            <a:r>
              <a:rPr lang="en-US" altLang="en-US" sz="1400" b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400" dirty="0">
                <a:ea typeface="MS PGothic" panose="020B0600070205080204" pitchFamily="34" charset="-128"/>
                <a:sym typeface="Symbol" panose="05050102010706020507" pitchFamily="18" charset="2"/>
              </a:rPr>
              <a:t>Read k’ blocks of R from disk into main memory</a:t>
            </a:r>
            <a:endParaRPr lang="en-US" altLang="en-US" sz="1400" b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1371600" lvl="3" indent="0">
              <a:buNone/>
            </a:pPr>
            <a:r>
              <a:rPr lang="en-US" altLang="en-US" sz="1400" b="1" dirty="0">
                <a:ea typeface="MS PGothic" panose="020B0600070205080204" pitchFamily="34" charset="-128"/>
                <a:sym typeface="Symbol" panose="05050102010706020507" pitchFamily="18" charset="2"/>
              </a:rPr>
              <a:t>for each (k-k’) block </a:t>
            </a:r>
            <a:r>
              <a:rPr lang="en-US" altLang="en-US" sz="14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4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4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400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sz="1400" i="1" dirty="0">
                <a:ea typeface="MS PGothic" panose="020B0600070205080204" pitchFamily="34" charset="-128"/>
                <a:sym typeface="Symbol" panose="05050102010706020507" pitchFamily="18" charset="2"/>
              </a:rPr>
              <a:t>S </a:t>
            </a:r>
            <a:r>
              <a:rPr lang="en-US" altLang="en-US" sz="1400" b="1" dirty="0">
                <a:ea typeface="MS PGothic" panose="020B0600070205080204" pitchFamily="34" charset="-128"/>
                <a:sym typeface="Symbol" panose="05050102010706020507" pitchFamily="18" charset="2"/>
              </a:rPr>
              <a:t>do begin</a:t>
            </a:r>
          </a:p>
          <a:p>
            <a:pPr marL="1371600" lvl="3" indent="0">
              <a:buNone/>
            </a:pPr>
            <a:r>
              <a:rPr lang="en-US" altLang="en-US" sz="1400" b="1" dirty="0">
                <a:ea typeface="MS PGothic" panose="020B0600070205080204" pitchFamily="34" charset="-128"/>
                <a:sym typeface="Symbol" panose="05050102010706020507" pitchFamily="18" charset="2"/>
              </a:rPr>
              <a:t>	</a:t>
            </a:r>
            <a:r>
              <a:rPr lang="en-US" altLang="en-US" sz="1400" dirty="0">
                <a:ea typeface="MS PGothic" panose="020B0600070205080204" pitchFamily="34" charset="-128"/>
                <a:sym typeface="Symbol" panose="05050102010706020507" pitchFamily="18" charset="2"/>
              </a:rPr>
              <a:t>Read (k-k’) blocks of S from disk into main memory</a:t>
            </a:r>
            <a:endParaRPr lang="en-US" altLang="en-US" sz="1400" b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1371600" lvl="3" indent="0">
              <a:buNone/>
            </a:pPr>
            <a:r>
              <a:rPr lang="en-US" altLang="en-US" sz="1400" dirty="0">
                <a:ea typeface="MS PGothic" panose="020B0600070205080204" pitchFamily="34" charset="-128"/>
                <a:sym typeface="Symbol" panose="05050102010706020507" pitchFamily="18" charset="2"/>
              </a:rPr>
              <a:t>	do a nested loop for each pair (</a:t>
            </a:r>
            <a:r>
              <a:rPr lang="en-US" altLang="en-US" sz="14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4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4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,t</a:t>
            </a:r>
            <a:r>
              <a:rPr lang="en-US" altLang="en-US" sz="14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400" dirty="0">
                <a:ea typeface="MS PGothic" panose="020B0600070205080204" pitchFamily="34" charset="-128"/>
                <a:sym typeface="Symbol" panose="05050102010706020507" pitchFamily="18" charset="2"/>
              </a:rPr>
              <a:t>) [</a:t>
            </a:r>
            <a:r>
              <a:rPr lang="en-US" altLang="en-US" sz="1400" i="1" dirty="0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4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400" i="1" dirty="0">
                <a:ea typeface="MS PGothic" panose="020B0600070205080204" pitchFamily="34" charset="-128"/>
                <a:sym typeface="Symbol" panose="05050102010706020507" pitchFamily="18" charset="2"/>
              </a:rPr>
              <a:t>, </a:t>
            </a:r>
            <a:r>
              <a:rPr lang="en-US" altLang="en-US" sz="14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4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400" b="1" dirty="0">
                <a:ea typeface="MS PGothic" panose="020B0600070205080204" pitchFamily="34" charset="-128"/>
                <a:sym typeface="Symbol" panose="05050102010706020507" pitchFamily="18" charset="2"/>
              </a:rPr>
              <a:t> ,</a:t>
            </a:r>
            <a:r>
              <a:rPr lang="en-US" altLang="en-US" sz="14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4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4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400" b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400" i="1" dirty="0">
                <a:ea typeface="MS PGothic" panose="020B0600070205080204" pitchFamily="34" charset="-128"/>
                <a:sym typeface="Symbol" panose="05050102010706020507" pitchFamily="18" charset="2"/>
              </a:rPr>
              <a:t> b</a:t>
            </a:r>
            <a:r>
              <a:rPr lang="en-US" altLang="en-US" sz="14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4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400" dirty="0">
                <a:ea typeface="MS PGothic" panose="020B0600070205080204" pitchFamily="34" charset="-128"/>
                <a:sym typeface="Symbol" panose="05050102010706020507" pitchFamily="18" charset="2"/>
              </a:rPr>
              <a:t>) to see if they satisfy the join condition </a:t>
            </a:r>
            <a:r>
              <a:rPr lang="en-US" altLang="en-US" sz="14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cond</a:t>
            </a:r>
            <a:r>
              <a:rPr lang="en-US" altLang="en-US" sz="1400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1400" dirty="0">
                <a:ea typeface="MS PGothic" panose="020B0600070205080204" pitchFamily="34" charset="-128"/>
                <a:sym typeface="Greek Symbols" pitchFamily="18" charset="2"/>
              </a:rPr>
              <a:t/>
            </a:r>
            <a:br>
              <a:rPr lang="en-US" altLang="en-US" sz="1400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sz="1400" dirty="0">
                <a:ea typeface="MS PGothic" panose="020B0600070205080204" pitchFamily="34" charset="-128"/>
                <a:sym typeface="Greek Symbols" pitchFamily="18" charset="2"/>
              </a:rPr>
              <a:t>	if they do, add </a:t>
            </a:r>
            <a:r>
              <a:rPr lang="en-US" altLang="en-US" sz="1400" i="1" dirty="0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sz="1400" i="1" baseline="-25000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sz="1400" i="1" dirty="0">
                <a:ea typeface="MS PGothic" panose="020B0600070205080204" pitchFamily="34" charset="-128"/>
                <a:sym typeface="Greek Symbols" pitchFamily="18" charset="2"/>
              </a:rPr>
              <a:t> • </a:t>
            </a:r>
            <a:r>
              <a:rPr lang="en-US" altLang="en-US" sz="1400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sz="1400" i="1" baseline="-25000" dirty="0" err="1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sz="1400" dirty="0">
                <a:ea typeface="MS PGothic" panose="020B0600070205080204" pitchFamily="34" charset="-128"/>
                <a:sym typeface="Greek Symbols" pitchFamily="18" charset="2"/>
              </a:rPr>
              <a:t> to the result.</a:t>
            </a:r>
          </a:p>
          <a:p>
            <a:pPr marL="1828800" lvl="4" indent="0">
              <a:buNone/>
            </a:pP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2701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– Blocked Nested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Running time depends on amount of main memory buffers available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Need at least 2. 1 for R and 1 for S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Case 4: None of the above (k buffers available between the two tables)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Cost: Consider number of blocks read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Outer loop: every block in R need to be read once – cost =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Inner loop: for each iteration of the outer loop, the whole table in the inner loop need to be read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The outer loop executed ceiling(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/ k’) </a:t>
            </a:r>
            <a:r>
              <a:rPr lang="en-US" altLang="en-US" dirty="0">
                <a:ea typeface="MS PGothic" panose="020B0600070205080204" pitchFamily="34" charset="-128"/>
              </a:rPr>
              <a:t>times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So the total number of block reads for inner loop =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 </a:t>
            </a:r>
            <a:r>
              <a:rPr lang="en-US" altLang="en-US" i="1" dirty="0">
                <a:ea typeface="MS PGothic" panose="020B0600070205080204" pitchFamily="34" charset="-128"/>
              </a:rPr>
              <a:t>* 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s </a:t>
            </a:r>
            <a:r>
              <a:rPr lang="en-US" altLang="en-US" i="1" dirty="0">
                <a:ea typeface="MS PGothic" panose="020B0600070205080204" pitchFamily="34" charset="-128"/>
              </a:rPr>
              <a:t>/ k’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Given that, what should be the value of k’? </a:t>
            </a:r>
          </a:p>
          <a:p>
            <a:pPr lvl="2"/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13472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– Blocked Nested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Running time depends on amount of main memory buffers available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Need at least 2. 1 for R and 1 for S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Case 4: None of the above (k buffers available between the two tables)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Cost: Consider number of seeks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Outer loop: every time the </a:t>
            </a:r>
            <a:r>
              <a:rPr lang="en-US" altLang="en-US" dirty="0" err="1">
                <a:ea typeface="MS PGothic" panose="020B0600070205080204" pitchFamily="34" charset="-128"/>
                <a:sym typeface="Symbol" panose="05050102010706020507" pitchFamily="18" charset="2"/>
              </a:rPr>
              <a:t>outerloop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executes there need to be a seek (why? – similar to case 2)</a:t>
            </a:r>
          </a:p>
          <a:p>
            <a:pPr lvl="3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Number of seeks = ceiling(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/ k’) 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Inner loop: Similar to case 2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3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Best case scenario =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 </a:t>
            </a:r>
            <a:r>
              <a:rPr lang="en-US" altLang="en-US" i="1" dirty="0">
                <a:ea typeface="MS PGothic" panose="020B0600070205080204" pitchFamily="34" charset="-128"/>
              </a:rPr>
              <a:t>* (number of seeks for sequential read S)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/ k’</a:t>
            </a:r>
          </a:p>
          <a:p>
            <a:pPr lvl="3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Worst case =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*</a:t>
            </a:r>
            <a:r>
              <a:rPr lang="en-US" altLang="en-US" i="1" dirty="0">
                <a:ea typeface="MS PGothic" panose="020B0600070205080204" pitchFamily="34" charset="-128"/>
              </a:rPr>
              <a:t> 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/ (k’ * (k – k’))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Now what should the value of k’ be? </a:t>
            </a:r>
          </a:p>
          <a:p>
            <a:pPr lvl="2"/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9049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– Blocked Nested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Should we use an index?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Index for outer loop is useless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Unless clustering index on join attribute where you can read the table based on the join attribute, and that attribute is not unique (why?)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How about inner loop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 use an index, that means for each </a:t>
            </a:r>
            <a:r>
              <a:rPr lang="en-US" altLang="en-US" b="1" i="1" dirty="0">
                <a:ea typeface="MS PGothic" panose="020B0600070205080204" pitchFamily="34" charset="-128"/>
                <a:sym typeface="Symbol" panose="05050102010706020507" pitchFamily="18" charset="2"/>
              </a:rPr>
              <a:t>tuple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there need to be  a search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Number of tuples is larger than number of blocks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each tuples only match with very few tuples, it’s fine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However, if there are potential large number of matches with a secondary index, things can get dicey…. (exercise) 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0914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1E7C6D-B082-46D5-BBF0-A308E899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– Sort-merge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0B465F-4A16-4E54-9661-0974E7243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an </a:t>
            </a:r>
            <a:r>
              <a:rPr lang="en-US" dirty="0" err="1"/>
              <a:t>equi</a:t>
            </a:r>
            <a:r>
              <a:rPr lang="en-US" dirty="0"/>
              <a:t>-join: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R.a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= </a:t>
            </a:r>
            <a:r>
              <a:rPr lang="en-US" altLang="en-US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S.b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</a:p>
          <a:p>
            <a:r>
              <a:rPr lang="en-US" dirty="0"/>
              <a:t> Assume </a:t>
            </a:r>
          </a:p>
          <a:p>
            <a:pPr lvl="1"/>
            <a:r>
              <a:rPr lang="en-US" dirty="0"/>
              <a:t>R is a sequential file ordered by attribute a</a:t>
            </a:r>
          </a:p>
          <a:p>
            <a:pPr lvl="1"/>
            <a:r>
              <a:rPr lang="en-US" dirty="0"/>
              <a:t>S is s sequential file ordered by attribute b</a:t>
            </a:r>
          </a:p>
          <a:p>
            <a:r>
              <a:rPr lang="en-US" dirty="0"/>
              <a:t>Now to join the two tables</a:t>
            </a:r>
          </a:p>
          <a:p>
            <a:pPr lvl="1"/>
            <a:r>
              <a:rPr lang="en-US" dirty="0"/>
              <a:t>We can use the merge algorithm from merge sort 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xmlns="" id="{9B7152D0-11CF-4A33-A7FB-C5D06CB01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092" y="4548883"/>
            <a:ext cx="2183489" cy="2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622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30F5E2-4A76-4ED6-B898-BA2B5D5D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– Sort-merge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176BD9-63C2-4C2E-8075-510C585C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difference</a:t>
            </a:r>
          </a:p>
          <a:p>
            <a:pPr lvl="1"/>
            <a:r>
              <a:rPr lang="en-US" dirty="0"/>
              <a:t>If attributes have duplicate values then one may have to go “back and forth”</a:t>
            </a:r>
          </a:p>
          <a:p>
            <a:r>
              <a:rPr lang="en-US" dirty="0"/>
              <a:t>Cost for the merge</a:t>
            </a:r>
          </a:p>
          <a:p>
            <a:pPr lvl="1"/>
            <a:r>
              <a:rPr lang="en-US" dirty="0"/>
              <a:t>Assume we have k’ buffers for R and k – k’ buffers for S</a:t>
            </a:r>
          </a:p>
          <a:p>
            <a:pPr lvl="1"/>
            <a:r>
              <a:rPr lang="en-US" dirty="0"/>
              <a:t>Blocks read =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+</a:t>
            </a:r>
            <a:r>
              <a:rPr lang="en-US" altLang="en-US" i="1" dirty="0">
                <a:ea typeface="MS PGothic" panose="020B0600070205080204" pitchFamily="34" charset="-128"/>
              </a:rPr>
              <a:t> 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 (best case, or unique value of attributes)</a:t>
            </a:r>
          </a:p>
          <a:p>
            <a:pPr lvl="2"/>
            <a:r>
              <a:rPr lang="en-US" dirty="0">
                <a:ea typeface="MS PGothic" panose="020B0600070205080204" pitchFamily="34" charset="-128"/>
              </a:rPr>
              <a:t>In general, may multiply by some factor m to take account for duplicates</a:t>
            </a:r>
          </a:p>
          <a:p>
            <a:pPr lvl="1"/>
            <a:r>
              <a:rPr lang="en-US" dirty="0">
                <a:ea typeface="MS PGothic" panose="020B0600070205080204" pitchFamily="34" charset="-128"/>
              </a:rPr>
              <a:t>Seeks = ceiling(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/ k) +</a:t>
            </a:r>
            <a:r>
              <a:rPr lang="en-US" altLang="en-US" i="1" dirty="0">
                <a:ea typeface="MS PGothic" panose="020B0600070205080204" pitchFamily="34" charset="-128"/>
              </a:rPr>
              <a:t> ceiling(b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/ (k – k’))  (why?)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36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30F5E2-4A76-4ED6-B898-BA2B5D5D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– Sort-merge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176BD9-63C2-4C2E-8075-510C585C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tables are not sorted?</a:t>
            </a:r>
          </a:p>
          <a:p>
            <a:r>
              <a:rPr lang="en-US" dirty="0"/>
              <a:t>Sort them (!) and store the sorted table temporarily</a:t>
            </a:r>
          </a:p>
          <a:p>
            <a:r>
              <a:rPr lang="en-US" dirty="0"/>
              <a:t>Then apply the merge algorithm</a:t>
            </a:r>
          </a:p>
          <a:p>
            <a:r>
              <a:rPr lang="en-US" dirty="0"/>
              <a:t>This is known as the sort-merge algorithm</a:t>
            </a:r>
          </a:p>
          <a:p>
            <a:r>
              <a:rPr lang="en-US" dirty="0"/>
              <a:t>Cost = cost to sort the tables + merge cost (as previous slide)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917697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30F5E2-4A76-4ED6-B898-BA2B5D5D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– Sort-merge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176BD9-63C2-4C2E-8075-510C585C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Example: Consider joining to tables R (1000 pages), S (100000 pages)</a:t>
            </a:r>
          </a:p>
          <a:p>
            <a:r>
              <a:rPr lang="en-US" dirty="0" smtClean="0"/>
              <a:t>Assume we have 11 pages of buffers</a:t>
            </a:r>
          </a:p>
          <a:p>
            <a:r>
              <a:rPr lang="en-US" dirty="0" smtClean="0"/>
              <a:t>Consider sorting R</a:t>
            </a:r>
          </a:p>
          <a:p>
            <a:pPr lvl="1"/>
            <a:r>
              <a:rPr lang="en-US" dirty="0" smtClean="0"/>
              <a:t>First step: Divide page into segments of 10 pages = 100 segments (to make analysis easier)</a:t>
            </a:r>
          </a:p>
          <a:p>
            <a:pPr lvl="1"/>
            <a:r>
              <a:rPr lang="en-US" dirty="0" smtClean="0"/>
              <a:t>Merging step: assume merge 10 segment as a time </a:t>
            </a:r>
          </a:p>
          <a:p>
            <a:pPr lvl="2"/>
            <a:r>
              <a:rPr lang="en-US" dirty="0" smtClean="0"/>
              <a:t>Two iterations: 100 segments, 10 page each -&gt; 10 segments, 100 page each -&gt; sorted, 1000 pages</a:t>
            </a:r>
          </a:p>
          <a:p>
            <a:pPr lvl="1"/>
            <a:r>
              <a:rPr lang="en-US" dirty="0" smtClean="0"/>
              <a:t>Total number of read/writes = 3 (total iterations) * 2 (read/write) * 1000 = 60000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177355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30F5E2-4A76-4ED6-B898-BA2B5D5D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– Sort-merge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176BD9-63C2-4C2E-8075-510C585C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Consider joining to tables R (1000 pages), S (100000 pages)</a:t>
            </a:r>
          </a:p>
          <a:p>
            <a:r>
              <a:rPr lang="en-US" dirty="0" smtClean="0"/>
              <a:t>Assume we have 11 pages of buffers</a:t>
            </a:r>
          </a:p>
          <a:p>
            <a:r>
              <a:rPr lang="en-US" dirty="0" smtClean="0"/>
              <a:t>Consider sorting S</a:t>
            </a:r>
          </a:p>
          <a:p>
            <a:pPr lvl="1"/>
            <a:r>
              <a:rPr lang="en-US" dirty="0" smtClean="0"/>
              <a:t>First step: Divide page into segments of 10 pages = 10000 segments (similar as R)</a:t>
            </a:r>
          </a:p>
          <a:p>
            <a:pPr lvl="1"/>
            <a:r>
              <a:rPr lang="en-US" dirty="0" smtClean="0"/>
              <a:t>Merging step: assume merge 10 segment as a time </a:t>
            </a:r>
          </a:p>
          <a:p>
            <a:pPr lvl="2"/>
            <a:r>
              <a:rPr lang="en-US" dirty="0" smtClean="0"/>
              <a:t>Four iterations :  10000 segments, 10 page each -&gt; 1000 segments, 100 page each -&gt; 100 segments, 1000 page each -&gt; 10 segments, 10000 pages -&gt; sorted, 100000 pages </a:t>
            </a:r>
          </a:p>
          <a:p>
            <a:pPr lvl="1"/>
            <a:r>
              <a:rPr lang="en-US" dirty="0" smtClean="0"/>
              <a:t>Total number of read/writes = 5 (total iterations) * 2 (read/write) * 100000 = 1000000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62573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471402" cy="41474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Parser and translator</a:t>
            </a:r>
          </a:p>
          <a:p>
            <a:r>
              <a:rPr lang="en-US" dirty="0"/>
              <a:t>Read the query</a:t>
            </a:r>
          </a:p>
          <a:p>
            <a:r>
              <a:rPr lang="en-US" dirty="0"/>
              <a:t>Check for syntax</a:t>
            </a:r>
          </a:p>
          <a:p>
            <a:r>
              <a:rPr lang="en-US" dirty="0"/>
              <a:t>Collect all relevant information about tables involved</a:t>
            </a:r>
          </a:p>
          <a:p>
            <a:r>
              <a:rPr lang="en-US" dirty="0"/>
              <a:t>Break the query down into a set of basic operations (relational algebra + others)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DACD50C-619F-4E1E-97A1-AEC99C2D4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851" y="2806348"/>
            <a:ext cx="4168126" cy="2503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40361" y="2806348"/>
            <a:ext cx="1386349" cy="589936"/>
          </a:xfrm>
          <a:prstGeom prst="rect">
            <a:avLst/>
          </a:prstGeom>
          <a:solidFill>
            <a:srgbClr val="FF0000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3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30F5E2-4A76-4ED6-B898-BA2B5D5D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– Sort-merge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176BD9-63C2-4C2E-8075-510C585C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Consider joining to tables R (1000 pages), S (100000 pages)</a:t>
            </a:r>
          </a:p>
          <a:p>
            <a:r>
              <a:rPr lang="en-US" dirty="0" smtClean="0"/>
              <a:t>Assume we have 11 pages of buffers</a:t>
            </a:r>
          </a:p>
          <a:p>
            <a:r>
              <a:rPr lang="en-US" dirty="0" smtClean="0"/>
              <a:t>Total cost = Cost of sorting R + Cost of sorting S + cost of merge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= 60000 + 1000000 + (1000 + 100000) = 1161000 pages</a:t>
            </a:r>
          </a:p>
        </p:txBody>
      </p:sp>
    </p:spTree>
    <p:extLst>
      <p:ext uri="{BB962C8B-B14F-4D97-AF65-F5344CB8AC3E}">
        <p14:creationId xmlns:p14="http://schemas.microsoft.com/office/powerpoint/2010/main" val="2298041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7CA3BE-4CE7-44A9-9B79-5BCCE064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– Hash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2D1D15-5E2C-4872-96EC-484763D35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R.a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= </a:t>
            </a:r>
            <a:r>
              <a:rPr lang="en-US" altLang="en-US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S.b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</a:p>
          <a:p>
            <a:r>
              <a:rPr lang="en-US" dirty="0"/>
              <a:t>Build a hash table on the file for attribute a and b, using the same hash function for both tables</a:t>
            </a:r>
          </a:p>
          <a:p>
            <a:r>
              <a:rPr lang="en-US" dirty="0"/>
              <a:t>Now only tuples in the same buckets in the corresponding table can join together</a:t>
            </a:r>
          </a:p>
        </p:txBody>
      </p:sp>
    </p:spTree>
    <p:extLst>
      <p:ext uri="{BB962C8B-B14F-4D97-AF65-F5344CB8AC3E}">
        <p14:creationId xmlns:p14="http://schemas.microsoft.com/office/powerpoint/2010/main" val="1716629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936C7A-453B-4084-ADD8-1BD7131A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– Hash joins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xmlns="" id="{334D4A4F-6757-4DE9-A1C1-877DDF45B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798" y="1865390"/>
            <a:ext cx="4085807" cy="410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1845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68DCAC-DD2A-4F61-B04E-A54417C5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– Hash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0EFCF9-B269-420C-AF81-10EE6497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each pair of partition can be join by using any algorithm</a:t>
            </a:r>
          </a:p>
          <a:p>
            <a:pPr lvl="1"/>
            <a:r>
              <a:rPr lang="en-US" dirty="0"/>
              <a:t>If one of the partition is small enough to fit in the buffers, do a nested loop</a:t>
            </a:r>
          </a:p>
          <a:p>
            <a:pPr lvl="1"/>
            <a:r>
              <a:rPr lang="en-US" dirty="0"/>
              <a:t>Otherwise, one can recursively apply hash join – using a different hash </a:t>
            </a:r>
            <a:r>
              <a:rPr lang="en-US" dirty="0" smtClean="0"/>
              <a:t>function for each recursive call, </a:t>
            </a:r>
            <a:r>
              <a:rPr lang="en-US" dirty="0"/>
              <a:t>until one of the partition is small </a:t>
            </a:r>
            <a:r>
              <a:rPr lang="en-US" dirty="0" smtClean="0"/>
              <a:t>enough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55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68DCAC-DD2A-4F61-B04E-A54417C5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– Hash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0EFCF9-B269-420C-AF81-10EE6497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Harder to estimate</a:t>
            </a:r>
          </a:p>
          <a:p>
            <a:pPr lvl="1"/>
            <a:r>
              <a:rPr lang="en-US" dirty="0" smtClean="0"/>
              <a:t>Depends a lot on data distribution (as a skewed distribution will lead some segments very long)</a:t>
            </a:r>
          </a:p>
          <a:p>
            <a:pPr lvl="1"/>
            <a:r>
              <a:rPr lang="en-US" dirty="0" smtClean="0"/>
              <a:t>However, potential advantages</a:t>
            </a:r>
          </a:p>
          <a:p>
            <a:pPr lvl="2"/>
            <a:r>
              <a:rPr lang="en-US" dirty="0" smtClean="0"/>
              <a:t>As long as one table’s tuple behave nicely with the hash table, it should be fine</a:t>
            </a:r>
          </a:p>
          <a:p>
            <a:pPr lvl="2"/>
            <a:r>
              <a:rPr lang="en-US" dirty="0" smtClean="0"/>
              <a:t>Even if distributions are skewed for both tables, it is possible that they complement each other (i.e. for a hash value, one table may have a lot of tuples, but the other may have little)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32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68DCAC-DD2A-4F61-B04E-A54417C5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– Hash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0EFCF9-B269-420C-AF81-10EE6497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Example: Consider joining to tables R (1000 pages), S (100000 pages)</a:t>
            </a:r>
          </a:p>
          <a:p>
            <a:pPr lvl="1"/>
            <a:r>
              <a:rPr lang="en-US" dirty="0"/>
              <a:t>Assume we have </a:t>
            </a:r>
            <a:r>
              <a:rPr lang="en-US" dirty="0" smtClean="0"/>
              <a:t>11 </a:t>
            </a:r>
            <a:r>
              <a:rPr lang="en-US" dirty="0"/>
              <a:t>pages of </a:t>
            </a:r>
            <a:r>
              <a:rPr lang="en-US" dirty="0" smtClean="0"/>
              <a:t>buffers</a:t>
            </a:r>
          </a:p>
          <a:p>
            <a:pPr lvl="1"/>
            <a:r>
              <a:rPr lang="en-US" dirty="0" smtClean="0"/>
              <a:t>Assume all hash function evenly distribute the tuples for both tables</a:t>
            </a:r>
          </a:p>
          <a:p>
            <a:pPr lvl="1"/>
            <a:r>
              <a:rPr lang="en-US" dirty="0" smtClean="0"/>
              <a:t>First iteration:</a:t>
            </a:r>
          </a:p>
          <a:p>
            <a:pPr lvl="2"/>
            <a:r>
              <a:rPr lang="en-US" dirty="0" smtClean="0"/>
              <a:t>R and S divided into 10 </a:t>
            </a:r>
            <a:r>
              <a:rPr lang="en-US" dirty="0" err="1" smtClean="0"/>
              <a:t>segement</a:t>
            </a:r>
            <a:r>
              <a:rPr lang="en-US" dirty="0" smtClean="0"/>
              <a:t> (100 page for R, 10000 page for S)</a:t>
            </a:r>
          </a:p>
          <a:p>
            <a:pPr lvl="1"/>
            <a:r>
              <a:rPr lang="en-US" dirty="0" smtClean="0"/>
              <a:t>Second iteration</a:t>
            </a:r>
          </a:p>
          <a:p>
            <a:pPr lvl="2"/>
            <a:r>
              <a:rPr lang="en-US" dirty="0" smtClean="0"/>
              <a:t>Each segment is further subdivided (10 page for R, 1000 page for S)</a:t>
            </a:r>
          </a:p>
          <a:p>
            <a:pPr lvl="1"/>
            <a:r>
              <a:rPr lang="en-US" dirty="0" smtClean="0"/>
              <a:t>Now the segments for R is small enough to fit in main memory</a:t>
            </a:r>
          </a:p>
          <a:p>
            <a:pPr lvl="2"/>
            <a:r>
              <a:rPr lang="en-US" dirty="0" smtClean="0"/>
              <a:t>Nested loop for each pair</a:t>
            </a:r>
          </a:p>
          <a:p>
            <a:r>
              <a:rPr lang="en-US" dirty="0" smtClean="0"/>
              <a:t>Running time = 4 * (100000 + 1000) + 100000 + 1000</a:t>
            </a:r>
          </a:p>
          <a:p>
            <a:r>
              <a:rPr lang="en-US" dirty="0" smtClean="0"/>
              <a:t>=505000</a:t>
            </a:r>
          </a:p>
          <a:p>
            <a:r>
              <a:rPr lang="en-US" dirty="0" smtClean="0"/>
              <a:t>Better than sort-merge</a:t>
            </a:r>
          </a:p>
        </p:txBody>
      </p:sp>
    </p:spTree>
    <p:extLst>
      <p:ext uri="{BB962C8B-B14F-4D97-AF65-F5344CB8AC3E}">
        <p14:creationId xmlns:p14="http://schemas.microsoft.com/office/powerpoint/2010/main" val="97588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 – hash-join vs. sort-merge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sort-merge and hash-join</a:t>
            </a:r>
          </a:p>
          <a:p>
            <a:pPr lvl="1"/>
            <a:r>
              <a:rPr lang="en-US" dirty="0" smtClean="0"/>
              <a:t>Hash-join is better than sort-merge when there is a large different between number of pages between the tables</a:t>
            </a:r>
          </a:p>
          <a:p>
            <a:pPr lvl="2"/>
            <a:r>
              <a:rPr lang="en-US" dirty="0" smtClean="0"/>
              <a:t>The number of iteration is dominated by the larger table in sort-merge (need to completely sort both tables)</a:t>
            </a:r>
          </a:p>
          <a:p>
            <a:pPr lvl="2"/>
            <a:r>
              <a:rPr lang="en-US" dirty="0" smtClean="0"/>
              <a:t>But is dominated by the smaller table in hash-join (need to recursive call until ONE of the segment is small enough)</a:t>
            </a:r>
          </a:p>
          <a:p>
            <a:pPr lvl="1"/>
            <a:r>
              <a:rPr lang="en-US" dirty="0" smtClean="0"/>
              <a:t>Sort-merge has more predictable performance </a:t>
            </a:r>
          </a:p>
          <a:p>
            <a:pPr lvl="2"/>
            <a:r>
              <a:rPr lang="en-US" dirty="0" smtClean="0"/>
              <a:t>Hash join’s performance depend on how the hash function performs</a:t>
            </a:r>
          </a:p>
          <a:p>
            <a:pPr lvl="1"/>
            <a:r>
              <a:rPr lang="en-US" dirty="0" smtClean="0"/>
              <a:t>Sort-merge has the output sorted by the join attribute</a:t>
            </a:r>
          </a:p>
          <a:p>
            <a:pPr lvl="2"/>
            <a:r>
              <a:rPr lang="en-US" dirty="0" smtClean="0"/>
              <a:t>May be important (see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885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Seems straightforward – just picking the corresponding values out of the tuple</a:t>
            </a:r>
          </a:p>
          <a:p>
            <a:r>
              <a:rPr lang="en-US" dirty="0" smtClean="0"/>
              <a:t>But how about SELECT DISTINCT?</a:t>
            </a:r>
          </a:p>
          <a:p>
            <a:pPr lvl="1"/>
            <a:r>
              <a:rPr lang="en-US" dirty="0" smtClean="0"/>
              <a:t>Need to remove duplicates</a:t>
            </a:r>
          </a:p>
          <a:p>
            <a:r>
              <a:rPr lang="en-US" dirty="0" smtClean="0"/>
              <a:t>Much trickier than you think</a:t>
            </a:r>
          </a:p>
          <a:p>
            <a:pPr lvl="1"/>
            <a:r>
              <a:rPr lang="en-US" dirty="0" smtClean="0"/>
              <a:t>Data too large to fit in main memory…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015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external sort</a:t>
            </a:r>
          </a:p>
          <a:p>
            <a:pPr lvl="1"/>
            <a:r>
              <a:rPr lang="en-US" dirty="0" smtClean="0"/>
              <a:t>At each step, eliminate duplicates for a segment before writing on the disk</a:t>
            </a:r>
          </a:p>
          <a:p>
            <a:r>
              <a:rPr lang="en-US" dirty="0" smtClean="0"/>
              <a:t>Hashing can be used instead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657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</a:t>
            </a:r>
            <a:r>
              <a:rPr lang="en-US" smtClean="0"/>
              <a:t>+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Aggregation</a:t>
            </a:r>
            <a:r>
              <a:rPr lang="en-US" altLang="en-US" dirty="0">
                <a:ea typeface="MS PGothic" panose="020B0600070205080204" pitchFamily="34" charset="-128"/>
              </a:rPr>
              <a:t> can be implemented in a manner similar to duplicate elimination.</a:t>
            </a:r>
          </a:p>
          <a:p>
            <a:pPr lvl="1"/>
            <a:r>
              <a:rPr lang="en-US" altLang="en-US" b="1" dirty="0">
                <a:ea typeface="MS PGothic" panose="020B0600070205080204" pitchFamily="34" charset="-128"/>
              </a:rPr>
              <a:t>Sorting</a:t>
            </a:r>
            <a:r>
              <a:rPr lang="en-US" altLang="en-US" dirty="0">
                <a:ea typeface="MS PGothic" panose="020B0600070205080204" pitchFamily="34" charset="-128"/>
              </a:rPr>
              <a:t> or </a:t>
            </a:r>
            <a:r>
              <a:rPr lang="en-US" altLang="en-US" b="1" dirty="0">
                <a:ea typeface="MS PGothic" panose="020B0600070205080204" pitchFamily="34" charset="-128"/>
              </a:rPr>
              <a:t>hashing</a:t>
            </a:r>
            <a:r>
              <a:rPr lang="en-US" altLang="en-US" dirty="0">
                <a:ea typeface="MS PGothic" panose="020B0600070205080204" pitchFamily="34" charset="-128"/>
              </a:rPr>
              <a:t> can be used to bring tuples in the same group together, and then the aggregate functions can be applied on each group.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Optimization</a:t>
            </a:r>
            <a:r>
              <a:rPr lang="en-US" altLang="en-US" i="1" dirty="0">
                <a:ea typeface="MS PGothic" panose="020B0600070205080204" pitchFamily="34" charset="-128"/>
              </a:rPr>
              <a:t>: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partial aggregation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combine tuples in the same group during run generation and intermediate merges, by computing partial aggregate values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For count, min, max, sum: keep aggregate values on tuples found so far in the group.  </a:t>
            </a:r>
          </a:p>
          <a:p>
            <a:pPr lvl="3"/>
            <a:r>
              <a:rPr lang="en-US" altLang="en-US" dirty="0">
                <a:ea typeface="MS PGothic" panose="020B0600070205080204" pitchFamily="34" charset="-128"/>
              </a:rPr>
              <a:t>When combining partial aggregate for count, add up the partial aggregates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For </a:t>
            </a:r>
            <a:r>
              <a:rPr lang="en-US" altLang="en-US" dirty="0" err="1">
                <a:ea typeface="MS PGothic" panose="020B0600070205080204" pitchFamily="34" charset="-128"/>
              </a:rPr>
              <a:t>avg</a:t>
            </a:r>
            <a:r>
              <a:rPr lang="en-US" altLang="en-US" dirty="0">
                <a:ea typeface="MS PGothic" panose="020B0600070205080204" pitchFamily="34" charset="-128"/>
              </a:rPr>
              <a:t>, keep sum and count, and divide sum by count at the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1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03" y="1810877"/>
            <a:ext cx="3471402" cy="4147472"/>
          </a:xfrm>
        </p:spPr>
        <p:txBody>
          <a:bodyPr>
            <a:normAutofit/>
          </a:bodyPr>
          <a:lstStyle/>
          <a:p>
            <a:r>
              <a:rPr lang="en-US" dirty="0"/>
              <a:t>Recall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altLang="en-US" b="1" dirty="0"/>
              <a:t>select 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m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b="1" dirty="0"/>
              <a:t>where </a:t>
            </a:r>
            <a:r>
              <a:rPr lang="en-US" altLang="en-US" i="1" dirty="0"/>
              <a:t>P</a:t>
            </a:r>
            <a:br>
              <a:rPr lang="en-US" altLang="en-US" i="1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DACD50C-619F-4E1E-97A1-AEC99C2D4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851" y="2806348"/>
            <a:ext cx="4168126" cy="2503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40361" y="2806348"/>
            <a:ext cx="1386349" cy="589936"/>
          </a:xfrm>
          <a:prstGeom prst="rect">
            <a:avLst/>
          </a:prstGeom>
          <a:solidFill>
            <a:srgbClr val="FF0000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63202" y="2063852"/>
            <a:ext cx="306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Projection in relational algebra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812436" y="3729805"/>
            <a:ext cx="3770199" cy="1219232"/>
            <a:chOff x="4295697" y="872623"/>
            <a:chExt cx="3770199" cy="1219232"/>
          </a:xfrm>
        </p:grpSpPr>
        <p:sp>
          <p:nvSpPr>
            <p:cNvPr id="8" name="TextBox 7"/>
            <p:cNvSpPr txBox="1"/>
            <p:nvPr/>
          </p:nvSpPr>
          <p:spPr>
            <a:xfrm>
              <a:off x="4295697" y="1722523"/>
              <a:ext cx="3770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Cartesian Product in relational algebra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4631618" y="872623"/>
              <a:ext cx="1236267" cy="975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H="1">
            <a:off x="737419" y="2338999"/>
            <a:ext cx="1917291" cy="74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737419" y="4057883"/>
            <a:ext cx="5301198" cy="2667425"/>
            <a:chOff x="3469316" y="1793188"/>
            <a:chExt cx="5301198" cy="2667425"/>
          </a:xfrm>
        </p:grpSpPr>
        <p:sp>
          <p:nvSpPr>
            <p:cNvPr id="17" name="TextBox 16"/>
            <p:cNvSpPr txBox="1"/>
            <p:nvPr/>
          </p:nvSpPr>
          <p:spPr>
            <a:xfrm>
              <a:off x="5546976" y="3537283"/>
              <a:ext cx="32235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Selection in relational algebra (remember, join = Cartesian product + selection)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3469316" y="1793188"/>
              <a:ext cx="2077660" cy="220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07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Union/Intersect/Except (set operations)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ea typeface="MS PGothic" panose="020B0600070205080204" pitchFamily="34" charset="-128"/>
              </a:rPr>
              <a:t>Set operations 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,  and ):  can either use variant of </a:t>
            </a:r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sort-merge,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or variant of hash-join.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r>
              <a:rPr lang="en-US" altLang="en-US" dirty="0">
                <a:ea typeface="MS PGothic" panose="020B0600070205080204" pitchFamily="34" charset="-128"/>
              </a:rPr>
              <a:t>E.g., Set operations using hashing: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1.   </a:t>
            </a:r>
            <a:r>
              <a:rPr lang="en-US" altLang="en-US" dirty="0">
                <a:ea typeface="MS PGothic" panose="020B0600070205080204" pitchFamily="34" charset="-128"/>
              </a:rPr>
              <a:t>Partition both relations using the same hash function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2.   </a:t>
            </a:r>
            <a:r>
              <a:rPr lang="en-US" altLang="en-US" dirty="0">
                <a:ea typeface="MS PGothic" panose="020B0600070205080204" pitchFamily="34" charset="-128"/>
              </a:rPr>
              <a:t>Process each partition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as follows.  </a:t>
            </a: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Using a different hashing function, build an in-memory hash index on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.</a:t>
            </a: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Process </a:t>
            </a:r>
            <a:r>
              <a:rPr lang="en-US" altLang="en-US" dirty="0" err="1">
                <a:ea typeface="MS PGothic" panose="020B0600070205080204" pitchFamily="34" charset="-128"/>
              </a:rPr>
              <a:t>s</a:t>
            </a:r>
            <a:r>
              <a:rPr lang="en-US" altLang="en-US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as follows</a:t>
            </a:r>
          </a:p>
          <a:p>
            <a:pPr lvl="3"/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:  </a:t>
            </a:r>
          </a:p>
          <a:p>
            <a:pPr marL="1885950" lvl="4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Add tuples in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to the hash index if they are not already in it.  </a:t>
            </a:r>
          </a:p>
          <a:p>
            <a:pPr marL="1885950" lvl="4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At end of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add the tuples in the hash index to the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979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Union/Intersect/Except (set operations)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Set operations using hashing: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1.   </a:t>
            </a:r>
            <a:r>
              <a:rPr lang="en-US" altLang="en-US" dirty="0">
                <a:ea typeface="MS PGothic" panose="020B0600070205080204" pitchFamily="34" charset="-128"/>
              </a:rPr>
              <a:t>as before partition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i="1" dirty="0">
                <a:ea typeface="MS PGothic" panose="020B0600070205080204" pitchFamily="34" charset="-128"/>
              </a:rPr>
              <a:t>s, 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2.</a:t>
            </a:r>
            <a:r>
              <a:rPr lang="en-US" altLang="en-US" dirty="0">
                <a:ea typeface="MS PGothic" panose="020B0600070205080204" pitchFamily="34" charset="-128"/>
              </a:rPr>
              <a:t>   as before, process each partition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as follows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build a hash index on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Process </a:t>
            </a:r>
            <a:r>
              <a:rPr lang="en-US" altLang="en-US" dirty="0" err="1">
                <a:ea typeface="MS PGothic" panose="020B0600070205080204" pitchFamily="34" charset="-128"/>
              </a:rPr>
              <a:t>s</a:t>
            </a:r>
            <a:r>
              <a:rPr lang="en-US" altLang="en-US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as follows</a:t>
            </a:r>
          </a:p>
          <a:p>
            <a:pPr lvl="3"/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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: </a:t>
            </a:r>
          </a:p>
          <a:p>
            <a:pPr marL="1885950" lvl="4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output tuples in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 the result if they are already there in the hash index</a:t>
            </a:r>
          </a:p>
          <a:p>
            <a:pPr lvl="3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–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s: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</a:p>
          <a:p>
            <a:pPr marL="1885950" lvl="4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for each tuple in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,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it is there in the hash index, delete it from the index. </a:t>
            </a:r>
          </a:p>
          <a:p>
            <a:pPr marL="1885950" lvl="4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At end of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add remaining tuples in the hash index to the result. </a:t>
            </a:r>
            <a:endParaRPr lang="en-US" altLang="en-US" dirty="0" smtClean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1543050" lvl="4" indent="0">
              <a:buNone/>
            </a:pPr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Difference in except: since operation is NOT </a:t>
            </a:r>
            <a:r>
              <a:rPr lang="en-US" altLang="en-US" dirty="0" err="1" smtClean="0">
                <a:ea typeface="MS PGothic" panose="020B0600070205080204" pitchFamily="34" charset="-128"/>
                <a:sym typeface="Symbol" panose="05050102010706020507" pitchFamily="18" charset="2"/>
              </a:rPr>
              <a:t>communtative</a:t>
            </a:r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, restriction on which table can be “outer” loop. 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602043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MS PGothic" panose="020B0600070205080204" pitchFamily="34" charset="-128"/>
              </a:rPr>
              <a:t>Challenge: The unmatched tuples still need to be returned (with NULL value padded)</a:t>
            </a:r>
          </a:p>
          <a:p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Sort-merge:</a:t>
            </a:r>
          </a:p>
          <a:p>
            <a:pPr lvl="1"/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Straight-forward: output also unmatched tuples during merge</a:t>
            </a:r>
          </a:p>
          <a:p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Hash-join:</a:t>
            </a:r>
          </a:p>
          <a:p>
            <a:pPr lvl="1"/>
            <a:r>
              <a:rPr lang="en-US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Once again, restriction on what can be the </a:t>
            </a:r>
            <a:r>
              <a:rPr lang="en-US" altLang="en-US" smtClean="0">
                <a:ea typeface="MS PGothic" panose="020B0600070205080204" pitchFamily="34" charset="-128"/>
                <a:sym typeface="Symbol" panose="05050102010706020507" pitchFamily="18" charset="2"/>
              </a:rPr>
              <a:t>“outer” loop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157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3471402" cy="414747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Query is converted to a list of operators (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, </a:t>
                </a:r>
                <a:r>
                  <a:rPr lang="en-US" altLang="en-US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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</m:oMath>
                </a14:m>
                <a:r>
                  <a:rPr lang="en-US" dirty="0"/>
                  <a:t>Group, Order ….) </a:t>
                </a:r>
              </a:p>
              <a:p>
                <a:r>
                  <a:rPr lang="en-US" dirty="0"/>
                  <a:t>Thus running the query becomes execution of a list of operators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3471402" cy="4147472"/>
              </a:xfrm>
              <a:blipFill>
                <a:blip r:embed="rId2"/>
                <a:stretch>
                  <a:fillRect l="-3158" t="-2349" r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DACD50C-619F-4E1E-97A1-AEC99C2D4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851" y="2806348"/>
            <a:ext cx="4168126" cy="2503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285703" y="2781006"/>
            <a:ext cx="1386349" cy="589936"/>
          </a:xfrm>
          <a:prstGeom prst="rect">
            <a:avLst/>
          </a:prstGeom>
          <a:solidFill>
            <a:srgbClr val="FF0000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3987595" cy="41474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ssn</a:t>
            </a:r>
            <a:r>
              <a:rPr lang="en-US" dirty="0"/>
              <a:t>, age</a:t>
            </a:r>
          </a:p>
          <a:p>
            <a:pPr marL="0" indent="0">
              <a:buNone/>
            </a:pPr>
            <a:r>
              <a:rPr lang="en-US" dirty="0"/>
              <a:t>FROM Instructor</a:t>
            </a:r>
          </a:p>
          <a:p>
            <a:pPr marL="0" indent="0">
              <a:buNone/>
            </a:pPr>
            <a:r>
              <a:rPr lang="en-US" dirty="0"/>
              <a:t>WHERE age &gt; 25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Becomes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=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age&gt; 25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(Instructor)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Result = 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lang="en-US" altLang="en-US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ssn</a:t>
            </a:r>
            <a:r>
              <a:rPr lang="en-US" altLang="en-US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, age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(A)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DACD50C-619F-4E1E-97A1-AEC99C2D4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851" y="2806348"/>
            <a:ext cx="4168126" cy="2503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285703" y="2781006"/>
            <a:ext cx="1386349" cy="589936"/>
          </a:xfrm>
          <a:prstGeom prst="rect">
            <a:avLst/>
          </a:prstGeom>
          <a:solidFill>
            <a:srgbClr val="FF0000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5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3987595" cy="4147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Optimizer </a:t>
            </a:r>
          </a:p>
          <a:p>
            <a:r>
              <a:rPr lang="en-US" dirty="0"/>
              <a:t>For each operation, determine how it will be executed</a:t>
            </a:r>
          </a:p>
          <a:p>
            <a:r>
              <a:rPr lang="en-US" dirty="0"/>
              <a:t>Determine the order of operations</a:t>
            </a:r>
          </a:p>
          <a:p>
            <a:r>
              <a:rPr lang="en-US" dirty="0"/>
              <a:t>Other tasks (to be discussed later)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DACD50C-619F-4E1E-97A1-AEC99C2D4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851" y="2806348"/>
            <a:ext cx="4168126" cy="2503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357403" y="3425483"/>
            <a:ext cx="1157947" cy="330591"/>
          </a:xfrm>
          <a:prstGeom prst="rect">
            <a:avLst/>
          </a:prstGeom>
          <a:solidFill>
            <a:srgbClr val="FF0000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2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3987595" cy="4147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Execution plan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1. A =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age&gt; 25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(Instructor)</a:t>
            </a:r>
          </a:p>
          <a:p>
            <a:pPr lvl="1"/>
            <a:r>
              <a:rPr lang="en-US" sz="2000" dirty="0"/>
              <a:t>Use the secondary index on A to retrieve the tuples</a:t>
            </a:r>
          </a:p>
          <a:p>
            <a:pPr lvl="1"/>
            <a:r>
              <a:rPr lang="en-US" sz="2000" dirty="0"/>
              <a:t>Do not store A on to the disk</a:t>
            </a:r>
          </a:p>
          <a:p>
            <a:pPr marL="0" indent="0">
              <a:buNone/>
            </a:pPr>
            <a:r>
              <a:rPr lang="en-US" dirty="0"/>
              <a:t>2.</a:t>
            </a:r>
            <a:r>
              <a:rPr 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Result = 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lang="en-US" altLang="en-US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ssn</a:t>
            </a:r>
            <a:r>
              <a:rPr lang="en-US" altLang="en-US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, age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(A)</a:t>
            </a:r>
          </a:p>
          <a:p>
            <a:pPr lvl="1"/>
            <a:r>
              <a:rPr lang="en-US" dirty="0"/>
              <a:t>Directly pipe the result from 1 to execute the project</a:t>
            </a:r>
          </a:p>
          <a:p>
            <a:pPr lvl="1"/>
            <a:r>
              <a:rPr lang="en-US" dirty="0"/>
              <a:t>Just pick the attributes and output them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DACD50C-619F-4E1E-97A1-AEC99C2D4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851" y="2806348"/>
            <a:ext cx="4168126" cy="2503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357403" y="3840481"/>
            <a:ext cx="1157947" cy="382698"/>
          </a:xfrm>
          <a:prstGeom prst="rect">
            <a:avLst/>
          </a:prstGeom>
          <a:solidFill>
            <a:srgbClr val="FF0000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3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1782</TotalTime>
  <Words>3951</Words>
  <Application>Microsoft Office PowerPoint</Application>
  <PresentationFormat>On-screen Show (4:3)</PresentationFormat>
  <Paragraphs>449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Greek Symbols</vt:lpstr>
      <vt:lpstr>Monotype Sorts</vt:lpstr>
      <vt:lpstr>MS PGothic</vt:lpstr>
      <vt:lpstr>MS PGothic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CS 5/7330</vt:lpstr>
      <vt:lpstr>Query Processing / Optimization</vt:lpstr>
      <vt:lpstr>Query Processing</vt:lpstr>
      <vt:lpstr>Query Processing</vt:lpstr>
      <vt:lpstr>Query Processing</vt:lpstr>
      <vt:lpstr>Query Processing</vt:lpstr>
      <vt:lpstr>Query Processing</vt:lpstr>
      <vt:lpstr>Query Processing</vt:lpstr>
      <vt:lpstr>Query Processing</vt:lpstr>
      <vt:lpstr>Query Processing</vt:lpstr>
      <vt:lpstr>Query Processing</vt:lpstr>
      <vt:lpstr>Query Processing</vt:lpstr>
      <vt:lpstr>Query Processing / Optimization</vt:lpstr>
      <vt:lpstr>Measuring cost of a query</vt:lpstr>
      <vt:lpstr>Measuring cost of a query</vt:lpstr>
      <vt:lpstr>Measuring cost of a query</vt:lpstr>
      <vt:lpstr>Query processing for individual operations</vt:lpstr>
      <vt:lpstr>Selection</vt:lpstr>
      <vt:lpstr>Selection</vt:lpstr>
      <vt:lpstr>Selection</vt:lpstr>
      <vt:lpstr>Selection</vt:lpstr>
      <vt:lpstr>Selection</vt:lpstr>
      <vt:lpstr>Selection</vt:lpstr>
      <vt:lpstr>Joins</vt:lpstr>
      <vt:lpstr>Joins – Nested loop</vt:lpstr>
      <vt:lpstr>Joins – Blocked Nested loop</vt:lpstr>
      <vt:lpstr>Joins – Blocked Nested loop</vt:lpstr>
      <vt:lpstr>Joins – Blocked Nested loop</vt:lpstr>
      <vt:lpstr>Joins – Blocked Nested loop</vt:lpstr>
      <vt:lpstr>Joins – Blocked Nested loop</vt:lpstr>
      <vt:lpstr>Joins – Blocked Nested loop</vt:lpstr>
      <vt:lpstr>Joins – Blocked Nested loop</vt:lpstr>
      <vt:lpstr>Joins – Blocked Nested loop</vt:lpstr>
      <vt:lpstr>Joins – Blocked Nested loop</vt:lpstr>
      <vt:lpstr>Joins – Sort-merge</vt:lpstr>
      <vt:lpstr>Joins – Sort-merge</vt:lpstr>
      <vt:lpstr>Joins – Sort-merge</vt:lpstr>
      <vt:lpstr>Joins – Sort-merge</vt:lpstr>
      <vt:lpstr>Joins – Sort-merge</vt:lpstr>
      <vt:lpstr>Joins – Sort-merge</vt:lpstr>
      <vt:lpstr>Joins – Hash joins</vt:lpstr>
      <vt:lpstr>Joins – Hash joins</vt:lpstr>
      <vt:lpstr>Join – Hash joins</vt:lpstr>
      <vt:lpstr>Join – Hash joins</vt:lpstr>
      <vt:lpstr>Join – Hash joins</vt:lpstr>
      <vt:lpstr>Joins – hash-join vs. sort-merge</vt:lpstr>
      <vt:lpstr>Projection</vt:lpstr>
      <vt:lpstr>Projection</vt:lpstr>
      <vt:lpstr>Group by + Aggregation</vt:lpstr>
      <vt:lpstr>Union/Intersect/Except (set operations)</vt:lpstr>
      <vt:lpstr>Union/Intersect/Except (set operations)</vt:lpstr>
      <vt:lpstr>Outer joins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5/7330</dc:title>
  <dc:creator>King Ip Lin</dc:creator>
  <cp:lastModifiedBy>King Ip Lin</cp:lastModifiedBy>
  <cp:revision>53</cp:revision>
  <dcterms:created xsi:type="dcterms:W3CDTF">2020-09-20T22:55:07Z</dcterms:created>
  <dcterms:modified xsi:type="dcterms:W3CDTF">2020-09-28T12:04:31Z</dcterms:modified>
</cp:coreProperties>
</file>