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63" r:id="rId5"/>
    <p:sldId id="260" r:id="rId6"/>
    <p:sldId id="264" r:id="rId7"/>
    <p:sldId id="266" r:id="rId8"/>
    <p:sldId id="265" r:id="rId9"/>
    <p:sldId id="272" r:id="rId10"/>
    <p:sldId id="273" r:id="rId11"/>
    <p:sldId id="269" r:id="rId12"/>
    <p:sldId id="270" r:id="rId13"/>
    <p:sldId id="268" r:id="rId14"/>
    <p:sldId id="271" r:id="rId15"/>
    <p:sldId id="274" r:id="rId16"/>
    <p:sldId id="275" r:id="rId17"/>
    <p:sldId id="276" r:id="rId18"/>
    <p:sldId id="277" r:id="rId19"/>
    <p:sldId id="278" r:id="rId20"/>
    <p:sldId id="279" r:id="rId21"/>
    <p:sldId id="280" r:id="rId22"/>
    <p:sldId id="281" r:id="rId23"/>
    <p:sldId id="285" r:id="rId24"/>
    <p:sldId id="282" r:id="rId25"/>
    <p:sldId id="283" r:id="rId26"/>
    <p:sldId id="284"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13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8828E7-5650-4346-B60B-CA37A92319F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324365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828E7-5650-4346-B60B-CA37A92319F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3707872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828E7-5650-4346-B60B-CA37A92319F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104410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0581-790C-4D10-A703-538A2C8AEF6C}"/>
              </a:ext>
            </a:extLst>
          </p:cNvPr>
          <p:cNvSpPr>
            <a:spLocks noGrp="1"/>
          </p:cNvSpPr>
          <p:nvPr>
            <p:ph type="title"/>
          </p:nvPr>
        </p:nvSpPr>
        <p:spPr>
          <a:xfrm>
            <a:off x="1370013" y="301625"/>
            <a:ext cx="7313612" cy="84137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B59E71-DE05-4472-9A95-B32D6CAC44F8}"/>
              </a:ext>
            </a:extLst>
          </p:cNvPr>
          <p:cNvSpPr>
            <a:spLocks noGrp="1"/>
          </p:cNvSpPr>
          <p:nvPr>
            <p:ph sz="half" idx="1"/>
          </p:nvPr>
        </p:nvSpPr>
        <p:spPr>
          <a:xfrm>
            <a:off x="1370013" y="1524000"/>
            <a:ext cx="7313612" cy="2247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B8558D-119F-4440-9580-D45803C96F63}"/>
              </a:ext>
            </a:extLst>
          </p:cNvPr>
          <p:cNvSpPr>
            <a:spLocks noGrp="1"/>
          </p:cNvSpPr>
          <p:nvPr>
            <p:ph type="body" sz="half" idx="2"/>
          </p:nvPr>
        </p:nvSpPr>
        <p:spPr>
          <a:xfrm>
            <a:off x="1370013" y="3924300"/>
            <a:ext cx="7313612" cy="2247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3CC6D-3A0E-46AC-9342-5F1221D102E5}"/>
              </a:ext>
            </a:extLst>
          </p:cNvPr>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38BED5-4CE0-444F-A32F-E3DA22AC350B}"/>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74F99D3-D97B-41DE-8149-3A9191D1C521}"/>
              </a:ext>
            </a:extLst>
          </p:cNvPr>
          <p:cNvSpPr>
            <a:spLocks noGrp="1"/>
          </p:cNvSpPr>
          <p:nvPr>
            <p:ph type="sldNum" sz="quarter" idx="12"/>
          </p:nvPr>
        </p:nvSpPr>
        <p:spPr>
          <a:xfrm>
            <a:off x="6553200" y="6248400"/>
            <a:ext cx="2133600" cy="457200"/>
          </a:xfrm>
        </p:spPr>
        <p:txBody>
          <a:bodyPr/>
          <a:lstStyle>
            <a:lvl1pPr>
              <a:defRPr/>
            </a:lvl1pPr>
          </a:lstStyle>
          <a:p>
            <a:fld id="{1A742C0D-BD97-416F-9997-C79730C28B07}" type="slidenum">
              <a:rPr lang="en-US" altLang="en-US"/>
              <a:pPr/>
              <a:t>‹#›</a:t>
            </a:fld>
            <a:endParaRPr lang="en-US" altLang="en-US"/>
          </a:p>
        </p:txBody>
      </p:sp>
    </p:spTree>
    <p:extLst>
      <p:ext uri="{BB962C8B-B14F-4D97-AF65-F5344CB8AC3E}">
        <p14:creationId xmlns:p14="http://schemas.microsoft.com/office/powerpoint/2010/main" val="92982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828E7-5650-4346-B60B-CA37A92319F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188324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828E7-5650-4346-B60B-CA37A92319F3}"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415118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828E7-5650-4346-B60B-CA37A92319F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154310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828E7-5650-4346-B60B-CA37A92319F3}"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23395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828E7-5650-4346-B60B-CA37A92319F3}"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43861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828E7-5650-4346-B60B-CA37A92319F3}"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171852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828E7-5650-4346-B60B-CA37A92319F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112917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828E7-5650-4346-B60B-CA37A92319F3}"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318AF-39E9-4AAF-9E58-47F21BD467CB}" type="slidenum">
              <a:rPr lang="en-US" smtClean="0"/>
              <a:t>‹#›</a:t>
            </a:fld>
            <a:endParaRPr lang="en-US"/>
          </a:p>
        </p:txBody>
      </p:sp>
    </p:spTree>
    <p:extLst>
      <p:ext uri="{BB962C8B-B14F-4D97-AF65-F5344CB8AC3E}">
        <p14:creationId xmlns:p14="http://schemas.microsoft.com/office/powerpoint/2010/main" val="365250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828E7-5650-4346-B60B-CA37A92319F3}" type="datetimeFigureOut">
              <a:rPr lang="en-US" smtClean="0"/>
              <a:t>11/4/2020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318AF-39E9-4AAF-9E58-47F21BD467CB}" type="slidenum">
              <a:rPr lang="en-US" smtClean="0"/>
              <a:t>‹#›</a:t>
            </a:fld>
            <a:endParaRPr lang="en-US"/>
          </a:p>
        </p:txBody>
      </p:sp>
    </p:spTree>
    <p:extLst>
      <p:ext uri="{BB962C8B-B14F-4D97-AF65-F5344CB8AC3E}">
        <p14:creationId xmlns:p14="http://schemas.microsoft.com/office/powerpoint/2010/main" val="198790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DDED-FF58-4206-9863-E5CE9FF23B4F}"/>
              </a:ext>
            </a:extLst>
          </p:cNvPr>
          <p:cNvSpPr>
            <a:spLocks noGrp="1"/>
          </p:cNvSpPr>
          <p:nvPr>
            <p:ph type="ctrTitle"/>
          </p:nvPr>
        </p:nvSpPr>
        <p:spPr/>
        <p:txBody>
          <a:bodyPr/>
          <a:lstStyle/>
          <a:p>
            <a:r>
              <a:rPr lang="en-US" dirty="0"/>
              <a:t>CS 5/7330</a:t>
            </a:r>
          </a:p>
        </p:txBody>
      </p:sp>
      <p:sp>
        <p:nvSpPr>
          <p:cNvPr id="3" name="Subtitle 2">
            <a:extLst>
              <a:ext uri="{FF2B5EF4-FFF2-40B4-BE49-F238E27FC236}">
                <a16:creationId xmlns:a16="http://schemas.microsoft.com/office/drawing/2014/main" id="{6C76EE0A-74B4-4580-95DA-E6F924C6829F}"/>
              </a:ext>
            </a:extLst>
          </p:cNvPr>
          <p:cNvSpPr>
            <a:spLocks noGrp="1"/>
          </p:cNvSpPr>
          <p:nvPr>
            <p:ph type="subTitle" idx="1"/>
          </p:nvPr>
        </p:nvSpPr>
        <p:spPr/>
        <p:txBody>
          <a:bodyPr/>
          <a:lstStyle/>
          <a:p>
            <a:r>
              <a:rPr lang="en-US" dirty="0"/>
              <a:t>Recovery Overview</a:t>
            </a:r>
          </a:p>
        </p:txBody>
      </p:sp>
    </p:spTree>
    <p:extLst>
      <p:ext uri="{BB962C8B-B14F-4D97-AF65-F5344CB8AC3E}">
        <p14:creationId xmlns:p14="http://schemas.microsoft.com/office/powerpoint/2010/main" val="378365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5683F19-B4DC-4630-8CA9-F698885E56E3}"/>
              </a:ext>
            </a:extLst>
          </p:cNvPr>
          <p:cNvSpPr>
            <a:spLocks noGrp="1"/>
          </p:cNvSpPr>
          <p:nvPr>
            <p:ph type="sldNum" sz="quarter" idx="12"/>
          </p:nvPr>
        </p:nvSpPr>
        <p:spPr/>
        <p:txBody>
          <a:bodyPr/>
          <a:lstStyle/>
          <a:p>
            <a:fld id="{915EC6BF-6B8A-4FDB-87FC-88C50ACAF308}" type="slidenum">
              <a:rPr lang="en-US" altLang="en-US"/>
              <a:pPr/>
              <a:t>10</a:t>
            </a:fld>
            <a:endParaRPr lang="en-US" altLang="en-US"/>
          </a:p>
        </p:txBody>
      </p:sp>
      <p:sp>
        <p:nvSpPr>
          <p:cNvPr id="453634" name="Rectangle 2">
            <a:extLst>
              <a:ext uri="{FF2B5EF4-FFF2-40B4-BE49-F238E27FC236}">
                <a16:creationId xmlns:a16="http://schemas.microsoft.com/office/drawing/2014/main" id="{FFE6CDCE-EE97-4D9B-AD08-43F33B1B4F25}"/>
              </a:ext>
            </a:extLst>
          </p:cNvPr>
          <p:cNvSpPr>
            <a:spLocks noGrp="1" noChangeArrowheads="1"/>
          </p:cNvSpPr>
          <p:nvPr>
            <p:ph type="title"/>
          </p:nvPr>
        </p:nvSpPr>
        <p:spPr/>
        <p:txBody>
          <a:bodyPr/>
          <a:lstStyle/>
          <a:p>
            <a:r>
              <a:rPr lang="en-US" altLang="en-US"/>
              <a:t>Recovery – atomicity requirement</a:t>
            </a:r>
          </a:p>
        </p:txBody>
      </p:sp>
      <p:sp>
        <p:nvSpPr>
          <p:cNvPr id="453635" name="Rectangle 3">
            <a:extLst>
              <a:ext uri="{FF2B5EF4-FFF2-40B4-BE49-F238E27FC236}">
                <a16:creationId xmlns:a16="http://schemas.microsoft.com/office/drawing/2014/main" id="{6BEFEB9B-223B-4413-9171-C2054DD8E552}"/>
              </a:ext>
            </a:extLst>
          </p:cNvPr>
          <p:cNvSpPr>
            <a:spLocks noGrp="1" noChangeArrowheads="1"/>
          </p:cNvSpPr>
          <p:nvPr>
            <p:ph type="body" idx="1"/>
          </p:nvPr>
        </p:nvSpPr>
        <p:spPr>
          <a:xfrm>
            <a:off x="1370013" y="1524000"/>
            <a:ext cx="7313612" cy="4495800"/>
          </a:xfrm>
        </p:spPr>
        <p:txBody>
          <a:bodyPr/>
          <a:lstStyle/>
          <a:p>
            <a:pPr>
              <a:lnSpc>
                <a:spcPct val="90000"/>
              </a:lnSpc>
            </a:pPr>
            <a:r>
              <a:rPr lang="en-US" altLang="en-US" sz="2500"/>
              <a:t>Thus, during recovery, one need to</a:t>
            </a:r>
          </a:p>
          <a:p>
            <a:pPr lvl="1">
              <a:lnSpc>
                <a:spcPct val="90000"/>
              </a:lnSpc>
            </a:pPr>
            <a:r>
              <a:rPr lang="en-US" altLang="en-US" sz="2100"/>
              <a:t>Find those transactions that has started but not yet committed</a:t>
            </a:r>
          </a:p>
          <a:p>
            <a:pPr lvl="1">
              <a:lnSpc>
                <a:spcPct val="90000"/>
              </a:lnSpc>
            </a:pPr>
            <a:r>
              <a:rPr lang="en-US" altLang="en-US" sz="2100"/>
              <a:t>Ensure atomicity is held</a:t>
            </a:r>
          </a:p>
          <a:p>
            <a:pPr lvl="2">
              <a:lnSpc>
                <a:spcPct val="90000"/>
              </a:lnSpc>
            </a:pPr>
            <a:r>
              <a:rPr lang="en-US" altLang="en-US" sz="2000"/>
              <a:t>Find all the changes to the database that the transactions has done</a:t>
            </a:r>
          </a:p>
          <a:p>
            <a:pPr lvl="2">
              <a:lnSpc>
                <a:spcPct val="90000"/>
              </a:lnSpc>
            </a:pPr>
            <a:r>
              <a:rPr lang="en-US" altLang="en-US" sz="2000" i="1"/>
              <a:t>Undo</a:t>
            </a:r>
            <a:r>
              <a:rPr lang="en-US" altLang="en-US" sz="2000"/>
              <a:t> all the changes</a:t>
            </a:r>
          </a:p>
          <a:p>
            <a:pPr>
              <a:lnSpc>
                <a:spcPct val="90000"/>
              </a:lnSpc>
            </a:pPr>
            <a:endParaRPr lang="en-US" altLang="en-US" sz="2500"/>
          </a:p>
          <a:p>
            <a:pPr>
              <a:lnSpc>
                <a:spcPct val="90000"/>
              </a:lnSpc>
              <a:buFont typeface="Wingdings" panose="05000000000000000000" pitchFamily="2" charset="2"/>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3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3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3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0C2EF3C-5DA1-431E-9799-FD78A16C57BE}"/>
              </a:ext>
            </a:extLst>
          </p:cNvPr>
          <p:cNvSpPr>
            <a:spLocks noGrp="1"/>
          </p:cNvSpPr>
          <p:nvPr>
            <p:ph type="sldNum" sz="quarter" idx="12"/>
          </p:nvPr>
        </p:nvSpPr>
        <p:spPr/>
        <p:txBody>
          <a:bodyPr/>
          <a:lstStyle/>
          <a:p>
            <a:fld id="{664482C9-B112-4D0C-90C4-351DD0C536B4}" type="slidenum">
              <a:rPr lang="en-US" altLang="en-US"/>
              <a:pPr/>
              <a:t>11</a:t>
            </a:fld>
            <a:endParaRPr lang="en-US" altLang="en-US"/>
          </a:p>
        </p:txBody>
      </p:sp>
      <p:sp>
        <p:nvSpPr>
          <p:cNvPr id="449538" name="Rectangle 2">
            <a:extLst>
              <a:ext uri="{FF2B5EF4-FFF2-40B4-BE49-F238E27FC236}">
                <a16:creationId xmlns:a16="http://schemas.microsoft.com/office/drawing/2014/main" id="{90EDA59E-3650-4FA6-B339-2C60C0F8B5DB}"/>
              </a:ext>
            </a:extLst>
          </p:cNvPr>
          <p:cNvSpPr>
            <a:spLocks noGrp="1" noChangeArrowheads="1"/>
          </p:cNvSpPr>
          <p:nvPr>
            <p:ph type="title"/>
          </p:nvPr>
        </p:nvSpPr>
        <p:spPr/>
        <p:txBody>
          <a:bodyPr/>
          <a:lstStyle/>
          <a:p>
            <a:r>
              <a:rPr lang="en-US" altLang="en-US"/>
              <a:t>Recovery – durability requirement</a:t>
            </a:r>
          </a:p>
        </p:txBody>
      </p:sp>
      <p:sp>
        <p:nvSpPr>
          <p:cNvPr id="449539" name="Rectangle 3">
            <a:extLst>
              <a:ext uri="{FF2B5EF4-FFF2-40B4-BE49-F238E27FC236}">
                <a16:creationId xmlns:a16="http://schemas.microsoft.com/office/drawing/2014/main" id="{FFE1CD37-F0C2-4EFA-BF52-71027643851D}"/>
              </a:ext>
            </a:extLst>
          </p:cNvPr>
          <p:cNvSpPr>
            <a:spLocks noGrp="1" noChangeArrowheads="1"/>
          </p:cNvSpPr>
          <p:nvPr>
            <p:ph type="body" idx="1"/>
          </p:nvPr>
        </p:nvSpPr>
        <p:spPr>
          <a:xfrm>
            <a:off x="1370013" y="1524000"/>
            <a:ext cx="7313612" cy="4876800"/>
          </a:xfrm>
        </p:spPr>
        <p:txBody>
          <a:bodyPr/>
          <a:lstStyle/>
          <a:p>
            <a:pPr>
              <a:lnSpc>
                <a:spcPct val="80000"/>
              </a:lnSpc>
            </a:pPr>
            <a:r>
              <a:rPr lang="en-US" altLang="en-US" sz="2500"/>
              <a:t>Suppose the crash occurs right after a transaction T committed.</a:t>
            </a:r>
          </a:p>
          <a:p>
            <a:pPr>
              <a:lnSpc>
                <a:spcPct val="80000"/>
              </a:lnSpc>
            </a:pPr>
            <a:r>
              <a:rPr lang="en-US" altLang="en-US" sz="2500"/>
              <a:t>Seems to be ok, but …</a:t>
            </a:r>
          </a:p>
          <a:p>
            <a:pPr lvl="1">
              <a:lnSpc>
                <a:spcPct val="80000"/>
              </a:lnSpc>
            </a:pPr>
            <a:r>
              <a:rPr lang="en-US" altLang="en-US" sz="2100"/>
              <a:t>T may have written something onto the disk</a:t>
            </a:r>
          </a:p>
          <a:p>
            <a:pPr lvl="1">
              <a:lnSpc>
                <a:spcPct val="80000"/>
              </a:lnSpc>
            </a:pPr>
            <a:r>
              <a:rPr lang="en-US" altLang="en-US" sz="2100"/>
              <a:t>However, the writes may not have propagated to the disk</a:t>
            </a:r>
          </a:p>
          <a:p>
            <a:pPr lvl="1">
              <a:lnSpc>
                <a:spcPct val="80000"/>
              </a:lnSpc>
            </a:pPr>
            <a:r>
              <a:rPr lang="en-US" altLang="en-US" sz="2100"/>
              <a:t>Reasons</a:t>
            </a:r>
          </a:p>
          <a:p>
            <a:pPr lvl="2">
              <a:lnSpc>
                <a:spcPct val="80000"/>
              </a:lnSpc>
            </a:pPr>
            <a:r>
              <a:rPr lang="en-US" altLang="en-US" sz="2000"/>
              <a:t>The writes may be scheduled/buffered but the system crashed before such writes can execute</a:t>
            </a:r>
          </a:p>
          <a:p>
            <a:pPr lvl="2">
              <a:lnSpc>
                <a:spcPct val="80000"/>
              </a:lnSpc>
            </a:pPr>
            <a:r>
              <a:rPr lang="en-US" altLang="en-US" sz="2000"/>
              <a:t>The buffer manager/virtual memory management may decide to put a disk page into main memory for a long time (save disk access time)</a:t>
            </a:r>
          </a:p>
          <a:p>
            <a:pPr lvl="3">
              <a:lnSpc>
                <a:spcPct val="80000"/>
              </a:lnSpc>
            </a:pPr>
            <a:r>
              <a:rPr lang="en-US" altLang="en-US" sz="1700"/>
              <a:t>This is especially true on a network/shared file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95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9539">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46C3513-12A8-4798-A9C2-47902E319882}"/>
              </a:ext>
            </a:extLst>
          </p:cNvPr>
          <p:cNvSpPr>
            <a:spLocks noGrp="1"/>
          </p:cNvSpPr>
          <p:nvPr>
            <p:ph type="sldNum" sz="quarter" idx="12"/>
          </p:nvPr>
        </p:nvSpPr>
        <p:spPr/>
        <p:txBody>
          <a:bodyPr/>
          <a:lstStyle/>
          <a:p>
            <a:fld id="{A99ACF1A-9289-4A24-9A7F-09A7CFDD91E9}" type="slidenum">
              <a:rPr lang="en-US" altLang="en-US"/>
              <a:pPr/>
              <a:t>12</a:t>
            </a:fld>
            <a:endParaRPr lang="en-US" altLang="en-US"/>
          </a:p>
        </p:txBody>
      </p:sp>
      <p:sp>
        <p:nvSpPr>
          <p:cNvPr id="450562" name="Rectangle 2">
            <a:extLst>
              <a:ext uri="{FF2B5EF4-FFF2-40B4-BE49-F238E27FC236}">
                <a16:creationId xmlns:a16="http://schemas.microsoft.com/office/drawing/2014/main" id="{1BC92A56-DA98-415A-BB4C-C58D6BF60EBB}"/>
              </a:ext>
            </a:extLst>
          </p:cNvPr>
          <p:cNvSpPr>
            <a:spLocks noGrp="1" noChangeArrowheads="1"/>
          </p:cNvSpPr>
          <p:nvPr>
            <p:ph type="title"/>
          </p:nvPr>
        </p:nvSpPr>
        <p:spPr/>
        <p:txBody>
          <a:bodyPr/>
          <a:lstStyle/>
          <a:p>
            <a:r>
              <a:rPr lang="en-US" altLang="en-US"/>
              <a:t>Recovery – durability requirement</a:t>
            </a:r>
          </a:p>
        </p:txBody>
      </p:sp>
      <p:sp>
        <p:nvSpPr>
          <p:cNvPr id="450563" name="Rectangle 3">
            <a:extLst>
              <a:ext uri="{FF2B5EF4-FFF2-40B4-BE49-F238E27FC236}">
                <a16:creationId xmlns:a16="http://schemas.microsoft.com/office/drawing/2014/main" id="{E3F6DFC5-E16D-4838-87E5-F75618C7E10A}"/>
              </a:ext>
            </a:extLst>
          </p:cNvPr>
          <p:cNvSpPr>
            <a:spLocks noGrp="1" noChangeArrowheads="1"/>
          </p:cNvSpPr>
          <p:nvPr>
            <p:ph type="body" idx="1"/>
          </p:nvPr>
        </p:nvSpPr>
        <p:spPr>
          <a:xfrm>
            <a:off x="1370013" y="1524000"/>
            <a:ext cx="7313612" cy="4876800"/>
          </a:xfrm>
        </p:spPr>
        <p:txBody>
          <a:bodyPr/>
          <a:lstStyle/>
          <a:p>
            <a:pPr lvl="1"/>
            <a:r>
              <a:rPr lang="en-US" altLang="en-US"/>
              <a:t>Remember, when you issue a write() command, the system does not necessary write what you have onto disk immediately.</a:t>
            </a:r>
          </a:p>
          <a:p>
            <a:pPr lvl="1"/>
            <a:r>
              <a:rPr lang="en-US" altLang="en-US"/>
              <a:t>In some systems, you may issue a flush() command to force the writes onto the disk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EA53EFC-66E8-4C19-82E7-265F3C5041B3}"/>
              </a:ext>
            </a:extLst>
          </p:cNvPr>
          <p:cNvSpPr>
            <a:spLocks noGrp="1"/>
          </p:cNvSpPr>
          <p:nvPr>
            <p:ph type="sldNum" sz="quarter" idx="12"/>
          </p:nvPr>
        </p:nvSpPr>
        <p:spPr/>
        <p:txBody>
          <a:bodyPr/>
          <a:lstStyle/>
          <a:p>
            <a:fld id="{F50DA1D9-3F53-42BB-A95A-63254A0CB369}" type="slidenum">
              <a:rPr lang="en-US" altLang="en-US"/>
              <a:pPr/>
              <a:t>13</a:t>
            </a:fld>
            <a:endParaRPr lang="en-US" altLang="en-US"/>
          </a:p>
        </p:txBody>
      </p:sp>
      <p:sp>
        <p:nvSpPr>
          <p:cNvPr id="448514" name="Rectangle 2">
            <a:extLst>
              <a:ext uri="{FF2B5EF4-FFF2-40B4-BE49-F238E27FC236}">
                <a16:creationId xmlns:a16="http://schemas.microsoft.com/office/drawing/2014/main" id="{05BA69C8-AA8A-410D-9F2E-2805F172C3A9}"/>
              </a:ext>
            </a:extLst>
          </p:cNvPr>
          <p:cNvSpPr>
            <a:spLocks noGrp="1" noChangeArrowheads="1"/>
          </p:cNvSpPr>
          <p:nvPr>
            <p:ph type="title"/>
          </p:nvPr>
        </p:nvSpPr>
        <p:spPr/>
        <p:txBody>
          <a:bodyPr/>
          <a:lstStyle/>
          <a:p>
            <a:r>
              <a:rPr lang="en-US" altLang="en-US"/>
              <a:t>Recovery – durability requirement</a:t>
            </a:r>
          </a:p>
        </p:txBody>
      </p:sp>
      <p:sp>
        <p:nvSpPr>
          <p:cNvPr id="448515" name="Rectangle 3">
            <a:extLst>
              <a:ext uri="{FF2B5EF4-FFF2-40B4-BE49-F238E27FC236}">
                <a16:creationId xmlns:a16="http://schemas.microsoft.com/office/drawing/2014/main" id="{4F41C398-6F34-4FF0-A369-8F7E1C8B3059}"/>
              </a:ext>
            </a:extLst>
          </p:cNvPr>
          <p:cNvSpPr>
            <a:spLocks noGrp="1" noChangeArrowheads="1"/>
          </p:cNvSpPr>
          <p:nvPr>
            <p:ph type="body" idx="1"/>
          </p:nvPr>
        </p:nvSpPr>
        <p:spPr>
          <a:xfrm>
            <a:off x="1370013" y="1524000"/>
            <a:ext cx="7313612" cy="4876800"/>
          </a:xfrm>
        </p:spPr>
        <p:txBody>
          <a:bodyPr/>
          <a:lstStyle/>
          <a:p>
            <a:r>
              <a:rPr lang="en-US" altLang="en-US"/>
              <a:t>Counter-argument</a:t>
            </a:r>
          </a:p>
          <a:p>
            <a:pPr lvl="1"/>
            <a:r>
              <a:rPr lang="en-US" altLang="en-US"/>
              <a:t>Don’t commit until transaction is certain that all the pages are safely written onto the disk</a:t>
            </a:r>
          </a:p>
          <a:p>
            <a:r>
              <a:rPr lang="en-US" altLang="en-US"/>
              <a:t>Problems:</a:t>
            </a:r>
          </a:p>
          <a:p>
            <a:pPr lvl="1"/>
            <a:r>
              <a:rPr lang="en-US" altLang="en-US"/>
              <a:t>Sometimes it is impossible to check for that</a:t>
            </a:r>
          </a:p>
          <a:p>
            <a:pPr lvl="1"/>
            <a:r>
              <a:rPr lang="en-US" altLang="en-US"/>
              <a:t>Even if it is possible, it may slow down the transaction significantly</a:t>
            </a:r>
          </a:p>
          <a:p>
            <a:pPr lvl="1"/>
            <a:r>
              <a:rPr lang="en-US" altLang="en-US"/>
              <a:t>As well as lead to lower concurrency (locks being held longer)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8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8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8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04D201A-DF01-45D2-9FE3-51EA5BCF0C18}"/>
              </a:ext>
            </a:extLst>
          </p:cNvPr>
          <p:cNvSpPr>
            <a:spLocks noGrp="1"/>
          </p:cNvSpPr>
          <p:nvPr>
            <p:ph type="sldNum" sz="quarter" idx="12"/>
          </p:nvPr>
        </p:nvSpPr>
        <p:spPr/>
        <p:txBody>
          <a:bodyPr/>
          <a:lstStyle/>
          <a:p>
            <a:fld id="{A0DE9226-B26E-4A0B-A0F1-95FEFDE68A72}" type="slidenum">
              <a:rPr lang="en-US" altLang="en-US"/>
              <a:pPr/>
              <a:t>14</a:t>
            </a:fld>
            <a:endParaRPr lang="en-US" altLang="en-US"/>
          </a:p>
        </p:txBody>
      </p:sp>
      <p:sp>
        <p:nvSpPr>
          <p:cNvPr id="451586" name="Rectangle 2">
            <a:extLst>
              <a:ext uri="{FF2B5EF4-FFF2-40B4-BE49-F238E27FC236}">
                <a16:creationId xmlns:a16="http://schemas.microsoft.com/office/drawing/2014/main" id="{AE5508C5-2883-46CB-B9DB-CB0F54FF89C6}"/>
              </a:ext>
            </a:extLst>
          </p:cNvPr>
          <p:cNvSpPr>
            <a:spLocks noGrp="1" noChangeArrowheads="1"/>
          </p:cNvSpPr>
          <p:nvPr>
            <p:ph type="title"/>
          </p:nvPr>
        </p:nvSpPr>
        <p:spPr/>
        <p:txBody>
          <a:bodyPr/>
          <a:lstStyle/>
          <a:p>
            <a:r>
              <a:rPr lang="en-US" altLang="en-US"/>
              <a:t>Recovery – durability requirement</a:t>
            </a:r>
          </a:p>
        </p:txBody>
      </p:sp>
      <p:sp>
        <p:nvSpPr>
          <p:cNvPr id="451587" name="Rectangle 3">
            <a:extLst>
              <a:ext uri="{FF2B5EF4-FFF2-40B4-BE49-F238E27FC236}">
                <a16:creationId xmlns:a16="http://schemas.microsoft.com/office/drawing/2014/main" id="{52BAD564-25DB-432A-9BA5-25D11A098F30}"/>
              </a:ext>
            </a:extLst>
          </p:cNvPr>
          <p:cNvSpPr>
            <a:spLocks noGrp="1" noChangeArrowheads="1"/>
          </p:cNvSpPr>
          <p:nvPr>
            <p:ph type="body" idx="1"/>
          </p:nvPr>
        </p:nvSpPr>
        <p:spPr>
          <a:xfrm>
            <a:off x="1370013" y="1524000"/>
            <a:ext cx="7313612" cy="4876800"/>
          </a:xfrm>
        </p:spPr>
        <p:txBody>
          <a:bodyPr/>
          <a:lstStyle/>
          <a:p>
            <a:r>
              <a:rPr lang="en-US" altLang="en-US"/>
              <a:t>Thus, during recovery, one need to</a:t>
            </a:r>
          </a:p>
          <a:p>
            <a:pPr lvl="1"/>
            <a:r>
              <a:rPr lang="en-US" altLang="en-US"/>
              <a:t>Find those transactions that has committed</a:t>
            </a:r>
          </a:p>
          <a:p>
            <a:pPr lvl="1"/>
            <a:r>
              <a:rPr lang="en-US" altLang="en-US"/>
              <a:t>Ensure durability is held</a:t>
            </a:r>
          </a:p>
          <a:p>
            <a:pPr lvl="2"/>
            <a:r>
              <a:rPr lang="en-US" altLang="en-US"/>
              <a:t>Check if all the changes made by the transactions is written onto the disk</a:t>
            </a:r>
          </a:p>
          <a:p>
            <a:pPr lvl="2"/>
            <a:r>
              <a:rPr lang="en-US" altLang="en-US"/>
              <a:t>If not, then </a:t>
            </a:r>
            <a:r>
              <a:rPr lang="en-US" altLang="en-US" i="1"/>
              <a:t>redo</a:t>
            </a:r>
            <a:r>
              <a:rPr lang="en-US" altLang="en-US"/>
              <a:t> all the changes</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4CFB3CE-1CC7-4580-AF9B-A1E67C5AE435}"/>
              </a:ext>
            </a:extLst>
          </p:cNvPr>
          <p:cNvSpPr>
            <a:spLocks noGrp="1"/>
          </p:cNvSpPr>
          <p:nvPr>
            <p:ph type="sldNum" sz="quarter" idx="12"/>
          </p:nvPr>
        </p:nvSpPr>
        <p:spPr/>
        <p:txBody>
          <a:bodyPr/>
          <a:lstStyle/>
          <a:p>
            <a:fld id="{B9CE7A7A-20EB-4D16-81DC-739C704FBC05}" type="slidenum">
              <a:rPr lang="en-US" altLang="en-US"/>
              <a:pPr/>
              <a:t>15</a:t>
            </a:fld>
            <a:endParaRPr lang="en-US" altLang="en-US"/>
          </a:p>
        </p:txBody>
      </p:sp>
      <p:sp>
        <p:nvSpPr>
          <p:cNvPr id="454658" name="Rectangle 2">
            <a:extLst>
              <a:ext uri="{FF2B5EF4-FFF2-40B4-BE49-F238E27FC236}">
                <a16:creationId xmlns:a16="http://schemas.microsoft.com/office/drawing/2014/main" id="{249635A1-C767-46AC-AED5-FC612E2BBA57}"/>
              </a:ext>
            </a:extLst>
          </p:cNvPr>
          <p:cNvSpPr>
            <a:spLocks noGrp="1" noChangeArrowheads="1"/>
          </p:cNvSpPr>
          <p:nvPr>
            <p:ph type="title"/>
          </p:nvPr>
        </p:nvSpPr>
        <p:spPr/>
        <p:txBody>
          <a:bodyPr/>
          <a:lstStyle/>
          <a:p>
            <a:r>
              <a:rPr lang="en-US" altLang="en-US"/>
              <a:t>Force/No-force vs. Steal/No-steal</a:t>
            </a:r>
          </a:p>
        </p:txBody>
      </p:sp>
      <p:sp>
        <p:nvSpPr>
          <p:cNvPr id="454659" name="Rectangle 3">
            <a:extLst>
              <a:ext uri="{FF2B5EF4-FFF2-40B4-BE49-F238E27FC236}">
                <a16:creationId xmlns:a16="http://schemas.microsoft.com/office/drawing/2014/main" id="{69ED8B68-3D98-4037-A6C3-9FE6EB3CF28A}"/>
              </a:ext>
            </a:extLst>
          </p:cNvPr>
          <p:cNvSpPr>
            <a:spLocks noGrp="1" noChangeArrowheads="1"/>
          </p:cNvSpPr>
          <p:nvPr>
            <p:ph type="body" idx="1"/>
          </p:nvPr>
        </p:nvSpPr>
        <p:spPr>
          <a:xfrm>
            <a:off x="1370013" y="1524000"/>
            <a:ext cx="7313612" cy="4876800"/>
          </a:xfrm>
        </p:spPr>
        <p:txBody>
          <a:bodyPr/>
          <a:lstStyle/>
          <a:p>
            <a:pPr>
              <a:lnSpc>
                <a:spcPct val="80000"/>
              </a:lnSpc>
            </a:pPr>
            <a:r>
              <a:rPr lang="en-US" altLang="en-US" sz="2500"/>
              <a:t>To sum up, what we need to do at recovery depends on how we deal with uncommitted data (especially data in buffers)</a:t>
            </a:r>
          </a:p>
          <a:p>
            <a:pPr>
              <a:lnSpc>
                <a:spcPct val="80000"/>
              </a:lnSpc>
            </a:pPr>
            <a:r>
              <a:rPr lang="en-US" altLang="en-US" sz="2500" b="1"/>
              <a:t>Steal/No-steal</a:t>
            </a:r>
            <a:r>
              <a:rPr lang="en-US" altLang="en-US" sz="2500"/>
              <a:t>: A system is said to steal buffers if it allows buffers that contain dirty (uncommitted but updated) data to be swapped to physical storage</a:t>
            </a:r>
          </a:p>
          <a:p>
            <a:pPr lvl="1">
              <a:lnSpc>
                <a:spcPct val="80000"/>
              </a:lnSpc>
            </a:pPr>
            <a:r>
              <a:rPr lang="en-US" altLang="en-US" sz="2100"/>
              <a:t>If steal is allowed, undo is necessary</a:t>
            </a:r>
          </a:p>
          <a:p>
            <a:pPr>
              <a:lnSpc>
                <a:spcPct val="80000"/>
              </a:lnSpc>
            </a:pPr>
            <a:r>
              <a:rPr lang="en-US" altLang="en-US" sz="2500" b="1"/>
              <a:t>Force/No-force</a:t>
            </a:r>
            <a:r>
              <a:rPr lang="en-US" altLang="en-US" sz="2500"/>
              <a:t>: A system is said to force buffers if every committed data is guaranteed to be forced onto the disk at commit time</a:t>
            </a:r>
          </a:p>
          <a:p>
            <a:pPr lvl="1">
              <a:lnSpc>
                <a:spcPct val="80000"/>
              </a:lnSpc>
            </a:pPr>
            <a:r>
              <a:rPr lang="en-US" altLang="en-US" sz="2100"/>
              <a:t>If force is not allowed, redo is necessary</a:t>
            </a:r>
          </a:p>
          <a:p>
            <a:pPr>
              <a:lnSpc>
                <a:spcPct val="80000"/>
              </a:lnSpc>
            </a:pPr>
            <a:endParaRPr lang="en-US" altLang="en-US" sz="2500"/>
          </a:p>
          <a:p>
            <a:pPr>
              <a:lnSpc>
                <a:spcPct val="80000"/>
              </a:lnSpc>
            </a:pPr>
            <a:endParaRPr lang="en-US"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4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4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46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4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F02E508-223E-4955-BDCE-31D4223F073D}"/>
              </a:ext>
            </a:extLst>
          </p:cNvPr>
          <p:cNvSpPr>
            <a:spLocks noGrp="1"/>
          </p:cNvSpPr>
          <p:nvPr>
            <p:ph type="sldNum" sz="quarter" idx="12"/>
          </p:nvPr>
        </p:nvSpPr>
        <p:spPr/>
        <p:txBody>
          <a:bodyPr/>
          <a:lstStyle/>
          <a:p>
            <a:fld id="{3FC8D363-F2E4-4BA2-9A4B-AC57DEA857DF}" type="slidenum">
              <a:rPr lang="en-US" altLang="en-US"/>
              <a:pPr/>
              <a:t>16</a:t>
            </a:fld>
            <a:endParaRPr lang="en-US" altLang="en-US"/>
          </a:p>
        </p:txBody>
      </p:sp>
      <p:sp>
        <p:nvSpPr>
          <p:cNvPr id="455682" name="Rectangle 2">
            <a:extLst>
              <a:ext uri="{FF2B5EF4-FFF2-40B4-BE49-F238E27FC236}">
                <a16:creationId xmlns:a16="http://schemas.microsoft.com/office/drawing/2014/main" id="{13F1C209-42C5-4745-9283-D4826A983A15}"/>
              </a:ext>
            </a:extLst>
          </p:cNvPr>
          <p:cNvSpPr>
            <a:spLocks noGrp="1" noChangeArrowheads="1"/>
          </p:cNvSpPr>
          <p:nvPr>
            <p:ph type="title"/>
          </p:nvPr>
        </p:nvSpPr>
        <p:spPr/>
        <p:txBody>
          <a:bodyPr/>
          <a:lstStyle/>
          <a:p>
            <a:r>
              <a:rPr lang="en-US" altLang="en-US"/>
              <a:t>Force/No-force vs. Steal/No-steal</a:t>
            </a:r>
          </a:p>
        </p:txBody>
      </p:sp>
      <p:sp>
        <p:nvSpPr>
          <p:cNvPr id="455683" name="Rectangle 3">
            <a:extLst>
              <a:ext uri="{FF2B5EF4-FFF2-40B4-BE49-F238E27FC236}">
                <a16:creationId xmlns:a16="http://schemas.microsoft.com/office/drawing/2014/main" id="{0BC64D8B-74D5-47C1-9D11-BDC1DCE2C910}"/>
              </a:ext>
            </a:extLst>
          </p:cNvPr>
          <p:cNvSpPr>
            <a:spLocks noGrp="1" noChangeArrowheads="1"/>
          </p:cNvSpPr>
          <p:nvPr>
            <p:ph type="body" idx="1"/>
          </p:nvPr>
        </p:nvSpPr>
        <p:spPr>
          <a:xfrm>
            <a:off x="1370013" y="1524000"/>
            <a:ext cx="7313612" cy="4876800"/>
          </a:xfrm>
        </p:spPr>
        <p:txBody>
          <a:bodyPr/>
          <a:lstStyle/>
          <a:p>
            <a:r>
              <a:rPr lang="en-US" altLang="en-US"/>
              <a:t>Thus no-steal and force means no work required at recovery.</a:t>
            </a:r>
          </a:p>
          <a:p>
            <a:r>
              <a:rPr lang="en-US" altLang="en-US"/>
              <a:t>However, it is either unimplementable or impractical</a:t>
            </a:r>
          </a:p>
          <a:p>
            <a:r>
              <a:rPr lang="en-US" altLang="en-US"/>
              <a:t>Thus we need to deal with them</a:t>
            </a:r>
          </a:p>
          <a:p>
            <a:pPr>
              <a:buFont typeface="Wingdings" panose="05000000000000000000" pitchFamily="2" charset="2"/>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41AC3A1-15DB-42F5-BDA7-1C68C6E976D5}"/>
              </a:ext>
            </a:extLst>
          </p:cNvPr>
          <p:cNvSpPr>
            <a:spLocks noGrp="1"/>
          </p:cNvSpPr>
          <p:nvPr>
            <p:ph type="sldNum" sz="quarter" idx="12"/>
          </p:nvPr>
        </p:nvSpPr>
        <p:spPr/>
        <p:txBody>
          <a:bodyPr/>
          <a:lstStyle/>
          <a:p>
            <a:fld id="{1D5759C1-1407-425F-B3C6-E6D3950F7E13}" type="slidenum">
              <a:rPr lang="en-US" altLang="en-US"/>
              <a:pPr/>
              <a:t>17</a:t>
            </a:fld>
            <a:endParaRPr lang="en-US" altLang="en-US"/>
          </a:p>
        </p:txBody>
      </p:sp>
      <p:sp>
        <p:nvSpPr>
          <p:cNvPr id="456706" name="Rectangle 2">
            <a:extLst>
              <a:ext uri="{FF2B5EF4-FFF2-40B4-BE49-F238E27FC236}">
                <a16:creationId xmlns:a16="http://schemas.microsoft.com/office/drawing/2014/main" id="{63713D26-BE46-4F57-8093-4ACBCB11AA3B}"/>
              </a:ext>
            </a:extLst>
          </p:cNvPr>
          <p:cNvSpPr>
            <a:spLocks noGrp="1" noChangeArrowheads="1"/>
          </p:cNvSpPr>
          <p:nvPr>
            <p:ph type="title"/>
          </p:nvPr>
        </p:nvSpPr>
        <p:spPr/>
        <p:txBody>
          <a:bodyPr/>
          <a:lstStyle/>
          <a:p>
            <a:r>
              <a:rPr lang="en-US" altLang="en-US"/>
              <a:t>Recovery -- overview</a:t>
            </a:r>
          </a:p>
        </p:txBody>
      </p:sp>
      <p:sp>
        <p:nvSpPr>
          <p:cNvPr id="456707" name="Rectangle 3">
            <a:extLst>
              <a:ext uri="{FF2B5EF4-FFF2-40B4-BE49-F238E27FC236}">
                <a16:creationId xmlns:a16="http://schemas.microsoft.com/office/drawing/2014/main" id="{5AD6DEEE-17D0-4F84-9A81-38AA7FB51AE2}"/>
              </a:ext>
            </a:extLst>
          </p:cNvPr>
          <p:cNvSpPr>
            <a:spLocks noGrp="1" noChangeArrowheads="1"/>
          </p:cNvSpPr>
          <p:nvPr>
            <p:ph type="body" idx="1"/>
          </p:nvPr>
        </p:nvSpPr>
        <p:spPr/>
        <p:txBody>
          <a:bodyPr/>
          <a:lstStyle/>
          <a:p>
            <a:r>
              <a:rPr lang="en-US" altLang="en-US" sz="2500"/>
              <a:t>Recovery algorithms have two parts</a:t>
            </a:r>
          </a:p>
          <a:p>
            <a:pPr lvl="1">
              <a:buFont typeface="Monotype Sorts" pitchFamily="2" charset="2"/>
              <a:buAutoNum type="arabicPeriod"/>
            </a:pPr>
            <a:r>
              <a:rPr lang="en-US" altLang="en-US" sz="2100"/>
              <a:t>Actions taken during normal transaction processing to ensure enough information exists to recover from failures</a:t>
            </a:r>
          </a:p>
          <a:p>
            <a:pPr lvl="1">
              <a:buFont typeface="Monotype Sorts" pitchFamily="2" charset="2"/>
              <a:buAutoNum type="arabicPeriod"/>
            </a:pPr>
            <a:r>
              <a:rPr lang="en-US" altLang="en-US" sz="2100"/>
              <a:t>Actions taken after a failure to recover the database contents to a state that ensures atomicity, consistency and durability</a:t>
            </a:r>
          </a:p>
          <a:p>
            <a:r>
              <a:rPr lang="en-US" altLang="en-US" sz="2500"/>
              <a:t>In order to achieve (1), we need to store the information in stable storage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161414-951A-4B59-89B6-98960952BC3B}"/>
              </a:ext>
            </a:extLst>
          </p:cNvPr>
          <p:cNvSpPr>
            <a:spLocks noGrp="1"/>
          </p:cNvSpPr>
          <p:nvPr>
            <p:ph type="sldNum" sz="quarter" idx="12"/>
          </p:nvPr>
        </p:nvSpPr>
        <p:spPr/>
        <p:txBody>
          <a:bodyPr/>
          <a:lstStyle/>
          <a:p>
            <a:fld id="{21F56168-271A-4691-9EAF-DAE6FAF18C7A}" type="slidenum">
              <a:rPr lang="en-US" altLang="en-US"/>
              <a:pPr/>
              <a:t>18</a:t>
            </a:fld>
            <a:endParaRPr lang="en-US" altLang="en-US"/>
          </a:p>
        </p:txBody>
      </p:sp>
      <p:sp>
        <p:nvSpPr>
          <p:cNvPr id="457730" name="Rectangle 2">
            <a:extLst>
              <a:ext uri="{FF2B5EF4-FFF2-40B4-BE49-F238E27FC236}">
                <a16:creationId xmlns:a16="http://schemas.microsoft.com/office/drawing/2014/main" id="{76989B7A-21A9-4E41-BD88-90208EE2D56C}"/>
              </a:ext>
            </a:extLst>
          </p:cNvPr>
          <p:cNvSpPr>
            <a:spLocks noGrp="1" noChangeArrowheads="1"/>
          </p:cNvSpPr>
          <p:nvPr>
            <p:ph type="title"/>
          </p:nvPr>
        </p:nvSpPr>
        <p:spPr/>
        <p:txBody>
          <a:bodyPr/>
          <a:lstStyle/>
          <a:p>
            <a:r>
              <a:rPr lang="en-US" altLang="en-US"/>
              <a:t>Stable storage</a:t>
            </a:r>
          </a:p>
        </p:txBody>
      </p:sp>
      <p:sp>
        <p:nvSpPr>
          <p:cNvPr id="457731" name="Rectangle 3">
            <a:extLst>
              <a:ext uri="{FF2B5EF4-FFF2-40B4-BE49-F238E27FC236}">
                <a16:creationId xmlns:a16="http://schemas.microsoft.com/office/drawing/2014/main" id="{8F11FBCF-8211-4DA5-BB9B-9AD6764DC66B}"/>
              </a:ext>
            </a:extLst>
          </p:cNvPr>
          <p:cNvSpPr>
            <a:spLocks noGrp="1" noChangeArrowheads="1"/>
          </p:cNvSpPr>
          <p:nvPr>
            <p:ph type="body" idx="1"/>
          </p:nvPr>
        </p:nvSpPr>
        <p:spPr/>
        <p:txBody>
          <a:bodyPr/>
          <a:lstStyle/>
          <a:p>
            <a:pPr>
              <a:lnSpc>
                <a:spcPct val="90000"/>
              </a:lnSpc>
            </a:pPr>
            <a:r>
              <a:rPr lang="en-US" altLang="en-US" sz="2500" b="1">
                <a:solidFill>
                  <a:schemeClr val="tx2"/>
                </a:solidFill>
              </a:rPr>
              <a:t>Volatile storage</a:t>
            </a:r>
            <a:r>
              <a:rPr lang="en-US" altLang="en-US" sz="2500"/>
              <a:t>:</a:t>
            </a:r>
          </a:p>
          <a:p>
            <a:pPr lvl="1">
              <a:lnSpc>
                <a:spcPct val="90000"/>
              </a:lnSpc>
            </a:pPr>
            <a:r>
              <a:rPr lang="en-US" altLang="en-US" sz="2100"/>
              <a:t>does not survive system crashes</a:t>
            </a:r>
          </a:p>
          <a:p>
            <a:pPr lvl="1">
              <a:lnSpc>
                <a:spcPct val="90000"/>
              </a:lnSpc>
            </a:pPr>
            <a:r>
              <a:rPr lang="en-US" altLang="en-US" sz="2100"/>
              <a:t>examples: main memory, cache memory</a:t>
            </a:r>
          </a:p>
          <a:p>
            <a:pPr>
              <a:lnSpc>
                <a:spcPct val="90000"/>
              </a:lnSpc>
            </a:pPr>
            <a:r>
              <a:rPr lang="en-US" altLang="en-US" sz="2500" b="1">
                <a:solidFill>
                  <a:schemeClr val="tx2"/>
                </a:solidFill>
              </a:rPr>
              <a:t>Nonvolatile storage</a:t>
            </a:r>
            <a:r>
              <a:rPr lang="en-US" altLang="en-US" sz="2500"/>
              <a:t>:</a:t>
            </a:r>
          </a:p>
          <a:p>
            <a:pPr lvl="1">
              <a:lnSpc>
                <a:spcPct val="90000"/>
              </a:lnSpc>
            </a:pPr>
            <a:r>
              <a:rPr lang="en-US" altLang="en-US" sz="2100"/>
              <a:t>survives system crashes</a:t>
            </a:r>
          </a:p>
          <a:p>
            <a:pPr lvl="1">
              <a:lnSpc>
                <a:spcPct val="90000"/>
              </a:lnSpc>
            </a:pPr>
            <a:r>
              <a:rPr lang="en-US" altLang="en-US" sz="2100"/>
              <a:t>examples: disk, tape, flash memory, non-volatile (battery backed up) RAM </a:t>
            </a:r>
          </a:p>
          <a:p>
            <a:pPr>
              <a:lnSpc>
                <a:spcPct val="90000"/>
              </a:lnSpc>
            </a:pPr>
            <a:r>
              <a:rPr lang="en-US" altLang="en-US" sz="2500" b="1">
                <a:solidFill>
                  <a:schemeClr val="tx2"/>
                </a:solidFill>
              </a:rPr>
              <a:t>Stable storage</a:t>
            </a:r>
            <a:r>
              <a:rPr lang="en-US" altLang="en-US" sz="2500"/>
              <a:t>:</a:t>
            </a:r>
          </a:p>
          <a:p>
            <a:pPr lvl="1">
              <a:lnSpc>
                <a:spcPct val="90000"/>
              </a:lnSpc>
            </a:pPr>
            <a:r>
              <a:rPr lang="en-US" altLang="en-US" sz="2100"/>
              <a:t>a mythical form of storage that survives all failures</a:t>
            </a:r>
          </a:p>
          <a:p>
            <a:pPr lvl="1">
              <a:lnSpc>
                <a:spcPct val="90000"/>
              </a:lnSpc>
            </a:pPr>
            <a:r>
              <a:rPr lang="en-US" altLang="en-US" sz="2100"/>
              <a:t>approximated by maintaining multiple copies on distinct nonvolatile media</a:t>
            </a:r>
          </a:p>
          <a:p>
            <a:pPr>
              <a:lnSpc>
                <a:spcPct val="90000"/>
              </a:lnSpc>
            </a:pPr>
            <a:endParaRPr lang="en-US" altLang="en-US"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6350EAD-5631-44EC-85CC-B3F4C408FB39}"/>
              </a:ext>
            </a:extLst>
          </p:cNvPr>
          <p:cNvSpPr>
            <a:spLocks noGrp="1"/>
          </p:cNvSpPr>
          <p:nvPr>
            <p:ph type="sldNum" sz="quarter" idx="12"/>
          </p:nvPr>
        </p:nvSpPr>
        <p:spPr/>
        <p:txBody>
          <a:bodyPr/>
          <a:lstStyle/>
          <a:p>
            <a:fld id="{25006275-464E-47A2-833B-A0689BA07489}" type="slidenum">
              <a:rPr lang="en-US" altLang="en-US"/>
              <a:pPr/>
              <a:t>19</a:t>
            </a:fld>
            <a:endParaRPr lang="en-US" altLang="en-US"/>
          </a:p>
        </p:txBody>
      </p:sp>
      <p:sp>
        <p:nvSpPr>
          <p:cNvPr id="458754" name="Rectangle 2">
            <a:extLst>
              <a:ext uri="{FF2B5EF4-FFF2-40B4-BE49-F238E27FC236}">
                <a16:creationId xmlns:a16="http://schemas.microsoft.com/office/drawing/2014/main" id="{A49BC0CA-E1D4-42C6-A518-3BB9101271A9}"/>
              </a:ext>
            </a:extLst>
          </p:cNvPr>
          <p:cNvSpPr>
            <a:spLocks noGrp="1" noChangeArrowheads="1"/>
          </p:cNvSpPr>
          <p:nvPr>
            <p:ph type="title"/>
          </p:nvPr>
        </p:nvSpPr>
        <p:spPr/>
        <p:txBody>
          <a:bodyPr/>
          <a:lstStyle/>
          <a:p>
            <a:r>
              <a:rPr lang="en-US" altLang="en-US"/>
              <a:t>Stable storage</a:t>
            </a:r>
          </a:p>
        </p:txBody>
      </p:sp>
      <p:sp>
        <p:nvSpPr>
          <p:cNvPr id="458755" name="Rectangle 3">
            <a:extLst>
              <a:ext uri="{FF2B5EF4-FFF2-40B4-BE49-F238E27FC236}">
                <a16:creationId xmlns:a16="http://schemas.microsoft.com/office/drawing/2014/main" id="{3692E0CC-01A6-4B5D-BD1F-3ACD0A3686F5}"/>
              </a:ext>
            </a:extLst>
          </p:cNvPr>
          <p:cNvSpPr>
            <a:spLocks noGrp="1" noChangeArrowheads="1"/>
          </p:cNvSpPr>
          <p:nvPr>
            <p:ph type="body" idx="1"/>
          </p:nvPr>
        </p:nvSpPr>
        <p:spPr/>
        <p:txBody>
          <a:bodyPr/>
          <a:lstStyle/>
          <a:p>
            <a:pPr>
              <a:lnSpc>
                <a:spcPct val="80000"/>
              </a:lnSpc>
            </a:pPr>
            <a:r>
              <a:rPr lang="en-US" altLang="en-US" sz="1900"/>
              <a:t>Maintain multiple copies of each block on separate disks</a:t>
            </a:r>
          </a:p>
          <a:p>
            <a:pPr lvl="1">
              <a:lnSpc>
                <a:spcPct val="80000"/>
              </a:lnSpc>
            </a:pPr>
            <a:r>
              <a:rPr lang="en-US" altLang="en-US" sz="1700"/>
              <a:t>copies can be at remote sites to protect against disasters such as fire or flooding.</a:t>
            </a:r>
          </a:p>
          <a:p>
            <a:pPr>
              <a:lnSpc>
                <a:spcPct val="80000"/>
              </a:lnSpc>
            </a:pPr>
            <a:r>
              <a:rPr lang="en-US" altLang="en-US" sz="1900"/>
              <a:t>Failure during data transfer can still result in inconsistent copies: Block transfer can result in</a:t>
            </a:r>
          </a:p>
          <a:p>
            <a:pPr lvl="1">
              <a:lnSpc>
                <a:spcPct val="80000"/>
              </a:lnSpc>
            </a:pPr>
            <a:r>
              <a:rPr lang="en-US" altLang="en-US" sz="1700"/>
              <a:t>Successful completion</a:t>
            </a:r>
          </a:p>
          <a:p>
            <a:pPr lvl="1">
              <a:lnSpc>
                <a:spcPct val="80000"/>
              </a:lnSpc>
            </a:pPr>
            <a:r>
              <a:rPr lang="en-US" altLang="en-US" sz="1700"/>
              <a:t>Partial failure: destination block has incorrect information</a:t>
            </a:r>
          </a:p>
          <a:p>
            <a:pPr lvl="1">
              <a:lnSpc>
                <a:spcPct val="80000"/>
              </a:lnSpc>
            </a:pPr>
            <a:r>
              <a:rPr lang="en-US" altLang="en-US" sz="1700"/>
              <a:t>Total failure: destination block was never updated</a:t>
            </a:r>
          </a:p>
          <a:p>
            <a:pPr>
              <a:lnSpc>
                <a:spcPct val="80000"/>
              </a:lnSpc>
            </a:pPr>
            <a:r>
              <a:rPr lang="en-US" altLang="en-US" sz="1900"/>
              <a:t>Protecting storage media from failure during data transfer (one solution):</a:t>
            </a:r>
          </a:p>
          <a:p>
            <a:pPr lvl="1">
              <a:lnSpc>
                <a:spcPct val="80000"/>
              </a:lnSpc>
            </a:pPr>
            <a:r>
              <a:rPr lang="en-US" altLang="en-US" sz="1700"/>
              <a:t>Execute output operation as follows (assuming two copies of each block):</a:t>
            </a:r>
          </a:p>
          <a:p>
            <a:pPr lvl="2">
              <a:lnSpc>
                <a:spcPct val="80000"/>
              </a:lnSpc>
              <a:buFont typeface="Monotype Sorts" pitchFamily="2" charset="2"/>
              <a:buAutoNum type="arabicPeriod"/>
            </a:pPr>
            <a:r>
              <a:rPr lang="en-US" altLang="en-US" sz="1500"/>
              <a:t>Write the information onto the first physical block.</a:t>
            </a:r>
          </a:p>
          <a:p>
            <a:pPr lvl="2">
              <a:lnSpc>
                <a:spcPct val="80000"/>
              </a:lnSpc>
              <a:buFont typeface="Monotype Sorts" pitchFamily="2" charset="2"/>
              <a:buAutoNum type="arabicPeriod"/>
            </a:pPr>
            <a:r>
              <a:rPr lang="en-US" altLang="en-US" sz="1500"/>
              <a:t>When the first write successfully completes, write the same information onto the second physical block.</a:t>
            </a:r>
          </a:p>
          <a:p>
            <a:pPr lvl="2">
              <a:lnSpc>
                <a:spcPct val="80000"/>
              </a:lnSpc>
              <a:buFont typeface="Monotype Sorts" pitchFamily="2" charset="2"/>
              <a:buAutoNum type="arabicPeriod"/>
            </a:pPr>
            <a:r>
              <a:rPr lang="en-US" altLang="en-US" sz="1500"/>
              <a:t>The output is completed only after the second write successfully completes.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977DF20-1B39-4745-9451-35748E78BBCD}"/>
              </a:ext>
            </a:extLst>
          </p:cNvPr>
          <p:cNvSpPr>
            <a:spLocks noGrp="1"/>
          </p:cNvSpPr>
          <p:nvPr>
            <p:ph type="sldNum" sz="quarter" idx="12"/>
          </p:nvPr>
        </p:nvSpPr>
        <p:spPr/>
        <p:txBody>
          <a:bodyPr/>
          <a:lstStyle/>
          <a:p>
            <a:fld id="{00A9EF03-8682-425E-854E-06CAB5CECA0B}" type="slidenum">
              <a:rPr lang="en-US" altLang="en-US"/>
              <a:pPr/>
              <a:t>2</a:t>
            </a:fld>
            <a:endParaRPr lang="en-US" altLang="en-US"/>
          </a:p>
        </p:txBody>
      </p:sp>
      <p:sp>
        <p:nvSpPr>
          <p:cNvPr id="393218" name="Rectangle 2">
            <a:extLst>
              <a:ext uri="{FF2B5EF4-FFF2-40B4-BE49-F238E27FC236}">
                <a16:creationId xmlns:a16="http://schemas.microsoft.com/office/drawing/2014/main" id="{84F27183-D2BD-482F-A13B-B5B7F3E0C2B4}"/>
              </a:ext>
            </a:extLst>
          </p:cNvPr>
          <p:cNvSpPr>
            <a:spLocks noGrp="1" noChangeArrowheads="1"/>
          </p:cNvSpPr>
          <p:nvPr>
            <p:ph type="title"/>
          </p:nvPr>
        </p:nvSpPr>
        <p:spPr/>
        <p:txBody>
          <a:bodyPr/>
          <a:lstStyle/>
          <a:p>
            <a:r>
              <a:rPr lang="en-US" altLang="en-US"/>
              <a:t>Recovery – why?</a:t>
            </a:r>
          </a:p>
        </p:txBody>
      </p:sp>
      <p:sp>
        <p:nvSpPr>
          <p:cNvPr id="393219" name="Rectangle 3">
            <a:extLst>
              <a:ext uri="{FF2B5EF4-FFF2-40B4-BE49-F238E27FC236}">
                <a16:creationId xmlns:a16="http://schemas.microsoft.com/office/drawing/2014/main" id="{5C3D28BA-23C0-4C37-9275-7BE330A41ED1}"/>
              </a:ext>
            </a:extLst>
          </p:cNvPr>
          <p:cNvSpPr>
            <a:spLocks noGrp="1" noChangeArrowheads="1"/>
          </p:cNvSpPr>
          <p:nvPr>
            <p:ph type="body" idx="1"/>
          </p:nvPr>
        </p:nvSpPr>
        <p:spPr/>
        <p:txBody>
          <a:bodyPr/>
          <a:lstStyle/>
          <a:p>
            <a:r>
              <a:rPr lang="en-US" altLang="en-US" b="1"/>
              <a:t>A</a:t>
            </a:r>
            <a:r>
              <a:rPr lang="en-US" altLang="en-US"/>
              <a:t>CI</a:t>
            </a:r>
            <a:r>
              <a:rPr lang="en-US" altLang="en-US" b="1"/>
              <a:t>D</a:t>
            </a:r>
            <a:r>
              <a:rPr lang="en-US" altLang="en-US"/>
              <a:t> properties</a:t>
            </a:r>
          </a:p>
          <a:p>
            <a:pPr lvl="1"/>
            <a:r>
              <a:rPr lang="en-US" altLang="en-US"/>
              <a:t>Atomicity: all-or-nothing</a:t>
            </a:r>
          </a:p>
          <a:p>
            <a:pPr lvl="1"/>
            <a:r>
              <a:rPr lang="en-US" altLang="en-US"/>
              <a:t>Durability: Once committed, changes must be permanent</a:t>
            </a:r>
          </a:p>
          <a:p>
            <a:r>
              <a:rPr lang="en-US" altLang="en-US"/>
              <a:t>If the system is always functional, that’s ok. </a:t>
            </a:r>
          </a:p>
          <a:p>
            <a:r>
              <a:rPr lang="en-US" altLang="en-US"/>
              <a:t>However, system may crash (failure).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24CD384-24FA-485F-9BF5-FD97EEE4CE20}"/>
              </a:ext>
            </a:extLst>
          </p:cNvPr>
          <p:cNvSpPr>
            <a:spLocks noGrp="1"/>
          </p:cNvSpPr>
          <p:nvPr>
            <p:ph type="sldNum" sz="quarter" idx="12"/>
          </p:nvPr>
        </p:nvSpPr>
        <p:spPr/>
        <p:txBody>
          <a:bodyPr/>
          <a:lstStyle/>
          <a:p>
            <a:fld id="{F1EB56EF-D909-4114-8572-014357DE7A25}" type="slidenum">
              <a:rPr lang="en-US" altLang="en-US"/>
              <a:pPr/>
              <a:t>20</a:t>
            </a:fld>
            <a:endParaRPr lang="en-US" altLang="en-US"/>
          </a:p>
        </p:txBody>
      </p:sp>
      <p:sp>
        <p:nvSpPr>
          <p:cNvPr id="459778" name="Rectangle 2">
            <a:extLst>
              <a:ext uri="{FF2B5EF4-FFF2-40B4-BE49-F238E27FC236}">
                <a16:creationId xmlns:a16="http://schemas.microsoft.com/office/drawing/2014/main" id="{B604A9C8-3BDE-46ED-96BD-18145DC574ED}"/>
              </a:ext>
            </a:extLst>
          </p:cNvPr>
          <p:cNvSpPr>
            <a:spLocks noGrp="1" noChangeArrowheads="1"/>
          </p:cNvSpPr>
          <p:nvPr>
            <p:ph type="title"/>
          </p:nvPr>
        </p:nvSpPr>
        <p:spPr/>
        <p:txBody>
          <a:bodyPr/>
          <a:lstStyle/>
          <a:p>
            <a:r>
              <a:rPr lang="en-US" altLang="en-US"/>
              <a:t>Stable storage</a:t>
            </a:r>
          </a:p>
        </p:txBody>
      </p:sp>
      <p:sp>
        <p:nvSpPr>
          <p:cNvPr id="459779" name="Rectangle 3">
            <a:extLst>
              <a:ext uri="{FF2B5EF4-FFF2-40B4-BE49-F238E27FC236}">
                <a16:creationId xmlns:a16="http://schemas.microsoft.com/office/drawing/2014/main" id="{F7697A4D-8FDA-4C48-A690-34A90F6BB904}"/>
              </a:ext>
            </a:extLst>
          </p:cNvPr>
          <p:cNvSpPr>
            <a:spLocks noGrp="1" noChangeArrowheads="1"/>
          </p:cNvSpPr>
          <p:nvPr>
            <p:ph type="body" idx="1"/>
          </p:nvPr>
        </p:nvSpPr>
        <p:spPr/>
        <p:txBody>
          <a:bodyPr/>
          <a:lstStyle/>
          <a:p>
            <a:pPr>
              <a:lnSpc>
                <a:spcPct val="90000"/>
              </a:lnSpc>
            </a:pPr>
            <a:r>
              <a:rPr lang="en-US" altLang="en-US" sz="2100"/>
              <a:t>Copies of a block may differ due to failure during output operation. To recover from failure:</a:t>
            </a:r>
          </a:p>
          <a:p>
            <a:pPr lvl="1">
              <a:lnSpc>
                <a:spcPct val="90000"/>
              </a:lnSpc>
              <a:buFont typeface="Monotype Sorts" pitchFamily="2" charset="2"/>
              <a:buAutoNum type="arabicPeriod"/>
            </a:pPr>
            <a:r>
              <a:rPr lang="en-US" altLang="en-US" sz="1900"/>
              <a:t>First find inconsistent blocks:</a:t>
            </a:r>
          </a:p>
          <a:p>
            <a:pPr lvl="2">
              <a:lnSpc>
                <a:spcPct val="90000"/>
              </a:lnSpc>
              <a:buFont typeface="Monotype Sorts" pitchFamily="2" charset="2"/>
              <a:buAutoNum type="arabicPeriod"/>
            </a:pPr>
            <a:r>
              <a:rPr lang="en-US" altLang="en-US" sz="1800" i="1"/>
              <a:t>Expensive solution</a:t>
            </a:r>
            <a:r>
              <a:rPr lang="en-US" altLang="en-US" sz="1800"/>
              <a:t>: Compare the two copies of every disk block.</a:t>
            </a:r>
          </a:p>
          <a:p>
            <a:pPr lvl="2">
              <a:lnSpc>
                <a:spcPct val="90000"/>
              </a:lnSpc>
              <a:buFont typeface="Monotype Sorts" pitchFamily="2" charset="2"/>
              <a:buAutoNum type="arabicPeriod"/>
            </a:pPr>
            <a:r>
              <a:rPr lang="en-US" altLang="en-US" sz="1800" i="1"/>
              <a:t>Better solution</a:t>
            </a:r>
            <a:r>
              <a:rPr lang="en-US" altLang="en-US" sz="1800"/>
              <a:t>: </a:t>
            </a:r>
          </a:p>
          <a:p>
            <a:pPr lvl="3">
              <a:lnSpc>
                <a:spcPct val="90000"/>
              </a:lnSpc>
              <a:buFont typeface="Monotype Sorts" pitchFamily="2" charset="2"/>
              <a:buChar char="n"/>
            </a:pPr>
            <a:r>
              <a:rPr lang="en-US" altLang="en-US" sz="1500"/>
              <a:t>Record in-progress disk writes on non-volatile storage (Non-volatile RAM or special area of disk). </a:t>
            </a:r>
          </a:p>
          <a:p>
            <a:pPr lvl="3">
              <a:lnSpc>
                <a:spcPct val="90000"/>
              </a:lnSpc>
              <a:buFont typeface="Monotype Sorts" pitchFamily="2" charset="2"/>
              <a:buChar char="n"/>
            </a:pPr>
            <a:r>
              <a:rPr lang="en-US" altLang="en-US" sz="1500"/>
              <a:t> Use this information during recovery  to find blocks that may be inconsistent, and only compare copies of these. </a:t>
            </a:r>
          </a:p>
          <a:p>
            <a:pPr lvl="3">
              <a:lnSpc>
                <a:spcPct val="90000"/>
              </a:lnSpc>
              <a:buFont typeface="Monotype Sorts" pitchFamily="2" charset="2"/>
              <a:buChar char="n"/>
            </a:pPr>
            <a:r>
              <a:rPr lang="en-US" altLang="en-US" sz="1500"/>
              <a:t>Used in hardware RAID systems</a:t>
            </a:r>
          </a:p>
          <a:p>
            <a:pPr lvl="1">
              <a:lnSpc>
                <a:spcPct val="90000"/>
              </a:lnSpc>
              <a:buFont typeface="Monotype Sorts" pitchFamily="2" charset="2"/>
              <a:buAutoNum type="arabicPeriod"/>
            </a:pPr>
            <a:r>
              <a:rPr lang="en-US" altLang="en-US" sz="1900"/>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895591F-54C2-48EB-8804-1B257619927E}"/>
              </a:ext>
            </a:extLst>
          </p:cNvPr>
          <p:cNvSpPr>
            <a:spLocks noGrp="1"/>
          </p:cNvSpPr>
          <p:nvPr>
            <p:ph type="sldNum" sz="quarter" idx="12"/>
          </p:nvPr>
        </p:nvSpPr>
        <p:spPr/>
        <p:txBody>
          <a:bodyPr/>
          <a:lstStyle/>
          <a:p>
            <a:fld id="{FDD051AD-8763-499E-8182-4D5405C5335D}" type="slidenum">
              <a:rPr lang="en-US" altLang="en-US"/>
              <a:pPr/>
              <a:t>21</a:t>
            </a:fld>
            <a:endParaRPr lang="en-US" altLang="en-US"/>
          </a:p>
        </p:txBody>
      </p:sp>
      <p:sp>
        <p:nvSpPr>
          <p:cNvPr id="460802" name="Rectangle 2">
            <a:extLst>
              <a:ext uri="{FF2B5EF4-FFF2-40B4-BE49-F238E27FC236}">
                <a16:creationId xmlns:a16="http://schemas.microsoft.com/office/drawing/2014/main" id="{769896C8-2624-419C-9D60-8498DAC4E9D1}"/>
              </a:ext>
            </a:extLst>
          </p:cNvPr>
          <p:cNvSpPr>
            <a:spLocks noGrp="1" noChangeArrowheads="1"/>
          </p:cNvSpPr>
          <p:nvPr>
            <p:ph type="title"/>
          </p:nvPr>
        </p:nvSpPr>
        <p:spPr/>
        <p:txBody>
          <a:bodyPr/>
          <a:lstStyle/>
          <a:p>
            <a:r>
              <a:rPr lang="en-US" altLang="en-US"/>
              <a:t>Log files</a:t>
            </a:r>
          </a:p>
        </p:txBody>
      </p:sp>
      <p:sp>
        <p:nvSpPr>
          <p:cNvPr id="460803" name="Rectangle 3">
            <a:extLst>
              <a:ext uri="{FF2B5EF4-FFF2-40B4-BE49-F238E27FC236}">
                <a16:creationId xmlns:a16="http://schemas.microsoft.com/office/drawing/2014/main" id="{EF51F98D-2427-4B31-8B0A-19336B948D2B}"/>
              </a:ext>
            </a:extLst>
          </p:cNvPr>
          <p:cNvSpPr>
            <a:spLocks noGrp="1" noChangeArrowheads="1"/>
          </p:cNvSpPr>
          <p:nvPr>
            <p:ph type="body" idx="1"/>
          </p:nvPr>
        </p:nvSpPr>
        <p:spPr/>
        <p:txBody>
          <a:bodyPr/>
          <a:lstStyle/>
          <a:p>
            <a:r>
              <a:rPr lang="en-US" altLang="en-US"/>
              <a:t>Logs are needed to record the operations on the database during normal operations</a:t>
            </a:r>
          </a:p>
          <a:p>
            <a:r>
              <a:rPr lang="en-US" altLang="en-US"/>
              <a:t>The log is a sequence of </a:t>
            </a:r>
            <a:r>
              <a:rPr lang="en-US" altLang="en-US" b="1">
                <a:solidFill>
                  <a:schemeClr val="tx2"/>
                </a:solidFill>
              </a:rPr>
              <a:t>log records</a:t>
            </a:r>
            <a:r>
              <a:rPr lang="en-US" altLang="en-US"/>
              <a:t>, and maintains a record of update activities on the database.</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658B307-A3C4-4743-B3EA-AD74D38B7291}"/>
              </a:ext>
            </a:extLst>
          </p:cNvPr>
          <p:cNvSpPr>
            <a:spLocks noGrp="1"/>
          </p:cNvSpPr>
          <p:nvPr>
            <p:ph type="sldNum" sz="quarter" idx="12"/>
          </p:nvPr>
        </p:nvSpPr>
        <p:spPr/>
        <p:txBody>
          <a:bodyPr/>
          <a:lstStyle/>
          <a:p>
            <a:fld id="{B25D54D4-BB2D-488A-A7D8-03DC685156F5}" type="slidenum">
              <a:rPr lang="en-US" altLang="en-US"/>
              <a:pPr/>
              <a:t>22</a:t>
            </a:fld>
            <a:endParaRPr lang="en-US" altLang="en-US"/>
          </a:p>
        </p:txBody>
      </p:sp>
      <p:sp>
        <p:nvSpPr>
          <p:cNvPr id="461826" name="Rectangle 2">
            <a:extLst>
              <a:ext uri="{FF2B5EF4-FFF2-40B4-BE49-F238E27FC236}">
                <a16:creationId xmlns:a16="http://schemas.microsoft.com/office/drawing/2014/main" id="{47FAE7E5-6CC5-4274-8B8F-573A8D0141AE}"/>
              </a:ext>
            </a:extLst>
          </p:cNvPr>
          <p:cNvSpPr>
            <a:spLocks noGrp="1" noChangeArrowheads="1"/>
          </p:cNvSpPr>
          <p:nvPr>
            <p:ph type="title"/>
          </p:nvPr>
        </p:nvSpPr>
        <p:spPr/>
        <p:txBody>
          <a:bodyPr/>
          <a:lstStyle/>
          <a:p>
            <a:r>
              <a:rPr lang="en-US" altLang="en-US"/>
              <a:t>Log files</a:t>
            </a:r>
          </a:p>
        </p:txBody>
      </p:sp>
      <p:sp>
        <p:nvSpPr>
          <p:cNvPr id="461827" name="Rectangle 3">
            <a:extLst>
              <a:ext uri="{FF2B5EF4-FFF2-40B4-BE49-F238E27FC236}">
                <a16:creationId xmlns:a16="http://schemas.microsoft.com/office/drawing/2014/main" id="{AC157769-3D5D-4B4E-914D-A0DE742FFF89}"/>
              </a:ext>
            </a:extLst>
          </p:cNvPr>
          <p:cNvSpPr>
            <a:spLocks noGrp="1" noChangeArrowheads="1"/>
          </p:cNvSpPr>
          <p:nvPr>
            <p:ph type="body" idx="1"/>
          </p:nvPr>
        </p:nvSpPr>
        <p:spPr/>
        <p:txBody>
          <a:bodyPr/>
          <a:lstStyle/>
          <a:p>
            <a:pPr>
              <a:lnSpc>
                <a:spcPct val="80000"/>
              </a:lnSpc>
            </a:pPr>
            <a:r>
              <a:rPr lang="en-US" altLang="en-US" sz="2500"/>
              <a:t>Different types of log records during normal operations:</a:t>
            </a:r>
          </a:p>
          <a:p>
            <a:pPr lvl="1">
              <a:lnSpc>
                <a:spcPct val="80000"/>
              </a:lnSpc>
            </a:pPr>
            <a:r>
              <a:rPr lang="en-US" altLang="en-US" sz="2100"/>
              <a:t>Begin record: &lt;T</a:t>
            </a:r>
            <a:r>
              <a:rPr lang="en-US" altLang="en-US" sz="2100" baseline="-25000"/>
              <a:t>i</a:t>
            </a:r>
            <a:r>
              <a:rPr lang="en-US" altLang="en-US" sz="2100"/>
              <a:t>, start&gt; -- registered when transaction T</a:t>
            </a:r>
            <a:r>
              <a:rPr lang="en-US" altLang="en-US" sz="2100" baseline="-25000"/>
              <a:t>i</a:t>
            </a:r>
            <a:r>
              <a:rPr lang="en-US" altLang="en-US" sz="2100"/>
              <a:t> begins</a:t>
            </a:r>
          </a:p>
          <a:p>
            <a:pPr lvl="1">
              <a:lnSpc>
                <a:spcPct val="80000"/>
              </a:lnSpc>
            </a:pPr>
            <a:r>
              <a:rPr lang="en-US" altLang="en-US" sz="2100"/>
              <a:t>Write record: &lt;T</a:t>
            </a:r>
            <a:r>
              <a:rPr lang="en-US" altLang="en-US" sz="2100" baseline="-25000"/>
              <a:t>i</a:t>
            </a:r>
            <a:r>
              <a:rPr lang="en-US" altLang="en-US" sz="2100"/>
              <a:t>, X, V</a:t>
            </a:r>
            <a:r>
              <a:rPr lang="en-US" altLang="en-US" sz="2100" baseline="-25000"/>
              <a:t>old</a:t>
            </a:r>
            <a:r>
              <a:rPr lang="en-US" altLang="en-US" sz="2100"/>
              <a:t>, V</a:t>
            </a:r>
            <a:r>
              <a:rPr lang="en-US" altLang="en-US" sz="2100" baseline="-25000"/>
              <a:t>new</a:t>
            </a:r>
            <a:r>
              <a:rPr lang="en-US" altLang="en-US" sz="2100"/>
              <a:t>&gt; -- registered when a database item X is updated by T</a:t>
            </a:r>
            <a:r>
              <a:rPr lang="en-US" altLang="en-US" sz="2100" baseline="-25000"/>
              <a:t>i</a:t>
            </a:r>
            <a:r>
              <a:rPr lang="en-US" altLang="en-US" sz="2100"/>
              <a:t>, where V</a:t>
            </a:r>
            <a:r>
              <a:rPr lang="en-US" altLang="en-US" sz="2100" baseline="-25000"/>
              <a:t>old</a:t>
            </a:r>
            <a:r>
              <a:rPr lang="en-US" altLang="en-US" sz="2100"/>
              <a:t>, V</a:t>
            </a:r>
            <a:r>
              <a:rPr lang="en-US" altLang="en-US" sz="2100" baseline="-25000"/>
              <a:t>new</a:t>
            </a:r>
            <a:r>
              <a:rPr lang="en-US" altLang="en-US" sz="2100"/>
              <a:t> store the old and new values respectively </a:t>
            </a:r>
          </a:p>
          <a:p>
            <a:pPr lvl="2">
              <a:lnSpc>
                <a:spcPct val="80000"/>
              </a:lnSpc>
            </a:pPr>
            <a:r>
              <a:rPr lang="en-US" altLang="en-US" sz="2000"/>
              <a:t>V</a:t>
            </a:r>
            <a:r>
              <a:rPr lang="en-US" altLang="en-US" sz="2100" baseline="-25000"/>
              <a:t>old</a:t>
            </a:r>
            <a:r>
              <a:rPr lang="en-US" altLang="en-US" sz="2000"/>
              <a:t>, V</a:t>
            </a:r>
            <a:r>
              <a:rPr lang="en-US" altLang="en-US" sz="2100" baseline="-25000"/>
              <a:t>new</a:t>
            </a:r>
            <a:r>
              <a:rPr lang="en-US" altLang="en-US" sz="2000"/>
              <a:t> also known as before-image &amp; after-image respectively</a:t>
            </a:r>
          </a:p>
          <a:p>
            <a:pPr lvl="1">
              <a:lnSpc>
                <a:spcPct val="80000"/>
              </a:lnSpc>
            </a:pPr>
            <a:r>
              <a:rPr lang="en-US" altLang="en-US" sz="2100"/>
              <a:t>Commit record: &lt;T</a:t>
            </a:r>
            <a:r>
              <a:rPr lang="en-US" altLang="en-US" sz="2100" baseline="-25000"/>
              <a:t>i</a:t>
            </a:r>
            <a:r>
              <a:rPr lang="en-US" altLang="en-US" sz="2100"/>
              <a:t>, commit&gt; -- registered when T</a:t>
            </a:r>
            <a:r>
              <a:rPr lang="en-US" altLang="en-US" sz="2100" baseline="-25000"/>
              <a:t>i</a:t>
            </a:r>
            <a:r>
              <a:rPr lang="en-US" altLang="en-US" sz="2100"/>
              <a:t> commits. </a:t>
            </a:r>
          </a:p>
          <a:p>
            <a:pPr lvl="2">
              <a:lnSpc>
                <a:spcPct val="80000"/>
              </a:lnSpc>
            </a:pPr>
            <a:r>
              <a:rPr lang="en-US" altLang="en-US" sz="2000"/>
              <a:t>Formally, a transaction commits when the commit log record is written</a:t>
            </a:r>
          </a:p>
          <a:p>
            <a:pPr lvl="1">
              <a:lnSpc>
                <a:spcPct val="80000"/>
              </a:lnSpc>
            </a:pPr>
            <a:r>
              <a:rPr lang="en-US" altLang="en-US" sz="2100"/>
              <a:t>Abort record: &lt;T</a:t>
            </a:r>
            <a:r>
              <a:rPr lang="en-US" altLang="en-US" sz="2100" baseline="-25000"/>
              <a:t>i</a:t>
            </a:r>
            <a:r>
              <a:rPr lang="en-US" altLang="en-US" sz="2100"/>
              <a:t>, abort&gt; -- registered when T</a:t>
            </a:r>
            <a:r>
              <a:rPr lang="en-US" altLang="en-US" sz="2100" baseline="-25000"/>
              <a:t>i</a:t>
            </a:r>
            <a:r>
              <a:rPr lang="en-US" altLang="en-US" sz="2100"/>
              <a:t> aborts</a:t>
            </a:r>
          </a:p>
          <a:p>
            <a:pPr>
              <a:lnSpc>
                <a:spcPct val="80000"/>
              </a:lnSpc>
            </a:pPr>
            <a:endParaRPr lang="en-US"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1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1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34EB568-99B3-42F1-AB0C-2B4E89A03E18}"/>
              </a:ext>
            </a:extLst>
          </p:cNvPr>
          <p:cNvSpPr>
            <a:spLocks noGrp="1"/>
          </p:cNvSpPr>
          <p:nvPr>
            <p:ph type="sldNum" sz="quarter" idx="12"/>
          </p:nvPr>
        </p:nvSpPr>
        <p:spPr/>
        <p:txBody>
          <a:bodyPr/>
          <a:lstStyle/>
          <a:p>
            <a:fld id="{AC14CCEF-C029-4A0C-BF34-8A6947C19103}" type="slidenum">
              <a:rPr lang="en-US" altLang="en-US"/>
              <a:pPr/>
              <a:t>23</a:t>
            </a:fld>
            <a:endParaRPr lang="en-US" altLang="en-US"/>
          </a:p>
        </p:txBody>
      </p:sp>
      <p:sp>
        <p:nvSpPr>
          <p:cNvPr id="465922" name="Rectangle 2">
            <a:extLst>
              <a:ext uri="{FF2B5EF4-FFF2-40B4-BE49-F238E27FC236}">
                <a16:creationId xmlns:a16="http://schemas.microsoft.com/office/drawing/2014/main" id="{69DD8890-C607-4DB2-9C2D-C6B7703AF37F}"/>
              </a:ext>
            </a:extLst>
          </p:cNvPr>
          <p:cNvSpPr>
            <a:spLocks noGrp="1" noChangeArrowheads="1"/>
          </p:cNvSpPr>
          <p:nvPr>
            <p:ph type="title"/>
          </p:nvPr>
        </p:nvSpPr>
        <p:spPr/>
        <p:txBody>
          <a:bodyPr/>
          <a:lstStyle/>
          <a:p>
            <a:r>
              <a:rPr lang="en-US" altLang="en-US"/>
              <a:t>Log files</a:t>
            </a:r>
          </a:p>
        </p:txBody>
      </p:sp>
      <p:sp>
        <p:nvSpPr>
          <p:cNvPr id="465923" name="Rectangle 3">
            <a:extLst>
              <a:ext uri="{FF2B5EF4-FFF2-40B4-BE49-F238E27FC236}">
                <a16:creationId xmlns:a16="http://schemas.microsoft.com/office/drawing/2014/main" id="{BDF35CB4-B6D8-422A-9538-0D3BA21AB655}"/>
              </a:ext>
            </a:extLst>
          </p:cNvPr>
          <p:cNvSpPr>
            <a:spLocks noGrp="1" noChangeArrowheads="1"/>
          </p:cNvSpPr>
          <p:nvPr>
            <p:ph type="body" idx="1"/>
          </p:nvPr>
        </p:nvSpPr>
        <p:spPr/>
        <p:txBody>
          <a:bodyPr/>
          <a:lstStyle/>
          <a:p>
            <a:r>
              <a:rPr lang="en-US" altLang="en-US"/>
              <a:t>With such information, redoing and undoing operations can be done:</a:t>
            </a:r>
          </a:p>
          <a:p>
            <a:pPr lvl="1"/>
            <a:r>
              <a:rPr lang="en-US" altLang="en-US"/>
              <a:t>Undo: copy V</a:t>
            </a:r>
            <a:r>
              <a:rPr lang="en-US" altLang="en-US" baseline="-25000"/>
              <a:t>old</a:t>
            </a:r>
            <a:r>
              <a:rPr lang="en-US" altLang="en-US"/>
              <a:t> back to the object.</a:t>
            </a:r>
          </a:p>
          <a:p>
            <a:pPr lvl="1"/>
            <a:r>
              <a:rPr lang="en-US" altLang="en-US"/>
              <a:t>Redo: copy V</a:t>
            </a:r>
            <a:r>
              <a:rPr lang="en-US" altLang="en-US" baseline="-25000"/>
              <a:t>new</a:t>
            </a:r>
            <a:r>
              <a:rPr lang="en-US" altLang="en-US"/>
              <a:t> back to the object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E526C3A-1302-48AB-92F4-2FC8C70BA6EE}"/>
              </a:ext>
            </a:extLst>
          </p:cNvPr>
          <p:cNvSpPr>
            <a:spLocks noGrp="1"/>
          </p:cNvSpPr>
          <p:nvPr>
            <p:ph type="sldNum" sz="quarter" idx="12"/>
          </p:nvPr>
        </p:nvSpPr>
        <p:spPr/>
        <p:txBody>
          <a:bodyPr/>
          <a:lstStyle/>
          <a:p>
            <a:fld id="{28A54766-D2B8-46C8-B5B9-E135C83F6149}" type="slidenum">
              <a:rPr lang="en-US" altLang="en-US"/>
              <a:pPr/>
              <a:t>24</a:t>
            </a:fld>
            <a:endParaRPr lang="en-US" altLang="en-US"/>
          </a:p>
        </p:txBody>
      </p:sp>
      <p:sp>
        <p:nvSpPr>
          <p:cNvPr id="462850" name="Rectangle 2">
            <a:extLst>
              <a:ext uri="{FF2B5EF4-FFF2-40B4-BE49-F238E27FC236}">
                <a16:creationId xmlns:a16="http://schemas.microsoft.com/office/drawing/2014/main" id="{3EF149B4-85E2-4135-A7C2-A88689755E07}"/>
              </a:ext>
            </a:extLst>
          </p:cNvPr>
          <p:cNvSpPr>
            <a:spLocks noGrp="1" noChangeArrowheads="1"/>
          </p:cNvSpPr>
          <p:nvPr>
            <p:ph type="title"/>
          </p:nvPr>
        </p:nvSpPr>
        <p:spPr/>
        <p:txBody>
          <a:bodyPr/>
          <a:lstStyle/>
          <a:p>
            <a:r>
              <a:rPr lang="en-US" altLang="en-US"/>
              <a:t>Log files</a:t>
            </a:r>
          </a:p>
        </p:txBody>
      </p:sp>
      <p:sp>
        <p:nvSpPr>
          <p:cNvPr id="462851" name="Rectangle 3">
            <a:extLst>
              <a:ext uri="{FF2B5EF4-FFF2-40B4-BE49-F238E27FC236}">
                <a16:creationId xmlns:a16="http://schemas.microsoft.com/office/drawing/2014/main" id="{8E4B2026-0B83-41BD-9DFF-8F29FBADE959}"/>
              </a:ext>
            </a:extLst>
          </p:cNvPr>
          <p:cNvSpPr>
            <a:spLocks noGrp="1" noChangeArrowheads="1"/>
          </p:cNvSpPr>
          <p:nvPr>
            <p:ph type="body" idx="1"/>
          </p:nvPr>
        </p:nvSpPr>
        <p:spPr/>
        <p:txBody>
          <a:bodyPr/>
          <a:lstStyle/>
          <a:p>
            <a:r>
              <a:rPr lang="en-US" altLang="en-US"/>
              <a:t>Logs are written onto stable storage</a:t>
            </a:r>
          </a:p>
          <a:p>
            <a:r>
              <a:rPr lang="en-US" altLang="en-US"/>
              <a:t>Question: given an operation to be logged, should we log first or execute first?</a:t>
            </a:r>
          </a:p>
          <a:p>
            <a:r>
              <a:rPr lang="en-US" altLang="en-US"/>
              <a:t>Consider the case the system fail between the two operations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580E1FF-EA72-46EC-A139-9E57A24ED710}"/>
              </a:ext>
            </a:extLst>
          </p:cNvPr>
          <p:cNvSpPr>
            <a:spLocks noGrp="1"/>
          </p:cNvSpPr>
          <p:nvPr>
            <p:ph type="sldNum" sz="quarter" idx="12"/>
          </p:nvPr>
        </p:nvSpPr>
        <p:spPr/>
        <p:txBody>
          <a:bodyPr/>
          <a:lstStyle/>
          <a:p>
            <a:fld id="{FAC75AE2-CEC7-4950-945C-68B50A9E024B}" type="slidenum">
              <a:rPr lang="en-US" altLang="en-US"/>
              <a:pPr/>
              <a:t>25</a:t>
            </a:fld>
            <a:endParaRPr lang="en-US" altLang="en-US"/>
          </a:p>
        </p:txBody>
      </p:sp>
      <p:sp>
        <p:nvSpPr>
          <p:cNvPr id="463874" name="Rectangle 2">
            <a:extLst>
              <a:ext uri="{FF2B5EF4-FFF2-40B4-BE49-F238E27FC236}">
                <a16:creationId xmlns:a16="http://schemas.microsoft.com/office/drawing/2014/main" id="{B3B61C10-B128-4E25-A6ED-08B109329F3E}"/>
              </a:ext>
            </a:extLst>
          </p:cNvPr>
          <p:cNvSpPr>
            <a:spLocks noGrp="1" noChangeArrowheads="1"/>
          </p:cNvSpPr>
          <p:nvPr>
            <p:ph type="title"/>
          </p:nvPr>
        </p:nvSpPr>
        <p:spPr/>
        <p:txBody>
          <a:bodyPr/>
          <a:lstStyle/>
          <a:p>
            <a:r>
              <a:rPr lang="en-US" altLang="en-US"/>
              <a:t>Log files</a:t>
            </a:r>
          </a:p>
        </p:txBody>
      </p:sp>
      <p:sp>
        <p:nvSpPr>
          <p:cNvPr id="463875" name="Rectangle 3">
            <a:extLst>
              <a:ext uri="{FF2B5EF4-FFF2-40B4-BE49-F238E27FC236}">
                <a16:creationId xmlns:a16="http://schemas.microsoft.com/office/drawing/2014/main" id="{9ED1CF1F-3BFA-40CA-9FA6-631D089C8F13}"/>
              </a:ext>
            </a:extLst>
          </p:cNvPr>
          <p:cNvSpPr>
            <a:spLocks noGrp="1" noChangeArrowheads="1"/>
          </p:cNvSpPr>
          <p:nvPr>
            <p:ph type="body" idx="1"/>
          </p:nvPr>
        </p:nvSpPr>
        <p:spPr/>
        <p:txBody>
          <a:bodyPr/>
          <a:lstStyle/>
          <a:p>
            <a:r>
              <a:rPr lang="en-US" altLang="en-US"/>
              <a:t>Suppose we execute first, and before we can log</a:t>
            </a:r>
          </a:p>
          <a:p>
            <a:pPr lvl="1"/>
            <a:r>
              <a:rPr lang="en-US" altLang="en-US"/>
              <a:t>Then when the system recovers, it cannot find the write operation on the log. </a:t>
            </a:r>
          </a:p>
          <a:p>
            <a:pPr lvl="1"/>
            <a:r>
              <a:rPr lang="en-US" altLang="en-US"/>
              <a:t>If the operation is from a transaction that is not committed, then one do not know that the operation needs to be undone</a:t>
            </a:r>
          </a:p>
          <a:p>
            <a:pPr lvl="1"/>
            <a:r>
              <a:rPr lang="en-US" altLang="en-US"/>
              <a:t>Big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3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3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A7F12A7-54E2-45F8-83C8-4035CBC5EFDA}"/>
              </a:ext>
            </a:extLst>
          </p:cNvPr>
          <p:cNvSpPr>
            <a:spLocks noGrp="1"/>
          </p:cNvSpPr>
          <p:nvPr>
            <p:ph type="sldNum" sz="quarter" idx="12"/>
          </p:nvPr>
        </p:nvSpPr>
        <p:spPr/>
        <p:txBody>
          <a:bodyPr/>
          <a:lstStyle/>
          <a:p>
            <a:fld id="{9211F571-E98A-460E-8662-439B598A04E5}" type="slidenum">
              <a:rPr lang="en-US" altLang="en-US"/>
              <a:pPr/>
              <a:t>26</a:t>
            </a:fld>
            <a:endParaRPr lang="en-US" altLang="en-US"/>
          </a:p>
        </p:txBody>
      </p:sp>
      <p:sp>
        <p:nvSpPr>
          <p:cNvPr id="464898" name="Rectangle 2">
            <a:extLst>
              <a:ext uri="{FF2B5EF4-FFF2-40B4-BE49-F238E27FC236}">
                <a16:creationId xmlns:a16="http://schemas.microsoft.com/office/drawing/2014/main" id="{51B07953-12D1-4EBB-A6EF-CB761C2D7601}"/>
              </a:ext>
            </a:extLst>
          </p:cNvPr>
          <p:cNvSpPr>
            <a:spLocks noGrp="1" noChangeArrowheads="1"/>
          </p:cNvSpPr>
          <p:nvPr>
            <p:ph type="title"/>
          </p:nvPr>
        </p:nvSpPr>
        <p:spPr/>
        <p:txBody>
          <a:bodyPr/>
          <a:lstStyle/>
          <a:p>
            <a:r>
              <a:rPr lang="en-US" altLang="en-US"/>
              <a:t>Log files</a:t>
            </a:r>
          </a:p>
        </p:txBody>
      </p:sp>
      <p:sp>
        <p:nvSpPr>
          <p:cNvPr id="464899" name="Rectangle 3">
            <a:extLst>
              <a:ext uri="{FF2B5EF4-FFF2-40B4-BE49-F238E27FC236}">
                <a16:creationId xmlns:a16="http://schemas.microsoft.com/office/drawing/2014/main" id="{3D9E83CB-716A-4B72-9303-79BC2F00CA24}"/>
              </a:ext>
            </a:extLst>
          </p:cNvPr>
          <p:cNvSpPr>
            <a:spLocks noGrp="1" noChangeArrowheads="1"/>
          </p:cNvSpPr>
          <p:nvPr>
            <p:ph type="body" idx="1"/>
          </p:nvPr>
        </p:nvSpPr>
        <p:spPr/>
        <p:txBody>
          <a:bodyPr/>
          <a:lstStyle/>
          <a:p>
            <a:r>
              <a:rPr lang="en-US" altLang="en-US" sz="2500"/>
              <a:t>Suppose we log first and system crash before it executes</a:t>
            </a:r>
          </a:p>
          <a:p>
            <a:pPr lvl="1"/>
            <a:r>
              <a:rPr lang="en-US" altLang="en-US" sz="2100"/>
              <a:t>Then when the system recovers, it saw an operation that have not been executed</a:t>
            </a:r>
          </a:p>
          <a:p>
            <a:pPr lvl="1"/>
            <a:r>
              <a:rPr lang="en-US" altLang="en-US" sz="2100"/>
              <a:t>If the operation is from a transaction that is not committed, then one is undoing an operation that has not been done.</a:t>
            </a:r>
          </a:p>
          <a:p>
            <a:pPr lvl="1"/>
            <a:r>
              <a:rPr lang="en-US" altLang="en-US" sz="2100"/>
              <a:t>Undo means copying old value back to the database</a:t>
            </a:r>
          </a:p>
          <a:p>
            <a:pPr lvl="1"/>
            <a:r>
              <a:rPr lang="en-US" altLang="en-US" sz="2100"/>
              <a:t>In this case, overwriting the same value (since new value never make it to database)</a:t>
            </a:r>
          </a:p>
          <a:p>
            <a:pPr lvl="1"/>
            <a:r>
              <a:rPr lang="en-US" altLang="en-US" sz="2100"/>
              <a:t>No problem. (Maybe inefficient, but correct)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4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4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4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48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4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B426FE5-8D09-4F82-9FBD-5562D5CB6873}"/>
              </a:ext>
            </a:extLst>
          </p:cNvPr>
          <p:cNvSpPr>
            <a:spLocks noGrp="1"/>
          </p:cNvSpPr>
          <p:nvPr>
            <p:ph type="sldNum" sz="quarter" idx="12"/>
          </p:nvPr>
        </p:nvSpPr>
        <p:spPr/>
        <p:txBody>
          <a:bodyPr/>
          <a:lstStyle/>
          <a:p>
            <a:fld id="{2C299252-7144-418A-9B92-CB90A7C74066}" type="slidenum">
              <a:rPr lang="en-US" altLang="en-US"/>
              <a:pPr/>
              <a:t>27</a:t>
            </a:fld>
            <a:endParaRPr lang="en-US" altLang="en-US"/>
          </a:p>
        </p:txBody>
      </p:sp>
      <p:sp>
        <p:nvSpPr>
          <p:cNvPr id="466946" name="Rectangle 2">
            <a:extLst>
              <a:ext uri="{FF2B5EF4-FFF2-40B4-BE49-F238E27FC236}">
                <a16:creationId xmlns:a16="http://schemas.microsoft.com/office/drawing/2014/main" id="{5EF4B13E-12B9-4F73-AEBF-CF835C4EF35E}"/>
              </a:ext>
            </a:extLst>
          </p:cNvPr>
          <p:cNvSpPr>
            <a:spLocks noGrp="1" noChangeArrowheads="1"/>
          </p:cNvSpPr>
          <p:nvPr>
            <p:ph type="title"/>
          </p:nvPr>
        </p:nvSpPr>
        <p:spPr/>
        <p:txBody>
          <a:bodyPr/>
          <a:lstStyle/>
          <a:p>
            <a:r>
              <a:rPr lang="en-US" altLang="en-US"/>
              <a:t>Log files</a:t>
            </a:r>
          </a:p>
        </p:txBody>
      </p:sp>
      <p:sp>
        <p:nvSpPr>
          <p:cNvPr id="466947" name="Rectangle 3">
            <a:extLst>
              <a:ext uri="{FF2B5EF4-FFF2-40B4-BE49-F238E27FC236}">
                <a16:creationId xmlns:a16="http://schemas.microsoft.com/office/drawing/2014/main" id="{BC367B11-939B-4CFD-A83B-661F503D5551}"/>
              </a:ext>
            </a:extLst>
          </p:cNvPr>
          <p:cNvSpPr>
            <a:spLocks noGrp="1" noChangeArrowheads="1"/>
          </p:cNvSpPr>
          <p:nvPr>
            <p:ph type="body" idx="1"/>
          </p:nvPr>
        </p:nvSpPr>
        <p:spPr/>
        <p:txBody>
          <a:bodyPr/>
          <a:lstStyle/>
          <a:p>
            <a:r>
              <a:rPr lang="en-US" altLang="en-US"/>
              <a:t>Thus logs must be </a:t>
            </a:r>
            <a:r>
              <a:rPr lang="en-US" altLang="en-US" b="1"/>
              <a:t>write-ahead logs</a:t>
            </a:r>
            <a:r>
              <a:rPr lang="en-US" altLang="en-US"/>
              <a:t> (WAL) </a:t>
            </a:r>
          </a:p>
          <a:p>
            <a:pPr lvl="1"/>
            <a:r>
              <a:rPr lang="en-US" altLang="en-US"/>
              <a:t>i.e. all operations must be logged first</a:t>
            </a:r>
          </a:p>
          <a:p>
            <a:pPr lvl="1"/>
            <a:r>
              <a:rPr lang="en-US" altLang="en-US"/>
              <a:t>Log records must be forced to stable storage before actually operations can be executed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6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141E8DB-A573-4FBB-8DB7-02174F096D48}"/>
              </a:ext>
            </a:extLst>
          </p:cNvPr>
          <p:cNvSpPr>
            <a:spLocks noGrp="1"/>
          </p:cNvSpPr>
          <p:nvPr>
            <p:ph type="sldNum" sz="quarter" idx="12"/>
          </p:nvPr>
        </p:nvSpPr>
        <p:spPr/>
        <p:txBody>
          <a:bodyPr/>
          <a:lstStyle/>
          <a:p>
            <a:fld id="{4DD853FE-C027-4307-98B2-A190ABBEA353}" type="slidenum">
              <a:rPr lang="en-US" altLang="en-US"/>
              <a:pPr/>
              <a:t>28</a:t>
            </a:fld>
            <a:endParaRPr lang="en-US" altLang="en-US"/>
          </a:p>
        </p:txBody>
      </p:sp>
      <p:sp>
        <p:nvSpPr>
          <p:cNvPr id="393218" name="Rectangle 2">
            <a:extLst>
              <a:ext uri="{FF2B5EF4-FFF2-40B4-BE49-F238E27FC236}">
                <a16:creationId xmlns:a16="http://schemas.microsoft.com/office/drawing/2014/main" id="{180F4FD5-FF5D-47B6-8F90-7A256D0C3F9F}"/>
              </a:ext>
            </a:extLst>
          </p:cNvPr>
          <p:cNvSpPr>
            <a:spLocks noGrp="1" noChangeArrowheads="1"/>
          </p:cNvSpPr>
          <p:nvPr>
            <p:ph type="title"/>
          </p:nvPr>
        </p:nvSpPr>
        <p:spPr/>
        <p:txBody>
          <a:bodyPr/>
          <a:lstStyle/>
          <a:p>
            <a:r>
              <a:rPr lang="en-US" altLang="en-US" sz="3200"/>
              <a:t>Log-based recovery : basic approach</a:t>
            </a:r>
          </a:p>
        </p:txBody>
      </p:sp>
      <p:sp>
        <p:nvSpPr>
          <p:cNvPr id="393219" name="Rectangle 3">
            <a:extLst>
              <a:ext uri="{FF2B5EF4-FFF2-40B4-BE49-F238E27FC236}">
                <a16:creationId xmlns:a16="http://schemas.microsoft.com/office/drawing/2014/main" id="{6C6B16AD-3420-4B41-AE2F-59AE0ED76197}"/>
              </a:ext>
            </a:extLst>
          </p:cNvPr>
          <p:cNvSpPr>
            <a:spLocks noGrp="1" noChangeArrowheads="1"/>
          </p:cNvSpPr>
          <p:nvPr>
            <p:ph type="body" idx="1"/>
          </p:nvPr>
        </p:nvSpPr>
        <p:spPr/>
        <p:txBody>
          <a:bodyPr/>
          <a:lstStyle/>
          <a:p>
            <a:r>
              <a:rPr lang="en-US" altLang="en-US"/>
              <a:t>Given a write-ahead log. How should recovery proceed after the system crash?</a:t>
            </a:r>
          </a:p>
          <a:p>
            <a:r>
              <a:rPr lang="en-US" altLang="en-US"/>
              <a:t>Two major steps:</a:t>
            </a:r>
          </a:p>
          <a:p>
            <a:pPr lvl="1"/>
            <a:r>
              <a:rPr lang="en-US" altLang="en-US"/>
              <a:t>Locating the transaction that need works to be done</a:t>
            </a:r>
          </a:p>
          <a:p>
            <a:pPr lvl="1"/>
            <a:r>
              <a:rPr lang="en-US" altLang="en-US"/>
              <a:t>Apply </a:t>
            </a:r>
            <a:r>
              <a:rPr lang="en-US" altLang="en-US" i="1"/>
              <a:t>compensatory</a:t>
            </a:r>
            <a:r>
              <a:rPr lang="en-US" altLang="en-US"/>
              <a:t> action on these transactions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4A24FF9-623F-4A18-B661-B47B10B5DBE4}"/>
              </a:ext>
            </a:extLst>
          </p:cNvPr>
          <p:cNvSpPr>
            <a:spLocks noGrp="1"/>
          </p:cNvSpPr>
          <p:nvPr>
            <p:ph type="sldNum" sz="quarter" idx="12"/>
          </p:nvPr>
        </p:nvSpPr>
        <p:spPr/>
        <p:txBody>
          <a:bodyPr/>
          <a:lstStyle/>
          <a:p>
            <a:fld id="{A679287E-7B09-420C-825E-730FA813D863}" type="slidenum">
              <a:rPr lang="en-US" altLang="en-US"/>
              <a:pPr/>
              <a:t>29</a:t>
            </a:fld>
            <a:endParaRPr lang="en-US" altLang="en-US"/>
          </a:p>
        </p:txBody>
      </p:sp>
      <p:sp>
        <p:nvSpPr>
          <p:cNvPr id="467970" name="Rectangle 2">
            <a:extLst>
              <a:ext uri="{FF2B5EF4-FFF2-40B4-BE49-F238E27FC236}">
                <a16:creationId xmlns:a16="http://schemas.microsoft.com/office/drawing/2014/main" id="{471DDBE0-75A0-4290-9FF2-63B4C2C4BF6C}"/>
              </a:ext>
            </a:extLst>
          </p:cNvPr>
          <p:cNvSpPr>
            <a:spLocks noGrp="1" noChangeArrowheads="1"/>
          </p:cNvSpPr>
          <p:nvPr>
            <p:ph type="title"/>
          </p:nvPr>
        </p:nvSpPr>
        <p:spPr/>
        <p:txBody>
          <a:bodyPr/>
          <a:lstStyle/>
          <a:p>
            <a:r>
              <a:rPr lang="en-US" altLang="en-US" sz="3200"/>
              <a:t>Log-based recovery : basic approach</a:t>
            </a:r>
          </a:p>
        </p:txBody>
      </p:sp>
      <p:sp>
        <p:nvSpPr>
          <p:cNvPr id="467971" name="Rectangle 3">
            <a:extLst>
              <a:ext uri="{FF2B5EF4-FFF2-40B4-BE49-F238E27FC236}">
                <a16:creationId xmlns:a16="http://schemas.microsoft.com/office/drawing/2014/main" id="{0FA7889F-BC96-455A-9A79-AA88AD8BDADE}"/>
              </a:ext>
            </a:extLst>
          </p:cNvPr>
          <p:cNvSpPr>
            <a:spLocks noGrp="1" noChangeArrowheads="1"/>
          </p:cNvSpPr>
          <p:nvPr>
            <p:ph type="body" idx="1"/>
          </p:nvPr>
        </p:nvSpPr>
        <p:spPr/>
        <p:txBody>
          <a:bodyPr/>
          <a:lstStyle/>
          <a:p>
            <a:r>
              <a:rPr lang="en-US" altLang="en-US"/>
              <a:t>Step 1: locating transactions that needed to be dealt with.</a:t>
            </a:r>
          </a:p>
          <a:p>
            <a:pPr lvl="1"/>
            <a:r>
              <a:rPr lang="en-US" altLang="en-US"/>
              <a:t>Uncommitted but active transactions</a:t>
            </a:r>
          </a:p>
          <a:p>
            <a:pPr lvl="2"/>
            <a:r>
              <a:rPr lang="en-US" altLang="en-US"/>
              <a:t>Need undo</a:t>
            </a:r>
          </a:p>
          <a:p>
            <a:pPr lvl="2"/>
            <a:r>
              <a:rPr lang="en-US" altLang="en-US"/>
              <a:t>Transactions that has &lt;start T&gt; in log, but not &lt;commit T&gt;</a:t>
            </a:r>
          </a:p>
          <a:p>
            <a:pPr lvl="1"/>
            <a:r>
              <a:rPr lang="en-US" altLang="en-US"/>
              <a:t>Committed transactions</a:t>
            </a:r>
          </a:p>
          <a:p>
            <a:pPr lvl="2"/>
            <a:r>
              <a:rPr lang="en-US" altLang="en-US"/>
              <a:t>Need redo</a:t>
            </a:r>
          </a:p>
          <a:p>
            <a:pPr lvl="2"/>
            <a:r>
              <a:rPr lang="en-US" altLang="en-US"/>
              <a:t>Transactions that has &lt;commit T&gt; in log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7288E48-4F94-41E0-83E9-7CCC31AD1123}"/>
              </a:ext>
            </a:extLst>
          </p:cNvPr>
          <p:cNvSpPr>
            <a:spLocks noGrp="1"/>
          </p:cNvSpPr>
          <p:nvPr>
            <p:ph type="sldNum" sz="quarter" idx="12"/>
          </p:nvPr>
        </p:nvSpPr>
        <p:spPr/>
        <p:txBody>
          <a:bodyPr/>
          <a:lstStyle/>
          <a:p>
            <a:fld id="{B7E30851-14D8-40B4-98C2-52800B01F86B}" type="slidenum">
              <a:rPr lang="en-US" altLang="en-US"/>
              <a:pPr/>
              <a:t>3</a:t>
            </a:fld>
            <a:endParaRPr lang="en-US" altLang="en-US"/>
          </a:p>
        </p:txBody>
      </p:sp>
      <p:sp>
        <p:nvSpPr>
          <p:cNvPr id="441346" name="Rectangle 2">
            <a:extLst>
              <a:ext uri="{FF2B5EF4-FFF2-40B4-BE49-F238E27FC236}">
                <a16:creationId xmlns:a16="http://schemas.microsoft.com/office/drawing/2014/main" id="{BFF7FFDC-0A16-4836-A7CF-E070FB8F1671}"/>
              </a:ext>
            </a:extLst>
          </p:cNvPr>
          <p:cNvSpPr>
            <a:spLocks noGrp="1" noChangeArrowheads="1"/>
          </p:cNvSpPr>
          <p:nvPr>
            <p:ph type="title"/>
          </p:nvPr>
        </p:nvSpPr>
        <p:spPr/>
        <p:txBody>
          <a:bodyPr/>
          <a:lstStyle/>
          <a:p>
            <a:r>
              <a:rPr lang="en-US" altLang="en-US"/>
              <a:t>Recovery – why?</a:t>
            </a:r>
          </a:p>
        </p:txBody>
      </p:sp>
      <p:sp>
        <p:nvSpPr>
          <p:cNvPr id="441347" name="Rectangle 3">
            <a:extLst>
              <a:ext uri="{FF2B5EF4-FFF2-40B4-BE49-F238E27FC236}">
                <a16:creationId xmlns:a16="http://schemas.microsoft.com/office/drawing/2014/main" id="{CBFAEDD1-C6CD-4791-B8B7-28B39B4E4F62}"/>
              </a:ext>
            </a:extLst>
          </p:cNvPr>
          <p:cNvSpPr>
            <a:spLocks noGrp="1" noChangeArrowheads="1"/>
          </p:cNvSpPr>
          <p:nvPr>
            <p:ph type="body" idx="1"/>
          </p:nvPr>
        </p:nvSpPr>
        <p:spPr/>
        <p:txBody>
          <a:bodyPr/>
          <a:lstStyle/>
          <a:p>
            <a:r>
              <a:rPr lang="en-US" altLang="en-US"/>
              <a:t>Types of failures:</a:t>
            </a:r>
          </a:p>
          <a:p>
            <a:pPr lvl="1"/>
            <a:r>
              <a:rPr lang="en-US" altLang="en-US" b="1"/>
              <a:t>Transaction failure</a:t>
            </a:r>
            <a:r>
              <a:rPr lang="en-US" altLang="en-US"/>
              <a:t> :</a:t>
            </a:r>
          </a:p>
          <a:p>
            <a:pPr lvl="2"/>
            <a:r>
              <a:rPr lang="en-US" altLang="en-US" b="1"/>
              <a:t>Logical errors</a:t>
            </a:r>
            <a:r>
              <a:rPr lang="en-US" altLang="en-US"/>
              <a:t>: transaction cannot complete due to some internal error condition (e.g. your program have a division by zero error)</a:t>
            </a:r>
          </a:p>
          <a:p>
            <a:pPr lvl="2"/>
            <a:r>
              <a:rPr lang="en-US" altLang="en-US" b="1"/>
              <a:t>System errors</a:t>
            </a:r>
            <a:r>
              <a:rPr lang="en-US" altLang="en-US"/>
              <a:t>: the database system must terminate an active transaction due to an error condition (e.g., deadlock)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426118CE-55AA-4987-8294-699657F4E33A}"/>
              </a:ext>
            </a:extLst>
          </p:cNvPr>
          <p:cNvSpPr>
            <a:spLocks noGrp="1"/>
          </p:cNvSpPr>
          <p:nvPr>
            <p:ph type="sldNum" sz="quarter" idx="12"/>
          </p:nvPr>
        </p:nvSpPr>
        <p:spPr/>
        <p:txBody>
          <a:bodyPr/>
          <a:lstStyle/>
          <a:p>
            <a:fld id="{920819DC-8659-4B28-B5FF-2B430F2D06C1}" type="slidenum">
              <a:rPr lang="en-US" altLang="en-US"/>
              <a:pPr/>
              <a:t>30</a:t>
            </a:fld>
            <a:endParaRPr lang="en-US" altLang="en-US"/>
          </a:p>
        </p:txBody>
      </p:sp>
      <p:sp>
        <p:nvSpPr>
          <p:cNvPr id="468994" name="Rectangle 2">
            <a:extLst>
              <a:ext uri="{FF2B5EF4-FFF2-40B4-BE49-F238E27FC236}">
                <a16:creationId xmlns:a16="http://schemas.microsoft.com/office/drawing/2014/main" id="{ED27EB5D-93EC-4E38-8F8E-817780859112}"/>
              </a:ext>
            </a:extLst>
          </p:cNvPr>
          <p:cNvSpPr>
            <a:spLocks noGrp="1" noChangeArrowheads="1"/>
          </p:cNvSpPr>
          <p:nvPr>
            <p:ph type="title"/>
          </p:nvPr>
        </p:nvSpPr>
        <p:spPr/>
        <p:txBody>
          <a:bodyPr/>
          <a:lstStyle/>
          <a:p>
            <a:r>
              <a:rPr lang="en-US" altLang="en-US" sz="3200"/>
              <a:t>Log-based recovery : basic approach</a:t>
            </a:r>
          </a:p>
        </p:txBody>
      </p:sp>
      <p:sp>
        <p:nvSpPr>
          <p:cNvPr id="468997" name="Rectangle 5">
            <a:extLst>
              <a:ext uri="{FF2B5EF4-FFF2-40B4-BE49-F238E27FC236}">
                <a16:creationId xmlns:a16="http://schemas.microsoft.com/office/drawing/2014/main" id="{64AECD15-C7F8-4CE8-B66E-0191A3928531}"/>
              </a:ext>
            </a:extLst>
          </p:cNvPr>
          <p:cNvSpPr>
            <a:spLocks noGrp="1" noChangeArrowheads="1"/>
          </p:cNvSpPr>
          <p:nvPr>
            <p:ph type="body" sz="half" idx="2"/>
          </p:nvPr>
        </p:nvSpPr>
        <p:spPr/>
        <p:txBody>
          <a:bodyPr/>
          <a:lstStyle/>
          <a:p>
            <a:pPr marL="476250" indent="-476250"/>
            <a:r>
              <a:rPr lang="en-US" altLang="en-US" sz="2500"/>
              <a:t>Example</a:t>
            </a:r>
          </a:p>
          <a:p>
            <a:pPr marL="857250" lvl="1" indent="-400050">
              <a:buFont typeface="Wingdings" panose="05000000000000000000" pitchFamily="2" charset="2"/>
              <a:buAutoNum type="alphaLcParenR"/>
            </a:pPr>
            <a:r>
              <a:rPr lang="en-US" altLang="en-US" sz="2100"/>
              <a:t>Undo T</a:t>
            </a:r>
            <a:r>
              <a:rPr lang="en-US" altLang="en-US" sz="2100" baseline="-25000"/>
              <a:t>0</a:t>
            </a:r>
          </a:p>
          <a:p>
            <a:pPr marL="857250" lvl="1" indent="-400050">
              <a:buFont typeface="Wingdings" panose="05000000000000000000" pitchFamily="2" charset="2"/>
              <a:buAutoNum type="alphaLcParenR"/>
            </a:pPr>
            <a:r>
              <a:rPr lang="en-US" altLang="en-US" sz="2100"/>
              <a:t>Undo T</a:t>
            </a:r>
            <a:r>
              <a:rPr lang="en-US" altLang="en-US" sz="2100" baseline="-25000"/>
              <a:t>1</a:t>
            </a:r>
            <a:r>
              <a:rPr lang="en-US" altLang="en-US" sz="2100"/>
              <a:t>, Redo T</a:t>
            </a:r>
            <a:r>
              <a:rPr lang="en-US" altLang="en-US" sz="2100" baseline="-25000"/>
              <a:t>0</a:t>
            </a:r>
          </a:p>
          <a:p>
            <a:pPr marL="857250" lvl="1" indent="-400050">
              <a:buFont typeface="Wingdings" panose="05000000000000000000" pitchFamily="2" charset="2"/>
              <a:buAutoNum type="alphaLcParenR"/>
            </a:pPr>
            <a:r>
              <a:rPr lang="en-US" altLang="en-US" sz="2100"/>
              <a:t>Redo T</a:t>
            </a:r>
            <a:r>
              <a:rPr lang="en-US" altLang="en-US" sz="2100" baseline="-25000"/>
              <a:t>0</a:t>
            </a:r>
            <a:r>
              <a:rPr lang="en-US" altLang="en-US" sz="2100"/>
              <a:t>, T</a:t>
            </a:r>
            <a:r>
              <a:rPr lang="en-US" altLang="en-US" sz="2100" baseline="-25000"/>
              <a:t>1</a:t>
            </a:r>
          </a:p>
        </p:txBody>
      </p:sp>
      <p:pic>
        <p:nvPicPr>
          <p:cNvPr id="468998" name="Picture 6">
            <a:extLst>
              <a:ext uri="{FF2B5EF4-FFF2-40B4-BE49-F238E27FC236}">
                <a16:creationId xmlns:a16="http://schemas.microsoft.com/office/drawing/2014/main" id="{5A2D40BE-1AC9-4EFA-B297-AB1D4D76AD68}"/>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l="893" t="28572" r="1785" b="28571"/>
          <a:stretch>
            <a:fillRect/>
          </a:stretch>
        </p:blipFill>
        <p:spPr>
          <a:xfrm>
            <a:off x="1371600" y="1524000"/>
            <a:ext cx="7086600" cy="2247900"/>
          </a:xfrm>
          <a:noFill/>
          <a:ln w="76200" cmpd="tri">
            <a:solidFill>
              <a:schemeClr val="tx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89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89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8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DB003FA-69AC-4295-B38E-CEBFE9080514}"/>
              </a:ext>
            </a:extLst>
          </p:cNvPr>
          <p:cNvSpPr>
            <a:spLocks noGrp="1"/>
          </p:cNvSpPr>
          <p:nvPr>
            <p:ph type="sldNum" sz="quarter" idx="12"/>
          </p:nvPr>
        </p:nvSpPr>
        <p:spPr/>
        <p:txBody>
          <a:bodyPr/>
          <a:lstStyle/>
          <a:p>
            <a:fld id="{991AB27B-3DF2-471B-AFDE-5039EF61C9D7}" type="slidenum">
              <a:rPr lang="en-US" altLang="en-US"/>
              <a:pPr/>
              <a:t>31</a:t>
            </a:fld>
            <a:endParaRPr lang="en-US" altLang="en-US"/>
          </a:p>
        </p:txBody>
      </p:sp>
      <p:sp>
        <p:nvSpPr>
          <p:cNvPr id="472066" name="Rectangle 2">
            <a:extLst>
              <a:ext uri="{FF2B5EF4-FFF2-40B4-BE49-F238E27FC236}">
                <a16:creationId xmlns:a16="http://schemas.microsoft.com/office/drawing/2014/main" id="{D801EBE3-DC34-467B-87AE-1FA2D99F0224}"/>
              </a:ext>
            </a:extLst>
          </p:cNvPr>
          <p:cNvSpPr>
            <a:spLocks noGrp="1" noChangeArrowheads="1"/>
          </p:cNvSpPr>
          <p:nvPr>
            <p:ph type="title"/>
          </p:nvPr>
        </p:nvSpPr>
        <p:spPr/>
        <p:txBody>
          <a:bodyPr/>
          <a:lstStyle/>
          <a:p>
            <a:r>
              <a:rPr lang="en-US" altLang="en-US" sz="3200"/>
              <a:t>Log-based recovery : basic approach</a:t>
            </a:r>
          </a:p>
        </p:txBody>
      </p:sp>
      <p:sp>
        <p:nvSpPr>
          <p:cNvPr id="472067" name="Rectangle 3">
            <a:extLst>
              <a:ext uri="{FF2B5EF4-FFF2-40B4-BE49-F238E27FC236}">
                <a16:creationId xmlns:a16="http://schemas.microsoft.com/office/drawing/2014/main" id="{026C5712-ACF4-4B62-95D6-93740E203AE2}"/>
              </a:ext>
            </a:extLst>
          </p:cNvPr>
          <p:cNvSpPr>
            <a:spLocks noGrp="1" noChangeArrowheads="1"/>
          </p:cNvSpPr>
          <p:nvPr>
            <p:ph type="body" idx="1"/>
          </p:nvPr>
        </p:nvSpPr>
        <p:spPr/>
        <p:txBody>
          <a:bodyPr/>
          <a:lstStyle/>
          <a:p>
            <a:r>
              <a:rPr lang="en-US" altLang="en-US"/>
              <a:t>Step 2: Apply compensatory actions</a:t>
            </a:r>
          </a:p>
          <a:p>
            <a:pPr lvl="1"/>
            <a:r>
              <a:rPr lang="en-US" altLang="en-US"/>
              <a:t>Redo &amp; Undo</a:t>
            </a:r>
          </a:p>
          <a:p>
            <a:pPr lvl="1"/>
            <a:r>
              <a:rPr lang="en-US" altLang="en-US"/>
              <a:t>Requirement: actions have to be </a:t>
            </a:r>
            <a:r>
              <a:rPr lang="en-US" altLang="en-US" b="1">
                <a:solidFill>
                  <a:schemeClr val="tx2"/>
                </a:solidFill>
              </a:rPr>
              <a:t>idempotent</a:t>
            </a:r>
          </a:p>
          <a:p>
            <a:pPr lvl="2"/>
            <a:r>
              <a:rPr lang="en-US" altLang="en-US"/>
              <a:t>That is, even if the operation is executed multiple times the effect is the same as if it is executed once</a:t>
            </a:r>
          </a:p>
          <a:p>
            <a:pPr lvl="2">
              <a:buFont typeface="Wingdings" panose="05000000000000000000" pitchFamily="2" charset="2"/>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FA5CBD5-0B60-4BB8-B31A-2165A7C0D614}"/>
              </a:ext>
            </a:extLst>
          </p:cNvPr>
          <p:cNvSpPr>
            <a:spLocks noGrp="1"/>
          </p:cNvSpPr>
          <p:nvPr>
            <p:ph type="sldNum" sz="quarter" idx="12"/>
          </p:nvPr>
        </p:nvSpPr>
        <p:spPr/>
        <p:txBody>
          <a:bodyPr/>
          <a:lstStyle/>
          <a:p>
            <a:fld id="{0696853A-AAD7-41D6-9980-8A140C11A333}" type="slidenum">
              <a:rPr lang="en-US" altLang="en-US"/>
              <a:pPr/>
              <a:t>32</a:t>
            </a:fld>
            <a:endParaRPr lang="en-US" altLang="en-US"/>
          </a:p>
        </p:txBody>
      </p:sp>
      <p:sp>
        <p:nvSpPr>
          <p:cNvPr id="473090" name="Rectangle 2">
            <a:extLst>
              <a:ext uri="{FF2B5EF4-FFF2-40B4-BE49-F238E27FC236}">
                <a16:creationId xmlns:a16="http://schemas.microsoft.com/office/drawing/2014/main" id="{E85BAE22-D683-43BD-A413-C9DE63CDEE3B}"/>
              </a:ext>
            </a:extLst>
          </p:cNvPr>
          <p:cNvSpPr>
            <a:spLocks noGrp="1" noChangeArrowheads="1"/>
          </p:cNvSpPr>
          <p:nvPr>
            <p:ph type="title"/>
          </p:nvPr>
        </p:nvSpPr>
        <p:spPr/>
        <p:txBody>
          <a:bodyPr/>
          <a:lstStyle/>
          <a:p>
            <a:r>
              <a:rPr lang="en-US" altLang="en-US" sz="3200"/>
              <a:t>Log-based recovery : basic approach</a:t>
            </a:r>
          </a:p>
        </p:txBody>
      </p:sp>
      <p:sp>
        <p:nvSpPr>
          <p:cNvPr id="473091" name="Rectangle 3">
            <a:extLst>
              <a:ext uri="{FF2B5EF4-FFF2-40B4-BE49-F238E27FC236}">
                <a16:creationId xmlns:a16="http://schemas.microsoft.com/office/drawing/2014/main" id="{D28E8BBD-61B0-44BB-BF8B-87673A0CC85D}"/>
              </a:ext>
            </a:extLst>
          </p:cNvPr>
          <p:cNvSpPr>
            <a:spLocks noGrp="1" noChangeArrowheads="1"/>
          </p:cNvSpPr>
          <p:nvPr>
            <p:ph type="body" idx="1"/>
          </p:nvPr>
        </p:nvSpPr>
        <p:spPr/>
        <p:txBody>
          <a:bodyPr/>
          <a:lstStyle/>
          <a:p>
            <a:r>
              <a:rPr lang="en-US" altLang="en-US"/>
              <a:t>Why idempotent?</a:t>
            </a:r>
          </a:p>
          <a:p>
            <a:r>
              <a:rPr lang="en-US" altLang="en-US"/>
              <a:t>Consider the case when system crash during recovery</a:t>
            </a:r>
          </a:p>
          <a:p>
            <a:r>
              <a:rPr lang="en-US" altLang="en-US"/>
              <a:t>Assume we do not log the compensatory actions</a:t>
            </a:r>
          </a:p>
          <a:p>
            <a:r>
              <a:rPr lang="en-US" altLang="en-US"/>
              <a:t>Then after the system go back up again we will apply the same operations. </a:t>
            </a:r>
          </a:p>
          <a:p>
            <a:r>
              <a:rPr lang="en-US" altLang="en-US"/>
              <a:t>Thus the need to be idempotent</a:t>
            </a:r>
          </a:p>
          <a:p>
            <a:pPr lvl="2"/>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073D28D-66DE-4EFD-B905-7F6CE09447DD}"/>
              </a:ext>
            </a:extLst>
          </p:cNvPr>
          <p:cNvSpPr>
            <a:spLocks noGrp="1"/>
          </p:cNvSpPr>
          <p:nvPr>
            <p:ph type="sldNum" sz="quarter" idx="12"/>
          </p:nvPr>
        </p:nvSpPr>
        <p:spPr/>
        <p:txBody>
          <a:bodyPr/>
          <a:lstStyle/>
          <a:p>
            <a:fld id="{70CB167F-546D-4F2C-AB56-82FA064B8543}" type="slidenum">
              <a:rPr lang="en-US" altLang="en-US"/>
              <a:pPr/>
              <a:t>33</a:t>
            </a:fld>
            <a:endParaRPr lang="en-US" altLang="en-US"/>
          </a:p>
        </p:txBody>
      </p:sp>
      <p:sp>
        <p:nvSpPr>
          <p:cNvPr id="474114" name="Rectangle 2">
            <a:extLst>
              <a:ext uri="{FF2B5EF4-FFF2-40B4-BE49-F238E27FC236}">
                <a16:creationId xmlns:a16="http://schemas.microsoft.com/office/drawing/2014/main" id="{C9D73A23-2A59-4E61-96A2-E410A2805D97}"/>
              </a:ext>
            </a:extLst>
          </p:cNvPr>
          <p:cNvSpPr>
            <a:spLocks noGrp="1" noChangeArrowheads="1"/>
          </p:cNvSpPr>
          <p:nvPr>
            <p:ph type="title"/>
          </p:nvPr>
        </p:nvSpPr>
        <p:spPr/>
        <p:txBody>
          <a:bodyPr/>
          <a:lstStyle/>
          <a:p>
            <a:r>
              <a:rPr lang="en-US" altLang="en-US" sz="3200"/>
              <a:t>Log-based recovery : basic approach</a:t>
            </a:r>
          </a:p>
        </p:txBody>
      </p:sp>
      <p:sp>
        <p:nvSpPr>
          <p:cNvPr id="474115" name="Rectangle 3">
            <a:extLst>
              <a:ext uri="{FF2B5EF4-FFF2-40B4-BE49-F238E27FC236}">
                <a16:creationId xmlns:a16="http://schemas.microsoft.com/office/drawing/2014/main" id="{84F7B5E4-12A5-4F92-8D5F-46D912AF61B9}"/>
              </a:ext>
            </a:extLst>
          </p:cNvPr>
          <p:cNvSpPr>
            <a:spLocks noGrp="1" noChangeArrowheads="1"/>
          </p:cNvSpPr>
          <p:nvPr>
            <p:ph type="body" idx="1"/>
          </p:nvPr>
        </p:nvSpPr>
        <p:spPr/>
        <p:txBody>
          <a:bodyPr/>
          <a:lstStyle/>
          <a:p>
            <a:r>
              <a:rPr lang="en-US" altLang="en-US"/>
              <a:t>For undo: copying old value of the item from the log to the database</a:t>
            </a:r>
          </a:p>
          <a:p>
            <a:r>
              <a:rPr lang="en-US" altLang="en-US"/>
              <a:t>For redo: copying new value of the item from the log to the database</a:t>
            </a:r>
          </a:p>
          <a:p>
            <a:r>
              <a:rPr lang="en-US" altLang="en-US"/>
              <a:t>Both operations are idempotent</a:t>
            </a:r>
          </a:p>
          <a:p>
            <a:endParaRPr lang="en-US" altLang="en-US"/>
          </a:p>
          <a:p>
            <a:pPr lvl="2"/>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88228D2-19AB-4346-AC00-55A20A026ECD}"/>
              </a:ext>
            </a:extLst>
          </p:cNvPr>
          <p:cNvSpPr>
            <a:spLocks noGrp="1"/>
          </p:cNvSpPr>
          <p:nvPr>
            <p:ph type="sldNum" sz="quarter" idx="12"/>
          </p:nvPr>
        </p:nvSpPr>
        <p:spPr/>
        <p:txBody>
          <a:bodyPr/>
          <a:lstStyle/>
          <a:p>
            <a:fld id="{3B65114B-DDE2-4489-9496-2DE0FC287163}" type="slidenum">
              <a:rPr lang="en-US" altLang="en-US"/>
              <a:pPr/>
              <a:t>34</a:t>
            </a:fld>
            <a:endParaRPr lang="en-US" altLang="en-US"/>
          </a:p>
        </p:txBody>
      </p:sp>
      <p:sp>
        <p:nvSpPr>
          <p:cNvPr id="475138" name="Rectangle 2">
            <a:extLst>
              <a:ext uri="{FF2B5EF4-FFF2-40B4-BE49-F238E27FC236}">
                <a16:creationId xmlns:a16="http://schemas.microsoft.com/office/drawing/2014/main" id="{55584747-8466-42F7-B420-2E260B8B140E}"/>
              </a:ext>
            </a:extLst>
          </p:cNvPr>
          <p:cNvSpPr>
            <a:spLocks noGrp="1" noChangeArrowheads="1"/>
          </p:cNvSpPr>
          <p:nvPr>
            <p:ph type="title"/>
          </p:nvPr>
        </p:nvSpPr>
        <p:spPr/>
        <p:txBody>
          <a:bodyPr/>
          <a:lstStyle/>
          <a:p>
            <a:r>
              <a:rPr lang="en-US" altLang="en-US" sz="3200"/>
              <a:t>Log-based recovery : basic approach</a:t>
            </a:r>
          </a:p>
        </p:txBody>
      </p:sp>
      <p:sp>
        <p:nvSpPr>
          <p:cNvPr id="475139" name="Rectangle 3">
            <a:extLst>
              <a:ext uri="{FF2B5EF4-FFF2-40B4-BE49-F238E27FC236}">
                <a16:creationId xmlns:a16="http://schemas.microsoft.com/office/drawing/2014/main" id="{16DC65FF-4CF6-4CC3-A9C1-0B1C749429C6}"/>
              </a:ext>
            </a:extLst>
          </p:cNvPr>
          <p:cNvSpPr>
            <a:spLocks noGrp="1" noChangeArrowheads="1"/>
          </p:cNvSpPr>
          <p:nvPr>
            <p:ph type="body" idx="1"/>
          </p:nvPr>
        </p:nvSpPr>
        <p:spPr/>
        <p:txBody>
          <a:bodyPr/>
          <a:lstStyle/>
          <a:p>
            <a:r>
              <a:rPr lang="en-US" altLang="en-US" sz="2500"/>
              <a:t>Order of operations: redo first or undo first?</a:t>
            </a:r>
          </a:p>
          <a:p>
            <a:r>
              <a:rPr lang="en-US" altLang="en-US" sz="2500"/>
              <a:t>Depends on the recovery method used.</a:t>
            </a:r>
          </a:p>
          <a:p>
            <a:r>
              <a:rPr lang="en-US" altLang="en-US" sz="2500"/>
              <a:t>Undo first then redo is typically correct.</a:t>
            </a:r>
          </a:p>
          <a:p>
            <a:r>
              <a:rPr lang="en-US" altLang="en-US" sz="2500"/>
              <a:t>Undo has to go backwards (from end of the log to beginning)</a:t>
            </a:r>
          </a:p>
          <a:p>
            <a:r>
              <a:rPr lang="en-US" altLang="en-US" sz="2500"/>
              <a:t>Redo has to go forward (from beginning of log to the end)</a:t>
            </a:r>
          </a:p>
          <a:p>
            <a:r>
              <a:rPr lang="en-US" altLang="en-US" sz="2500"/>
              <a:t>Why? </a:t>
            </a:r>
          </a:p>
          <a:p>
            <a:pPr lvl="2"/>
            <a:endParaRPr lang="en-US"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6A8E7D0-EF05-4675-9578-B04FC61482A7}"/>
              </a:ext>
            </a:extLst>
          </p:cNvPr>
          <p:cNvSpPr>
            <a:spLocks noGrp="1"/>
          </p:cNvSpPr>
          <p:nvPr>
            <p:ph type="sldNum" sz="quarter" idx="12"/>
          </p:nvPr>
        </p:nvSpPr>
        <p:spPr/>
        <p:txBody>
          <a:bodyPr/>
          <a:lstStyle/>
          <a:p>
            <a:fld id="{315FFECD-8BBD-4D71-A419-495E5F95A95D}" type="slidenum">
              <a:rPr lang="en-US" altLang="en-US"/>
              <a:pPr/>
              <a:t>35</a:t>
            </a:fld>
            <a:endParaRPr lang="en-US" altLang="en-US"/>
          </a:p>
        </p:txBody>
      </p:sp>
      <p:sp>
        <p:nvSpPr>
          <p:cNvPr id="476162" name="Rectangle 2">
            <a:extLst>
              <a:ext uri="{FF2B5EF4-FFF2-40B4-BE49-F238E27FC236}">
                <a16:creationId xmlns:a16="http://schemas.microsoft.com/office/drawing/2014/main" id="{F0E4AB6A-2BFE-49F6-90D8-7B392ECD1B59}"/>
              </a:ext>
            </a:extLst>
          </p:cNvPr>
          <p:cNvSpPr>
            <a:spLocks noGrp="1" noChangeArrowheads="1"/>
          </p:cNvSpPr>
          <p:nvPr>
            <p:ph type="title"/>
          </p:nvPr>
        </p:nvSpPr>
        <p:spPr/>
        <p:txBody>
          <a:bodyPr/>
          <a:lstStyle/>
          <a:p>
            <a:r>
              <a:rPr lang="en-US" altLang="en-US"/>
              <a:t>Checkpoints</a:t>
            </a:r>
          </a:p>
        </p:txBody>
      </p:sp>
      <p:sp>
        <p:nvSpPr>
          <p:cNvPr id="476163" name="Rectangle 3">
            <a:extLst>
              <a:ext uri="{FF2B5EF4-FFF2-40B4-BE49-F238E27FC236}">
                <a16:creationId xmlns:a16="http://schemas.microsoft.com/office/drawing/2014/main" id="{1B2BDF63-48FA-4AA6-B823-D2F5B5D94252}"/>
              </a:ext>
            </a:extLst>
          </p:cNvPr>
          <p:cNvSpPr>
            <a:spLocks noGrp="1" noChangeArrowheads="1"/>
          </p:cNvSpPr>
          <p:nvPr>
            <p:ph type="body" idx="1"/>
          </p:nvPr>
        </p:nvSpPr>
        <p:spPr/>
        <p:txBody>
          <a:bodyPr/>
          <a:lstStyle/>
          <a:p>
            <a:r>
              <a:rPr lang="en-US" altLang="en-US"/>
              <a:t>If the system have been running for a while, the log can be huge. </a:t>
            </a:r>
          </a:p>
          <a:p>
            <a:r>
              <a:rPr lang="en-US" altLang="en-US"/>
              <a:t>Some committed transactions may have result forced to the disk already</a:t>
            </a:r>
          </a:p>
          <a:p>
            <a:r>
              <a:rPr lang="en-US" altLang="en-US"/>
              <a:t>Thus need to create checkpoints to eliminate redo a large number of transactions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AE5798A-A1F8-4FF4-A7CF-86DDB81B2B4E}"/>
              </a:ext>
            </a:extLst>
          </p:cNvPr>
          <p:cNvSpPr>
            <a:spLocks noGrp="1"/>
          </p:cNvSpPr>
          <p:nvPr>
            <p:ph type="sldNum" sz="quarter" idx="12"/>
          </p:nvPr>
        </p:nvSpPr>
        <p:spPr/>
        <p:txBody>
          <a:bodyPr/>
          <a:lstStyle/>
          <a:p>
            <a:fld id="{2FA44FD9-DC10-46F0-98EC-036E1640E0EA}" type="slidenum">
              <a:rPr lang="en-US" altLang="en-US"/>
              <a:pPr/>
              <a:t>36</a:t>
            </a:fld>
            <a:endParaRPr lang="en-US" altLang="en-US"/>
          </a:p>
        </p:txBody>
      </p:sp>
      <p:sp>
        <p:nvSpPr>
          <p:cNvPr id="477186" name="Rectangle 2">
            <a:extLst>
              <a:ext uri="{FF2B5EF4-FFF2-40B4-BE49-F238E27FC236}">
                <a16:creationId xmlns:a16="http://schemas.microsoft.com/office/drawing/2014/main" id="{7E40752E-EC05-4A2D-938B-F683B9592CD1}"/>
              </a:ext>
            </a:extLst>
          </p:cNvPr>
          <p:cNvSpPr>
            <a:spLocks noGrp="1" noChangeArrowheads="1"/>
          </p:cNvSpPr>
          <p:nvPr>
            <p:ph type="title"/>
          </p:nvPr>
        </p:nvSpPr>
        <p:spPr/>
        <p:txBody>
          <a:bodyPr/>
          <a:lstStyle/>
          <a:p>
            <a:r>
              <a:rPr lang="en-US" altLang="en-US"/>
              <a:t>Checkpoints</a:t>
            </a:r>
          </a:p>
        </p:txBody>
      </p:sp>
      <p:sp>
        <p:nvSpPr>
          <p:cNvPr id="477187" name="Rectangle 3">
            <a:extLst>
              <a:ext uri="{FF2B5EF4-FFF2-40B4-BE49-F238E27FC236}">
                <a16:creationId xmlns:a16="http://schemas.microsoft.com/office/drawing/2014/main" id="{9E94F75A-4AD3-468E-93BD-733E7EA3FC8C}"/>
              </a:ext>
            </a:extLst>
          </p:cNvPr>
          <p:cNvSpPr>
            <a:spLocks noGrp="1" noChangeArrowheads="1"/>
          </p:cNvSpPr>
          <p:nvPr>
            <p:ph type="body" idx="1"/>
          </p:nvPr>
        </p:nvSpPr>
        <p:spPr/>
        <p:txBody>
          <a:bodyPr/>
          <a:lstStyle/>
          <a:p>
            <a:r>
              <a:rPr lang="en-US" altLang="en-US"/>
              <a:t>The simplest checkpoint is a hard checkpoint</a:t>
            </a:r>
          </a:p>
          <a:p>
            <a:pPr lvl="1"/>
            <a:r>
              <a:rPr lang="en-US" altLang="en-US"/>
              <a:t>Normal operation of database is halted</a:t>
            </a:r>
          </a:p>
          <a:p>
            <a:pPr lvl="1"/>
            <a:r>
              <a:rPr lang="en-US" altLang="en-US"/>
              <a:t>All data that is in the buffers are forced (flushed) to the disk</a:t>
            </a:r>
          </a:p>
          <a:p>
            <a:pPr lvl="1"/>
            <a:r>
              <a:rPr lang="en-US" altLang="en-US"/>
              <a:t>A &lt;checkpoint&gt; record is written on the log (write-ahead)</a:t>
            </a:r>
          </a:p>
          <a:p>
            <a:pPr lvl="1"/>
            <a:r>
              <a:rPr lang="en-US" altLang="en-US"/>
              <a:t>Normal operation of database resumes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D25140A-7D5F-4BEC-AE46-F3F5B7FF9B10}"/>
              </a:ext>
            </a:extLst>
          </p:cNvPr>
          <p:cNvSpPr>
            <a:spLocks noGrp="1"/>
          </p:cNvSpPr>
          <p:nvPr>
            <p:ph type="sldNum" sz="quarter" idx="12"/>
          </p:nvPr>
        </p:nvSpPr>
        <p:spPr/>
        <p:txBody>
          <a:bodyPr/>
          <a:lstStyle/>
          <a:p>
            <a:fld id="{9D186792-228F-4916-ACCC-A4478841C319}" type="slidenum">
              <a:rPr lang="en-US" altLang="en-US"/>
              <a:pPr/>
              <a:t>37</a:t>
            </a:fld>
            <a:endParaRPr lang="en-US" altLang="en-US"/>
          </a:p>
        </p:txBody>
      </p:sp>
      <p:sp>
        <p:nvSpPr>
          <p:cNvPr id="478210" name="Rectangle 2">
            <a:extLst>
              <a:ext uri="{FF2B5EF4-FFF2-40B4-BE49-F238E27FC236}">
                <a16:creationId xmlns:a16="http://schemas.microsoft.com/office/drawing/2014/main" id="{91BAFEF3-4105-4856-A1F9-4655AFDB5A51}"/>
              </a:ext>
            </a:extLst>
          </p:cNvPr>
          <p:cNvSpPr>
            <a:spLocks noGrp="1" noChangeArrowheads="1"/>
          </p:cNvSpPr>
          <p:nvPr>
            <p:ph type="title"/>
          </p:nvPr>
        </p:nvSpPr>
        <p:spPr/>
        <p:txBody>
          <a:bodyPr/>
          <a:lstStyle/>
          <a:p>
            <a:r>
              <a:rPr lang="en-US" altLang="en-US"/>
              <a:t>Recovery with checkpoints</a:t>
            </a:r>
          </a:p>
        </p:txBody>
      </p:sp>
      <p:sp>
        <p:nvSpPr>
          <p:cNvPr id="478211" name="Rectangle 3">
            <a:extLst>
              <a:ext uri="{FF2B5EF4-FFF2-40B4-BE49-F238E27FC236}">
                <a16:creationId xmlns:a16="http://schemas.microsoft.com/office/drawing/2014/main" id="{A010B01C-B82D-4930-ACDE-D8C97FFB3AAC}"/>
              </a:ext>
            </a:extLst>
          </p:cNvPr>
          <p:cNvSpPr>
            <a:spLocks noGrp="1" noChangeArrowheads="1"/>
          </p:cNvSpPr>
          <p:nvPr>
            <p:ph type="body" idx="1"/>
          </p:nvPr>
        </p:nvSpPr>
        <p:spPr/>
        <p:txBody>
          <a:bodyPr/>
          <a:lstStyle/>
          <a:p>
            <a:pPr>
              <a:lnSpc>
                <a:spcPct val="90000"/>
              </a:lnSpc>
            </a:pPr>
            <a:r>
              <a:rPr lang="en-US" altLang="en-US" sz="2500"/>
              <a:t>Consider a log with a checkpoint</a:t>
            </a:r>
          </a:p>
          <a:p>
            <a:pPr>
              <a:lnSpc>
                <a:spcPct val="90000"/>
              </a:lnSpc>
            </a:pPr>
            <a:r>
              <a:rPr lang="en-US" altLang="en-US" sz="2500"/>
              <a:t>For recovery purpose: </a:t>
            </a:r>
          </a:p>
          <a:p>
            <a:pPr lvl="1">
              <a:lnSpc>
                <a:spcPct val="90000"/>
              </a:lnSpc>
            </a:pPr>
            <a:r>
              <a:rPr lang="en-US" altLang="en-US" sz="2100"/>
              <a:t>Finding transactions that need to be redone:</a:t>
            </a:r>
          </a:p>
          <a:p>
            <a:pPr lvl="2">
              <a:lnSpc>
                <a:spcPct val="90000"/>
              </a:lnSpc>
            </a:pPr>
            <a:r>
              <a:rPr lang="en-US" altLang="en-US" sz="2000"/>
              <a:t>i.e. if &lt;commit T&gt; record is in the log</a:t>
            </a:r>
          </a:p>
          <a:p>
            <a:pPr lvl="2">
              <a:lnSpc>
                <a:spcPct val="90000"/>
              </a:lnSpc>
            </a:pPr>
            <a:r>
              <a:rPr lang="en-US" altLang="en-US" sz="2000"/>
              <a:t>Now, if &lt;commit T&gt; appears before &lt;checkpoint&gt; record.</a:t>
            </a:r>
          </a:p>
          <a:p>
            <a:pPr lvl="3">
              <a:lnSpc>
                <a:spcPct val="90000"/>
              </a:lnSpc>
            </a:pPr>
            <a:r>
              <a:rPr lang="en-US" altLang="en-US" sz="1700"/>
              <a:t>We do not need to redo it, why?</a:t>
            </a:r>
          </a:p>
          <a:p>
            <a:pPr lvl="1">
              <a:lnSpc>
                <a:spcPct val="90000"/>
              </a:lnSpc>
            </a:pPr>
            <a:r>
              <a:rPr lang="en-US" altLang="en-US" sz="2100"/>
              <a:t>Finding transactions that need to be undone:</a:t>
            </a:r>
          </a:p>
          <a:p>
            <a:pPr lvl="2">
              <a:lnSpc>
                <a:spcPct val="90000"/>
              </a:lnSpc>
            </a:pPr>
            <a:r>
              <a:rPr lang="en-US" altLang="en-US" sz="2000"/>
              <a:t>i.e. if &lt;start T&gt; record is in the log, but &lt;commit T&gt; isn’t</a:t>
            </a:r>
          </a:p>
          <a:p>
            <a:pPr lvl="2">
              <a:lnSpc>
                <a:spcPct val="90000"/>
              </a:lnSpc>
            </a:pPr>
            <a:r>
              <a:rPr lang="en-US" altLang="en-US" sz="2000"/>
              <a:t>Now, if &lt;start T&gt; is in the log before the &lt;checkpoint&gt; record but &lt;commit T&gt; is not in the log...</a:t>
            </a:r>
          </a:p>
          <a:p>
            <a:pPr lvl="3">
              <a:lnSpc>
                <a:spcPct val="90000"/>
              </a:lnSpc>
            </a:pPr>
            <a:r>
              <a:rPr lang="en-US" altLang="en-US" sz="1700"/>
              <a:t>We still need to undo it,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C175DF2-A1A5-4968-A8B5-9ACABD566ADD}"/>
              </a:ext>
            </a:extLst>
          </p:cNvPr>
          <p:cNvSpPr>
            <a:spLocks noGrp="1"/>
          </p:cNvSpPr>
          <p:nvPr>
            <p:ph type="sldNum" sz="quarter" idx="12"/>
          </p:nvPr>
        </p:nvSpPr>
        <p:spPr/>
        <p:txBody>
          <a:bodyPr/>
          <a:lstStyle/>
          <a:p>
            <a:fld id="{851E0FD9-1070-4630-B993-7462607F81FB}" type="slidenum">
              <a:rPr lang="en-US" altLang="en-US"/>
              <a:pPr/>
              <a:t>38</a:t>
            </a:fld>
            <a:endParaRPr lang="en-US" altLang="en-US"/>
          </a:p>
        </p:txBody>
      </p:sp>
      <p:sp>
        <p:nvSpPr>
          <p:cNvPr id="479234" name="Rectangle 2">
            <a:extLst>
              <a:ext uri="{FF2B5EF4-FFF2-40B4-BE49-F238E27FC236}">
                <a16:creationId xmlns:a16="http://schemas.microsoft.com/office/drawing/2014/main" id="{B922728E-FB8A-447A-8236-4969AF7AEBD0}"/>
              </a:ext>
            </a:extLst>
          </p:cNvPr>
          <p:cNvSpPr>
            <a:spLocks noGrp="1" noChangeArrowheads="1"/>
          </p:cNvSpPr>
          <p:nvPr>
            <p:ph type="title"/>
          </p:nvPr>
        </p:nvSpPr>
        <p:spPr/>
        <p:txBody>
          <a:bodyPr/>
          <a:lstStyle/>
          <a:p>
            <a:r>
              <a:rPr lang="en-US" altLang="en-US"/>
              <a:t>Recovery with checkpoints</a:t>
            </a:r>
          </a:p>
        </p:txBody>
      </p:sp>
      <p:sp>
        <p:nvSpPr>
          <p:cNvPr id="479235" name="Rectangle 3">
            <a:extLst>
              <a:ext uri="{FF2B5EF4-FFF2-40B4-BE49-F238E27FC236}">
                <a16:creationId xmlns:a16="http://schemas.microsoft.com/office/drawing/2014/main" id="{B27DC24E-06D8-4290-BB98-B29A9DE4287F}"/>
              </a:ext>
            </a:extLst>
          </p:cNvPr>
          <p:cNvSpPr>
            <a:spLocks noGrp="1" noChangeArrowheads="1"/>
          </p:cNvSpPr>
          <p:nvPr>
            <p:ph type="body" idx="1"/>
          </p:nvPr>
        </p:nvSpPr>
        <p:spPr/>
        <p:txBody>
          <a:bodyPr/>
          <a:lstStyle/>
          <a:p>
            <a:pPr marL="476250" indent="-476250">
              <a:lnSpc>
                <a:spcPct val="80000"/>
              </a:lnSpc>
            </a:pPr>
            <a:r>
              <a:rPr lang="en-US" altLang="en-US" sz="2500"/>
              <a:t>Thus, recovery procedure after a system crash</a:t>
            </a:r>
          </a:p>
          <a:p>
            <a:pPr marL="857250" lvl="1" indent="-400050">
              <a:lnSpc>
                <a:spcPct val="80000"/>
              </a:lnSpc>
              <a:buFont typeface="Wingdings" panose="05000000000000000000" pitchFamily="2" charset="2"/>
              <a:buAutoNum type="arabicPeriod"/>
            </a:pPr>
            <a:r>
              <a:rPr lang="en-US" altLang="en-US" sz="2100"/>
              <a:t>Start reading the log from the end</a:t>
            </a:r>
          </a:p>
          <a:p>
            <a:pPr marL="857250" lvl="1" indent="-400050">
              <a:lnSpc>
                <a:spcPct val="80000"/>
              </a:lnSpc>
              <a:buFont typeface="Wingdings" panose="05000000000000000000" pitchFamily="2" charset="2"/>
              <a:buAutoNum type="arabicPeriod"/>
            </a:pPr>
            <a:r>
              <a:rPr lang="en-US" altLang="en-US" sz="2100"/>
              <a:t>Before reaching a &lt;checkpoint&gt; record</a:t>
            </a:r>
          </a:p>
          <a:p>
            <a:pPr marL="1295400" lvl="2" indent="-381000">
              <a:lnSpc>
                <a:spcPct val="80000"/>
              </a:lnSpc>
            </a:pPr>
            <a:r>
              <a:rPr lang="en-US" altLang="en-US" sz="2000"/>
              <a:t>If one see a &lt;commit T&gt; record, put it in the list of transactions to redo (redo-list)</a:t>
            </a:r>
          </a:p>
          <a:p>
            <a:pPr marL="1295400" lvl="2" indent="-381000">
              <a:lnSpc>
                <a:spcPct val="80000"/>
              </a:lnSpc>
            </a:pPr>
            <a:r>
              <a:rPr lang="en-US" altLang="en-US" sz="2000"/>
              <a:t>If one see a &lt;start T&gt; record, such that T is not already in the redo-list, then put it in the list of transactions to undo (undo-list)</a:t>
            </a:r>
          </a:p>
          <a:p>
            <a:pPr marL="857250" lvl="1" indent="-400050">
              <a:lnSpc>
                <a:spcPct val="80000"/>
              </a:lnSpc>
              <a:buFont typeface="Wingdings" panose="05000000000000000000" pitchFamily="2" charset="2"/>
              <a:buAutoNum type="arabicPeriod"/>
            </a:pPr>
            <a:r>
              <a:rPr lang="en-US" altLang="en-US" sz="2100"/>
              <a:t>After reaching a &lt;checkpoint&gt; record, continue to scan backwards</a:t>
            </a:r>
          </a:p>
          <a:p>
            <a:pPr marL="1295400" lvl="2" indent="-381000">
              <a:lnSpc>
                <a:spcPct val="80000"/>
              </a:lnSpc>
            </a:pPr>
            <a:r>
              <a:rPr lang="en-US" altLang="en-US" sz="2000"/>
              <a:t>If one see a &lt;commit T&gt; record, put it in the list of transaction that is done (done-list)</a:t>
            </a:r>
          </a:p>
          <a:p>
            <a:pPr marL="1295400" lvl="2" indent="-381000">
              <a:lnSpc>
                <a:spcPct val="80000"/>
              </a:lnSpc>
            </a:pPr>
            <a:r>
              <a:rPr lang="en-US" altLang="en-US" sz="2000"/>
              <a:t>If one see a &lt;start T&gt; record, such that T is not already in the redo-list or the done-list, then put it in the undo-list</a:t>
            </a:r>
          </a:p>
          <a:p>
            <a:pPr marL="1295400" lvl="2" indent="-381000">
              <a:lnSpc>
                <a:spcPct val="80000"/>
              </a:lnSpc>
            </a:pPr>
            <a:endParaRPr lang="en-US" altLang="en-US" sz="2000"/>
          </a:p>
          <a:p>
            <a:pPr marL="1295400" lvl="2" indent="-381000">
              <a:lnSpc>
                <a:spcPct val="80000"/>
              </a:lnSpc>
            </a:pPr>
            <a:endParaRPr lang="en-US" altLang="en-US" sz="2000"/>
          </a:p>
          <a:p>
            <a:pPr marL="476250" indent="-476250">
              <a:lnSpc>
                <a:spcPct val="80000"/>
              </a:lnSpc>
            </a:pPr>
            <a:endParaRPr lang="en-US"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9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92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92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9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7F21880-4C12-4711-A40D-C1C6D8C012AF}"/>
              </a:ext>
            </a:extLst>
          </p:cNvPr>
          <p:cNvSpPr>
            <a:spLocks noGrp="1"/>
          </p:cNvSpPr>
          <p:nvPr>
            <p:ph type="sldNum" sz="quarter" idx="12"/>
          </p:nvPr>
        </p:nvSpPr>
        <p:spPr/>
        <p:txBody>
          <a:bodyPr/>
          <a:lstStyle/>
          <a:p>
            <a:fld id="{F81BD6A1-9C36-4710-9121-9C3FB6CC98C9}" type="slidenum">
              <a:rPr lang="en-US" altLang="en-US"/>
              <a:pPr/>
              <a:t>39</a:t>
            </a:fld>
            <a:endParaRPr lang="en-US" altLang="en-US"/>
          </a:p>
        </p:txBody>
      </p:sp>
      <p:sp>
        <p:nvSpPr>
          <p:cNvPr id="480258" name="Rectangle 2">
            <a:extLst>
              <a:ext uri="{FF2B5EF4-FFF2-40B4-BE49-F238E27FC236}">
                <a16:creationId xmlns:a16="http://schemas.microsoft.com/office/drawing/2014/main" id="{9A4E519B-944F-4118-94DC-25C4CDBF05BA}"/>
              </a:ext>
            </a:extLst>
          </p:cNvPr>
          <p:cNvSpPr>
            <a:spLocks noGrp="1" noChangeArrowheads="1"/>
          </p:cNvSpPr>
          <p:nvPr>
            <p:ph type="title"/>
          </p:nvPr>
        </p:nvSpPr>
        <p:spPr/>
        <p:txBody>
          <a:bodyPr/>
          <a:lstStyle/>
          <a:p>
            <a:r>
              <a:rPr lang="en-US" altLang="en-US"/>
              <a:t>Recovery with checkpoints</a:t>
            </a:r>
          </a:p>
        </p:txBody>
      </p:sp>
      <p:sp>
        <p:nvSpPr>
          <p:cNvPr id="480259" name="Rectangle 3">
            <a:extLst>
              <a:ext uri="{FF2B5EF4-FFF2-40B4-BE49-F238E27FC236}">
                <a16:creationId xmlns:a16="http://schemas.microsoft.com/office/drawing/2014/main" id="{F29C6FA8-568C-4412-A004-4A40AFCD2384}"/>
              </a:ext>
            </a:extLst>
          </p:cNvPr>
          <p:cNvSpPr>
            <a:spLocks noGrp="1" noChangeArrowheads="1"/>
          </p:cNvSpPr>
          <p:nvPr>
            <p:ph type="body" idx="1"/>
          </p:nvPr>
        </p:nvSpPr>
        <p:spPr/>
        <p:txBody>
          <a:bodyPr/>
          <a:lstStyle/>
          <a:p>
            <a:pPr marL="857250" lvl="1" indent="-400050">
              <a:buSzTx/>
              <a:buFont typeface="Wingdings" panose="05000000000000000000" pitchFamily="2" charset="2"/>
              <a:buAutoNum type="arabicPeriod" startAt="4"/>
            </a:pPr>
            <a:r>
              <a:rPr lang="en-US" altLang="en-US" sz="2100"/>
              <a:t>Once the whole log is read, the system know which transaction to undo and redo. </a:t>
            </a:r>
          </a:p>
          <a:p>
            <a:pPr marL="857250" lvl="1" indent="-400050">
              <a:buSzTx/>
              <a:buFont typeface="Wingdings" panose="05000000000000000000" pitchFamily="2" charset="2"/>
              <a:buAutoNum type="arabicPeriod" startAt="4"/>
            </a:pPr>
            <a:r>
              <a:rPr lang="en-US" altLang="en-US" sz="2100"/>
              <a:t>Start reading the log backwards again</a:t>
            </a:r>
          </a:p>
          <a:p>
            <a:pPr marL="1295400" lvl="2" indent="-381000">
              <a:buSzTx/>
              <a:buFontTx/>
              <a:buChar char="o"/>
            </a:pPr>
            <a:r>
              <a:rPr lang="en-US" altLang="en-US" sz="2000"/>
              <a:t>If a &lt;write&gt; record belong to a transaction in the undo-list, undo this operation (by overwriting the item with the old value)</a:t>
            </a:r>
          </a:p>
          <a:p>
            <a:pPr marL="1295400" lvl="2" indent="-381000">
              <a:buSzTx/>
              <a:buFontTx/>
              <a:buChar char="o"/>
            </a:pPr>
            <a:r>
              <a:rPr lang="en-US" altLang="en-US" sz="2000"/>
              <a:t>Until the beginning of the log is reached</a:t>
            </a:r>
          </a:p>
          <a:p>
            <a:pPr marL="857250" lvl="1" indent="-400050">
              <a:buSzTx/>
              <a:buFont typeface="Wingdings" panose="05000000000000000000" pitchFamily="2" charset="2"/>
              <a:buAutoNum type="arabicPeriod" startAt="4"/>
            </a:pPr>
            <a:r>
              <a:rPr lang="en-US" altLang="en-US" sz="2100"/>
              <a:t>Start reading from the &lt;checkpoint&gt; record.</a:t>
            </a:r>
          </a:p>
          <a:p>
            <a:pPr marL="1295400" lvl="2" indent="-381000">
              <a:buSzTx/>
              <a:buFontTx/>
              <a:buChar char="o"/>
            </a:pPr>
            <a:r>
              <a:rPr lang="en-US" altLang="en-US" sz="2000"/>
              <a:t>If a &lt;write&gt; record belong to a transaction in the redo-list, redo this operation (by overwriting the item with the new value)</a:t>
            </a:r>
          </a:p>
          <a:p>
            <a:pPr marL="1295400" lvl="2" indent="-381000"/>
            <a:endParaRPr lang="en-US" altLang="en-US" sz="2000"/>
          </a:p>
          <a:p>
            <a:pPr marL="476250" indent="-476250"/>
            <a:endParaRPr lang="en-US" altLang="en-US"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EACF30F-4FC2-4545-8E9F-1750C9CAC06D}"/>
              </a:ext>
            </a:extLst>
          </p:cNvPr>
          <p:cNvSpPr>
            <a:spLocks noGrp="1"/>
          </p:cNvSpPr>
          <p:nvPr>
            <p:ph type="sldNum" sz="quarter" idx="12"/>
          </p:nvPr>
        </p:nvSpPr>
        <p:spPr/>
        <p:txBody>
          <a:bodyPr/>
          <a:lstStyle/>
          <a:p>
            <a:fld id="{A81F8373-790E-4DD7-A23D-FC2FADF54021}" type="slidenum">
              <a:rPr lang="en-US" altLang="en-US"/>
              <a:pPr/>
              <a:t>4</a:t>
            </a:fld>
            <a:endParaRPr lang="en-US" altLang="en-US"/>
          </a:p>
        </p:txBody>
      </p:sp>
      <p:sp>
        <p:nvSpPr>
          <p:cNvPr id="442370" name="Rectangle 2">
            <a:extLst>
              <a:ext uri="{FF2B5EF4-FFF2-40B4-BE49-F238E27FC236}">
                <a16:creationId xmlns:a16="http://schemas.microsoft.com/office/drawing/2014/main" id="{2F30A810-BABE-4838-86DE-F512A21662EE}"/>
              </a:ext>
            </a:extLst>
          </p:cNvPr>
          <p:cNvSpPr>
            <a:spLocks noGrp="1" noChangeArrowheads="1"/>
          </p:cNvSpPr>
          <p:nvPr>
            <p:ph type="title"/>
          </p:nvPr>
        </p:nvSpPr>
        <p:spPr/>
        <p:txBody>
          <a:bodyPr/>
          <a:lstStyle/>
          <a:p>
            <a:r>
              <a:rPr lang="en-US" altLang="en-US"/>
              <a:t>Recovery – why?</a:t>
            </a:r>
          </a:p>
        </p:txBody>
      </p:sp>
      <p:sp>
        <p:nvSpPr>
          <p:cNvPr id="442371" name="Rectangle 3">
            <a:extLst>
              <a:ext uri="{FF2B5EF4-FFF2-40B4-BE49-F238E27FC236}">
                <a16:creationId xmlns:a16="http://schemas.microsoft.com/office/drawing/2014/main" id="{1F2DC878-CAA4-4437-8C2D-6F1FFDA61587}"/>
              </a:ext>
            </a:extLst>
          </p:cNvPr>
          <p:cNvSpPr>
            <a:spLocks noGrp="1" noChangeArrowheads="1"/>
          </p:cNvSpPr>
          <p:nvPr>
            <p:ph type="body" idx="1"/>
          </p:nvPr>
        </p:nvSpPr>
        <p:spPr/>
        <p:txBody>
          <a:bodyPr/>
          <a:lstStyle/>
          <a:p>
            <a:r>
              <a:rPr lang="en-US" altLang="en-US"/>
              <a:t>Types of failures (ctd)</a:t>
            </a:r>
          </a:p>
          <a:p>
            <a:pPr lvl="1"/>
            <a:r>
              <a:rPr lang="en-US" altLang="en-US" b="1"/>
              <a:t>System crash</a:t>
            </a:r>
            <a:r>
              <a:rPr lang="en-US" altLang="en-US"/>
              <a:t>: a power failure or other hardware or software failure causes the system to crash.</a:t>
            </a:r>
          </a:p>
          <a:p>
            <a:pPr lvl="2"/>
            <a:r>
              <a:rPr lang="en-US" altLang="en-US" b="1">
                <a:solidFill>
                  <a:schemeClr val="tx2"/>
                </a:solidFill>
              </a:rPr>
              <a:t>Fail-stop assumption</a:t>
            </a:r>
            <a:r>
              <a:rPr lang="en-US" altLang="en-US"/>
              <a:t>: non-volatile storage contents are assumed to not be corrupted by system crash</a:t>
            </a:r>
          </a:p>
          <a:p>
            <a:pPr lvl="3"/>
            <a:r>
              <a:rPr lang="en-US" altLang="en-US"/>
              <a:t>Database systems have numerous integrity checks to prevent corruption of disk data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51104A8-C896-40BC-935D-46AB19F7C615}"/>
              </a:ext>
            </a:extLst>
          </p:cNvPr>
          <p:cNvSpPr>
            <a:spLocks noGrp="1"/>
          </p:cNvSpPr>
          <p:nvPr>
            <p:ph type="sldNum" sz="quarter" idx="12"/>
          </p:nvPr>
        </p:nvSpPr>
        <p:spPr/>
        <p:txBody>
          <a:bodyPr/>
          <a:lstStyle/>
          <a:p>
            <a:fld id="{FE441683-7DD1-4133-9813-67C72D3EBED7}" type="slidenum">
              <a:rPr lang="en-US" altLang="en-US"/>
              <a:pPr/>
              <a:t>40</a:t>
            </a:fld>
            <a:endParaRPr lang="en-US" altLang="en-US"/>
          </a:p>
        </p:txBody>
      </p:sp>
      <p:sp>
        <p:nvSpPr>
          <p:cNvPr id="481282" name="Rectangle 2">
            <a:extLst>
              <a:ext uri="{FF2B5EF4-FFF2-40B4-BE49-F238E27FC236}">
                <a16:creationId xmlns:a16="http://schemas.microsoft.com/office/drawing/2014/main" id="{DA3733B6-BBFE-4762-8F61-E2A435EDA4AA}"/>
              </a:ext>
            </a:extLst>
          </p:cNvPr>
          <p:cNvSpPr>
            <a:spLocks noGrp="1" noChangeArrowheads="1"/>
          </p:cNvSpPr>
          <p:nvPr>
            <p:ph type="title"/>
          </p:nvPr>
        </p:nvSpPr>
        <p:spPr/>
        <p:txBody>
          <a:bodyPr/>
          <a:lstStyle/>
          <a:p>
            <a:r>
              <a:rPr lang="en-US" altLang="en-US"/>
              <a:t>Recovery with checkpoints</a:t>
            </a:r>
          </a:p>
        </p:txBody>
      </p:sp>
      <p:sp>
        <p:nvSpPr>
          <p:cNvPr id="481283" name="Rectangle 3">
            <a:extLst>
              <a:ext uri="{FF2B5EF4-FFF2-40B4-BE49-F238E27FC236}">
                <a16:creationId xmlns:a16="http://schemas.microsoft.com/office/drawing/2014/main" id="{9F7DEABA-0F82-4C1A-82E0-81D18F5E6BB6}"/>
              </a:ext>
            </a:extLst>
          </p:cNvPr>
          <p:cNvSpPr>
            <a:spLocks noGrp="1" noChangeArrowheads="1"/>
          </p:cNvSpPr>
          <p:nvPr>
            <p:ph type="body" idx="1"/>
          </p:nvPr>
        </p:nvSpPr>
        <p:spPr/>
        <p:txBody>
          <a:bodyPr/>
          <a:lstStyle/>
          <a:p>
            <a:pPr marL="476250" indent="-476250"/>
            <a:r>
              <a:rPr lang="en-US" altLang="en-US" sz="2500"/>
              <a:t>One way of speeding up</a:t>
            </a:r>
          </a:p>
          <a:p>
            <a:pPr marL="857250" lvl="1" indent="-400050"/>
            <a:r>
              <a:rPr lang="en-US" altLang="en-US" sz="2100"/>
              <a:t>One still have to go through all the logs to find all transactions that need to be undone</a:t>
            </a:r>
          </a:p>
          <a:p>
            <a:pPr marL="857250" lvl="1" indent="-400050"/>
            <a:r>
              <a:rPr lang="en-US" altLang="en-US" sz="2100"/>
              <a:t>To speed up, when checkpointing, one can write the list of all transactions that are active with the checkpoint</a:t>
            </a:r>
          </a:p>
          <a:p>
            <a:pPr marL="857250" lvl="1" indent="-400050"/>
            <a:r>
              <a:rPr lang="en-US" altLang="en-US" sz="2100"/>
              <a:t>i.e. &lt;checkpoint T1, T2, … Tn&gt; where Ti are all the transactions that are running at the time of checkpointing</a:t>
            </a:r>
          </a:p>
          <a:p>
            <a:pPr marL="857250" lvl="1" indent="-400050"/>
            <a:r>
              <a:rPr lang="en-US" altLang="en-US" sz="2100"/>
              <a:t>Save time in the first stage (but not necessarily in the second)</a:t>
            </a:r>
          </a:p>
          <a:p>
            <a:pPr marL="476250" indent="-476250"/>
            <a:r>
              <a:rPr lang="en-US" altLang="en-US" sz="2500"/>
              <a:t>Other optimizations to be discussed later</a:t>
            </a:r>
          </a:p>
          <a:p>
            <a:pPr marL="476250" indent="-476250"/>
            <a:endParaRPr lang="en-US" altLang="en-US" sz="25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CC633A8A-D072-42D7-9413-CE9DF65186C2}"/>
              </a:ext>
            </a:extLst>
          </p:cNvPr>
          <p:cNvSpPr>
            <a:spLocks noGrp="1"/>
          </p:cNvSpPr>
          <p:nvPr>
            <p:ph type="sldNum" sz="quarter" idx="12"/>
          </p:nvPr>
        </p:nvSpPr>
        <p:spPr/>
        <p:txBody>
          <a:bodyPr/>
          <a:lstStyle/>
          <a:p>
            <a:fld id="{157D7E9D-F286-4405-BC38-303EA6599B97}" type="slidenum">
              <a:rPr lang="en-US" altLang="en-US"/>
              <a:pPr/>
              <a:t>41</a:t>
            </a:fld>
            <a:endParaRPr lang="en-US" altLang="en-US"/>
          </a:p>
        </p:txBody>
      </p:sp>
      <p:sp>
        <p:nvSpPr>
          <p:cNvPr id="482306" name="Rectangle 2">
            <a:extLst>
              <a:ext uri="{FF2B5EF4-FFF2-40B4-BE49-F238E27FC236}">
                <a16:creationId xmlns:a16="http://schemas.microsoft.com/office/drawing/2014/main" id="{EA091EBF-7646-440E-AC4B-FCFF1BD6A26B}"/>
              </a:ext>
            </a:extLst>
          </p:cNvPr>
          <p:cNvSpPr>
            <a:spLocks noGrp="1" noChangeArrowheads="1"/>
          </p:cNvSpPr>
          <p:nvPr>
            <p:ph type="title"/>
          </p:nvPr>
        </p:nvSpPr>
        <p:spPr/>
        <p:txBody>
          <a:bodyPr/>
          <a:lstStyle/>
          <a:p>
            <a:r>
              <a:rPr lang="en-US" altLang="en-US" sz="3200"/>
              <a:t>Recovery with checkpoints -- example</a:t>
            </a:r>
          </a:p>
        </p:txBody>
      </p:sp>
      <p:sp>
        <p:nvSpPr>
          <p:cNvPr id="482307" name="Rectangle 3">
            <a:extLst>
              <a:ext uri="{FF2B5EF4-FFF2-40B4-BE49-F238E27FC236}">
                <a16:creationId xmlns:a16="http://schemas.microsoft.com/office/drawing/2014/main" id="{DC77E3BC-EA2F-4FEA-A02D-EB7E06C468EE}"/>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82308" name="Rectangle 4">
            <a:extLst>
              <a:ext uri="{FF2B5EF4-FFF2-40B4-BE49-F238E27FC236}">
                <a16:creationId xmlns:a16="http://schemas.microsoft.com/office/drawing/2014/main" id="{075AE99E-33C5-457C-A73A-A8AA915BDE47}"/>
              </a:ext>
            </a:extLst>
          </p:cNvPr>
          <p:cNvSpPr>
            <a:spLocks noGrp="1" noChangeArrowheads="1"/>
          </p:cNvSpPr>
          <p:nvPr>
            <p:ph type="body" sz="half" idx="2"/>
          </p:nvPr>
        </p:nvSpPr>
        <p:spPr/>
        <p:txBody>
          <a:bodyPr/>
          <a:lstStyle/>
          <a:p>
            <a:r>
              <a:rPr lang="en-US" altLang="en-US" sz="2500"/>
              <a:t>Consider the log on the LHS</a:t>
            </a:r>
          </a:p>
          <a:p>
            <a:r>
              <a:rPr lang="en-US" altLang="en-US" sz="2500"/>
              <a:t>First, determine which transactions need to be redo/undo</a:t>
            </a:r>
          </a:p>
          <a:p>
            <a:r>
              <a:rPr lang="en-US" altLang="en-US" sz="2500"/>
              <a:t>Initially</a:t>
            </a:r>
          </a:p>
          <a:p>
            <a:pPr lvl="1"/>
            <a:r>
              <a:rPr lang="en-US" altLang="en-US" sz="2100"/>
              <a:t>Undo = {}</a:t>
            </a:r>
          </a:p>
          <a:p>
            <a:pPr lvl="1"/>
            <a:r>
              <a:rPr lang="en-US" altLang="en-US" sz="2100"/>
              <a:t>Redo = {}</a:t>
            </a:r>
          </a:p>
          <a:p>
            <a:pPr lvl="1"/>
            <a:r>
              <a:rPr lang="en-US" altLang="en-US" sz="2100"/>
              <a:t>Done =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C33EAD05-E992-4717-97B6-C86BE237BFE8}"/>
              </a:ext>
            </a:extLst>
          </p:cNvPr>
          <p:cNvSpPr>
            <a:spLocks noGrp="1"/>
          </p:cNvSpPr>
          <p:nvPr>
            <p:ph type="sldNum" sz="quarter" idx="12"/>
          </p:nvPr>
        </p:nvSpPr>
        <p:spPr/>
        <p:txBody>
          <a:bodyPr/>
          <a:lstStyle/>
          <a:p>
            <a:fld id="{985348FD-8158-4AF7-A6EB-C59AF8493FA8}" type="slidenum">
              <a:rPr lang="en-US" altLang="en-US"/>
              <a:pPr/>
              <a:t>42</a:t>
            </a:fld>
            <a:endParaRPr lang="en-US" altLang="en-US"/>
          </a:p>
        </p:txBody>
      </p:sp>
      <p:sp>
        <p:nvSpPr>
          <p:cNvPr id="486402" name="Rectangle 2">
            <a:extLst>
              <a:ext uri="{FF2B5EF4-FFF2-40B4-BE49-F238E27FC236}">
                <a16:creationId xmlns:a16="http://schemas.microsoft.com/office/drawing/2014/main" id="{1E1CF481-FF70-425F-97CC-09C8309D87BB}"/>
              </a:ext>
            </a:extLst>
          </p:cNvPr>
          <p:cNvSpPr>
            <a:spLocks noGrp="1" noChangeArrowheads="1"/>
          </p:cNvSpPr>
          <p:nvPr>
            <p:ph type="title"/>
          </p:nvPr>
        </p:nvSpPr>
        <p:spPr/>
        <p:txBody>
          <a:bodyPr/>
          <a:lstStyle/>
          <a:p>
            <a:r>
              <a:rPr lang="en-US" altLang="en-US" sz="3200"/>
              <a:t>Recovery with checkpoints -- example</a:t>
            </a:r>
          </a:p>
        </p:txBody>
      </p:sp>
      <p:sp>
        <p:nvSpPr>
          <p:cNvPr id="486403" name="Rectangle 3">
            <a:extLst>
              <a:ext uri="{FF2B5EF4-FFF2-40B4-BE49-F238E27FC236}">
                <a16:creationId xmlns:a16="http://schemas.microsoft.com/office/drawing/2014/main" id="{8CB3A764-1F79-4A7C-9DB4-E1B69D31776D}"/>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solidFill>
                  <a:srgbClr val="FF3399"/>
                </a:solidFill>
              </a:rPr>
              <a:t>&lt;commit T1&gt;</a:t>
            </a:r>
          </a:p>
          <a:p>
            <a:pPr marL="476250" indent="-476250">
              <a:buFont typeface="Wingdings" panose="05000000000000000000" pitchFamily="2" charset="2"/>
              <a:buNone/>
            </a:pPr>
            <a:r>
              <a:rPr lang="en-US" altLang="en-US" sz="1800"/>
              <a:t>System crashes!</a:t>
            </a:r>
          </a:p>
        </p:txBody>
      </p:sp>
      <p:sp>
        <p:nvSpPr>
          <p:cNvPr id="486404" name="Rectangle 4">
            <a:extLst>
              <a:ext uri="{FF2B5EF4-FFF2-40B4-BE49-F238E27FC236}">
                <a16:creationId xmlns:a16="http://schemas.microsoft.com/office/drawing/2014/main" id="{48E514E1-F564-4D2D-8776-B5B7D5A72B34}"/>
              </a:ext>
            </a:extLst>
          </p:cNvPr>
          <p:cNvSpPr>
            <a:spLocks noGrp="1" noChangeArrowheads="1"/>
          </p:cNvSpPr>
          <p:nvPr>
            <p:ph type="body" sz="half" idx="2"/>
          </p:nvPr>
        </p:nvSpPr>
        <p:spPr/>
        <p:txBody>
          <a:bodyPr/>
          <a:lstStyle/>
          <a:p>
            <a:r>
              <a:rPr lang="en-US" altLang="en-US" sz="2500"/>
              <a:t>T1 commits after checkpoint</a:t>
            </a:r>
          </a:p>
          <a:p>
            <a:r>
              <a:rPr lang="en-US" altLang="en-US" sz="2500"/>
              <a:t>Add T1 to redo</a:t>
            </a:r>
          </a:p>
          <a:p>
            <a:pPr lvl="1"/>
            <a:r>
              <a:rPr lang="en-US" altLang="en-US" sz="2100"/>
              <a:t>Undo = {}</a:t>
            </a:r>
          </a:p>
          <a:p>
            <a:pPr lvl="1"/>
            <a:r>
              <a:rPr lang="en-US" altLang="en-US" sz="2100"/>
              <a:t>Redo = {T1}</a:t>
            </a:r>
          </a:p>
          <a:p>
            <a:pPr lvl="1"/>
            <a:r>
              <a:rPr lang="en-US" altLang="en-US" sz="2100"/>
              <a:t>Done =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6BDDE67B-F848-4AFB-8266-A17B52C5B403}"/>
              </a:ext>
            </a:extLst>
          </p:cNvPr>
          <p:cNvSpPr>
            <a:spLocks noGrp="1"/>
          </p:cNvSpPr>
          <p:nvPr>
            <p:ph type="sldNum" sz="quarter" idx="12"/>
          </p:nvPr>
        </p:nvSpPr>
        <p:spPr/>
        <p:txBody>
          <a:bodyPr/>
          <a:lstStyle/>
          <a:p>
            <a:fld id="{0323DA40-DD16-49B3-9650-D048076AEE6C}" type="slidenum">
              <a:rPr lang="en-US" altLang="en-US"/>
              <a:pPr/>
              <a:t>43</a:t>
            </a:fld>
            <a:endParaRPr lang="en-US" altLang="en-US"/>
          </a:p>
        </p:txBody>
      </p:sp>
      <p:sp>
        <p:nvSpPr>
          <p:cNvPr id="487426" name="Rectangle 2">
            <a:extLst>
              <a:ext uri="{FF2B5EF4-FFF2-40B4-BE49-F238E27FC236}">
                <a16:creationId xmlns:a16="http://schemas.microsoft.com/office/drawing/2014/main" id="{A6D0FD5F-9F52-47A8-BAE0-CE66EDF6B3C1}"/>
              </a:ext>
            </a:extLst>
          </p:cNvPr>
          <p:cNvSpPr>
            <a:spLocks noGrp="1" noChangeArrowheads="1"/>
          </p:cNvSpPr>
          <p:nvPr>
            <p:ph type="title"/>
          </p:nvPr>
        </p:nvSpPr>
        <p:spPr/>
        <p:txBody>
          <a:bodyPr/>
          <a:lstStyle/>
          <a:p>
            <a:r>
              <a:rPr lang="en-US" altLang="en-US" sz="3200"/>
              <a:t>Recovery with checkpoints -- example</a:t>
            </a:r>
          </a:p>
        </p:txBody>
      </p:sp>
      <p:sp>
        <p:nvSpPr>
          <p:cNvPr id="487427" name="Rectangle 3">
            <a:extLst>
              <a:ext uri="{FF2B5EF4-FFF2-40B4-BE49-F238E27FC236}">
                <a16:creationId xmlns:a16="http://schemas.microsoft.com/office/drawing/2014/main" id="{5C8E21FE-7434-4667-889D-487EBD0BB7D0}"/>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solidFill>
                  <a:srgbClr val="FF3399"/>
                </a:solidFill>
              </a:rPr>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87428" name="Rectangle 4">
            <a:extLst>
              <a:ext uri="{FF2B5EF4-FFF2-40B4-BE49-F238E27FC236}">
                <a16:creationId xmlns:a16="http://schemas.microsoft.com/office/drawing/2014/main" id="{DD4654DB-681D-4D31-9A4F-EA4DEFC0AA8E}"/>
              </a:ext>
            </a:extLst>
          </p:cNvPr>
          <p:cNvSpPr>
            <a:spLocks noGrp="1" noChangeArrowheads="1"/>
          </p:cNvSpPr>
          <p:nvPr>
            <p:ph type="body" sz="half" idx="2"/>
          </p:nvPr>
        </p:nvSpPr>
        <p:spPr/>
        <p:txBody>
          <a:bodyPr/>
          <a:lstStyle/>
          <a:p>
            <a:r>
              <a:rPr lang="en-US" altLang="en-US" sz="2500"/>
              <a:t>T2 active but not  committed</a:t>
            </a:r>
          </a:p>
          <a:p>
            <a:r>
              <a:rPr lang="en-US" altLang="en-US" sz="2500"/>
              <a:t>Add T2 to undo</a:t>
            </a:r>
          </a:p>
          <a:p>
            <a:pPr lvl="1"/>
            <a:r>
              <a:rPr lang="en-US" altLang="en-US" sz="2100"/>
              <a:t>Undo = {T2}</a:t>
            </a:r>
          </a:p>
          <a:p>
            <a:pPr lvl="1"/>
            <a:r>
              <a:rPr lang="en-US" altLang="en-US" sz="2100"/>
              <a:t>Redo = {T1}</a:t>
            </a:r>
          </a:p>
          <a:p>
            <a:pPr lvl="1"/>
            <a:r>
              <a:rPr lang="en-US" altLang="en-US" sz="2100"/>
              <a:t>Done =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1D7D4F56-D84E-4CC8-9E6F-A80670ED7D8D}"/>
              </a:ext>
            </a:extLst>
          </p:cNvPr>
          <p:cNvSpPr>
            <a:spLocks noGrp="1"/>
          </p:cNvSpPr>
          <p:nvPr>
            <p:ph type="sldNum" sz="quarter" idx="12"/>
          </p:nvPr>
        </p:nvSpPr>
        <p:spPr/>
        <p:txBody>
          <a:bodyPr/>
          <a:lstStyle/>
          <a:p>
            <a:fld id="{2BF3DBCE-F3B3-487E-94F4-395B9CFE4F25}" type="slidenum">
              <a:rPr lang="en-US" altLang="en-US"/>
              <a:pPr/>
              <a:t>44</a:t>
            </a:fld>
            <a:endParaRPr lang="en-US" altLang="en-US"/>
          </a:p>
        </p:txBody>
      </p:sp>
      <p:sp>
        <p:nvSpPr>
          <p:cNvPr id="488450" name="Rectangle 2">
            <a:extLst>
              <a:ext uri="{FF2B5EF4-FFF2-40B4-BE49-F238E27FC236}">
                <a16:creationId xmlns:a16="http://schemas.microsoft.com/office/drawing/2014/main" id="{A95183B8-87A5-4EA4-B624-81852E63581F}"/>
              </a:ext>
            </a:extLst>
          </p:cNvPr>
          <p:cNvSpPr>
            <a:spLocks noGrp="1" noChangeArrowheads="1"/>
          </p:cNvSpPr>
          <p:nvPr>
            <p:ph type="title"/>
          </p:nvPr>
        </p:nvSpPr>
        <p:spPr/>
        <p:txBody>
          <a:bodyPr/>
          <a:lstStyle/>
          <a:p>
            <a:r>
              <a:rPr lang="en-US" altLang="en-US" sz="3200"/>
              <a:t>Recovery with checkpoints -- example</a:t>
            </a:r>
          </a:p>
        </p:txBody>
      </p:sp>
      <p:sp>
        <p:nvSpPr>
          <p:cNvPr id="488451" name="Rectangle 3">
            <a:extLst>
              <a:ext uri="{FF2B5EF4-FFF2-40B4-BE49-F238E27FC236}">
                <a16:creationId xmlns:a16="http://schemas.microsoft.com/office/drawing/2014/main" id="{AD4165F9-321C-4BBC-9EDF-DA8B95718D1C}"/>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solidFill>
                  <a:srgbClr val="CC0000"/>
                </a:solidFill>
              </a:rPr>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88452" name="Rectangle 4">
            <a:extLst>
              <a:ext uri="{FF2B5EF4-FFF2-40B4-BE49-F238E27FC236}">
                <a16:creationId xmlns:a16="http://schemas.microsoft.com/office/drawing/2014/main" id="{6B0A48FB-BAB0-4357-A10E-40F981A975D9}"/>
              </a:ext>
            </a:extLst>
          </p:cNvPr>
          <p:cNvSpPr>
            <a:spLocks noGrp="1" noChangeArrowheads="1"/>
          </p:cNvSpPr>
          <p:nvPr>
            <p:ph type="body" sz="half" idx="2"/>
          </p:nvPr>
        </p:nvSpPr>
        <p:spPr/>
        <p:txBody>
          <a:bodyPr/>
          <a:lstStyle/>
          <a:p>
            <a:r>
              <a:rPr lang="en-US" altLang="en-US" sz="2500"/>
              <a:t>T1 already in Redo list</a:t>
            </a:r>
          </a:p>
          <a:p>
            <a:pPr lvl="1"/>
            <a:r>
              <a:rPr lang="en-US" altLang="en-US" sz="2100"/>
              <a:t>Undo = {T2}</a:t>
            </a:r>
          </a:p>
          <a:p>
            <a:pPr lvl="1"/>
            <a:r>
              <a:rPr lang="en-US" altLang="en-US" sz="2100"/>
              <a:t>Redo = {T1}</a:t>
            </a:r>
          </a:p>
          <a:p>
            <a:pPr lvl="1"/>
            <a:r>
              <a:rPr lang="en-US" altLang="en-US" sz="2100"/>
              <a:t>Done =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73179AC9-FD78-42C5-A782-75BDC447C18F}"/>
              </a:ext>
            </a:extLst>
          </p:cNvPr>
          <p:cNvSpPr>
            <a:spLocks noGrp="1"/>
          </p:cNvSpPr>
          <p:nvPr>
            <p:ph type="sldNum" sz="quarter" idx="12"/>
          </p:nvPr>
        </p:nvSpPr>
        <p:spPr/>
        <p:txBody>
          <a:bodyPr/>
          <a:lstStyle/>
          <a:p>
            <a:fld id="{8253BDD4-3CD5-4C2B-8836-7CBFB4D869BD}" type="slidenum">
              <a:rPr lang="en-US" altLang="en-US"/>
              <a:pPr/>
              <a:t>45</a:t>
            </a:fld>
            <a:endParaRPr lang="en-US" altLang="en-US"/>
          </a:p>
        </p:txBody>
      </p:sp>
      <p:sp>
        <p:nvSpPr>
          <p:cNvPr id="489474" name="Rectangle 2">
            <a:extLst>
              <a:ext uri="{FF2B5EF4-FFF2-40B4-BE49-F238E27FC236}">
                <a16:creationId xmlns:a16="http://schemas.microsoft.com/office/drawing/2014/main" id="{01C3EA68-A8B2-4F35-88D6-A6D38BB2AC2B}"/>
              </a:ext>
            </a:extLst>
          </p:cNvPr>
          <p:cNvSpPr>
            <a:spLocks noGrp="1" noChangeArrowheads="1"/>
          </p:cNvSpPr>
          <p:nvPr>
            <p:ph type="title"/>
          </p:nvPr>
        </p:nvSpPr>
        <p:spPr/>
        <p:txBody>
          <a:bodyPr/>
          <a:lstStyle/>
          <a:p>
            <a:r>
              <a:rPr lang="en-US" altLang="en-US" sz="3200"/>
              <a:t>Recovery with checkpoints -- example</a:t>
            </a:r>
          </a:p>
        </p:txBody>
      </p:sp>
      <p:sp>
        <p:nvSpPr>
          <p:cNvPr id="489475" name="Rectangle 3">
            <a:extLst>
              <a:ext uri="{FF2B5EF4-FFF2-40B4-BE49-F238E27FC236}">
                <a16:creationId xmlns:a16="http://schemas.microsoft.com/office/drawing/2014/main" id="{23EAF47B-B9E4-422E-8B17-036804B1049B}"/>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solidFill>
                  <a:srgbClr val="CC0000"/>
                </a:solidFill>
              </a:rPr>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89476" name="Rectangle 4">
            <a:extLst>
              <a:ext uri="{FF2B5EF4-FFF2-40B4-BE49-F238E27FC236}">
                <a16:creationId xmlns:a16="http://schemas.microsoft.com/office/drawing/2014/main" id="{0977564E-BDBA-4FDA-87E3-F3CC82CFD949}"/>
              </a:ext>
            </a:extLst>
          </p:cNvPr>
          <p:cNvSpPr>
            <a:spLocks noGrp="1" noChangeArrowheads="1"/>
          </p:cNvSpPr>
          <p:nvPr>
            <p:ph type="body" sz="half" idx="2"/>
          </p:nvPr>
        </p:nvSpPr>
        <p:spPr/>
        <p:txBody>
          <a:bodyPr/>
          <a:lstStyle/>
          <a:p>
            <a:r>
              <a:rPr lang="en-US" altLang="en-US" sz="2500"/>
              <a:t>Checkpoint reached</a:t>
            </a:r>
          </a:p>
          <a:p>
            <a:r>
              <a:rPr lang="en-US" altLang="en-US" sz="2500"/>
              <a:t>T4 added to undo</a:t>
            </a:r>
          </a:p>
          <a:p>
            <a:pPr lvl="1"/>
            <a:r>
              <a:rPr lang="en-US" altLang="en-US" sz="2100"/>
              <a:t>Undo = {T2, T4}</a:t>
            </a:r>
          </a:p>
          <a:p>
            <a:pPr lvl="1"/>
            <a:r>
              <a:rPr lang="en-US" altLang="en-US" sz="2100"/>
              <a:t>Redo = {T1}</a:t>
            </a:r>
          </a:p>
          <a:p>
            <a:pPr lvl="1"/>
            <a:r>
              <a:rPr lang="en-US" altLang="en-US" sz="2100"/>
              <a:t>Done = {}</a:t>
            </a:r>
          </a:p>
          <a:p>
            <a:r>
              <a:rPr lang="en-US" altLang="en-US" sz="2500"/>
              <a:t>All the necessary transactions discovered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BDDEA731-032B-430C-A750-33A35EFC3D1E}"/>
              </a:ext>
            </a:extLst>
          </p:cNvPr>
          <p:cNvSpPr>
            <a:spLocks noGrp="1"/>
          </p:cNvSpPr>
          <p:nvPr>
            <p:ph type="sldNum" sz="quarter" idx="12"/>
          </p:nvPr>
        </p:nvSpPr>
        <p:spPr/>
        <p:txBody>
          <a:bodyPr/>
          <a:lstStyle/>
          <a:p>
            <a:fld id="{BC9423DB-4798-4DB8-AF9D-110B58E7BACD}" type="slidenum">
              <a:rPr lang="en-US" altLang="en-US"/>
              <a:pPr/>
              <a:t>46</a:t>
            </a:fld>
            <a:endParaRPr lang="en-US" altLang="en-US"/>
          </a:p>
        </p:txBody>
      </p:sp>
      <p:sp>
        <p:nvSpPr>
          <p:cNvPr id="490498" name="Rectangle 2">
            <a:extLst>
              <a:ext uri="{FF2B5EF4-FFF2-40B4-BE49-F238E27FC236}">
                <a16:creationId xmlns:a16="http://schemas.microsoft.com/office/drawing/2014/main" id="{80871EF5-2A38-43C3-82E7-238030F6C4AF}"/>
              </a:ext>
            </a:extLst>
          </p:cNvPr>
          <p:cNvSpPr>
            <a:spLocks noGrp="1" noChangeArrowheads="1"/>
          </p:cNvSpPr>
          <p:nvPr>
            <p:ph type="title"/>
          </p:nvPr>
        </p:nvSpPr>
        <p:spPr/>
        <p:txBody>
          <a:bodyPr/>
          <a:lstStyle/>
          <a:p>
            <a:r>
              <a:rPr lang="en-US" altLang="en-US" sz="3200"/>
              <a:t>Recovery with checkpoints -- example</a:t>
            </a:r>
          </a:p>
        </p:txBody>
      </p:sp>
      <p:sp>
        <p:nvSpPr>
          <p:cNvPr id="490499" name="Rectangle 3">
            <a:extLst>
              <a:ext uri="{FF2B5EF4-FFF2-40B4-BE49-F238E27FC236}">
                <a16:creationId xmlns:a16="http://schemas.microsoft.com/office/drawing/2014/main" id="{9D6B3F7B-EC3C-45E2-9F91-5411F63B05C7}"/>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solidFill>
                  <a:srgbClr val="CC0000"/>
                </a:solidFill>
              </a:rPr>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90500" name="Rectangle 4">
            <a:extLst>
              <a:ext uri="{FF2B5EF4-FFF2-40B4-BE49-F238E27FC236}">
                <a16:creationId xmlns:a16="http://schemas.microsoft.com/office/drawing/2014/main" id="{0D336011-75AE-4228-A3C9-D3CC8B0961FE}"/>
              </a:ext>
            </a:extLst>
          </p:cNvPr>
          <p:cNvSpPr>
            <a:spLocks noGrp="1" noChangeArrowheads="1"/>
          </p:cNvSpPr>
          <p:nvPr>
            <p:ph type="body" sz="half" idx="2"/>
          </p:nvPr>
        </p:nvSpPr>
        <p:spPr/>
        <p:txBody>
          <a:bodyPr/>
          <a:lstStyle/>
          <a:p>
            <a:r>
              <a:rPr lang="en-US" altLang="en-US" sz="2500"/>
              <a:t>Notice that T3 does not need to be redo because T3 is committed before checkpoint</a:t>
            </a:r>
          </a:p>
          <a:p>
            <a:r>
              <a:rPr lang="en-US" altLang="en-US" sz="2500"/>
              <a:t>Thus all the pages T3 changes is forced onto the disk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13C24476-F99D-4D35-B086-DB672E1780F0}"/>
              </a:ext>
            </a:extLst>
          </p:cNvPr>
          <p:cNvSpPr>
            <a:spLocks noGrp="1"/>
          </p:cNvSpPr>
          <p:nvPr>
            <p:ph type="sldNum" sz="quarter" idx="12"/>
          </p:nvPr>
        </p:nvSpPr>
        <p:spPr/>
        <p:txBody>
          <a:bodyPr/>
          <a:lstStyle/>
          <a:p>
            <a:fld id="{FBDDC871-9F91-445E-B2D2-548EB7436F0D}" type="slidenum">
              <a:rPr lang="en-US" altLang="en-US"/>
              <a:pPr/>
              <a:t>47</a:t>
            </a:fld>
            <a:endParaRPr lang="en-US" altLang="en-US"/>
          </a:p>
        </p:txBody>
      </p:sp>
      <p:sp>
        <p:nvSpPr>
          <p:cNvPr id="491522" name="Rectangle 2">
            <a:extLst>
              <a:ext uri="{FF2B5EF4-FFF2-40B4-BE49-F238E27FC236}">
                <a16:creationId xmlns:a16="http://schemas.microsoft.com/office/drawing/2014/main" id="{510F6BF3-E37E-4F4F-A2FF-D772206E8985}"/>
              </a:ext>
            </a:extLst>
          </p:cNvPr>
          <p:cNvSpPr>
            <a:spLocks noGrp="1" noChangeArrowheads="1"/>
          </p:cNvSpPr>
          <p:nvPr>
            <p:ph type="title"/>
          </p:nvPr>
        </p:nvSpPr>
        <p:spPr/>
        <p:txBody>
          <a:bodyPr/>
          <a:lstStyle/>
          <a:p>
            <a:r>
              <a:rPr lang="en-US" altLang="en-US" sz="3200"/>
              <a:t>Recovery with checkpoints -- example</a:t>
            </a:r>
          </a:p>
        </p:txBody>
      </p:sp>
      <p:sp>
        <p:nvSpPr>
          <p:cNvPr id="491523" name="Rectangle 3">
            <a:extLst>
              <a:ext uri="{FF2B5EF4-FFF2-40B4-BE49-F238E27FC236}">
                <a16:creationId xmlns:a16="http://schemas.microsoft.com/office/drawing/2014/main" id="{855B5F51-E744-4FB1-B850-4BC4DF955D67}"/>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91524" name="Rectangle 4">
            <a:extLst>
              <a:ext uri="{FF2B5EF4-FFF2-40B4-BE49-F238E27FC236}">
                <a16:creationId xmlns:a16="http://schemas.microsoft.com/office/drawing/2014/main" id="{9AAA2A9C-F7A1-4D9D-906F-917753830C3F}"/>
              </a:ext>
            </a:extLst>
          </p:cNvPr>
          <p:cNvSpPr>
            <a:spLocks noGrp="1" noChangeArrowheads="1"/>
          </p:cNvSpPr>
          <p:nvPr>
            <p:ph type="body" sz="half" idx="2"/>
          </p:nvPr>
        </p:nvSpPr>
        <p:spPr/>
        <p:txBody>
          <a:bodyPr/>
          <a:lstStyle/>
          <a:p>
            <a:r>
              <a:rPr lang="en-US" altLang="en-US" sz="2500"/>
              <a:t>Step 2 : Undo</a:t>
            </a:r>
          </a:p>
          <a:p>
            <a:r>
              <a:rPr lang="en-US" altLang="en-US" sz="2500"/>
              <a:t>T2, T4 need to be undone</a:t>
            </a:r>
          </a:p>
          <a:p>
            <a:r>
              <a:rPr lang="en-US" altLang="en-US" sz="2500"/>
              <a:t>Undo are done backwards</a:t>
            </a:r>
          </a:p>
          <a:p>
            <a:r>
              <a:rPr lang="en-US" altLang="en-US" sz="2500"/>
              <a:t>Read log backwards until the &lt;start T&gt; for all transactions to be undone reached</a:t>
            </a:r>
          </a:p>
          <a:p>
            <a:endParaRPr lang="en-US"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491523">
                                            <p:txEl>
                                              <p:pRg st="11" end="11"/>
                                            </p:txEl>
                                          </p:spTgt>
                                        </p:tgtEl>
                                        <p:attrNameLst>
                                          <p:attrName>style.color</p:attrName>
                                        </p:attrNameLst>
                                      </p:cBhvr>
                                      <p:to>
                                        <a:srgbClr val="CC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491523">
                                            <p:txEl>
                                              <p:pRg st="11" end="11"/>
                                            </p:txEl>
                                          </p:spTgt>
                                        </p:tgtEl>
                                        <p:attrNameLst>
                                          <p:attrName>style.color</p:attrName>
                                        </p:attrNameLst>
                                      </p:cBhvr>
                                      <p:to>
                                        <a:schemeClr val="tx1"/>
                                      </p:to>
                                    </p:animClr>
                                  </p:childTnLst>
                                </p:cTn>
                              </p:par>
                              <p:par>
                                <p:cTn id="11" presetID="3" presetClass="emph" presetSubtype="2" fill="hold" nodeType="withEffect">
                                  <p:stCondLst>
                                    <p:cond delay="0"/>
                                  </p:stCondLst>
                                  <p:childTnLst>
                                    <p:animClr clrSpc="rgb" dir="cw">
                                      <p:cBhvr override="childStyle">
                                        <p:cTn id="12" dur="2000" fill="hold"/>
                                        <p:tgtEl>
                                          <p:spTgt spid="491523">
                                            <p:txEl>
                                              <p:pRg st="8" end="8"/>
                                            </p:txEl>
                                          </p:spTgt>
                                        </p:tgtEl>
                                        <p:attrNameLst>
                                          <p:attrName>style.color</p:attrName>
                                        </p:attrNameLst>
                                      </p:cBhvr>
                                      <p:to>
                                        <a:srgbClr val="CC0000"/>
                                      </p:to>
                                    </p:animClr>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nodeType="clickEffect">
                                  <p:stCondLst>
                                    <p:cond delay="0"/>
                                  </p:stCondLst>
                                  <p:childTnLst>
                                    <p:animClr clrSpc="rgb" dir="cw">
                                      <p:cBhvr override="childStyle">
                                        <p:cTn id="16" dur="2000" fill="hold"/>
                                        <p:tgtEl>
                                          <p:spTgt spid="491523">
                                            <p:txEl>
                                              <p:pRg st="8" end="8"/>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2000" fill="hold"/>
                                        <p:tgtEl>
                                          <p:spTgt spid="491523">
                                            <p:txEl>
                                              <p:pRg st="7" end="7"/>
                                            </p:txEl>
                                          </p:spTgt>
                                        </p:tgtEl>
                                        <p:attrNameLst>
                                          <p:attrName>style.color</p:attrName>
                                        </p:attrNameLst>
                                      </p:cBhvr>
                                      <p:to>
                                        <a:srgbClr val="CC0000"/>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nodeType="clickEffect">
                                  <p:stCondLst>
                                    <p:cond delay="0"/>
                                  </p:stCondLst>
                                  <p:childTnLst>
                                    <p:animClr clrSpc="rgb" dir="cw">
                                      <p:cBhvr override="childStyle">
                                        <p:cTn id="22" dur="2000" fill="hold"/>
                                        <p:tgtEl>
                                          <p:spTgt spid="491523">
                                            <p:txEl>
                                              <p:pRg st="7" end="7"/>
                                            </p:txEl>
                                          </p:spTgt>
                                        </p:tgtEl>
                                        <p:attrNameLst>
                                          <p:attrName>style.color</p:attrName>
                                        </p:attrNameLst>
                                      </p:cBhvr>
                                      <p:to>
                                        <a:schemeClr val="tx1"/>
                                      </p:to>
                                    </p:animClr>
                                  </p:childTnLst>
                                </p:cTn>
                              </p:par>
                              <p:par>
                                <p:cTn id="23" presetID="3" presetClass="emph" presetSubtype="2" fill="hold" nodeType="withEffect">
                                  <p:stCondLst>
                                    <p:cond delay="0"/>
                                  </p:stCondLst>
                                  <p:childTnLst>
                                    <p:animClr clrSpc="rgb" dir="cw">
                                      <p:cBhvr override="childStyle">
                                        <p:cTn id="24" dur="2000" fill="hold"/>
                                        <p:tgtEl>
                                          <p:spTgt spid="491523">
                                            <p:txEl>
                                              <p:pRg st="2" end="2"/>
                                            </p:txEl>
                                          </p:spTgt>
                                        </p:tgtEl>
                                        <p:attrNameLst>
                                          <p:attrName>style.color</p:attrName>
                                        </p:attrNameLst>
                                      </p:cBhvr>
                                      <p:to>
                                        <a:srgbClr val="CC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0EA4ADEC-B3BE-43FF-A80E-2A0C1C0B4468}"/>
              </a:ext>
            </a:extLst>
          </p:cNvPr>
          <p:cNvSpPr>
            <a:spLocks noGrp="1"/>
          </p:cNvSpPr>
          <p:nvPr>
            <p:ph type="sldNum" sz="quarter" idx="12"/>
          </p:nvPr>
        </p:nvSpPr>
        <p:spPr/>
        <p:txBody>
          <a:bodyPr/>
          <a:lstStyle/>
          <a:p>
            <a:fld id="{886381B3-C41C-4A37-BAE3-2D19F655BCA5}" type="slidenum">
              <a:rPr lang="en-US" altLang="en-US"/>
              <a:pPr/>
              <a:t>48</a:t>
            </a:fld>
            <a:endParaRPr lang="en-US" altLang="en-US"/>
          </a:p>
        </p:txBody>
      </p:sp>
      <p:sp>
        <p:nvSpPr>
          <p:cNvPr id="492546" name="Rectangle 2">
            <a:extLst>
              <a:ext uri="{FF2B5EF4-FFF2-40B4-BE49-F238E27FC236}">
                <a16:creationId xmlns:a16="http://schemas.microsoft.com/office/drawing/2014/main" id="{49FFD6AC-14BD-4D99-9329-4B1AC3D5A948}"/>
              </a:ext>
            </a:extLst>
          </p:cNvPr>
          <p:cNvSpPr>
            <a:spLocks noGrp="1" noChangeArrowheads="1"/>
          </p:cNvSpPr>
          <p:nvPr>
            <p:ph type="title"/>
          </p:nvPr>
        </p:nvSpPr>
        <p:spPr/>
        <p:txBody>
          <a:bodyPr/>
          <a:lstStyle/>
          <a:p>
            <a:r>
              <a:rPr lang="en-US" altLang="en-US" sz="3200"/>
              <a:t>Recovery with checkpoints -- example</a:t>
            </a:r>
          </a:p>
        </p:txBody>
      </p:sp>
      <p:sp>
        <p:nvSpPr>
          <p:cNvPr id="492547" name="Rectangle 3">
            <a:extLst>
              <a:ext uri="{FF2B5EF4-FFF2-40B4-BE49-F238E27FC236}">
                <a16:creationId xmlns:a16="http://schemas.microsoft.com/office/drawing/2014/main" id="{F2D046C5-B227-4507-B0B3-9CBEA4FB0D32}"/>
              </a:ext>
            </a:extLst>
          </p:cNvPr>
          <p:cNvSpPr>
            <a:spLocks noGrp="1" noChangeArrowheads="1"/>
          </p:cNvSpPr>
          <p:nvPr>
            <p:ph type="body" sz="half" idx="1"/>
          </p:nvPr>
        </p:nvSpPr>
        <p:spPr/>
        <p:txBody>
          <a:bodyPr>
            <a:normAutofit fontScale="92500" lnSpcReduction="20000"/>
          </a:bodyPr>
          <a:lstStyle/>
          <a:p>
            <a:pPr marL="476250" indent="-476250">
              <a:buFont typeface="Wingdings" panose="05000000000000000000" pitchFamily="2" charset="2"/>
              <a:buAutoNum type="arabicPeriod"/>
            </a:pPr>
            <a:r>
              <a:rPr lang="en-US" altLang="en-US" sz="1800"/>
              <a:t>&lt;start T1&gt;</a:t>
            </a:r>
          </a:p>
          <a:p>
            <a:pPr marL="476250" indent="-476250">
              <a:buFont typeface="Wingdings" panose="05000000000000000000" pitchFamily="2" charset="2"/>
              <a:buAutoNum type="arabicPeriod"/>
            </a:pPr>
            <a:r>
              <a:rPr lang="en-US" altLang="en-US" sz="1800"/>
              <a:t>&lt;T1 write X, 30, 40&gt;</a:t>
            </a:r>
          </a:p>
          <a:p>
            <a:pPr marL="476250" indent="-476250">
              <a:buFont typeface="Wingdings" panose="05000000000000000000" pitchFamily="2" charset="2"/>
              <a:buAutoNum type="arabicPeriod"/>
            </a:pPr>
            <a:r>
              <a:rPr lang="en-US" altLang="en-US" sz="1800"/>
              <a:t>&lt;start T2&gt;</a:t>
            </a:r>
          </a:p>
          <a:p>
            <a:pPr marL="476250" indent="-476250">
              <a:buFont typeface="Wingdings" panose="05000000000000000000" pitchFamily="2" charset="2"/>
              <a:buAutoNum type="arabicPeriod"/>
            </a:pPr>
            <a:r>
              <a:rPr lang="en-US" altLang="en-US" sz="1800"/>
              <a:t>&lt;T1 write Y, 40, 50&gt;</a:t>
            </a:r>
          </a:p>
          <a:p>
            <a:pPr marL="476250" indent="-476250">
              <a:buFont typeface="Wingdings" panose="05000000000000000000" pitchFamily="2" charset="2"/>
              <a:buAutoNum type="arabicPeriod"/>
            </a:pPr>
            <a:r>
              <a:rPr lang="en-US" altLang="en-US" sz="1800"/>
              <a:t>&lt;start T3&gt;</a:t>
            </a:r>
          </a:p>
          <a:p>
            <a:pPr marL="476250" indent="-476250">
              <a:buFont typeface="Wingdings" panose="05000000000000000000" pitchFamily="2" charset="2"/>
              <a:buAutoNum type="arabicPeriod"/>
            </a:pPr>
            <a:r>
              <a:rPr lang="en-US" altLang="en-US" sz="1800"/>
              <a:t>&lt;T3 write Z, 8, 30&gt;</a:t>
            </a:r>
          </a:p>
          <a:p>
            <a:pPr marL="476250" indent="-476250">
              <a:buFont typeface="Wingdings" panose="05000000000000000000" pitchFamily="2" charset="2"/>
              <a:buAutoNum type="arabicPeriod"/>
            </a:pPr>
            <a:r>
              <a:rPr lang="en-US" altLang="en-US" sz="1800"/>
              <a:t>&lt;commit T3&gt;</a:t>
            </a:r>
          </a:p>
          <a:p>
            <a:pPr marL="476250" indent="-476250">
              <a:buFont typeface="Wingdings" panose="05000000000000000000" pitchFamily="2" charset="2"/>
              <a:buAutoNum type="arabicPeriod"/>
            </a:pPr>
            <a:r>
              <a:rPr lang="en-US" altLang="en-US" sz="1800"/>
              <a:t>&lt;start T4&gt; </a:t>
            </a:r>
          </a:p>
          <a:p>
            <a:pPr marL="476250" indent="-476250">
              <a:buFont typeface="Wingdings" panose="05000000000000000000" pitchFamily="2" charset="2"/>
              <a:buAutoNum type="arabicPeriod"/>
            </a:pPr>
            <a:r>
              <a:rPr lang="en-US" altLang="en-US" sz="1800"/>
              <a:t>&lt;T4 write A 10, 5&gt;</a:t>
            </a:r>
          </a:p>
          <a:p>
            <a:pPr marL="476250" indent="-476250">
              <a:buFont typeface="Wingdings" panose="05000000000000000000" pitchFamily="2" charset="2"/>
              <a:buAutoNum type="arabicPeriod"/>
            </a:pPr>
            <a:r>
              <a:rPr lang="en-US" altLang="en-US" sz="1800"/>
              <a:t>&lt;checkpoint T1, T2, T4&gt;</a:t>
            </a:r>
          </a:p>
          <a:p>
            <a:pPr marL="476250" indent="-476250">
              <a:buFont typeface="Wingdings" panose="05000000000000000000" pitchFamily="2" charset="2"/>
              <a:buAutoNum type="arabicPeriod"/>
            </a:pPr>
            <a:r>
              <a:rPr lang="en-US" altLang="en-US" sz="1800"/>
              <a:t>&lt;T1 write Z 30, 10&gt;</a:t>
            </a:r>
          </a:p>
          <a:p>
            <a:pPr marL="476250" indent="-476250">
              <a:buFont typeface="Wingdings" panose="05000000000000000000" pitchFamily="2" charset="2"/>
              <a:buAutoNum type="arabicPeriod"/>
            </a:pPr>
            <a:r>
              <a:rPr lang="en-US" altLang="en-US" sz="1800"/>
              <a:t>&lt;T2 write W 50, 9&gt;</a:t>
            </a:r>
          </a:p>
          <a:p>
            <a:pPr marL="476250" indent="-476250">
              <a:buFont typeface="Wingdings" panose="05000000000000000000" pitchFamily="2" charset="2"/>
              <a:buAutoNum type="arabicPeriod"/>
            </a:pPr>
            <a:r>
              <a:rPr lang="en-US" altLang="en-US" sz="1800"/>
              <a:t>&lt;commit T1&gt;</a:t>
            </a:r>
          </a:p>
          <a:p>
            <a:pPr marL="476250" indent="-476250">
              <a:buFont typeface="Wingdings" panose="05000000000000000000" pitchFamily="2" charset="2"/>
              <a:buNone/>
            </a:pPr>
            <a:r>
              <a:rPr lang="en-US" altLang="en-US" sz="1800"/>
              <a:t>System crashes!</a:t>
            </a:r>
          </a:p>
        </p:txBody>
      </p:sp>
      <p:sp>
        <p:nvSpPr>
          <p:cNvPr id="492548" name="Rectangle 4">
            <a:extLst>
              <a:ext uri="{FF2B5EF4-FFF2-40B4-BE49-F238E27FC236}">
                <a16:creationId xmlns:a16="http://schemas.microsoft.com/office/drawing/2014/main" id="{5E40087F-349C-4EA1-8892-24CBD1D0209B}"/>
              </a:ext>
            </a:extLst>
          </p:cNvPr>
          <p:cNvSpPr>
            <a:spLocks noGrp="1" noChangeArrowheads="1"/>
          </p:cNvSpPr>
          <p:nvPr>
            <p:ph type="body" sz="half" idx="2"/>
          </p:nvPr>
        </p:nvSpPr>
        <p:spPr/>
        <p:txBody>
          <a:bodyPr/>
          <a:lstStyle/>
          <a:p>
            <a:r>
              <a:rPr lang="en-US" altLang="en-US" sz="2500"/>
              <a:t>Step 3 : Redo</a:t>
            </a:r>
          </a:p>
          <a:p>
            <a:r>
              <a:rPr lang="en-US" altLang="en-US" sz="2500"/>
              <a:t>T1 needed to be redo</a:t>
            </a:r>
          </a:p>
          <a:p>
            <a:r>
              <a:rPr lang="en-US" altLang="en-US" sz="2500"/>
              <a:t>So logs have to be returned from the earliest start time of all transactions to be redone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492547">
                                            <p:txEl>
                                              <p:pRg st="0" end="0"/>
                                            </p:txEl>
                                          </p:spTgt>
                                        </p:tgtEl>
                                        <p:attrNameLst>
                                          <p:attrName>style.color</p:attrName>
                                        </p:attrNameLst>
                                      </p:cBhvr>
                                      <p:to>
                                        <a:srgbClr val="CC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2000" fill="hold"/>
                                        <p:tgtEl>
                                          <p:spTgt spid="492547">
                                            <p:txEl>
                                              <p:pRg st="0" end="0"/>
                                            </p:txEl>
                                          </p:spTgt>
                                        </p:tgtEl>
                                        <p:attrNameLst>
                                          <p:attrName>style.color</p:attrName>
                                        </p:attrNameLst>
                                      </p:cBhvr>
                                      <p:to>
                                        <a:schemeClr val="tx1"/>
                                      </p:to>
                                    </p:animClr>
                                  </p:childTnLst>
                                </p:cTn>
                              </p:par>
                              <p:par>
                                <p:cTn id="11" presetID="3" presetClass="emph" presetSubtype="2" fill="hold" nodeType="withEffect">
                                  <p:stCondLst>
                                    <p:cond delay="0"/>
                                  </p:stCondLst>
                                  <p:childTnLst>
                                    <p:animClr clrSpc="rgb" dir="cw">
                                      <p:cBhvr override="childStyle">
                                        <p:cTn id="12" dur="2000" fill="hold"/>
                                        <p:tgtEl>
                                          <p:spTgt spid="492547">
                                            <p:txEl>
                                              <p:pRg st="1" end="1"/>
                                            </p:txEl>
                                          </p:spTgt>
                                        </p:tgtEl>
                                        <p:attrNameLst>
                                          <p:attrName>style.color</p:attrName>
                                        </p:attrNameLst>
                                      </p:cBhvr>
                                      <p:to>
                                        <a:srgbClr val="CC0000"/>
                                      </p:to>
                                    </p:animClr>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nodeType="clickEffect">
                                  <p:stCondLst>
                                    <p:cond delay="0"/>
                                  </p:stCondLst>
                                  <p:childTnLst>
                                    <p:animClr clrSpc="rgb" dir="cw">
                                      <p:cBhvr override="childStyle">
                                        <p:cTn id="16" dur="2000" fill="hold"/>
                                        <p:tgtEl>
                                          <p:spTgt spid="492547">
                                            <p:txEl>
                                              <p:pRg st="1" end="1"/>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2000" fill="hold"/>
                                        <p:tgtEl>
                                          <p:spTgt spid="492547">
                                            <p:txEl>
                                              <p:pRg st="3" end="3"/>
                                            </p:txEl>
                                          </p:spTgt>
                                        </p:tgtEl>
                                        <p:attrNameLst>
                                          <p:attrName>style.color</p:attrName>
                                        </p:attrNameLst>
                                      </p:cBhvr>
                                      <p:to>
                                        <a:srgbClr val="CC0000"/>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nodeType="clickEffect">
                                  <p:stCondLst>
                                    <p:cond delay="0"/>
                                  </p:stCondLst>
                                  <p:childTnLst>
                                    <p:animClr clrSpc="rgb" dir="cw">
                                      <p:cBhvr override="childStyle">
                                        <p:cTn id="22" dur="2000" fill="hold"/>
                                        <p:tgtEl>
                                          <p:spTgt spid="492547">
                                            <p:txEl>
                                              <p:pRg st="10" end="10"/>
                                            </p:txEl>
                                          </p:spTgt>
                                        </p:tgtEl>
                                        <p:attrNameLst>
                                          <p:attrName>style.color</p:attrName>
                                        </p:attrNameLst>
                                      </p:cBhvr>
                                      <p:to>
                                        <a:srgbClr val="CC0000"/>
                                      </p:to>
                                    </p:animClr>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mph" presetSubtype="2" fill="hold" nodeType="clickEffect">
                                  <p:stCondLst>
                                    <p:cond delay="0"/>
                                  </p:stCondLst>
                                  <p:childTnLst>
                                    <p:animClr clrSpc="rgb" dir="cw">
                                      <p:cBhvr override="childStyle">
                                        <p:cTn id="26" dur="2000" fill="hold"/>
                                        <p:tgtEl>
                                          <p:spTgt spid="492547">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0F8896-7C63-41DF-9E7A-1C8D4AD853D7}"/>
              </a:ext>
            </a:extLst>
          </p:cNvPr>
          <p:cNvSpPr>
            <a:spLocks noGrp="1"/>
          </p:cNvSpPr>
          <p:nvPr>
            <p:ph type="sldNum" sz="quarter" idx="12"/>
          </p:nvPr>
        </p:nvSpPr>
        <p:spPr/>
        <p:txBody>
          <a:bodyPr/>
          <a:lstStyle/>
          <a:p>
            <a:fld id="{08361808-B18F-43BB-BE59-E323EFDBE4AB}" type="slidenum">
              <a:rPr lang="en-US" altLang="en-US"/>
              <a:pPr/>
              <a:t>49</a:t>
            </a:fld>
            <a:endParaRPr lang="en-US" altLang="en-US"/>
          </a:p>
        </p:txBody>
      </p:sp>
      <p:sp>
        <p:nvSpPr>
          <p:cNvPr id="493570" name="Rectangle 2">
            <a:extLst>
              <a:ext uri="{FF2B5EF4-FFF2-40B4-BE49-F238E27FC236}">
                <a16:creationId xmlns:a16="http://schemas.microsoft.com/office/drawing/2014/main" id="{F3CE8FBC-8ED0-4791-A01B-0EABA40662CD}"/>
              </a:ext>
            </a:extLst>
          </p:cNvPr>
          <p:cNvSpPr>
            <a:spLocks noGrp="1" noChangeArrowheads="1"/>
          </p:cNvSpPr>
          <p:nvPr>
            <p:ph type="title"/>
          </p:nvPr>
        </p:nvSpPr>
        <p:spPr/>
        <p:txBody>
          <a:bodyPr/>
          <a:lstStyle/>
          <a:p>
            <a:r>
              <a:rPr lang="en-US" altLang="en-US" sz="3200"/>
              <a:t>Non log-based recovery: shadow paging</a:t>
            </a:r>
          </a:p>
        </p:txBody>
      </p:sp>
      <p:sp>
        <p:nvSpPr>
          <p:cNvPr id="493571" name="Rectangle 3">
            <a:extLst>
              <a:ext uri="{FF2B5EF4-FFF2-40B4-BE49-F238E27FC236}">
                <a16:creationId xmlns:a16="http://schemas.microsoft.com/office/drawing/2014/main" id="{90C84D98-227E-4473-B28F-6E50D5167461}"/>
              </a:ext>
            </a:extLst>
          </p:cNvPr>
          <p:cNvSpPr>
            <a:spLocks noGrp="1" noChangeArrowheads="1"/>
          </p:cNvSpPr>
          <p:nvPr>
            <p:ph type="body" idx="1"/>
          </p:nvPr>
        </p:nvSpPr>
        <p:spPr/>
        <p:txBody>
          <a:bodyPr/>
          <a:lstStyle/>
          <a:p>
            <a:pPr>
              <a:lnSpc>
                <a:spcPct val="80000"/>
              </a:lnSpc>
            </a:pPr>
            <a:r>
              <a:rPr lang="en-US" altLang="en-US" sz="1900" b="1">
                <a:solidFill>
                  <a:schemeClr val="tx2"/>
                </a:solidFill>
              </a:rPr>
              <a:t>Shadow paging</a:t>
            </a:r>
            <a:r>
              <a:rPr lang="en-US" altLang="en-US" sz="1900"/>
              <a:t> is an alternative to log-based recovery; this scheme is useful if  transactions execute serially</a:t>
            </a:r>
          </a:p>
          <a:p>
            <a:pPr>
              <a:lnSpc>
                <a:spcPct val="80000"/>
              </a:lnSpc>
            </a:pPr>
            <a:r>
              <a:rPr lang="en-US" altLang="en-US" sz="1900"/>
              <a:t>Idea: maintain</a:t>
            </a:r>
            <a:r>
              <a:rPr lang="en-US" altLang="en-US" sz="1900" i="1"/>
              <a:t> two</a:t>
            </a:r>
            <a:r>
              <a:rPr lang="en-US" altLang="en-US" sz="1900"/>
              <a:t> page tables during the lifetime of a transaction –the </a:t>
            </a:r>
            <a:r>
              <a:rPr lang="en-US" altLang="en-US" sz="1900" b="1">
                <a:solidFill>
                  <a:schemeClr val="tx2"/>
                </a:solidFill>
              </a:rPr>
              <a:t>current page table</a:t>
            </a:r>
            <a:r>
              <a:rPr lang="en-US" altLang="en-US" sz="1900"/>
              <a:t>, and the </a:t>
            </a:r>
            <a:r>
              <a:rPr lang="en-US" altLang="en-US" sz="1900" b="1">
                <a:solidFill>
                  <a:schemeClr val="tx2"/>
                </a:solidFill>
              </a:rPr>
              <a:t>shadow page table</a:t>
            </a:r>
          </a:p>
          <a:p>
            <a:pPr>
              <a:lnSpc>
                <a:spcPct val="80000"/>
              </a:lnSpc>
            </a:pPr>
            <a:r>
              <a:rPr lang="en-US" altLang="en-US" sz="1900"/>
              <a:t>Store the shadow page table in nonvolatile storage, such that state of the database prior to transaction execution may be recovered. </a:t>
            </a:r>
          </a:p>
          <a:p>
            <a:pPr lvl="1">
              <a:lnSpc>
                <a:spcPct val="80000"/>
              </a:lnSpc>
            </a:pPr>
            <a:r>
              <a:rPr lang="en-US" altLang="en-US" sz="1700"/>
              <a:t>Shadow page table is never modified during execution</a:t>
            </a:r>
          </a:p>
          <a:p>
            <a:pPr>
              <a:lnSpc>
                <a:spcPct val="80000"/>
              </a:lnSpc>
            </a:pPr>
            <a:r>
              <a:rPr lang="en-US" altLang="en-US" sz="1900"/>
              <a:t>To start with, both the page tables are identical. Only current page table is used for data item accesses during execution of the transaction.</a:t>
            </a:r>
          </a:p>
          <a:p>
            <a:pPr>
              <a:lnSpc>
                <a:spcPct val="80000"/>
              </a:lnSpc>
            </a:pPr>
            <a:r>
              <a:rPr lang="en-US" altLang="en-US" sz="1900"/>
              <a:t>Whenever any page is about to be written for the first time</a:t>
            </a:r>
          </a:p>
          <a:p>
            <a:pPr lvl="1">
              <a:lnSpc>
                <a:spcPct val="80000"/>
              </a:lnSpc>
            </a:pPr>
            <a:r>
              <a:rPr lang="en-US" altLang="en-US" sz="1700"/>
              <a:t>A copy of this page is made onto an unused page. </a:t>
            </a:r>
          </a:p>
          <a:p>
            <a:pPr lvl="1">
              <a:lnSpc>
                <a:spcPct val="80000"/>
              </a:lnSpc>
            </a:pPr>
            <a:r>
              <a:rPr lang="en-US" altLang="en-US" sz="1700"/>
              <a:t>The current page table is then made to point to the copy</a:t>
            </a:r>
          </a:p>
          <a:p>
            <a:pPr lvl="1">
              <a:lnSpc>
                <a:spcPct val="80000"/>
              </a:lnSpc>
            </a:pPr>
            <a:r>
              <a:rPr lang="en-US" altLang="en-US" sz="1700"/>
              <a:t>The update is performed on the copy</a:t>
            </a:r>
          </a:p>
          <a:p>
            <a:pPr>
              <a:lnSpc>
                <a:spcPct val="80000"/>
              </a:lnSpc>
            </a:pPr>
            <a:endParaRPr lang="en-US" alt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1E95EA-670A-4341-B205-042BBF37936B}"/>
              </a:ext>
            </a:extLst>
          </p:cNvPr>
          <p:cNvSpPr>
            <a:spLocks noGrp="1"/>
          </p:cNvSpPr>
          <p:nvPr>
            <p:ph type="sldNum" sz="quarter" idx="12"/>
          </p:nvPr>
        </p:nvSpPr>
        <p:spPr/>
        <p:txBody>
          <a:bodyPr/>
          <a:lstStyle/>
          <a:p>
            <a:fld id="{7F8734CB-9BFD-4D9F-BCF5-DF2D39A7B0B6}" type="slidenum">
              <a:rPr lang="en-US" altLang="en-US"/>
              <a:pPr/>
              <a:t>5</a:t>
            </a:fld>
            <a:endParaRPr lang="en-US" altLang="en-US"/>
          </a:p>
        </p:txBody>
      </p:sp>
      <p:sp>
        <p:nvSpPr>
          <p:cNvPr id="439298" name="Rectangle 2">
            <a:extLst>
              <a:ext uri="{FF2B5EF4-FFF2-40B4-BE49-F238E27FC236}">
                <a16:creationId xmlns:a16="http://schemas.microsoft.com/office/drawing/2014/main" id="{095AD0AA-0852-4028-9B8E-CE7663B44C14}"/>
              </a:ext>
            </a:extLst>
          </p:cNvPr>
          <p:cNvSpPr>
            <a:spLocks noGrp="1" noChangeArrowheads="1"/>
          </p:cNvSpPr>
          <p:nvPr>
            <p:ph type="title"/>
          </p:nvPr>
        </p:nvSpPr>
        <p:spPr/>
        <p:txBody>
          <a:bodyPr/>
          <a:lstStyle/>
          <a:p>
            <a:r>
              <a:rPr lang="en-US" altLang="en-US"/>
              <a:t>Recovery – why?</a:t>
            </a:r>
          </a:p>
        </p:txBody>
      </p:sp>
      <p:sp>
        <p:nvSpPr>
          <p:cNvPr id="439299" name="Rectangle 3">
            <a:extLst>
              <a:ext uri="{FF2B5EF4-FFF2-40B4-BE49-F238E27FC236}">
                <a16:creationId xmlns:a16="http://schemas.microsoft.com/office/drawing/2014/main" id="{74381009-19E0-47C7-9A44-17FB237046FC}"/>
              </a:ext>
            </a:extLst>
          </p:cNvPr>
          <p:cNvSpPr>
            <a:spLocks noGrp="1" noChangeArrowheads="1"/>
          </p:cNvSpPr>
          <p:nvPr>
            <p:ph type="body" idx="1"/>
          </p:nvPr>
        </p:nvSpPr>
        <p:spPr/>
        <p:txBody>
          <a:bodyPr/>
          <a:lstStyle/>
          <a:p>
            <a:pPr>
              <a:lnSpc>
                <a:spcPct val="90000"/>
              </a:lnSpc>
            </a:pPr>
            <a:r>
              <a:rPr lang="en-US" altLang="en-US"/>
              <a:t>Types of failures (ctd): </a:t>
            </a:r>
          </a:p>
          <a:p>
            <a:pPr lvl="1">
              <a:lnSpc>
                <a:spcPct val="90000"/>
              </a:lnSpc>
            </a:pPr>
            <a:r>
              <a:rPr lang="en-US" altLang="en-US" b="1"/>
              <a:t>Disk failure</a:t>
            </a:r>
            <a:r>
              <a:rPr lang="en-US" altLang="en-US"/>
              <a:t>: a head crash or similar disk failure destroys all or part of disk storage</a:t>
            </a:r>
          </a:p>
          <a:p>
            <a:pPr lvl="2">
              <a:lnSpc>
                <a:spcPct val="90000"/>
              </a:lnSpc>
            </a:pPr>
            <a:r>
              <a:rPr lang="en-US" altLang="en-US"/>
              <a:t>Destruction is assumed to be detectable: disk drives use checksums to detect failures</a:t>
            </a:r>
          </a:p>
          <a:p>
            <a:pPr lvl="2">
              <a:lnSpc>
                <a:spcPct val="90000"/>
              </a:lnSpc>
            </a:pPr>
            <a:r>
              <a:rPr lang="en-US" altLang="en-US"/>
              <a:t>With some disk systems, some failures maybe correctable. </a:t>
            </a:r>
          </a:p>
          <a:p>
            <a:pPr>
              <a:lnSpc>
                <a:spcPct val="90000"/>
              </a:lnSpc>
            </a:pPr>
            <a:r>
              <a:rPr lang="en-US" altLang="en-US"/>
              <a:t>We focus on transaction/system failure as well as other failures that are correctable.</a:t>
            </a:r>
          </a:p>
          <a:p>
            <a:pPr>
              <a:lnSpc>
                <a:spcPct val="90000"/>
              </a:lnSpc>
            </a:pP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282D08B-6DD2-40C7-BE20-A568BABFEEB2}"/>
              </a:ext>
            </a:extLst>
          </p:cNvPr>
          <p:cNvSpPr>
            <a:spLocks noGrp="1"/>
          </p:cNvSpPr>
          <p:nvPr>
            <p:ph type="sldNum" sz="quarter" idx="12"/>
          </p:nvPr>
        </p:nvSpPr>
        <p:spPr/>
        <p:txBody>
          <a:bodyPr/>
          <a:lstStyle/>
          <a:p>
            <a:fld id="{8C87C73C-0FF3-44E9-91B2-163275C6DF7E}" type="slidenum">
              <a:rPr lang="en-US" altLang="en-US"/>
              <a:pPr/>
              <a:t>50</a:t>
            </a:fld>
            <a:endParaRPr lang="en-US" altLang="en-US"/>
          </a:p>
        </p:txBody>
      </p:sp>
      <p:sp>
        <p:nvSpPr>
          <p:cNvPr id="494594" name="Rectangle 2">
            <a:extLst>
              <a:ext uri="{FF2B5EF4-FFF2-40B4-BE49-F238E27FC236}">
                <a16:creationId xmlns:a16="http://schemas.microsoft.com/office/drawing/2014/main" id="{316559C8-CD64-4218-9ECC-A384CBC6517B}"/>
              </a:ext>
            </a:extLst>
          </p:cNvPr>
          <p:cNvSpPr>
            <a:spLocks noGrp="1" noChangeArrowheads="1"/>
          </p:cNvSpPr>
          <p:nvPr>
            <p:ph type="title"/>
          </p:nvPr>
        </p:nvSpPr>
        <p:spPr/>
        <p:txBody>
          <a:bodyPr/>
          <a:lstStyle/>
          <a:p>
            <a:r>
              <a:rPr lang="en-US" altLang="en-US" sz="3200"/>
              <a:t>Non log-based recovery: shadow paging</a:t>
            </a:r>
          </a:p>
        </p:txBody>
      </p:sp>
      <p:pic>
        <p:nvPicPr>
          <p:cNvPr id="494596" name="Picture 4">
            <a:extLst>
              <a:ext uri="{FF2B5EF4-FFF2-40B4-BE49-F238E27FC236}">
                <a16:creationId xmlns:a16="http://schemas.microsoft.com/office/drawing/2014/main" id="{00D6FDC0-D9AB-4615-8D15-C753C053781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3627" t="1099" r="23627" b="2930"/>
          <a:stretch>
            <a:fillRect/>
          </a:stretch>
        </p:blipFill>
        <p:spPr>
          <a:xfrm>
            <a:off x="1295400" y="1524000"/>
            <a:ext cx="6829425" cy="5334000"/>
          </a:xfrm>
          <a:noFill/>
          <a:ln w="76200" cmpd="tri">
            <a:solidFill>
              <a:schemeClr val="tx2"/>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129C21C-EE11-428E-961D-AF76AFD1BE9D}"/>
              </a:ext>
            </a:extLst>
          </p:cNvPr>
          <p:cNvSpPr>
            <a:spLocks noGrp="1"/>
          </p:cNvSpPr>
          <p:nvPr>
            <p:ph type="sldNum" sz="quarter" idx="12"/>
          </p:nvPr>
        </p:nvSpPr>
        <p:spPr/>
        <p:txBody>
          <a:bodyPr/>
          <a:lstStyle/>
          <a:p>
            <a:fld id="{D3035731-EB29-4555-B30A-E4E1E40A1367}" type="slidenum">
              <a:rPr lang="en-US" altLang="en-US"/>
              <a:pPr/>
              <a:t>51</a:t>
            </a:fld>
            <a:endParaRPr lang="en-US" altLang="en-US"/>
          </a:p>
        </p:txBody>
      </p:sp>
      <p:sp>
        <p:nvSpPr>
          <p:cNvPr id="496642" name="Rectangle 2">
            <a:extLst>
              <a:ext uri="{FF2B5EF4-FFF2-40B4-BE49-F238E27FC236}">
                <a16:creationId xmlns:a16="http://schemas.microsoft.com/office/drawing/2014/main" id="{2CB5BA23-9D62-48DF-89D3-DD47D6C2E99B}"/>
              </a:ext>
            </a:extLst>
          </p:cNvPr>
          <p:cNvSpPr>
            <a:spLocks noGrp="1" noChangeArrowheads="1"/>
          </p:cNvSpPr>
          <p:nvPr>
            <p:ph type="title"/>
          </p:nvPr>
        </p:nvSpPr>
        <p:spPr/>
        <p:txBody>
          <a:bodyPr/>
          <a:lstStyle/>
          <a:p>
            <a:r>
              <a:rPr lang="en-US" altLang="en-US" sz="3200"/>
              <a:t>Non log-based recovery: shadow paging</a:t>
            </a:r>
          </a:p>
        </p:txBody>
      </p:sp>
      <p:pic>
        <p:nvPicPr>
          <p:cNvPr id="496645" name="Picture 5">
            <a:extLst>
              <a:ext uri="{FF2B5EF4-FFF2-40B4-BE49-F238E27FC236}">
                <a16:creationId xmlns:a16="http://schemas.microsoft.com/office/drawing/2014/main" id="{CA2223C4-32BC-4894-BB73-D72D2D023CA0}"/>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9027" t="1543" r="9723" b="618"/>
          <a:stretch>
            <a:fillRect/>
          </a:stretch>
        </p:blipFill>
        <p:spPr>
          <a:xfrm>
            <a:off x="1927225" y="1524000"/>
            <a:ext cx="6197600" cy="5105400"/>
          </a:xfrm>
          <a:noFill/>
          <a:ln w="76200" cmpd="tri">
            <a:solidFill>
              <a:schemeClr val="tx2"/>
            </a:solid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F368B82-FA2C-4CAE-AF93-26C8A76978BD}"/>
              </a:ext>
            </a:extLst>
          </p:cNvPr>
          <p:cNvSpPr>
            <a:spLocks noGrp="1"/>
          </p:cNvSpPr>
          <p:nvPr>
            <p:ph type="sldNum" sz="quarter" idx="12"/>
          </p:nvPr>
        </p:nvSpPr>
        <p:spPr/>
        <p:txBody>
          <a:bodyPr/>
          <a:lstStyle/>
          <a:p>
            <a:fld id="{5DD4BEF3-1F88-489D-8661-D14116C8AED1}" type="slidenum">
              <a:rPr lang="en-US" altLang="en-US"/>
              <a:pPr/>
              <a:t>52</a:t>
            </a:fld>
            <a:endParaRPr lang="en-US" altLang="en-US"/>
          </a:p>
        </p:txBody>
      </p:sp>
      <p:sp>
        <p:nvSpPr>
          <p:cNvPr id="497666" name="Rectangle 2">
            <a:extLst>
              <a:ext uri="{FF2B5EF4-FFF2-40B4-BE49-F238E27FC236}">
                <a16:creationId xmlns:a16="http://schemas.microsoft.com/office/drawing/2014/main" id="{DABED879-3B3A-4AE7-BD58-62AE34CF5B34}"/>
              </a:ext>
            </a:extLst>
          </p:cNvPr>
          <p:cNvSpPr>
            <a:spLocks noGrp="1" noChangeArrowheads="1"/>
          </p:cNvSpPr>
          <p:nvPr>
            <p:ph type="title"/>
          </p:nvPr>
        </p:nvSpPr>
        <p:spPr/>
        <p:txBody>
          <a:bodyPr/>
          <a:lstStyle/>
          <a:p>
            <a:r>
              <a:rPr lang="en-US" altLang="en-US"/>
              <a:t>Shadow paging</a:t>
            </a:r>
          </a:p>
        </p:txBody>
      </p:sp>
      <p:sp>
        <p:nvSpPr>
          <p:cNvPr id="497667" name="Rectangle 3">
            <a:extLst>
              <a:ext uri="{FF2B5EF4-FFF2-40B4-BE49-F238E27FC236}">
                <a16:creationId xmlns:a16="http://schemas.microsoft.com/office/drawing/2014/main" id="{707723B8-6CD4-4EAD-9136-7338D73490F3}"/>
              </a:ext>
            </a:extLst>
          </p:cNvPr>
          <p:cNvSpPr>
            <a:spLocks noGrp="1" noChangeArrowheads="1"/>
          </p:cNvSpPr>
          <p:nvPr>
            <p:ph type="body" idx="1"/>
          </p:nvPr>
        </p:nvSpPr>
        <p:spPr/>
        <p:txBody>
          <a:bodyPr/>
          <a:lstStyle/>
          <a:p>
            <a:pPr>
              <a:lnSpc>
                <a:spcPct val="80000"/>
              </a:lnSpc>
            </a:pPr>
            <a:r>
              <a:rPr lang="en-US" altLang="en-US" sz="1900"/>
              <a:t>To commit a transaction :</a:t>
            </a:r>
          </a:p>
          <a:p>
            <a:pPr>
              <a:lnSpc>
                <a:spcPct val="80000"/>
              </a:lnSpc>
              <a:buFont typeface="Wingdings" panose="05000000000000000000" pitchFamily="2" charset="2"/>
              <a:buNone/>
            </a:pPr>
            <a:r>
              <a:rPr lang="en-US" altLang="en-US" sz="1900"/>
              <a:t>  1.  Flush all modified pages in main memory to disk</a:t>
            </a:r>
          </a:p>
          <a:p>
            <a:pPr>
              <a:lnSpc>
                <a:spcPct val="80000"/>
              </a:lnSpc>
              <a:buFont typeface="Wingdings" panose="05000000000000000000" pitchFamily="2" charset="2"/>
              <a:buNone/>
            </a:pPr>
            <a:r>
              <a:rPr lang="en-US" altLang="en-US" sz="1900"/>
              <a:t>  2.  Output current page table to disk</a:t>
            </a:r>
          </a:p>
          <a:p>
            <a:pPr>
              <a:lnSpc>
                <a:spcPct val="80000"/>
              </a:lnSpc>
              <a:buFont typeface="Wingdings" panose="05000000000000000000" pitchFamily="2" charset="2"/>
              <a:buNone/>
            </a:pPr>
            <a:r>
              <a:rPr lang="en-US" altLang="en-US" sz="1900"/>
              <a:t>  3.  Make the current page table the new shadow page table, as follows:</a:t>
            </a:r>
          </a:p>
          <a:p>
            <a:pPr lvl="1">
              <a:lnSpc>
                <a:spcPct val="80000"/>
              </a:lnSpc>
            </a:pPr>
            <a:r>
              <a:rPr lang="en-US" altLang="en-US" sz="1700"/>
              <a:t>keep a pointer to the shadow page table at a fixed (known) location on disk.</a:t>
            </a:r>
          </a:p>
          <a:p>
            <a:pPr lvl="1">
              <a:lnSpc>
                <a:spcPct val="80000"/>
              </a:lnSpc>
            </a:pPr>
            <a:r>
              <a:rPr lang="en-US" altLang="en-US" sz="1700"/>
              <a:t>to make the current page table the new shadow page table, simply update the pointer to point to current page table on disk</a:t>
            </a:r>
          </a:p>
          <a:p>
            <a:pPr>
              <a:lnSpc>
                <a:spcPct val="80000"/>
              </a:lnSpc>
            </a:pPr>
            <a:r>
              <a:rPr lang="en-US" altLang="en-US" sz="1900"/>
              <a:t>Once pointer to shadow page table has been written, transaction is committed.</a:t>
            </a:r>
          </a:p>
          <a:p>
            <a:pPr>
              <a:lnSpc>
                <a:spcPct val="80000"/>
              </a:lnSpc>
            </a:pPr>
            <a:r>
              <a:rPr lang="en-US" altLang="en-US" sz="1900"/>
              <a:t>No recovery is needed after a crash — new transactions can start right away, using the shadow page table.</a:t>
            </a:r>
          </a:p>
          <a:p>
            <a:pPr>
              <a:lnSpc>
                <a:spcPct val="80000"/>
              </a:lnSpc>
            </a:pPr>
            <a:r>
              <a:rPr lang="en-US" altLang="en-US" sz="1900"/>
              <a:t>Pages not pointed to from current/shadow page table should be freed (garbage collected).</a:t>
            </a:r>
          </a:p>
          <a:p>
            <a:pPr>
              <a:lnSpc>
                <a:spcPct val="80000"/>
              </a:lnSpc>
            </a:pPr>
            <a:endParaRPr lang="en-US" altLang="en-US" sz="19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3E519A7-CE70-4112-8728-C7A7A1FC32A0}"/>
              </a:ext>
            </a:extLst>
          </p:cNvPr>
          <p:cNvSpPr>
            <a:spLocks noGrp="1"/>
          </p:cNvSpPr>
          <p:nvPr>
            <p:ph type="sldNum" sz="quarter" idx="12"/>
          </p:nvPr>
        </p:nvSpPr>
        <p:spPr/>
        <p:txBody>
          <a:bodyPr/>
          <a:lstStyle/>
          <a:p>
            <a:fld id="{AC021573-62B0-4265-86BC-3273AD2EC14C}" type="slidenum">
              <a:rPr lang="en-US" altLang="en-US"/>
              <a:pPr/>
              <a:t>53</a:t>
            </a:fld>
            <a:endParaRPr lang="en-US" altLang="en-US"/>
          </a:p>
        </p:txBody>
      </p:sp>
      <p:sp>
        <p:nvSpPr>
          <p:cNvPr id="498690" name="Rectangle 2">
            <a:extLst>
              <a:ext uri="{FF2B5EF4-FFF2-40B4-BE49-F238E27FC236}">
                <a16:creationId xmlns:a16="http://schemas.microsoft.com/office/drawing/2014/main" id="{918FB606-5D65-4343-B284-5F7ABFA03FD3}"/>
              </a:ext>
            </a:extLst>
          </p:cNvPr>
          <p:cNvSpPr>
            <a:spLocks noGrp="1" noChangeArrowheads="1"/>
          </p:cNvSpPr>
          <p:nvPr>
            <p:ph type="title"/>
          </p:nvPr>
        </p:nvSpPr>
        <p:spPr/>
        <p:txBody>
          <a:bodyPr/>
          <a:lstStyle/>
          <a:p>
            <a:r>
              <a:rPr lang="en-US" altLang="en-US"/>
              <a:t>Shadow paging</a:t>
            </a:r>
          </a:p>
        </p:txBody>
      </p:sp>
      <p:sp>
        <p:nvSpPr>
          <p:cNvPr id="498691" name="Rectangle 3">
            <a:extLst>
              <a:ext uri="{FF2B5EF4-FFF2-40B4-BE49-F238E27FC236}">
                <a16:creationId xmlns:a16="http://schemas.microsoft.com/office/drawing/2014/main" id="{4FE058F5-44D0-40C7-A204-8FA795181994}"/>
              </a:ext>
            </a:extLst>
          </p:cNvPr>
          <p:cNvSpPr>
            <a:spLocks noGrp="1" noChangeArrowheads="1"/>
          </p:cNvSpPr>
          <p:nvPr>
            <p:ph type="body" idx="1"/>
          </p:nvPr>
        </p:nvSpPr>
        <p:spPr>
          <a:xfrm>
            <a:off x="1370013" y="1524000"/>
            <a:ext cx="7313612" cy="5029200"/>
          </a:xfrm>
        </p:spPr>
        <p:txBody>
          <a:bodyPr/>
          <a:lstStyle/>
          <a:p>
            <a:pPr>
              <a:lnSpc>
                <a:spcPct val="80000"/>
              </a:lnSpc>
            </a:pPr>
            <a:r>
              <a:rPr lang="en-US" altLang="en-US" sz="1900"/>
              <a:t>Advantages of shadow-paging over log-based schemes</a:t>
            </a:r>
          </a:p>
          <a:p>
            <a:pPr lvl="1">
              <a:lnSpc>
                <a:spcPct val="80000"/>
              </a:lnSpc>
            </a:pPr>
            <a:r>
              <a:rPr lang="en-US" altLang="en-US" sz="1700"/>
              <a:t>no overhead of writing log records</a:t>
            </a:r>
          </a:p>
          <a:p>
            <a:pPr lvl="1">
              <a:lnSpc>
                <a:spcPct val="80000"/>
              </a:lnSpc>
            </a:pPr>
            <a:r>
              <a:rPr lang="en-US" altLang="en-US" sz="1700"/>
              <a:t>recovery is trivial</a:t>
            </a:r>
          </a:p>
          <a:p>
            <a:pPr>
              <a:lnSpc>
                <a:spcPct val="80000"/>
              </a:lnSpc>
            </a:pPr>
            <a:r>
              <a:rPr lang="en-US" altLang="en-US" sz="1900"/>
              <a:t>Disadvantages :</a:t>
            </a:r>
          </a:p>
          <a:p>
            <a:pPr lvl="1">
              <a:lnSpc>
                <a:spcPct val="80000"/>
              </a:lnSpc>
            </a:pPr>
            <a:r>
              <a:rPr lang="en-US" altLang="en-US" sz="1700"/>
              <a:t>Copying the entire page table is very expensive</a:t>
            </a:r>
          </a:p>
          <a:p>
            <a:pPr lvl="2">
              <a:lnSpc>
                <a:spcPct val="80000"/>
              </a:lnSpc>
            </a:pPr>
            <a:r>
              <a:rPr lang="en-US" altLang="en-US" sz="1500"/>
              <a:t>Can be reduced by using a page table structured like a B</a:t>
            </a:r>
            <a:r>
              <a:rPr lang="en-US" altLang="en-US" sz="1700" baseline="30000"/>
              <a:t>+</a:t>
            </a:r>
            <a:r>
              <a:rPr lang="en-US" altLang="en-US" sz="1500"/>
              <a:t>-tree</a:t>
            </a:r>
          </a:p>
          <a:p>
            <a:pPr lvl="3">
              <a:lnSpc>
                <a:spcPct val="80000"/>
              </a:lnSpc>
            </a:pPr>
            <a:r>
              <a:rPr lang="en-US" altLang="en-US" sz="1300"/>
              <a:t>No need to copy entire tree, only need to copy paths in the tree that lead to updated leaf nodes</a:t>
            </a:r>
          </a:p>
          <a:p>
            <a:pPr lvl="1">
              <a:lnSpc>
                <a:spcPct val="80000"/>
              </a:lnSpc>
            </a:pPr>
            <a:r>
              <a:rPr lang="en-US" altLang="en-US" sz="1700"/>
              <a:t>Commit overhead is high even with above extension</a:t>
            </a:r>
          </a:p>
          <a:p>
            <a:pPr lvl="2">
              <a:lnSpc>
                <a:spcPct val="80000"/>
              </a:lnSpc>
            </a:pPr>
            <a:r>
              <a:rPr lang="en-US" altLang="en-US" sz="1500"/>
              <a:t>Need to flush every updated page, and page table</a:t>
            </a:r>
          </a:p>
          <a:p>
            <a:pPr lvl="1">
              <a:lnSpc>
                <a:spcPct val="80000"/>
              </a:lnSpc>
            </a:pPr>
            <a:r>
              <a:rPr lang="en-US" altLang="en-US" sz="1700"/>
              <a:t>Data gets fragmented (related pages get separated on disk)</a:t>
            </a:r>
          </a:p>
          <a:p>
            <a:pPr lvl="1">
              <a:lnSpc>
                <a:spcPct val="80000"/>
              </a:lnSpc>
            </a:pPr>
            <a:r>
              <a:rPr lang="en-US" altLang="en-US" sz="1700"/>
              <a:t>After every transaction completion, the database pages containing old versions of modified data need to be garbage collected </a:t>
            </a:r>
          </a:p>
          <a:p>
            <a:pPr lvl="1">
              <a:lnSpc>
                <a:spcPct val="80000"/>
              </a:lnSpc>
            </a:pPr>
            <a:r>
              <a:rPr lang="en-US" altLang="en-US" sz="1700"/>
              <a:t>Hard to extend algorithm to allow transactions to run concurrently</a:t>
            </a:r>
          </a:p>
          <a:p>
            <a:pPr lvl="2">
              <a:lnSpc>
                <a:spcPct val="80000"/>
              </a:lnSpc>
            </a:pPr>
            <a:r>
              <a:rPr lang="en-US" altLang="en-US" sz="1500"/>
              <a:t>Easier to extend log based schemes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189C097-F520-4BB2-8480-2A4FC6BFEE87}"/>
              </a:ext>
            </a:extLst>
          </p:cNvPr>
          <p:cNvSpPr>
            <a:spLocks noGrp="1"/>
          </p:cNvSpPr>
          <p:nvPr>
            <p:ph type="sldNum" sz="quarter" idx="12"/>
          </p:nvPr>
        </p:nvSpPr>
        <p:spPr/>
        <p:txBody>
          <a:bodyPr/>
          <a:lstStyle/>
          <a:p>
            <a:fld id="{D7E55B2E-8F24-4FD1-B93B-465D02FBEEB7}" type="slidenum">
              <a:rPr lang="en-US" altLang="en-US"/>
              <a:pPr/>
              <a:t>6</a:t>
            </a:fld>
            <a:endParaRPr lang="en-US" altLang="en-US"/>
          </a:p>
        </p:txBody>
      </p:sp>
      <p:sp>
        <p:nvSpPr>
          <p:cNvPr id="444418" name="Rectangle 2">
            <a:extLst>
              <a:ext uri="{FF2B5EF4-FFF2-40B4-BE49-F238E27FC236}">
                <a16:creationId xmlns:a16="http://schemas.microsoft.com/office/drawing/2014/main" id="{397E14AE-1828-47FC-8576-34EFB177564D}"/>
              </a:ext>
            </a:extLst>
          </p:cNvPr>
          <p:cNvSpPr>
            <a:spLocks noGrp="1" noChangeArrowheads="1"/>
          </p:cNvSpPr>
          <p:nvPr>
            <p:ph type="title"/>
          </p:nvPr>
        </p:nvSpPr>
        <p:spPr/>
        <p:txBody>
          <a:bodyPr/>
          <a:lstStyle/>
          <a:p>
            <a:r>
              <a:rPr lang="en-US" altLang="en-US"/>
              <a:t>Recovery – why?</a:t>
            </a:r>
          </a:p>
        </p:txBody>
      </p:sp>
      <p:sp>
        <p:nvSpPr>
          <p:cNvPr id="444419" name="Rectangle 3">
            <a:extLst>
              <a:ext uri="{FF2B5EF4-FFF2-40B4-BE49-F238E27FC236}">
                <a16:creationId xmlns:a16="http://schemas.microsoft.com/office/drawing/2014/main" id="{D552EDDC-2056-4FB7-A587-6D9288AEC73A}"/>
              </a:ext>
            </a:extLst>
          </p:cNvPr>
          <p:cNvSpPr>
            <a:spLocks noGrp="1" noChangeArrowheads="1"/>
          </p:cNvSpPr>
          <p:nvPr>
            <p:ph type="body" idx="1"/>
          </p:nvPr>
        </p:nvSpPr>
        <p:spPr/>
        <p:txBody>
          <a:bodyPr/>
          <a:lstStyle/>
          <a:p>
            <a:r>
              <a:rPr lang="en-US" altLang="en-US"/>
              <a:t>Failure can occur ANY time</a:t>
            </a:r>
          </a:p>
          <a:p>
            <a:pPr lvl="1"/>
            <a:r>
              <a:rPr lang="en-US" altLang="en-US"/>
              <a:t>Including the time that you do not want</a:t>
            </a:r>
          </a:p>
          <a:p>
            <a:pPr lvl="1"/>
            <a:r>
              <a:rPr lang="en-US" altLang="en-US"/>
              <a:t>We do assume in this class that writing a page is atomic (i.e. failure do not occur in the middle of writing a page)</a:t>
            </a:r>
          </a:p>
          <a:p>
            <a:r>
              <a:rPr lang="en-US" altLang="en-US"/>
              <a:t>Thus need to maintain atomicity and durability at all times</a:t>
            </a:r>
          </a:p>
          <a:p>
            <a:pPr>
              <a:buFont typeface="Wingdings" panose="05000000000000000000" pitchFamily="2" charset="2"/>
              <a:buNone/>
            </a:pPr>
            <a:endParaRPr lang="en-US" altLang="en-US"/>
          </a:p>
          <a:p>
            <a:pPr lvl="2">
              <a:buFont typeface="Wingdings" panose="05000000000000000000" pitchFamily="2" charset="2"/>
              <a:buNone/>
            </a:pPr>
            <a:r>
              <a:rPr lang="en-US"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0185C89-B509-4DFB-B882-1E2533B6C7CB}"/>
              </a:ext>
            </a:extLst>
          </p:cNvPr>
          <p:cNvSpPr>
            <a:spLocks noGrp="1"/>
          </p:cNvSpPr>
          <p:nvPr>
            <p:ph type="sldNum" sz="quarter" idx="12"/>
          </p:nvPr>
        </p:nvSpPr>
        <p:spPr/>
        <p:txBody>
          <a:bodyPr/>
          <a:lstStyle/>
          <a:p>
            <a:fld id="{DBAB9E9F-3FB5-4596-A2BA-71BDAE581D79}" type="slidenum">
              <a:rPr lang="en-US" altLang="en-US"/>
              <a:pPr/>
              <a:t>7</a:t>
            </a:fld>
            <a:endParaRPr lang="en-US" altLang="en-US"/>
          </a:p>
        </p:txBody>
      </p:sp>
      <p:sp>
        <p:nvSpPr>
          <p:cNvPr id="446466" name="Rectangle 2">
            <a:extLst>
              <a:ext uri="{FF2B5EF4-FFF2-40B4-BE49-F238E27FC236}">
                <a16:creationId xmlns:a16="http://schemas.microsoft.com/office/drawing/2014/main" id="{620F76A4-2A8E-4ADF-B69C-B8F9CA410DAE}"/>
              </a:ext>
            </a:extLst>
          </p:cNvPr>
          <p:cNvSpPr>
            <a:spLocks noGrp="1" noChangeArrowheads="1"/>
          </p:cNvSpPr>
          <p:nvPr>
            <p:ph type="title"/>
          </p:nvPr>
        </p:nvSpPr>
        <p:spPr/>
        <p:txBody>
          <a:bodyPr/>
          <a:lstStyle/>
          <a:p>
            <a:r>
              <a:rPr lang="en-US" altLang="en-US"/>
              <a:t>Recovery – why?</a:t>
            </a:r>
          </a:p>
        </p:txBody>
      </p:sp>
      <p:sp>
        <p:nvSpPr>
          <p:cNvPr id="446467" name="Rectangle 3">
            <a:extLst>
              <a:ext uri="{FF2B5EF4-FFF2-40B4-BE49-F238E27FC236}">
                <a16:creationId xmlns:a16="http://schemas.microsoft.com/office/drawing/2014/main" id="{9260F6F1-9E48-4886-9743-7F86557E975A}"/>
              </a:ext>
            </a:extLst>
          </p:cNvPr>
          <p:cNvSpPr>
            <a:spLocks noGrp="1" noChangeArrowheads="1"/>
          </p:cNvSpPr>
          <p:nvPr>
            <p:ph type="body" idx="1"/>
          </p:nvPr>
        </p:nvSpPr>
        <p:spPr>
          <a:xfrm>
            <a:off x="1370013" y="1524000"/>
            <a:ext cx="7313612" cy="4800600"/>
          </a:xfrm>
        </p:spPr>
        <p:txBody>
          <a:bodyPr/>
          <a:lstStyle/>
          <a:p>
            <a:pPr>
              <a:lnSpc>
                <a:spcPct val="80000"/>
              </a:lnSpc>
            </a:pPr>
            <a:r>
              <a:rPr lang="en-US" altLang="en-US" sz="2100"/>
              <a:t>After failure, the system needs to recover</a:t>
            </a:r>
          </a:p>
          <a:p>
            <a:pPr lvl="1">
              <a:lnSpc>
                <a:spcPct val="80000"/>
              </a:lnSpc>
            </a:pPr>
            <a:r>
              <a:rPr lang="en-US" altLang="en-US" sz="1900"/>
              <a:t>Need to recover to a consistent state</a:t>
            </a:r>
          </a:p>
          <a:p>
            <a:pPr lvl="1">
              <a:lnSpc>
                <a:spcPct val="80000"/>
              </a:lnSpc>
            </a:pPr>
            <a:r>
              <a:rPr lang="en-US" altLang="en-US" sz="1900"/>
              <a:t>Need to ensure all transactions are atomic and durable</a:t>
            </a:r>
          </a:p>
          <a:p>
            <a:pPr>
              <a:lnSpc>
                <a:spcPct val="80000"/>
              </a:lnSpc>
            </a:pPr>
            <a:r>
              <a:rPr lang="en-US" altLang="en-US" sz="2100"/>
              <a:t>Thus when the system go back up and running after a failure</a:t>
            </a:r>
          </a:p>
          <a:p>
            <a:pPr lvl="1">
              <a:lnSpc>
                <a:spcPct val="80000"/>
              </a:lnSpc>
            </a:pPr>
            <a:r>
              <a:rPr lang="en-US" altLang="en-US" sz="1900"/>
              <a:t>A recovery module is up and running – before allowing any other transaction to run</a:t>
            </a:r>
          </a:p>
          <a:p>
            <a:pPr lvl="1">
              <a:lnSpc>
                <a:spcPct val="80000"/>
              </a:lnSpc>
            </a:pPr>
            <a:r>
              <a:rPr lang="en-US" altLang="en-US" sz="1900"/>
              <a:t>It will restore the database to the consistent state as well as ensure the ACID properties</a:t>
            </a:r>
          </a:p>
          <a:p>
            <a:pPr lvl="1">
              <a:lnSpc>
                <a:spcPct val="80000"/>
              </a:lnSpc>
            </a:pPr>
            <a:r>
              <a:rPr lang="en-US" altLang="en-US" sz="1900"/>
              <a:t>After that transactions may continue</a:t>
            </a:r>
          </a:p>
          <a:p>
            <a:pPr>
              <a:lnSpc>
                <a:spcPct val="80000"/>
              </a:lnSpc>
            </a:pPr>
            <a:r>
              <a:rPr lang="en-US" altLang="en-US" sz="2100"/>
              <a:t>Notice that information need to be stored during the normal running of the transaction for the recovery module to run properly.</a:t>
            </a:r>
          </a:p>
          <a:p>
            <a:pPr lvl="1">
              <a:lnSpc>
                <a:spcPct val="80000"/>
              </a:lnSpc>
              <a:buFont typeface="Wingdings" panose="05000000000000000000" pitchFamily="2" charset="2"/>
              <a:buNone/>
            </a:pPr>
            <a:endParaRPr lang="en-US" altLang="en-US" sz="1900"/>
          </a:p>
          <a:p>
            <a:pPr>
              <a:lnSpc>
                <a:spcPct val="80000"/>
              </a:lnSpc>
              <a:buFont typeface="Wingdings" panose="05000000000000000000" pitchFamily="2" charset="2"/>
              <a:buNone/>
            </a:pPr>
            <a:endParaRPr lang="en-US" altLang="en-US" sz="2100"/>
          </a:p>
          <a:p>
            <a:pPr lvl="2">
              <a:lnSpc>
                <a:spcPct val="80000"/>
              </a:lnSpc>
              <a:buFont typeface="Wingdings" panose="05000000000000000000" pitchFamily="2" charset="2"/>
              <a:buNone/>
            </a:pPr>
            <a:r>
              <a:rPr lang="en-US" altLang="en-US" sz="18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BBFD273-BDC6-483B-AAB8-2DBA2D0A7A5C}"/>
              </a:ext>
            </a:extLst>
          </p:cNvPr>
          <p:cNvSpPr>
            <a:spLocks noGrp="1"/>
          </p:cNvSpPr>
          <p:nvPr>
            <p:ph type="sldNum" sz="quarter" idx="12"/>
          </p:nvPr>
        </p:nvSpPr>
        <p:spPr/>
        <p:txBody>
          <a:bodyPr/>
          <a:lstStyle/>
          <a:p>
            <a:fld id="{6C074A61-EB3B-488C-88F4-C6686916730A}" type="slidenum">
              <a:rPr lang="en-US" altLang="en-US"/>
              <a:pPr/>
              <a:t>8</a:t>
            </a:fld>
            <a:endParaRPr lang="en-US" altLang="en-US"/>
          </a:p>
        </p:txBody>
      </p:sp>
      <p:sp>
        <p:nvSpPr>
          <p:cNvPr id="445442" name="Rectangle 2">
            <a:extLst>
              <a:ext uri="{FF2B5EF4-FFF2-40B4-BE49-F238E27FC236}">
                <a16:creationId xmlns:a16="http://schemas.microsoft.com/office/drawing/2014/main" id="{0DAC9999-ABB1-4392-8B00-C79A18EB1344}"/>
              </a:ext>
            </a:extLst>
          </p:cNvPr>
          <p:cNvSpPr>
            <a:spLocks noGrp="1" noChangeArrowheads="1"/>
          </p:cNvSpPr>
          <p:nvPr>
            <p:ph type="title"/>
          </p:nvPr>
        </p:nvSpPr>
        <p:spPr/>
        <p:txBody>
          <a:bodyPr/>
          <a:lstStyle/>
          <a:p>
            <a:r>
              <a:rPr lang="en-US" altLang="en-US"/>
              <a:t>Recovery – atomicity requirement</a:t>
            </a:r>
          </a:p>
        </p:txBody>
      </p:sp>
      <p:sp>
        <p:nvSpPr>
          <p:cNvPr id="445443" name="Rectangle 3">
            <a:extLst>
              <a:ext uri="{FF2B5EF4-FFF2-40B4-BE49-F238E27FC236}">
                <a16:creationId xmlns:a16="http://schemas.microsoft.com/office/drawing/2014/main" id="{9E1CD769-911D-4B49-A941-787FA942B782}"/>
              </a:ext>
            </a:extLst>
          </p:cNvPr>
          <p:cNvSpPr>
            <a:spLocks noGrp="1" noChangeArrowheads="1"/>
          </p:cNvSpPr>
          <p:nvPr>
            <p:ph type="body" idx="1"/>
          </p:nvPr>
        </p:nvSpPr>
        <p:spPr>
          <a:xfrm>
            <a:off x="1370013" y="1524000"/>
            <a:ext cx="7313612" cy="4876800"/>
          </a:xfrm>
        </p:spPr>
        <p:txBody>
          <a:bodyPr/>
          <a:lstStyle/>
          <a:p>
            <a:pPr>
              <a:lnSpc>
                <a:spcPct val="90000"/>
              </a:lnSpc>
            </a:pPr>
            <a:r>
              <a:rPr lang="en-US" altLang="en-US" sz="2100"/>
              <a:t>Suppose the system crash while a transaction T is being executed (but not committed)</a:t>
            </a:r>
          </a:p>
          <a:p>
            <a:pPr>
              <a:lnSpc>
                <a:spcPct val="90000"/>
              </a:lnSpc>
            </a:pPr>
            <a:r>
              <a:rPr lang="en-US" altLang="en-US" sz="2100"/>
              <a:t>During recovery, one need to</a:t>
            </a:r>
          </a:p>
          <a:p>
            <a:pPr lvl="1">
              <a:lnSpc>
                <a:spcPct val="90000"/>
              </a:lnSpc>
            </a:pPr>
            <a:r>
              <a:rPr lang="en-US" altLang="en-US" sz="1900"/>
              <a:t>Find those transactions</a:t>
            </a:r>
          </a:p>
          <a:p>
            <a:pPr lvl="1">
              <a:lnSpc>
                <a:spcPct val="90000"/>
              </a:lnSpc>
            </a:pPr>
            <a:r>
              <a:rPr lang="en-US" altLang="en-US" sz="1900"/>
              <a:t>Ensure atomicity is held</a:t>
            </a:r>
          </a:p>
          <a:p>
            <a:pPr lvl="2">
              <a:lnSpc>
                <a:spcPct val="90000"/>
              </a:lnSpc>
            </a:pPr>
            <a:r>
              <a:rPr lang="en-US" altLang="en-US" sz="1800"/>
              <a:t>Abort or complete?</a:t>
            </a:r>
          </a:p>
          <a:p>
            <a:pPr lvl="2">
              <a:lnSpc>
                <a:spcPct val="90000"/>
              </a:lnSpc>
            </a:pPr>
            <a:r>
              <a:rPr lang="en-US" altLang="en-US" sz="1800"/>
              <a:t>Abort! (in many case, don’t know how to complete anyway)</a:t>
            </a:r>
          </a:p>
          <a:p>
            <a:pPr lvl="2">
              <a:lnSpc>
                <a:spcPct val="90000"/>
              </a:lnSpc>
            </a:pPr>
            <a:r>
              <a:rPr lang="en-US" altLang="en-US" sz="1800"/>
              <a:t>Abort means restoring the database to the point where those transactions has not started (as some changes may have propagated to the disk)</a:t>
            </a:r>
          </a:p>
          <a:p>
            <a:pPr lvl="2">
              <a:lnSpc>
                <a:spcPct val="90000"/>
              </a:lnSpc>
            </a:pPr>
            <a:r>
              <a:rPr lang="en-US" altLang="en-US" sz="1800"/>
              <a:t>Thus, after the recovery procedure, those transaction should seems to have NEVER been executed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CBE682-EF1C-4351-8B44-522C36C28AE8}"/>
              </a:ext>
            </a:extLst>
          </p:cNvPr>
          <p:cNvSpPr>
            <a:spLocks noGrp="1"/>
          </p:cNvSpPr>
          <p:nvPr>
            <p:ph type="sldNum" sz="quarter" idx="12"/>
          </p:nvPr>
        </p:nvSpPr>
        <p:spPr/>
        <p:txBody>
          <a:bodyPr/>
          <a:lstStyle/>
          <a:p>
            <a:fld id="{F75AD419-9FBB-479E-8D3A-B01F9D978ABB}" type="slidenum">
              <a:rPr lang="en-US" altLang="en-US"/>
              <a:pPr/>
              <a:t>9</a:t>
            </a:fld>
            <a:endParaRPr lang="en-US" altLang="en-US"/>
          </a:p>
        </p:txBody>
      </p:sp>
      <p:sp>
        <p:nvSpPr>
          <p:cNvPr id="452610" name="Rectangle 2">
            <a:extLst>
              <a:ext uri="{FF2B5EF4-FFF2-40B4-BE49-F238E27FC236}">
                <a16:creationId xmlns:a16="http://schemas.microsoft.com/office/drawing/2014/main" id="{CBB8CE0A-296B-4173-9623-B1E3504B1506}"/>
              </a:ext>
            </a:extLst>
          </p:cNvPr>
          <p:cNvSpPr>
            <a:spLocks noGrp="1" noChangeArrowheads="1"/>
          </p:cNvSpPr>
          <p:nvPr>
            <p:ph type="title"/>
          </p:nvPr>
        </p:nvSpPr>
        <p:spPr/>
        <p:txBody>
          <a:bodyPr/>
          <a:lstStyle/>
          <a:p>
            <a:r>
              <a:rPr lang="en-US" altLang="en-US"/>
              <a:t>Recovery – atomicity requirement</a:t>
            </a:r>
          </a:p>
        </p:txBody>
      </p:sp>
      <p:sp>
        <p:nvSpPr>
          <p:cNvPr id="452611" name="Rectangle 3">
            <a:extLst>
              <a:ext uri="{FF2B5EF4-FFF2-40B4-BE49-F238E27FC236}">
                <a16:creationId xmlns:a16="http://schemas.microsoft.com/office/drawing/2014/main" id="{84337DE5-111E-408D-9082-1420532AF3BD}"/>
              </a:ext>
            </a:extLst>
          </p:cNvPr>
          <p:cNvSpPr>
            <a:spLocks noGrp="1" noChangeArrowheads="1"/>
          </p:cNvSpPr>
          <p:nvPr>
            <p:ph type="body" idx="1"/>
          </p:nvPr>
        </p:nvSpPr>
        <p:spPr>
          <a:xfrm>
            <a:off x="1370013" y="1524000"/>
            <a:ext cx="7313612" cy="4495800"/>
          </a:xfrm>
        </p:spPr>
        <p:txBody>
          <a:bodyPr>
            <a:normAutofit lnSpcReduction="10000"/>
          </a:bodyPr>
          <a:lstStyle/>
          <a:p>
            <a:pPr>
              <a:lnSpc>
                <a:spcPct val="90000"/>
              </a:lnSpc>
            </a:pPr>
            <a:r>
              <a:rPr lang="en-US" altLang="en-US" sz="2100"/>
              <a:t>Counter-argument: </a:t>
            </a:r>
          </a:p>
          <a:p>
            <a:pPr lvl="1">
              <a:lnSpc>
                <a:spcPct val="90000"/>
              </a:lnSpc>
            </a:pPr>
            <a:r>
              <a:rPr lang="en-US" altLang="en-US" sz="1900"/>
              <a:t>Can we just not write anything (i.e. uncommitted data) to the disk until T commits?</a:t>
            </a:r>
          </a:p>
          <a:p>
            <a:pPr>
              <a:lnSpc>
                <a:spcPct val="90000"/>
              </a:lnSpc>
            </a:pPr>
            <a:r>
              <a:rPr lang="en-US" altLang="en-US" sz="2100"/>
              <a:t>Problems:</a:t>
            </a:r>
          </a:p>
          <a:p>
            <a:pPr lvl="1">
              <a:lnSpc>
                <a:spcPct val="90000"/>
              </a:lnSpc>
            </a:pPr>
            <a:r>
              <a:rPr lang="en-US" altLang="en-US" sz="1900"/>
              <a:t>When pages are to be read/written, it is moved from the disk to a buffer</a:t>
            </a:r>
          </a:p>
          <a:p>
            <a:pPr lvl="1">
              <a:lnSpc>
                <a:spcPct val="90000"/>
              </a:lnSpc>
            </a:pPr>
            <a:r>
              <a:rPr lang="en-US" altLang="en-US" sz="1900"/>
              <a:t>If we avoid writing anything to the disk immediately, then the buffer holding that page cannot be released until end of T</a:t>
            </a:r>
          </a:p>
          <a:p>
            <a:pPr lvl="1">
              <a:lnSpc>
                <a:spcPct val="90000"/>
              </a:lnSpc>
            </a:pPr>
            <a:r>
              <a:rPr lang="en-US" altLang="en-US" sz="1900"/>
              <a:t>If T is long, or if T write something early in the transaction, it can hold up resources</a:t>
            </a:r>
          </a:p>
          <a:p>
            <a:pPr lvl="1">
              <a:lnSpc>
                <a:spcPct val="90000"/>
              </a:lnSpc>
            </a:pPr>
            <a:r>
              <a:rPr lang="en-US" altLang="en-US" sz="1900"/>
              <a:t>If many transactions are running, buffers can be used up very quickly</a:t>
            </a:r>
          </a:p>
          <a:p>
            <a:pPr>
              <a:lnSpc>
                <a:spcPct val="90000"/>
              </a:lnSpc>
            </a:pPr>
            <a:r>
              <a:rPr lang="en-US" altLang="en-US" sz="2100"/>
              <a:t>If the uncommitted data is written to the disk, then buffer replacement policy (e.g. FIFO, LRU) can utilize resources much more effectively and allow higher concurrency</a:t>
            </a:r>
          </a:p>
          <a:p>
            <a:pPr>
              <a:lnSpc>
                <a:spcPct val="90000"/>
              </a:lnSpc>
            </a:pPr>
            <a:endParaRPr lang="en-US" altLang="en-US" sz="23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26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26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26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2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bldLvl="3"/>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4027</Words>
  <Application>Microsoft Office PowerPoint</Application>
  <PresentationFormat>On-screen Show (4:3)</PresentationFormat>
  <Paragraphs>501</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Monotype Sorts</vt:lpstr>
      <vt:lpstr>Wingdings</vt:lpstr>
      <vt:lpstr>Office Theme</vt:lpstr>
      <vt:lpstr>CS 5/7330</vt:lpstr>
      <vt:lpstr>Recovery – why?</vt:lpstr>
      <vt:lpstr>Recovery – why?</vt:lpstr>
      <vt:lpstr>Recovery – why?</vt:lpstr>
      <vt:lpstr>Recovery – why?</vt:lpstr>
      <vt:lpstr>Recovery – why?</vt:lpstr>
      <vt:lpstr>Recovery – why?</vt:lpstr>
      <vt:lpstr>Recovery – atomicity requirement</vt:lpstr>
      <vt:lpstr>Recovery – atomicity requirement</vt:lpstr>
      <vt:lpstr>Recovery – atomicity requirement</vt:lpstr>
      <vt:lpstr>Recovery – durability requirement</vt:lpstr>
      <vt:lpstr>Recovery – durability requirement</vt:lpstr>
      <vt:lpstr>Recovery – durability requirement</vt:lpstr>
      <vt:lpstr>Recovery – durability requirement</vt:lpstr>
      <vt:lpstr>Force/No-force vs. Steal/No-steal</vt:lpstr>
      <vt:lpstr>Force/No-force vs. Steal/No-steal</vt:lpstr>
      <vt:lpstr>Recovery -- overview</vt:lpstr>
      <vt:lpstr>Stable storage</vt:lpstr>
      <vt:lpstr>Stable storage</vt:lpstr>
      <vt:lpstr>Stable storage</vt:lpstr>
      <vt:lpstr>Log files</vt:lpstr>
      <vt:lpstr>Log files</vt:lpstr>
      <vt:lpstr>Log files</vt:lpstr>
      <vt:lpstr>Log files</vt:lpstr>
      <vt:lpstr>Log files</vt:lpstr>
      <vt:lpstr>Log files</vt:lpstr>
      <vt:lpstr>Log files</vt:lpstr>
      <vt:lpstr>Log-based recovery : basic approach</vt:lpstr>
      <vt:lpstr>Log-based recovery : basic approach</vt:lpstr>
      <vt:lpstr>Log-based recovery : basic approach</vt:lpstr>
      <vt:lpstr>Log-based recovery : basic approach</vt:lpstr>
      <vt:lpstr>Log-based recovery : basic approach</vt:lpstr>
      <vt:lpstr>Log-based recovery : basic approach</vt:lpstr>
      <vt:lpstr>Log-based recovery : basic approach</vt:lpstr>
      <vt:lpstr>Checkpoints</vt:lpstr>
      <vt:lpstr>Checkpoints</vt:lpstr>
      <vt:lpstr>Recovery with checkpoints</vt:lpstr>
      <vt:lpstr>Recovery with checkpoints</vt:lpstr>
      <vt:lpstr>Recovery with checkpoints</vt:lpstr>
      <vt:lpstr>Recovery with checkpoints</vt:lpstr>
      <vt:lpstr>Recovery with checkpoints -- example</vt:lpstr>
      <vt:lpstr>Recovery with checkpoints -- example</vt:lpstr>
      <vt:lpstr>Recovery with checkpoints -- example</vt:lpstr>
      <vt:lpstr>Recovery with checkpoints -- example</vt:lpstr>
      <vt:lpstr>Recovery with checkpoints -- example</vt:lpstr>
      <vt:lpstr>Recovery with checkpoints -- example</vt:lpstr>
      <vt:lpstr>Recovery with checkpoints -- example</vt:lpstr>
      <vt:lpstr>Recovery with checkpoints -- example</vt:lpstr>
      <vt:lpstr>Non log-based recovery: shadow paging</vt:lpstr>
      <vt:lpstr>Non log-based recovery: shadow paging</vt:lpstr>
      <vt:lpstr>Non log-based recovery: shadow paging</vt:lpstr>
      <vt:lpstr>Shadow paging</vt:lpstr>
      <vt:lpstr>Shadow paging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5/7330</dc:title>
  <dc:creator>Lin, King Ip</dc:creator>
  <cp:lastModifiedBy>Lin, King Ip</cp:lastModifiedBy>
  <cp:revision>1</cp:revision>
  <dcterms:created xsi:type="dcterms:W3CDTF">2020-11-04T19:55:14Z</dcterms:created>
  <dcterms:modified xsi:type="dcterms:W3CDTF">2020-11-04T19:56:23Z</dcterms:modified>
</cp:coreProperties>
</file>