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3" r:id="rId20"/>
    <p:sldId id="307" r:id="rId21"/>
    <p:sldId id="308" r:id="rId22"/>
    <p:sldId id="306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6" r:id="rId39"/>
    <p:sldId id="324" r:id="rId40"/>
    <p:sldId id="327" r:id="rId41"/>
    <p:sldId id="325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40" r:id="rId54"/>
    <p:sldId id="339" r:id="rId55"/>
    <p:sldId id="341" r:id="rId56"/>
    <p:sldId id="342" r:id="rId57"/>
    <p:sldId id="343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9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BD5E-91F3-42E2-93E0-235933AB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841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6B58-11AB-40AA-B245-7DB453ADD7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70013" y="1524000"/>
            <a:ext cx="3579812" cy="4418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FA9E-1C53-42C0-A3E0-786A3B9F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225" y="1524000"/>
            <a:ext cx="3581400" cy="4418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CAEC3-E98F-4DF3-89B1-7B402CBA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2EC6E-77A3-403E-8400-3AD356E0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F0F3-8F72-4CF5-96EA-E80BBC5A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4E8DCD0-BB01-49C6-8A6B-50B94F975C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0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9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2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C1E8-C58D-4D1A-98BC-235009E2D60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C14A-E599-44E7-B852-FFB579B9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C601-A882-4966-A162-38BE307D8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5/7330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13FDC-61C3-42FD-AF23-D1F3610CA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Transactions :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346853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7476699-7ACA-4C3A-8FB0-9E459B415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control – big question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F72A091-5F57-4261-9020-63700EEF8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is schedule 3 equivalent to schedule 1, but schedule 4 is not?</a:t>
            </a:r>
          </a:p>
          <a:p>
            <a:pPr lvl="1"/>
            <a:r>
              <a:rPr lang="en-US" altLang="en-US"/>
              <a:t>Conflicts? </a:t>
            </a:r>
          </a:p>
          <a:p>
            <a:pPr lvl="1"/>
            <a:r>
              <a:rPr lang="en-US" altLang="en-US"/>
              <a:t>Order of conflicts?</a:t>
            </a:r>
          </a:p>
          <a:p>
            <a:pPr lvl="1"/>
            <a:r>
              <a:rPr lang="en-US" altLang="en-US"/>
              <a:t>Any general rules we can apply?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CA4A888-FD65-4926-AFA1-FE334F433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4A647E1-9E7E-4405-8BAF-3C572D02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fund transfer operation (last lecture)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CF668100-9AB7-4EE0-B83B-A474F12BF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71725"/>
            <a:ext cx="41148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1600">
                <a:solidFill>
                  <a:srgbClr val="CC0066"/>
                </a:solidFill>
                <a:latin typeface="Verdana" panose="020B0604030504040204" pitchFamily="34" charset="0"/>
              </a:rPr>
              <a:t>Find tuple for x’s account (database query)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Read x’s account info into main memory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Check if x have at least $k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Subtract $k from x’s account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solidFill>
                  <a:srgbClr val="CC0066"/>
                </a:solidFill>
                <a:latin typeface="Verdana" panose="020B0604030504040204" pitchFamily="34" charset="0"/>
              </a:rPr>
              <a:t>Write x’s new balance back to the database (database update)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solidFill>
                  <a:srgbClr val="CC0066"/>
                </a:solidFill>
                <a:latin typeface="Verdana" panose="020B0604030504040204" pitchFamily="34" charset="0"/>
              </a:rPr>
              <a:t>Find tuple for y’s account (database query)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Read y’s account info into main memory</a:t>
            </a:r>
            <a:endParaRPr lang="en-US" altLang="en-US" sz="1600">
              <a:solidFill>
                <a:srgbClr val="CC0066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Add $k to y’s account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solidFill>
                  <a:srgbClr val="CC0066"/>
                </a:solidFill>
                <a:latin typeface="Verdana" panose="020B0604030504040204" pitchFamily="34" charset="0"/>
              </a:rPr>
              <a:t>Write y’s new balance to the database (database update)</a:t>
            </a:r>
          </a:p>
          <a:p>
            <a:endParaRPr lang="en-US" altLang="en-US" sz="1600">
              <a:latin typeface="Verdana" panose="020B0604030504040204" pitchFamily="34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4211454B-CFDD-47B3-A718-FEF476541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5C70DB27-5A2D-4009-AFC2-640527F7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43200"/>
            <a:ext cx="327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5E4F02CA-1217-4EB5-BB10-6683DA555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62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554C2A68-4A2D-4729-B521-820DB576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97200"/>
            <a:ext cx="1319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Rewrite</a:t>
            </a:r>
          </a:p>
          <a:p>
            <a:r>
              <a:rPr lang="en-US" altLang="en-US" sz="1600" i="1"/>
              <a:t>Using class</a:t>
            </a:r>
          </a:p>
          <a:p>
            <a:r>
              <a:rPr lang="en-US" altLang="en-US" sz="1600" i="1"/>
              <a:t>notation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BB0CB04-9CEB-494D-B23C-FEB39A7D4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5DC7A5E-ABCB-407C-9C52-1BB400479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dividend operation (last lecture)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6A1C04F9-776E-4133-B981-1DC63BD1E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71725"/>
            <a:ext cx="41148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66"/>
                </a:solidFill>
                <a:latin typeface="Verdana" panose="020B0604030504040204" pitchFamily="34" charset="0"/>
              </a:rPr>
              <a:t>Find tuple for x’s account (database query)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Read x’s account info into main memory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Add 1% to x’s account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66"/>
                </a:solidFill>
                <a:latin typeface="Verdana" panose="020B0604030504040204" pitchFamily="34" charset="0"/>
              </a:rPr>
              <a:t>Write x’s new balance back to the database (database update)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66"/>
                </a:solidFill>
                <a:latin typeface="Verdana" panose="020B0604030504040204" pitchFamily="34" charset="0"/>
              </a:rPr>
              <a:t>Find tuple for y’s account (database query)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Read y’s account info into main memory</a:t>
            </a:r>
            <a:endParaRPr lang="en-US" altLang="en-US">
              <a:solidFill>
                <a:srgbClr val="CC0066"/>
              </a:solidFill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Add 1% to y’s account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66"/>
                </a:solidFill>
                <a:latin typeface="Verdana" panose="020B0604030504040204" pitchFamily="34" charset="0"/>
              </a:rPr>
              <a:t>Write y’s new balance back to the database (database update)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98631C5E-13AE-44E3-8FB6-A79839602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286B4189-358D-413B-873B-5FE8538C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43200"/>
            <a:ext cx="327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 sz="2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15ECB74E-8361-487D-9A8A-53D7A2A6C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62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E268DD4E-267A-4D06-BD22-C6DEC738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97200"/>
            <a:ext cx="1319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Rewrite</a:t>
            </a:r>
          </a:p>
          <a:p>
            <a:r>
              <a:rPr lang="en-US" altLang="en-US" sz="1600" i="1"/>
              <a:t>Using class</a:t>
            </a:r>
          </a:p>
          <a:p>
            <a:r>
              <a:rPr lang="en-US" altLang="en-US" sz="1600" i="1"/>
              <a:t>notation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7569F0B-D5B0-4B07-BC84-47801A77B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E0BB710-2519-4E4B-9405-B79A0445C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500"/>
              <a:t>Suppose x has $100, y has $200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Consider two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x transfer $50 to y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Dividend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For serial schedules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If transfer comes before dividend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X : 100 -&gt; 50 -&gt; 50.5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Y : 200 -&gt; 250 -&gt; 252.5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If dividend comes before transfer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X : 100 -&gt; 101 -&gt; 51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Y : 200 -&gt; 202 -&gt; 252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In both case, X + Y = 303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4482AE46-C874-4400-8050-6B7BE2CB9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3E31B4E-D1CD-4F82-8078-CC0BB3F9E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9826BC9-5525-4872-9F9B-C8D9A0208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 with the following schedule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707D7822-DC37-4A2B-A680-2DF0E01D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8FF159C7-322D-4A36-BE60-524FA025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7B6160F7-CD11-4D53-8E37-7E1E482F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740779DA-AD1F-4757-AE82-39CD8FF33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912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202 -&gt; 252; X+Y = 302.5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B1CB800-5805-4B39-820C-2FB3CB52C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9A98940-04C4-41EC-A949-164F8929B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cause the problem?</a:t>
            </a:r>
          </a:p>
          <a:p>
            <a:pPr lvl="1"/>
            <a:r>
              <a:rPr lang="en-US" altLang="en-US"/>
              <a:t>Contention of resources?</a:t>
            </a:r>
          </a:p>
          <a:p>
            <a:pPr lvl="1"/>
            <a:r>
              <a:rPr lang="en-US" altLang="en-US"/>
              <a:t>Interleaving?</a:t>
            </a:r>
          </a:p>
          <a:p>
            <a:r>
              <a:rPr lang="en-US" altLang="en-US"/>
              <a:t>Is interleaving always bad?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4B70CFE-8BD1-44DE-A143-DA2E162DB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5CAC21A-AAF0-4673-AF5C-6A89F6EDA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 with the following schedule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A8956892-C4F0-43A5-869F-63FFD849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D6CD3234-3B74-43DD-AF06-0997FE4AC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8FA777B8-1352-4EB9-A9A6-C5E0BD306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A3D3C0EF-7364-4734-929D-667E2AB42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250 -&gt; 252.5; X+Y = 303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5062D897-B742-4B7D-9103-F2E4F548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6203950"/>
            <a:ext cx="3741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 this case, interleaving is 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49" grpId="0"/>
      <p:bldP spid="82950" grpId="0"/>
      <p:bldP spid="82951" grpId="0"/>
      <p:bldP spid="829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AAB9F3E-D50C-4AD0-9DA2-16CD35368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BAC4FEA-742D-445C-B0CC-1C54675BE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Let’s change slightly: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3EF3D356-1EDB-43FC-93C6-96A9A93CA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43AEE92E-3952-4D9A-A49D-2394020B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12AC5DA1-66CF-4535-A4C6-AD1473C55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DCF5D2BE-4210-49C0-8DCC-5E2D174B8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250 -&gt; 202; X+Y = 252.5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AB54BF7E-2536-413A-B65C-E69855A99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6203950"/>
            <a:ext cx="4475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 this case, interleaving is very bad!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84997" grpId="0"/>
      <p:bldP spid="84998" grpId="0"/>
      <p:bldP spid="84999" grpId="0"/>
      <p:bldP spid="850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B9A24ED-C571-4B76-A9E1-EC0EBD0AF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2763177-1D0E-4F4F-A516-019038ED3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Let’s change slightly (again):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937F35CA-4CE8-4475-B8C5-CCB450F3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187D8676-39E1-4467-8BC2-EEBEBB37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6E64D090-5783-4323-82A5-DC52F205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0489B4E-EC76-4DDD-AA49-7C6CB89B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250 -&gt; 252.5; X+Y = 303</a:t>
            </a: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AA073152-AD8E-49DC-8DDB-CC35838C8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6203950"/>
            <a:ext cx="4735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 this case, interleaving is good again!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1" grpId="0"/>
      <p:bldP spid="86022" grpId="0"/>
      <p:bldP spid="86023" grpId="0"/>
      <p:bldP spid="860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160A88D-E14F-4FD9-9C7C-2E8E9C9E0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E409A9B-E0C6-4586-8C63-E0C965126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What’s going on here?</a:t>
            </a:r>
          </a:p>
          <a:p>
            <a:pPr lvl="1"/>
            <a:r>
              <a:rPr lang="en-US" altLang="en-US"/>
              <a:t>Interleaving can be very bad.</a:t>
            </a:r>
          </a:p>
          <a:p>
            <a:pPr lvl="1"/>
            <a:r>
              <a:rPr lang="en-US" altLang="en-US"/>
              <a:t>However, some interleaving does not cause problems.</a:t>
            </a:r>
          </a:p>
          <a:p>
            <a:pPr lvl="1"/>
            <a:r>
              <a:rPr lang="en-US" altLang="en-US"/>
              <a:t>How can we determine what kind of interleaving is “nice”?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1FD6E22-6284-494D-91CE-560C5BC26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 of contents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A16D9F4-11C1-494E-AB3D-161716D8E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Concurrency control</a:t>
            </a:r>
          </a:p>
          <a:p>
            <a:r>
              <a:rPr lang="en-US" altLang="en-US"/>
              <a:t>Serializability</a:t>
            </a:r>
          </a:p>
          <a:p>
            <a:pPr lvl="1"/>
            <a:r>
              <a:rPr lang="en-US" altLang="en-US"/>
              <a:t>Motivating examples</a:t>
            </a:r>
          </a:p>
          <a:p>
            <a:pPr lvl="1"/>
            <a:r>
              <a:rPr lang="en-US" altLang="en-US"/>
              <a:t>Conflict serializability</a:t>
            </a:r>
          </a:p>
          <a:p>
            <a:pPr lvl="1"/>
            <a:r>
              <a:rPr lang="en-US" altLang="en-US"/>
              <a:t>Test of serializability</a:t>
            </a:r>
          </a:p>
          <a:p>
            <a:r>
              <a:rPr lang="en-US" altLang="en-US"/>
              <a:t>Recoverability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5200994-F906-41DB-BF2F-83FA83EF6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268EB9B-C590-437C-AC6F-E937E0D96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Notice in example</a:t>
            </a:r>
          </a:p>
          <a:p>
            <a:pPr lvl="1"/>
            <a:r>
              <a:rPr lang="en-US" altLang="en-US" dirty="0"/>
              <a:t>The value of X (and Y) is changed twice</a:t>
            </a:r>
          </a:p>
          <a:p>
            <a:pPr lvl="1"/>
            <a:r>
              <a:rPr lang="en-US" altLang="en-US" dirty="0"/>
              <a:t>Let’s call the values</a:t>
            </a:r>
          </a:p>
          <a:p>
            <a:pPr lvl="2"/>
            <a:r>
              <a:rPr lang="en-US" altLang="en-US" dirty="0">
                <a:solidFill>
                  <a:srgbClr val="CC0000"/>
                </a:solidFill>
              </a:rPr>
              <a:t>Old value</a:t>
            </a:r>
            <a:r>
              <a:rPr lang="en-US" altLang="en-US" dirty="0"/>
              <a:t> (before any change)</a:t>
            </a:r>
          </a:p>
          <a:p>
            <a:pPr lvl="2"/>
            <a:r>
              <a:rPr lang="en-US" altLang="en-US" dirty="0">
                <a:solidFill>
                  <a:schemeClr val="accent1"/>
                </a:solidFill>
              </a:rPr>
              <a:t>Intermediate value</a:t>
            </a:r>
            <a:r>
              <a:rPr lang="en-US" altLang="en-US" dirty="0"/>
              <a:t> (after one change)</a:t>
            </a:r>
          </a:p>
          <a:p>
            <a:pPr lvl="2"/>
            <a:r>
              <a:rPr lang="en-US" altLang="en-US" dirty="0">
                <a:solidFill>
                  <a:srgbClr val="9900FF"/>
                </a:solidFill>
              </a:rPr>
              <a:t>Final value</a:t>
            </a:r>
            <a:r>
              <a:rPr lang="en-US" altLang="en-US" dirty="0"/>
              <a:t> (after all changes)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CD000D1-A1DE-48AD-B16D-55FE85F59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B62AFF9-94E9-4CEE-8F48-85FAC8B7C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 with the following schedule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C58A9FD5-91EF-4DCD-B391-D6E1E8FB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4CB9BA7E-9559-4647-BFC5-7D133249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4BF79AFD-EC9F-4F35-AD6B-9DAF375C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352D16C6-F8AF-44A3-B6D3-DBBF7531B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912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202 -&gt; 252; X+Y = 302.5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8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89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890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8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890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8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13606DF-AC28-4AA9-81F4-5D41DCE49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Serializable schedule – example (2)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A78305D3-0A5C-49C3-8F1A-E9339131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DC9FAA6B-761B-4591-A177-3DE461AA6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32766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chemeClr val="accent1"/>
                </a:solidFill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chemeClr val="accent1"/>
                </a:solidFill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9900FF"/>
                </a:solidFill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58BB057E-D872-4E77-A7CB-15E609AE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3276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solidFill>
                  <a:schemeClr val="accent1"/>
                </a:solidFill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9900FF"/>
                </a:solidFill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rgbClr val="CC0000"/>
                </a:solidFill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solidFill>
                  <a:schemeClr val="accent1"/>
                </a:solidFill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1F2C7305-6137-493D-8DA7-9BCE8F5B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24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i="1"/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21631694-301F-4A07-91A2-DE9D5BB4D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86400"/>
            <a:ext cx="7593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Notice that the two transaction use inconsistent values as input.</a:t>
            </a: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449623B7-857F-4E9E-BB5C-39CC2574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203950"/>
            <a:ext cx="410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But: how to formalize this notion?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678562C-0D3A-444A-81F9-F61BACDC1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Serializability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856F15C-DFAC-4C2B-89DC-96A59C9F6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How to formalize the notion</a:t>
            </a:r>
            <a:r>
              <a:rPr lang="en-US" altLang="en-US"/>
              <a:t>?</a:t>
            </a:r>
          </a:p>
          <a:p>
            <a:pPr lvl="1"/>
            <a:r>
              <a:rPr lang="en-US" altLang="en-US" sz="1800"/>
              <a:t>One can look at final results</a:t>
            </a:r>
          </a:p>
          <a:p>
            <a:pPr lvl="1"/>
            <a:r>
              <a:rPr lang="en-US" altLang="en-US" sz="1800"/>
              <a:t>If the schedule produce the same result as a serial schedule, then it’s fine.</a:t>
            </a:r>
          </a:p>
          <a:p>
            <a:pPr lvl="1"/>
            <a:r>
              <a:rPr lang="en-US" altLang="en-US" sz="1800"/>
              <a:t>However, this may be due to luck and/or “commutative” operators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7555E321-DB19-4785-BD20-878028D5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32766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 sz="16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6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6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6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6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6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1600">
              <a:latin typeface="Verdana" panose="020B0604030504040204" pitchFamily="34" charset="0"/>
            </a:endParaRPr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2341F3C8-3B32-4E29-AC84-11B336A7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343400"/>
            <a:ext cx="32766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A1 &lt;- A1 + m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A2 &lt;- A2 - m</a:t>
            </a:r>
          </a:p>
          <a:p>
            <a:pPr lvl="1">
              <a:buFontTx/>
              <a:buAutoNum type="arabicPeriod"/>
            </a:pPr>
            <a:r>
              <a:rPr lang="en-US" altLang="en-US" sz="16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1600">
              <a:latin typeface="Verdana" panose="020B0604030504040204" pitchFamily="34" charset="0"/>
            </a:endParaRP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7260A120-0C00-444A-B88F-4AFF537B5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248400"/>
            <a:ext cx="309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better notion is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  <p:bldP spid="90117" grpId="0"/>
      <p:bldP spid="90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66F6FDF-40AE-40B4-AB1A-7315E52B6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37CF45C-2988-4098-B166-129D01753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Suppose two transactions (T</a:t>
            </a:r>
            <a:r>
              <a:rPr lang="en-US" altLang="en-US" sz="2500" baseline="-25000"/>
              <a:t>1</a:t>
            </a:r>
            <a:r>
              <a:rPr lang="en-US" altLang="en-US" sz="2500"/>
              <a:t>, T</a:t>
            </a:r>
            <a:r>
              <a:rPr lang="en-US" altLang="en-US" sz="2500" baseline="-25000"/>
              <a:t>2</a:t>
            </a:r>
            <a:r>
              <a:rPr lang="en-US" altLang="en-US" sz="2500"/>
              <a:t>) want to operate on the same data object (X)</a:t>
            </a:r>
          </a:p>
          <a:p>
            <a:r>
              <a:rPr lang="en-US" altLang="en-US" sz="2500"/>
              <a:t>Four possible scenarios</a:t>
            </a:r>
          </a:p>
          <a:p>
            <a:pPr lvl="1"/>
            <a:r>
              <a:rPr lang="en-US" altLang="en-US" sz="2100"/>
              <a:t>T</a:t>
            </a:r>
            <a:r>
              <a:rPr lang="en-US" altLang="en-US" sz="2100" baseline="-25000"/>
              <a:t>1 </a:t>
            </a:r>
            <a:r>
              <a:rPr lang="en-US" altLang="en-US" sz="2100"/>
              <a:t> Read(X), T</a:t>
            </a:r>
            <a:r>
              <a:rPr lang="en-US" altLang="en-US" sz="2100" baseline="-25000"/>
              <a:t>2</a:t>
            </a:r>
            <a:r>
              <a:rPr lang="en-US" altLang="en-US" sz="2100"/>
              <a:t> Read(X)</a:t>
            </a:r>
          </a:p>
          <a:p>
            <a:pPr lvl="1"/>
            <a:r>
              <a:rPr lang="en-US" altLang="en-US" sz="2100"/>
              <a:t>T</a:t>
            </a:r>
            <a:r>
              <a:rPr lang="en-US" altLang="en-US" sz="2100" baseline="-25000"/>
              <a:t>1 </a:t>
            </a:r>
            <a:r>
              <a:rPr lang="en-US" altLang="en-US" sz="2100"/>
              <a:t> Read(X), T</a:t>
            </a:r>
            <a:r>
              <a:rPr lang="en-US" altLang="en-US" sz="2100" baseline="-25000"/>
              <a:t>2</a:t>
            </a:r>
            <a:r>
              <a:rPr lang="en-US" altLang="en-US" sz="2100"/>
              <a:t> Write(X)</a:t>
            </a:r>
          </a:p>
          <a:p>
            <a:pPr lvl="1"/>
            <a:r>
              <a:rPr lang="en-US" altLang="en-US" sz="2100"/>
              <a:t>T</a:t>
            </a:r>
            <a:r>
              <a:rPr lang="en-US" altLang="en-US" sz="2100" baseline="-25000"/>
              <a:t>1 </a:t>
            </a:r>
            <a:r>
              <a:rPr lang="en-US" altLang="en-US" sz="2100"/>
              <a:t> Write(X), T</a:t>
            </a:r>
            <a:r>
              <a:rPr lang="en-US" altLang="en-US" sz="2100" baseline="-25000"/>
              <a:t>2</a:t>
            </a:r>
            <a:r>
              <a:rPr lang="en-US" altLang="en-US" sz="2100"/>
              <a:t> Read(X)</a:t>
            </a:r>
          </a:p>
          <a:p>
            <a:pPr lvl="1"/>
            <a:r>
              <a:rPr lang="en-US" altLang="en-US" sz="2100"/>
              <a:t>T</a:t>
            </a:r>
            <a:r>
              <a:rPr lang="en-US" altLang="en-US" sz="2100" baseline="-25000"/>
              <a:t>1 </a:t>
            </a:r>
            <a:r>
              <a:rPr lang="en-US" altLang="en-US" sz="2100"/>
              <a:t> Write(X), T</a:t>
            </a:r>
            <a:r>
              <a:rPr lang="en-US" altLang="en-US" sz="2100" baseline="-25000"/>
              <a:t>2</a:t>
            </a:r>
            <a:r>
              <a:rPr lang="en-US" altLang="en-US" sz="2100"/>
              <a:t> Write(X)</a:t>
            </a:r>
          </a:p>
          <a:p>
            <a:r>
              <a:rPr lang="en-US" altLang="en-US" sz="2500"/>
              <a:t>How does the order of these operations affect the results of the transactions?</a:t>
            </a:r>
          </a:p>
          <a:p>
            <a:pPr lvl="1"/>
            <a:endParaRPr lang="en-US" altLang="en-US" sz="2100"/>
          </a:p>
          <a:p>
            <a:pPr lvl="1"/>
            <a:endParaRPr lang="en-US" altLang="en-US"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BC7EA17-B114-48C9-92DE-47FC57A36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744615C-388C-4111-AB93-3E8E8B8AB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T</a:t>
            </a:r>
            <a:r>
              <a:rPr lang="en-US" altLang="en-US" sz="2100" baseline="-25000"/>
              <a:t>1 </a:t>
            </a:r>
            <a:r>
              <a:rPr lang="en-US" altLang="en-US" sz="2100"/>
              <a:t> Read(X), T</a:t>
            </a:r>
            <a:r>
              <a:rPr lang="en-US" altLang="en-US" sz="2100" baseline="-25000"/>
              <a:t>2</a:t>
            </a:r>
            <a:r>
              <a:rPr lang="en-US" altLang="en-US" sz="2100"/>
              <a:t> Read(X)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No effect. 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</a:t>
            </a:r>
            <a:r>
              <a:rPr lang="en-US" altLang="en-US" sz="2100" baseline="-25000"/>
              <a:t>1 </a:t>
            </a:r>
            <a:r>
              <a:rPr lang="en-US" altLang="en-US" sz="2100"/>
              <a:t> Read(X), T</a:t>
            </a:r>
            <a:r>
              <a:rPr lang="en-US" altLang="en-US" sz="2100" baseline="-25000"/>
              <a:t>2</a:t>
            </a:r>
            <a:r>
              <a:rPr lang="en-US" altLang="en-US" sz="2100"/>
              <a:t> Write(X)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Order will determine what value of X T</a:t>
            </a:r>
            <a:r>
              <a:rPr lang="en-US" altLang="en-US" sz="1900" baseline="-25000"/>
              <a:t>1</a:t>
            </a:r>
            <a:r>
              <a:rPr lang="en-US" altLang="en-US" sz="1900"/>
              <a:t> reads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Affect the results of T</a:t>
            </a:r>
            <a:r>
              <a:rPr lang="en-US" altLang="en-US" sz="1900" baseline="-25000"/>
              <a:t>1</a:t>
            </a:r>
            <a:endParaRPr lang="en-US" altLang="en-US" sz="1900"/>
          </a:p>
          <a:p>
            <a:pPr>
              <a:lnSpc>
                <a:spcPct val="80000"/>
              </a:lnSpc>
            </a:pPr>
            <a:r>
              <a:rPr lang="en-US" altLang="en-US" sz="2100"/>
              <a:t>T</a:t>
            </a:r>
            <a:r>
              <a:rPr lang="en-US" altLang="en-US" sz="2100" baseline="-25000"/>
              <a:t>1 </a:t>
            </a:r>
            <a:r>
              <a:rPr lang="en-US" altLang="en-US" sz="2100"/>
              <a:t> Write(X), T</a:t>
            </a:r>
            <a:r>
              <a:rPr lang="en-US" altLang="en-US" sz="2100" baseline="-25000"/>
              <a:t>2</a:t>
            </a:r>
            <a:r>
              <a:rPr lang="en-US" altLang="en-US" sz="2100"/>
              <a:t> Read(X)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Order will determine what value of X T</a:t>
            </a:r>
            <a:r>
              <a:rPr lang="en-US" altLang="en-US" sz="1900" baseline="-25000"/>
              <a:t>2</a:t>
            </a:r>
            <a:r>
              <a:rPr lang="en-US" altLang="en-US" sz="1900"/>
              <a:t> reads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Affect the results of T</a:t>
            </a:r>
            <a:r>
              <a:rPr lang="en-US" altLang="en-US" sz="1900" baseline="-25000"/>
              <a:t>2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</a:t>
            </a:r>
            <a:r>
              <a:rPr lang="en-US" altLang="en-US" sz="2100" baseline="-25000"/>
              <a:t>1 </a:t>
            </a:r>
            <a:r>
              <a:rPr lang="en-US" altLang="en-US" sz="2100"/>
              <a:t> Write(X), T</a:t>
            </a:r>
            <a:r>
              <a:rPr lang="en-US" altLang="en-US" sz="2100" baseline="-25000"/>
              <a:t>2</a:t>
            </a:r>
            <a:r>
              <a:rPr lang="en-US" altLang="en-US" sz="2100"/>
              <a:t> Write(X)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No effect on T</a:t>
            </a:r>
            <a:r>
              <a:rPr lang="en-US" altLang="en-US" sz="1900" baseline="-25000"/>
              <a:t>1</a:t>
            </a:r>
            <a:r>
              <a:rPr lang="en-US" altLang="en-US" sz="1900"/>
              <a:t> and T</a:t>
            </a:r>
            <a:r>
              <a:rPr lang="en-US" altLang="en-US" sz="1900" baseline="-25000"/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en-US" sz="1900"/>
              <a:t>But affect on the next transaction that read X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Thus, in 2</a:t>
            </a:r>
            <a:r>
              <a:rPr lang="en-US" altLang="en-US" sz="2100" baseline="30000"/>
              <a:t>nd</a:t>
            </a:r>
            <a:r>
              <a:rPr lang="en-US" altLang="en-US" sz="2100"/>
              <a:t> to 4</a:t>
            </a:r>
            <a:r>
              <a:rPr lang="en-US" altLang="en-US" sz="2100" baseline="30000"/>
              <a:t>th</a:t>
            </a:r>
            <a:r>
              <a:rPr lang="en-US" altLang="en-US" sz="2100"/>
              <a:t> case order matters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We denote that the pair(s) of operations are </a:t>
            </a:r>
            <a:r>
              <a:rPr lang="en-US" altLang="en-US" sz="2100">
                <a:solidFill>
                  <a:srgbClr val="CC0000"/>
                </a:solidFill>
              </a:rPr>
              <a:t>in conflict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17256AD-23DF-4EF6-8408-DAA868D39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64C39B4-B993-49E0-ACB3-9CEC4C076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What’s conflict have to do with it?</a:t>
            </a:r>
          </a:p>
          <a:p>
            <a:r>
              <a:rPr lang="en-US" altLang="en-US"/>
              <a:t>Consider a schedule of two transactions (T</a:t>
            </a:r>
            <a:r>
              <a:rPr lang="en-US" altLang="en-US" baseline="-25000"/>
              <a:t>1</a:t>
            </a:r>
            <a:r>
              <a:rPr lang="en-US" altLang="en-US"/>
              <a:t>, T</a:t>
            </a:r>
            <a:r>
              <a:rPr lang="en-US" altLang="en-US" baseline="-25000"/>
              <a:t>2</a:t>
            </a:r>
            <a:r>
              <a:rPr lang="en-US" altLang="en-US"/>
              <a:t>) </a:t>
            </a:r>
          </a:p>
          <a:p>
            <a:pPr lvl="1"/>
            <a:r>
              <a:rPr lang="en-US" altLang="en-US"/>
              <a:t>Suppose T</a:t>
            </a:r>
            <a:r>
              <a:rPr lang="en-US" altLang="en-US" baseline="-25000"/>
              <a:t>1</a:t>
            </a:r>
            <a:r>
              <a:rPr lang="en-US" altLang="en-US"/>
              <a:t> execute operation I</a:t>
            </a:r>
            <a:r>
              <a:rPr lang="en-US" altLang="en-US" baseline="-25000"/>
              <a:t>1</a:t>
            </a:r>
            <a:r>
              <a:rPr lang="en-US" altLang="en-US"/>
              <a:t>, and than T</a:t>
            </a:r>
            <a:r>
              <a:rPr lang="en-US" altLang="en-US" baseline="-25000"/>
              <a:t>2</a:t>
            </a:r>
            <a:r>
              <a:rPr lang="en-US" altLang="en-US"/>
              <a:t> execute operation I</a:t>
            </a:r>
            <a:r>
              <a:rPr lang="en-US" altLang="en-US" baseline="-25000"/>
              <a:t>2</a:t>
            </a:r>
          </a:p>
          <a:p>
            <a:pPr lvl="1"/>
            <a:r>
              <a:rPr lang="en-US" altLang="en-US"/>
              <a:t>If I</a:t>
            </a:r>
            <a:r>
              <a:rPr lang="en-US" altLang="en-US" baseline="-25000"/>
              <a:t>1</a:t>
            </a:r>
            <a:r>
              <a:rPr lang="en-US" altLang="en-US"/>
              <a:t> and I</a:t>
            </a:r>
            <a:r>
              <a:rPr lang="en-US" altLang="en-US" baseline="-25000"/>
              <a:t>2</a:t>
            </a:r>
            <a:r>
              <a:rPr lang="en-US" altLang="en-US"/>
              <a:t> has conflict</a:t>
            </a:r>
          </a:p>
          <a:p>
            <a:pPr lvl="2"/>
            <a:r>
              <a:rPr lang="en-US" altLang="en-US"/>
              <a:t>Then swapping them implies potential problem</a:t>
            </a:r>
          </a:p>
          <a:p>
            <a:pPr lvl="1"/>
            <a:r>
              <a:rPr lang="en-US" altLang="en-US"/>
              <a:t>Else, (we claim) the results are not affected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3BDCE5C-E000-4A3C-B3F7-1BF6355A5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975D51B-4847-40DA-82E4-CA972F674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Remember this schedule?</a:t>
            </a:r>
          </a:p>
        </p:txBody>
      </p:sp>
      <p:grpSp>
        <p:nvGrpSpPr>
          <p:cNvPr id="95241" name="Group 9">
            <a:extLst>
              <a:ext uri="{FF2B5EF4-FFF2-40B4-BE49-F238E27FC236}">
                <a16:creationId xmlns:a16="http://schemas.microsoft.com/office/drawing/2014/main" id="{BFFF598E-2117-4874-9893-0D00B90DE00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209800"/>
            <a:ext cx="6172200" cy="3676650"/>
            <a:chOff x="816" y="1392"/>
            <a:chExt cx="3888" cy="2316"/>
          </a:xfrm>
        </p:grpSpPr>
        <p:sp>
          <p:nvSpPr>
            <p:cNvPr id="95236" name="Text Box 4">
              <a:extLst>
                <a:ext uri="{FF2B5EF4-FFF2-40B4-BE49-F238E27FC236}">
                  <a16:creationId xmlns:a16="http://schemas.microsoft.com/office/drawing/2014/main" id="{9A4E2845-7710-462E-B3A8-729A36776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1460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95237" name="Text Box 5">
              <a:extLst>
                <a:ext uri="{FF2B5EF4-FFF2-40B4-BE49-F238E27FC236}">
                  <a16:creationId xmlns:a16="http://schemas.microsoft.com/office/drawing/2014/main" id="{2830EF77-FF19-496F-BC29-59CC011CD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92"/>
              <a:ext cx="206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A1 &lt;- Read(X)</a:t>
              </a: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A1 &lt;- A1 – k</a:t>
              </a: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Write(X, A1)</a:t>
              </a: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A2 &lt;- Read(Y)</a:t>
              </a: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A2 &lt;- A2 + k</a:t>
              </a: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Write(Y, A2)</a:t>
              </a:r>
            </a:p>
            <a:p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6E37A187-B9C5-4980-AE7E-A0B156D5F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920"/>
              <a:ext cx="206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A1 &lt;- Read(X)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A1 &lt;- A1* 1.01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Write(X, A1)</a:t>
              </a:r>
            </a:p>
            <a:p>
              <a:pPr lvl="1">
                <a:buFontTx/>
                <a:buAutoNum type="romanL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A2 &lt;- Read(Y)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A2 &lt;- A2 * 1.01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Write(Y, A2)</a:t>
              </a:r>
            </a:p>
            <a:p>
              <a:endParaRPr lang="en-US" altLang="en-US">
                <a:latin typeface="Verdana" panose="020B0604030504040204" pitchFamily="34" charset="0"/>
              </a:endParaRPr>
            </a:p>
          </p:txBody>
        </p:sp>
      </p:grpSp>
      <p:sp>
        <p:nvSpPr>
          <p:cNvPr id="95239" name="Text Box 7">
            <a:extLst>
              <a:ext uri="{FF2B5EF4-FFF2-40B4-BE49-F238E27FC236}">
                <a16:creationId xmlns:a16="http://schemas.microsoft.com/office/drawing/2014/main" id="{E1694CC9-9C0E-4C9D-823A-633BBE1A7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250 -&gt; 252.5; X+Y = 303</a:t>
            </a:r>
          </a:p>
        </p:txBody>
      </p:sp>
      <p:sp>
        <p:nvSpPr>
          <p:cNvPr id="95240" name="Text Box 8">
            <a:extLst>
              <a:ext uri="{FF2B5EF4-FFF2-40B4-BE49-F238E27FC236}">
                <a16:creationId xmlns:a16="http://schemas.microsoft.com/office/drawing/2014/main" id="{9555362B-681C-4551-9A28-F66773AFA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6203950"/>
            <a:ext cx="3741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 this case, interleaving is ok!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EF5A314-07A8-4F36-B72F-AAF257D46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2C037DB-F409-45F6-A482-2CFD4BECD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Remember this schedule?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1A47D9B3-62A4-4E99-90D3-36B694D6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8FDC3B1F-7667-4208-AD99-29D4D3E1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4B97AB57-0E86-4FD6-815B-7747D0294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44B04900-7289-42AC-A660-8226D54F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19800"/>
            <a:ext cx="520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(4) And (iii) are not in conflict, so can swap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B78A26E-B021-4A90-9A95-7425993E2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307BED30-EB24-450D-81CB-B89BF662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Remember this schedule?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5BACD1B5-E596-4836-B6C8-14CFF7B4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C962175D-82E1-4332-9769-1BEA1388A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88A73732-806D-447D-BCAA-1CD26F94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C3E59090-3923-4D22-9143-A3307856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19800"/>
            <a:ext cx="513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(4) And (ii) are not in conflict, so can swap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21270CE-7C4B-46BB-A632-9CA5564B8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control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983B53E-E51A-406F-B0D3-98ABF419F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concurrency?</a:t>
            </a:r>
          </a:p>
          <a:p>
            <a:pPr lvl="1"/>
            <a:r>
              <a:rPr lang="en-US" altLang="en-US" b="1"/>
              <a:t>increased processor and disk utilization</a:t>
            </a:r>
            <a:r>
              <a:rPr lang="en-US" altLang="en-US"/>
              <a:t>, leading to better transaction </a:t>
            </a:r>
            <a:r>
              <a:rPr lang="en-US" altLang="en-US" i="1"/>
              <a:t>throughput:</a:t>
            </a:r>
            <a:r>
              <a:rPr lang="en-US" altLang="en-US"/>
              <a:t> one transaction can be using the CPU while another is reading from or writing to the disk</a:t>
            </a:r>
          </a:p>
          <a:p>
            <a:pPr lvl="1"/>
            <a:r>
              <a:rPr lang="en-US" altLang="en-US" b="1"/>
              <a:t>reduced average response time</a:t>
            </a:r>
            <a:r>
              <a:rPr lang="en-US" altLang="en-US"/>
              <a:t> for transactions: short transactions need not wait behind long ones.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A4398D9-098A-4CDC-AC6D-FB8102D1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2BCFC7C-017B-489D-8D20-BCB88D3C3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Remember this schedule?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71433AF1-A4B3-4696-BC95-B2FFBEAA4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605B19AF-7F67-4617-B364-443DCB344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D513E5B6-4A94-4911-AFAD-D04408F6C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177A4503-A6A2-4E86-A01E-9E8930F08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19800"/>
            <a:ext cx="507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(4) And (i) are not in conflict, so can swap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9BA8571-D7C3-4704-AA8F-33C77098E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A6F9D3A-2FF9-4BBF-B524-471D0159F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Remember this schedule?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3F0B7B7C-076C-46CF-BB09-7352BCED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23056CDF-6527-4737-ADC8-3E2D4F335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F9E2E495-CA5F-4769-A06D-019B886B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FC61F5AB-8F94-4378-A2BF-3F2DBEE6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692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Similarily (5) And (i) – (iii) are not in conflict, so can swap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4C1F339-BDA8-463E-AB31-DD6074B17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C8A7978-9C04-45E8-87ED-A8D6E405B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Remember this schedule?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37E1FC3A-E38D-4BBE-9959-D20FC3BA4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4BEF17D0-D13C-4B6E-8FF5-8D5C89213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9E75C1D0-DA63-483A-A389-DEB050D1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B8871316-E04B-453C-8E1D-6B8830DA6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692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Similarily (6) And (i) – (iii) are not in conflict, so can swap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86555BC5-4D60-4E6F-9748-3A235FC49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324600"/>
            <a:ext cx="8301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 obtain a serial schedule by this transformation (swapping process)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91E1494-F188-4F6C-B8CD-0C44F36CC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5DCC355-94AD-44A9-AB3D-B7F76BC17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Now, remember this schedule?</a:t>
            </a:r>
          </a:p>
        </p:txBody>
      </p:sp>
      <p:grpSp>
        <p:nvGrpSpPr>
          <p:cNvPr id="102409" name="Group 9">
            <a:extLst>
              <a:ext uri="{FF2B5EF4-FFF2-40B4-BE49-F238E27FC236}">
                <a16:creationId xmlns:a16="http://schemas.microsoft.com/office/drawing/2014/main" id="{7CE3D04E-8DB1-4CA0-A304-58B8ED0518B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209800"/>
            <a:ext cx="6172200" cy="3662363"/>
            <a:chOff x="816" y="1392"/>
            <a:chExt cx="3888" cy="2307"/>
          </a:xfrm>
        </p:grpSpPr>
        <p:sp>
          <p:nvSpPr>
            <p:cNvPr id="102404" name="Text Box 4">
              <a:extLst>
                <a:ext uri="{FF2B5EF4-FFF2-40B4-BE49-F238E27FC236}">
                  <a16:creationId xmlns:a16="http://schemas.microsoft.com/office/drawing/2014/main" id="{CB48CC4D-21A2-4909-89D2-65A2E0AF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1460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02405" name="Text Box 5">
              <a:extLst>
                <a:ext uri="{FF2B5EF4-FFF2-40B4-BE49-F238E27FC236}">
                  <a16:creationId xmlns:a16="http://schemas.microsoft.com/office/drawing/2014/main" id="{0D058935-FAAD-4E3D-8203-43916A33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92"/>
              <a:ext cx="2064" cy="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A1 &lt;- Read(X)</a:t>
              </a: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A1 &lt;- A1 – k</a:t>
              </a: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Write(X, A1)</a:t>
              </a: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A2 &lt;- Read(Y)</a:t>
              </a: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A2 &lt;- A2 + k</a:t>
              </a:r>
            </a:p>
            <a:p>
              <a:pPr lvl="1">
                <a:buFontTx/>
                <a:buAutoNum type="arabicPeriod"/>
              </a:pPr>
              <a:r>
                <a:rPr lang="en-US" altLang="en-US">
                  <a:latin typeface="Verdana" panose="020B0604030504040204" pitchFamily="34" charset="0"/>
                </a:rPr>
                <a:t>Write(Y, A2)</a:t>
              </a:r>
            </a:p>
            <a:p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02406" name="Text Box 6">
              <a:extLst>
                <a:ext uri="{FF2B5EF4-FFF2-40B4-BE49-F238E27FC236}">
                  <a16:creationId xmlns:a16="http://schemas.microsoft.com/office/drawing/2014/main" id="{A807C7FA-589B-4094-8E30-60FDC6283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920"/>
              <a:ext cx="2064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71475" indent="-3714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28675" indent="-3714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85875" indent="-3714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3075" indent="-3714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00275" indent="-3714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57475" indent="-3714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114675" indent="-3714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71875" indent="-3714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29075" indent="-3714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A1 &lt;- Read(X)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A1 &lt;- A1* 1.01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Write(X, A1)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A2 &lt;- Read(Y)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A2 &lt;- A2 * 1.01</a:t>
              </a:r>
            </a:p>
            <a:p>
              <a:pPr lvl="1">
                <a:buFontTx/>
                <a:buAutoNum type="romanLcPeriod"/>
              </a:pPr>
              <a:r>
                <a:rPr lang="en-US" altLang="en-US">
                  <a:latin typeface="Verdana" panose="020B0604030504040204" pitchFamily="34" charset="0"/>
                </a:rPr>
                <a:t>Write(Y, A2)</a:t>
              </a:r>
            </a:p>
            <a:p>
              <a:endParaRPr lang="en-US" altLang="en-US">
                <a:latin typeface="Verdana" panose="020B0604030504040204" pitchFamily="34" charset="0"/>
              </a:endParaRPr>
            </a:p>
          </p:txBody>
        </p:sp>
      </p:grpSp>
      <p:sp>
        <p:nvSpPr>
          <p:cNvPr id="102407" name="Text Box 7">
            <a:extLst>
              <a:ext uri="{FF2B5EF4-FFF2-40B4-BE49-F238E27FC236}">
                <a16:creationId xmlns:a16="http://schemas.microsoft.com/office/drawing/2014/main" id="{6E79FAA2-6995-49C2-B899-A589FE86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912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202 -&gt; 252; X+Y = 302.5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C2CFCC4-B9EC-4094-AAF8-0D53D1B1B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DC09AF9-5B70-4419-A7FE-5FC82D448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Now, remember this schedule?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5C17AF05-0C06-481D-9C84-3877E7DC5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4C3C3A9C-ABEE-4D81-9A5F-8197EDBFC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F426439C-A732-4B75-9BDB-C9A2507C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86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30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02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74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146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718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90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romanL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3432" name="Text Box 8">
            <a:extLst>
              <a:ext uri="{FF2B5EF4-FFF2-40B4-BE49-F238E27FC236}">
                <a16:creationId xmlns:a16="http://schemas.microsoft.com/office/drawing/2014/main" id="{B0F43CEC-B6DB-46B6-8C76-A71A764A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746750"/>
            <a:ext cx="4513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(3) And (i) has conflict, so can’t swap</a:t>
            </a:r>
          </a:p>
        </p:txBody>
      </p:sp>
      <p:sp>
        <p:nvSpPr>
          <p:cNvPr id="103433" name="Text Box 9">
            <a:extLst>
              <a:ext uri="{FF2B5EF4-FFF2-40B4-BE49-F238E27FC236}">
                <a16:creationId xmlns:a16="http://schemas.microsoft.com/office/drawing/2014/main" id="{ED5BCD0D-14FB-433F-9311-5E530E42E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1722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(4) And (vi) has conflict, so can’t 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3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03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  <p:bldP spid="1034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7B15297-E692-475C-BA26-72A904D3C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896C770-1C77-48FD-9A73-16C05D177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 work through this case?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8BBA6757-E442-4D3E-B979-7B4CE4C6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3177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690BF117-F839-4221-BB87-DBC3B333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32766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D7E18DE9-C764-4E0D-904E-25E5322CE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3276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arabicPeriod"/>
            </a:pPr>
            <a:r>
              <a:rPr lang="en-US" altLang="en-US">
                <a:latin typeface="Verdana" panose="020B0604030504040204" pitchFamily="34" charset="0"/>
              </a:rPr>
              <a:t>Write(Y, A2)</a:t>
            </a:r>
          </a:p>
          <a:p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104455" name="Text Box 7">
            <a:extLst>
              <a:ext uri="{FF2B5EF4-FFF2-40B4-BE49-F238E27FC236}">
                <a16:creationId xmlns:a16="http://schemas.microsoft.com/office/drawing/2014/main" id="{33C7408D-D148-43C9-808E-E0F25684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725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 : 100 -&gt; 50 -&gt; 50.5; Y : 200 -&gt; 250 -&gt; 202; X+Y = 250.5</a:t>
            </a:r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CE739860-EB79-4E51-AF7E-3845919AB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6203950"/>
            <a:ext cx="4475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 this case, interleaving is very bad!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  <p:bldP spid="104453" grpId="0"/>
      <p:bldP spid="104454" grpId="0"/>
      <p:bldP spid="104455" grpId="0"/>
      <p:bldP spid="1044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3E98A32E-4815-46DA-917F-46284D3A7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example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8761AE2-3A1C-486B-9F1A-680F23805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From previous slides, it seems</a:t>
            </a:r>
          </a:p>
          <a:p>
            <a:pPr lvl="1"/>
            <a:r>
              <a:rPr lang="en-US" altLang="en-US"/>
              <a:t>A schedule can be transformed to a serial schedule </a:t>
            </a:r>
            <a:r>
              <a:rPr lang="en-US" altLang="en-US">
                <a:sym typeface="Symbol" panose="05050102010706020507" pitchFamily="18" charset="2"/>
              </a:rPr>
              <a:t> good! (achieve isolation)</a:t>
            </a:r>
          </a:p>
          <a:p>
            <a:pPr lvl="1"/>
            <a:r>
              <a:rPr lang="en-US" altLang="en-US"/>
              <a:t>A schedule cannot be transformed to a serial schedule </a:t>
            </a:r>
            <a:r>
              <a:rPr lang="en-US" altLang="en-US">
                <a:sym typeface="Symbol" panose="05050102010706020507" pitchFamily="18" charset="2"/>
              </a:rPr>
              <a:t> bad! (do not achieve isolation)</a:t>
            </a:r>
          </a:p>
          <a:p>
            <a:r>
              <a:rPr lang="en-US" altLang="en-US">
                <a:sym typeface="Symbol" panose="05050102010706020507" pitchFamily="18" charset="2"/>
              </a:rPr>
              <a:t>Can we generalize?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Yes.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F6ACBFD-0F8C-45A2-9279-4B4C68ABF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definitions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49464F4-5972-42C5-B7FE-741BA3448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Schedule: – sequences that indicate the chronological order in which instructions of concurrent transactions are executed</a:t>
            </a:r>
          </a:p>
          <a:p>
            <a:r>
              <a:rPr lang="en-US" altLang="en-US" sz="2500"/>
              <a:t>Complete schedule: Schedule that contain commit/abort decision for each transaction in the schedule</a:t>
            </a:r>
          </a:p>
          <a:p>
            <a:r>
              <a:rPr lang="en-US" altLang="en-US" sz="2500"/>
              <a:t>Serial schedule: A schedule where there is no interleaving of operations by multiple transactions.</a:t>
            </a:r>
          </a:p>
          <a:p>
            <a:pPr lvl="1"/>
            <a:r>
              <a:rPr lang="en-US" altLang="en-US" sz="2100"/>
              <a:t>Denoted by &lt; T1, T2, … , Tn&gt;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A487656-DF45-4019-BD37-02C792CBA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definitions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8554C47-3B73-49EF-AA7B-19C1D15A6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schedule </a:t>
            </a:r>
            <a:r>
              <a:rPr lang="en-US" altLang="en-US" i="1"/>
              <a:t>S</a:t>
            </a:r>
            <a:r>
              <a:rPr lang="en-US" altLang="en-US"/>
              <a:t>, let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 be two operations in </a:t>
            </a:r>
            <a:r>
              <a:rPr lang="en-US" altLang="en-US" i="1"/>
              <a:t>S</a:t>
            </a:r>
            <a:r>
              <a:rPr lang="en-US" altLang="en-US"/>
              <a:t>, we write </a:t>
            </a:r>
            <a:r>
              <a:rPr lang="en-US" altLang="en-US" i="1"/>
              <a:t>p</a:t>
            </a:r>
            <a:r>
              <a:rPr lang="en-US" altLang="en-US"/>
              <a:t> &lt;</a:t>
            </a:r>
            <a:r>
              <a:rPr lang="en-US" altLang="en-US" baseline="-25000"/>
              <a:t>S</a:t>
            </a:r>
            <a:r>
              <a:rPr lang="en-US" altLang="en-US"/>
              <a:t> </a:t>
            </a:r>
            <a:r>
              <a:rPr lang="en-US" altLang="en-US" i="1"/>
              <a:t>q</a:t>
            </a:r>
            <a:r>
              <a:rPr lang="en-US" altLang="en-US"/>
              <a:t> if </a:t>
            </a:r>
            <a:r>
              <a:rPr lang="en-US" altLang="en-US" i="1"/>
              <a:t>p</a:t>
            </a:r>
            <a:r>
              <a:rPr lang="en-US" altLang="en-US"/>
              <a:t> occurs before </a:t>
            </a:r>
            <a:r>
              <a:rPr lang="en-US" altLang="en-US" i="1"/>
              <a:t>q</a:t>
            </a:r>
            <a:r>
              <a:rPr lang="en-US" altLang="en-US"/>
              <a:t> in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We write &lt; instead of &lt;</a:t>
            </a:r>
            <a:r>
              <a:rPr lang="en-US" altLang="en-US" baseline="-25000"/>
              <a:t>S</a:t>
            </a:r>
            <a:r>
              <a:rPr lang="en-US" altLang="en-US"/>
              <a:t> if the schedule is understood from context.</a:t>
            </a:r>
          </a:p>
          <a:p>
            <a:r>
              <a:rPr lang="en-US" altLang="en-US"/>
              <a:t>We use a subscript to indicate the transaction that issues an operation, e.g.,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/>
              <a:t> is an operation issued by transaction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C931557-DE97-45A7-8FE0-4EEFDBAF4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definitions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33377C9-F47E-440F-B6DA-67CBA6E69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Conflict equivalent transformation: swapping </a:t>
            </a:r>
            <a:r>
              <a:rPr lang="en-US" altLang="en-US" i="1"/>
              <a:t>adjacent</a:t>
            </a:r>
            <a:r>
              <a:rPr lang="en-US" altLang="en-US"/>
              <a:t> operation on a schedule which does not conflict</a:t>
            </a:r>
          </a:p>
          <a:p>
            <a:r>
              <a:rPr lang="en-US" altLang="en-US"/>
              <a:t>Conflict equivalent: Two schedules S and S’ are conflict equivalent if S can be transformed to S’ by successive conflict equivalent transformations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D06EA1F-BDE2-412F-B058-91470A71C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control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E05674F-73A6-43AE-84B1-E81BF6F65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concurrency control?</a:t>
            </a:r>
          </a:p>
          <a:p>
            <a:pPr lvl="1"/>
            <a:r>
              <a:rPr lang="en-US" altLang="en-US" b="1"/>
              <a:t>Shared resources. </a:t>
            </a:r>
            <a:r>
              <a:rPr lang="en-US" altLang="en-US"/>
              <a:t>Many transaction may want to access the same object/tuple. </a:t>
            </a:r>
          </a:p>
          <a:p>
            <a:pPr lvl="1"/>
            <a:r>
              <a:rPr lang="en-US" altLang="en-US" b="1"/>
              <a:t>Isolation.</a:t>
            </a:r>
            <a:r>
              <a:rPr lang="en-US" altLang="en-US"/>
              <a:t> One of the key requirement of transactions</a:t>
            </a:r>
            <a:endParaRPr lang="en-US" altLang="en-US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7B46E1B-6D79-4471-9D61-DDFDB1492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definitions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5E3C737-AAEA-4037-A07D-D8781C266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Given a schedule 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, the </a:t>
            </a:r>
            <a:r>
              <a:rPr lang="en-US" altLang="en-US" i="1">
                <a:solidFill>
                  <a:schemeClr val="folHlink"/>
                </a:solidFill>
                <a:cs typeface="Times New Roman" panose="02020603050405020304" pitchFamily="18" charset="0"/>
              </a:rPr>
              <a:t>committed projection</a:t>
            </a:r>
            <a:r>
              <a:rPr lang="en-US" altLang="en-US">
                <a:cs typeface="Times New Roman" panose="02020603050405020304" pitchFamily="18" charset="0"/>
              </a:rPr>
              <a:t> of 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, denoted by </a:t>
            </a:r>
            <a:r>
              <a:rPr lang="en-US" altLang="en-US" i="1">
                <a:cs typeface="Times New Roman" panose="02020603050405020304" pitchFamily="18" charset="0"/>
              </a:rPr>
              <a:t>C(S),</a:t>
            </a:r>
            <a:r>
              <a:rPr lang="en-US" altLang="en-US">
                <a:cs typeface="Times New Roman" panose="02020603050405020304" pitchFamily="18" charset="0"/>
              </a:rPr>
              <a:t> is the schedule obtained from 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 by deleting all operations that do not belong to transactions committed in 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B9A4FFB-E792-4DDE-A93E-EA43FE02E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Conflict serializability -- definitions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7101D8B-BD03-4C91-B677-B648C81B3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Conflict serializability: a schedule </a:t>
            </a:r>
            <a:r>
              <a:rPr lang="en-US" altLang="en-US" sz="2100" i="1"/>
              <a:t>S</a:t>
            </a:r>
            <a:r>
              <a:rPr lang="en-US" altLang="en-US" sz="2100"/>
              <a:t> is </a:t>
            </a:r>
            <a:r>
              <a:rPr lang="en-US" altLang="en-US" sz="2100" b="1">
                <a:solidFill>
                  <a:schemeClr val="tx2"/>
                </a:solidFill>
              </a:rPr>
              <a:t>conflict serializable</a:t>
            </a:r>
            <a:r>
              <a:rPr lang="en-US" altLang="en-US" sz="2100"/>
              <a:t> if it is conflict equivalent to a serial schedule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Example of a schedule that is not conflict serializable: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i="1"/>
              <a:t>		T</a:t>
            </a:r>
            <a:r>
              <a:rPr lang="en-US" altLang="en-US" sz="2100" baseline="-25000"/>
              <a:t>3</a:t>
            </a:r>
            <a:r>
              <a:rPr lang="en-US" altLang="en-US" sz="2100"/>
              <a:t>		</a:t>
            </a:r>
            <a:r>
              <a:rPr lang="en-US" altLang="en-US" sz="2100" i="1"/>
              <a:t>T</a:t>
            </a:r>
            <a:r>
              <a:rPr lang="en-US" altLang="en-US" sz="2100" baseline="-25000"/>
              <a:t>4</a:t>
            </a:r>
            <a:br>
              <a:rPr lang="en-US" altLang="en-US" sz="2100" baseline="-25000"/>
            </a:br>
            <a:r>
              <a:rPr lang="en-US" altLang="en-US" sz="2100" baseline="-25000"/>
              <a:t>	</a:t>
            </a:r>
            <a:r>
              <a:rPr lang="en-US" altLang="en-US" sz="2100" b="1"/>
              <a:t>read</a:t>
            </a:r>
            <a:r>
              <a:rPr lang="en-US" altLang="en-US" sz="2100"/>
              <a:t>(</a:t>
            </a:r>
            <a:r>
              <a:rPr lang="en-US" altLang="en-US" sz="2100" i="1"/>
              <a:t>Q</a:t>
            </a:r>
            <a:r>
              <a:rPr lang="en-US" altLang="en-US" sz="2100"/>
              <a:t>)</a:t>
            </a:r>
            <a:br>
              <a:rPr lang="en-US" altLang="en-US" sz="2100"/>
            </a:br>
            <a:r>
              <a:rPr lang="en-US" altLang="en-US" sz="2100"/>
              <a:t>			</a:t>
            </a:r>
            <a:r>
              <a:rPr lang="en-US" altLang="en-US" sz="2100" b="1"/>
              <a:t>write</a:t>
            </a:r>
            <a:r>
              <a:rPr lang="en-US" altLang="en-US" sz="2100"/>
              <a:t>(</a:t>
            </a:r>
            <a:r>
              <a:rPr lang="en-US" altLang="en-US" sz="2100" i="1"/>
              <a:t>Q</a:t>
            </a:r>
            <a:r>
              <a:rPr lang="en-US" altLang="en-US" sz="2100"/>
              <a:t>)</a:t>
            </a:r>
            <a:br>
              <a:rPr lang="en-US" altLang="en-US" sz="2100"/>
            </a:br>
            <a:r>
              <a:rPr lang="en-US" altLang="en-US" sz="2100"/>
              <a:t>	</a:t>
            </a:r>
            <a:r>
              <a:rPr lang="en-US" altLang="en-US" sz="2100" b="1"/>
              <a:t>write</a:t>
            </a:r>
            <a:r>
              <a:rPr lang="en-US" altLang="en-US" sz="2100"/>
              <a:t>(</a:t>
            </a:r>
            <a:r>
              <a:rPr lang="en-US" altLang="en-US" sz="2100" i="1"/>
              <a:t>Q</a:t>
            </a:r>
            <a:r>
              <a:rPr lang="en-US" altLang="en-US" sz="2100"/>
              <a:t>)</a:t>
            </a:r>
            <a:br>
              <a:rPr lang="en-US" altLang="en-US" sz="2100"/>
            </a:br>
            <a:br>
              <a:rPr lang="en-US" altLang="en-US" sz="2100"/>
            </a:br>
            <a:r>
              <a:rPr lang="en-US" altLang="en-US" sz="2100"/>
              <a:t>We are unable to swap instructions in the above schedule to obtain either the serial schedule &lt; </a:t>
            </a:r>
            <a:r>
              <a:rPr lang="en-US" altLang="en-US" sz="2100" i="1"/>
              <a:t>T</a:t>
            </a:r>
            <a:r>
              <a:rPr lang="en-US" altLang="en-US" sz="2100" baseline="-25000"/>
              <a:t>3</a:t>
            </a:r>
            <a:r>
              <a:rPr lang="en-US" altLang="en-US" sz="2100"/>
              <a:t>, </a:t>
            </a:r>
            <a:r>
              <a:rPr lang="en-US" altLang="en-US" sz="2100" i="1"/>
              <a:t>T</a:t>
            </a:r>
            <a:r>
              <a:rPr lang="en-US" altLang="en-US" sz="2100" baseline="-25000"/>
              <a:t>4</a:t>
            </a:r>
            <a:r>
              <a:rPr lang="en-US" altLang="en-US" sz="2100"/>
              <a:t> &gt;, or the serial schedule &lt; </a:t>
            </a:r>
            <a:r>
              <a:rPr lang="en-US" altLang="en-US" sz="2100" i="1"/>
              <a:t>T</a:t>
            </a:r>
            <a:r>
              <a:rPr lang="en-US" altLang="en-US" sz="2100" baseline="-25000"/>
              <a:t>4</a:t>
            </a:r>
            <a:r>
              <a:rPr lang="en-US" altLang="en-US" sz="2100"/>
              <a:t>, </a:t>
            </a:r>
            <a:r>
              <a:rPr lang="en-US" altLang="en-US" sz="2100" i="1"/>
              <a:t>T</a:t>
            </a:r>
            <a:r>
              <a:rPr lang="en-US" altLang="en-US" sz="2100" baseline="-25000"/>
              <a:t>3</a:t>
            </a:r>
            <a:r>
              <a:rPr lang="en-US" altLang="en-US" sz="2100"/>
              <a:t> &gt;.</a:t>
            </a:r>
          </a:p>
          <a:p>
            <a:pPr>
              <a:lnSpc>
                <a:spcPct val="90000"/>
              </a:lnSpc>
            </a:pPr>
            <a:endParaRPr lang="en-US" altLang="en-US" sz="2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08CF016-E9F0-4C37-9D8D-B270C76A0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for serializability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120A13-91EA-41DD-9AB0-C04E119C4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following schedules:</a:t>
            </a:r>
          </a:p>
        </p:txBody>
      </p:sp>
      <p:grpSp>
        <p:nvGrpSpPr>
          <p:cNvPr id="112650" name="Group 10">
            <a:extLst>
              <a:ext uri="{FF2B5EF4-FFF2-40B4-BE49-F238E27FC236}">
                <a16:creationId xmlns:a16="http://schemas.microsoft.com/office/drawing/2014/main" id="{945F9C9C-C7F8-432D-A4EC-EB73462F6D4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209800"/>
            <a:ext cx="5334000" cy="2828925"/>
            <a:chOff x="240" y="1344"/>
            <a:chExt cx="3360" cy="1782"/>
          </a:xfrm>
        </p:grpSpPr>
        <p:sp>
          <p:nvSpPr>
            <p:cNvPr id="112647" name="Text Box 7">
              <a:extLst>
                <a:ext uri="{FF2B5EF4-FFF2-40B4-BE49-F238E27FC236}">
                  <a16:creationId xmlns:a16="http://schemas.microsoft.com/office/drawing/2014/main" id="{D9F1C4DE-0A39-4B3D-8832-5A2AD65E1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141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12648" name="Text Box 8">
              <a:extLst>
                <a:ext uri="{FF2B5EF4-FFF2-40B4-BE49-F238E27FC236}">
                  <a16:creationId xmlns:a16="http://schemas.microsoft.com/office/drawing/2014/main" id="{142F862C-5EA7-49C5-B6D4-A549E7034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44"/>
              <a:ext cx="2064" cy="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A1 &lt;- Read(X)</a:t>
              </a: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A1 &lt;- A1 – k</a:t>
              </a: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Write(X, A1)</a:t>
              </a:r>
            </a:p>
            <a:p>
              <a:pPr lvl="1">
                <a:buFontTx/>
                <a:buAutoNum type="arabi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A2 &lt;- Read(Y)</a:t>
              </a: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A2 &lt;- A2 + k</a:t>
              </a: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Write(Y, A2)</a:t>
              </a:r>
            </a:p>
            <a:p>
              <a:endParaRPr lang="en-US" altLang="en-US" sz="1400">
                <a:latin typeface="Verdana" panose="020B0604030504040204" pitchFamily="34" charset="0"/>
              </a:endParaRPr>
            </a:p>
          </p:txBody>
        </p:sp>
        <p:sp>
          <p:nvSpPr>
            <p:cNvPr id="112649" name="Text Box 9">
              <a:extLst>
                <a:ext uri="{FF2B5EF4-FFF2-40B4-BE49-F238E27FC236}">
                  <a16:creationId xmlns:a16="http://schemas.microsoft.com/office/drawing/2014/main" id="{1DE34F2B-15F4-42B7-AD41-1C4B52147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28"/>
              <a:ext cx="2064" cy="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A1 &lt;- Read(X)</a:t>
              </a: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A1 &lt;- A1* 1.01</a:t>
              </a: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Write(X, A1)</a:t>
              </a:r>
            </a:p>
            <a:p>
              <a:pPr lvl="1">
                <a:buFontTx/>
                <a:buAutoNum type="romanL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A2 &lt;- Read(Y)</a:t>
              </a: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A2 &lt;- A2 * 1.01</a:t>
              </a: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Write(Y, A2)</a:t>
              </a:r>
            </a:p>
            <a:p>
              <a:endParaRPr lang="en-US" altLang="en-US" sz="1400">
                <a:latin typeface="Verdana" panose="020B0604030504040204" pitchFamily="34" charset="0"/>
              </a:endParaRPr>
            </a:p>
          </p:txBody>
        </p:sp>
      </p:grpSp>
      <p:sp>
        <p:nvSpPr>
          <p:cNvPr id="112652" name="Text Box 12">
            <a:extLst>
              <a:ext uri="{FF2B5EF4-FFF2-40B4-BE49-F238E27FC236}">
                <a16:creationId xmlns:a16="http://schemas.microsoft.com/office/drawing/2014/main" id="{583F7906-079E-495A-AB5C-694F81CE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23145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400"/>
          </a:p>
        </p:txBody>
      </p:sp>
      <p:sp>
        <p:nvSpPr>
          <p:cNvPr id="112653" name="Text Box 13">
            <a:extLst>
              <a:ext uri="{FF2B5EF4-FFF2-40B4-BE49-F238E27FC236}">
                <a16:creationId xmlns:a16="http://schemas.microsoft.com/office/drawing/2014/main" id="{0CF7A379-C11E-4BBD-947A-D72E8A19D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125"/>
            <a:ext cx="3276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112654" name="Text Box 14">
            <a:extLst>
              <a:ext uri="{FF2B5EF4-FFF2-40B4-BE49-F238E27FC236}">
                <a16:creationId xmlns:a16="http://schemas.microsoft.com/office/drawing/2014/main" id="{D8F363AB-A37D-4DAD-A3A8-A259C84B0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43200"/>
            <a:ext cx="3276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86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30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02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74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146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718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90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112655" name="Text Box 15">
            <a:extLst>
              <a:ext uri="{FF2B5EF4-FFF2-40B4-BE49-F238E27FC236}">
                <a16:creationId xmlns:a16="http://schemas.microsoft.com/office/drawing/2014/main" id="{547B1D3E-3585-4A43-9B13-2D06CCB75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137150"/>
            <a:ext cx="194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serializable</a:t>
            </a:r>
          </a:p>
        </p:txBody>
      </p:sp>
      <p:sp>
        <p:nvSpPr>
          <p:cNvPr id="112656" name="Text Box 16">
            <a:extLst>
              <a:ext uri="{FF2B5EF4-FFF2-40B4-BE49-F238E27FC236}">
                <a16:creationId xmlns:a16="http://schemas.microsoft.com/office/drawing/2014/main" id="{BE4263B0-4842-4327-9075-3CB55DFC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105400"/>
            <a:ext cx="1500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Serializable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FA926F7-1059-451E-B99C-E04435E34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for serializability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26178DE1-38C7-4E9B-A873-8BA1D20CB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Label all the conflicting operations</a:t>
            </a:r>
          </a:p>
        </p:txBody>
      </p:sp>
      <p:grpSp>
        <p:nvGrpSpPr>
          <p:cNvPr id="113668" name="Group 4">
            <a:extLst>
              <a:ext uri="{FF2B5EF4-FFF2-40B4-BE49-F238E27FC236}">
                <a16:creationId xmlns:a16="http://schemas.microsoft.com/office/drawing/2014/main" id="{AA934FE0-F80B-4ECF-9428-D244710C3FB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209800"/>
            <a:ext cx="5334000" cy="2828925"/>
            <a:chOff x="240" y="1344"/>
            <a:chExt cx="3360" cy="1782"/>
          </a:xfrm>
        </p:grpSpPr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F99A0BC2-8FF0-4937-8E9F-B6461B242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141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  <p:sp>
          <p:nvSpPr>
            <p:cNvPr id="113670" name="Text Box 6">
              <a:extLst>
                <a:ext uri="{FF2B5EF4-FFF2-40B4-BE49-F238E27FC236}">
                  <a16:creationId xmlns:a16="http://schemas.microsoft.com/office/drawing/2014/main" id="{24C2AE5E-B759-4212-8FB4-F1BD35B0D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44"/>
              <a:ext cx="2064" cy="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A1 &lt;- Read(X)</a:t>
              </a: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A1 &lt;- A1 – k</a:t>
              </a: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Write(X, A1)</a:t>
              </a:r>
            </a:p>
            <a:p>
              <a:pPr lvl="1">
                <a:buFontTx/>
                <a:buAutoNum type="arabi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A2 &lt;- Read(Y)</a:t>
              </a: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A2 &lt;- A2 + k</a:t>
              </a:r>
            </a:p>
            <a:p>
              <a:pPr lvl="1">
                <a:buFontTx/>
                <a:buAutoNum type="arabicPeriod"/>
              </a:pPr>
              <a:r>
                <a:rPr lang="en-US" altLang="en-US" sz="1400">
                  <a:latin typeface="Verdana" panose="020B0604030504040204" pitchFamily="34" charset="0"/>
                </a:rPr>
                <a:t>Write(Y, A2)</a:t>
              </a:r>
            </a:p>
            <a:p>
              <a:endParaRPr lang="en-US" altLang="en-US" sz="1400">
                <a:latin typeface="Verdana" panose="020B0604030504040204" pitchFamily="34" charset="0"/>
              </a:endParaRPr>
            </a:p>
          </p:txBody>
        </p:sp>
        <p:sp>
          <p:nvSpPr>
            <p:cNvPr id="113671" name="Text Box 7">
              <a:extLst>
                <a:ext uri="{FF2B5EF4-FFF2-40B4-BE49-F238E27FC236}">
                  <a16:creationId xmlns:a16="http://schemas.microsoft.com/office/drawing/2014/main" id="{458D53A8-4121-48F9-B6B7-188F3193B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28"/>
              <a:ext cx="2064" cy="1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A1 &lt;- Read(X)</a:t>
              </a: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A1 &lt;- A1* 1.01</a:t>
              </a: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Write(X, A1)</a:t>
              </a:r>
            </a:p>
            <a:p>
              <a:pPr lvl="1">
                <a:buFontTx/>
                <a:buAutoNum type="romanL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endParaRPr lang="en-US" altLang="en-US" sz="1400">
                <a:latin typeface="Verdana" panose="020B0604030504040204" pitchFamily="34" charset="0"/>
              </a:endParaRP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A2 &lt;- Read(Y)</a:t>
              </a: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A2 &lt;- A2 * 1.01</a:t>
              </a:r>
            </a:p>
            <a:p>
              <a:pPr lvl="1">
                <a:buFontTx/>
                <a:buAutoNum type="romanLcPeriod"/>
              </a:pPr>
              <a:r>
                <a:rPr lang="en-US" altLang="en-US" sz="1400">
                  <a:latin typeface="Verdana" panose="020B0604030504040204" pitchFamily="34" charset="0"/>
                </a:rPr>
                <a:t>Write(Y, A2)</a:t>
              </a:r>
            </a:p>
            <a:p>
              <a:endParaRPr lang="en-US" altLang="en-US" sz="1400">
                <a:latin typeface="Verdana" panose="020B0604030504040204" pitchFamily="34" charset="0"/>
              </a:endParaRPr>
            </a:p>
          </p:txBody>
        </p:sp>
      </p:grpSp>
      <p:sp>
        <p:nvSpPr>
          <p:cNvPr id="113672" name="Text Box 8">
            <a:extLst>
              <a:ext uri="{FF2B5EF4-FFF2-40B4-BE49-F238E27FC236}">
                <a16:creationId xmlns:a16="http://schemas.microsoft.com/office/drawing/2014/main" id="{153DE4D6-7828-4711-B9C8-CFBA7DDD4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23145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400"/>
          </a:p>
        </p:txBody>
      </p:sp>
      <p:sp>
        <p:nvSpPr>
          <p:cNvPr id="113673" name="Text Box 9">
            <a:extLst>
              <a:ext uri="{FF2B5EF4-FFF2-40B4-BE49-F238E27FC236}">
                <a16:creationId xmlns:a16="http://schemas.microsoft.com/office/drawing/2014/main" id="{301072E7-2443-4171-8B2B-4F3934B1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125"/>
            <a:ext cx="3276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A1 &lt;- A1 – k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A2 &lt;- A2 + k</a:t>
            </a:r>
          </a:p>
          <a:p>
            <a:pPr lvl="1">
              <a:buFontTx/>
              <a:buAutoNum type="arabicPeriod"/>
            </a:pPr>
            <a:r>
              <a:rPr lang="en-US" altLang="en-US" sz="1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113674" name="Text Box 10">
            <a:extLst>
              <a:ext uri="{FF2B5EF4-FFF2-40B4-BE49-F238E27FC236}">
                <a16:creationId xmlns:a16="http://schemas.microsoft.com/office/drawing/2014/main" id="{0902E496-ABFF-4EC8-B6A8-63B5AC117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43200"/>
            <a:ext cx="3276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86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858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30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0275" indent="-3714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74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146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718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29075" indent="-3714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A1 &lt;- Read(X)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A1 &lt;- A1* 1.01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Write(X, A1)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A2 &lt;- Read(Y)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A2 &lt;- A2 * 1.01</a:t>
            </a:r>
          </a:p>
          <a:p>
            <a:pPr lvl="1">
              <a:buFontTx/>
              <a:buAutoNum type="romanLcPeriod"/>
            </a:pPr>
            <a:r>
              <a:rPr lang="en-US" altLang="en-US" sz="1400">
                <a:latin typeface="Verdana" panose="020B0604030504040204" pitchFamily="34" charset="0"/>
              </a:rPr>
              <a:t>Write(Y, A2)</a:t>
            </a:r>
          </a:p>
          <a:p>
            <a:endParaRPr lang="en-US" altLang="en-US" sz="1400">
              <a:latin typeface="Verdana" panose="020B0604030504040204" pitchFamily="34" charset="0"/>
            </a:endParaRPr>
          </a:p>
        </p:txBody>
      </p:sp>
      <p:sp>
        <p:nvSpPr>
          <p:cNvPr id="113675" name="Text Box 11">
            <a:extLst>
              <a:ext uri="{FF2B5EF4-FFF2-40B4-BE49-F238E27FC236}">
                <a16:creationId xmlns:a16="http://schemas.microsoft.com/office/drawing/2014/main" id="{4AC24A29-046B-43F5-9F6B-9214757F2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137150"/>
            <a:ext cx="194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serializable</a:t>
            </a:r>
          </a:p>
        </p:txBody>
      </p:sp>
      <p:sp>
        <p:nvSpPr>
          <p:cNvPr id="113676" name="Text Box 12">
            <a:extLst>
              <a:ext uri="{FF2B5EF4-FFF2-40B4-BE49-F238E27FC236}">
                <a16:creationId xmlns:a16="http://schemas.microsoft.com/office/drawing/2014/main" id="{BFF89D5D-4AF5-4CED-8CE4-1BC3E2F17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105400"/>
            <a:ext cx="1500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Serializable</a:t>
            </a:r>
          </a:p>
        </p:txBody>
      </p:sp>
      <p:sp>
        <p:nvSpPr>
          <p:cNvPr id="113679" name="Line 15">
            <a:extLst>
              <a:ext uri="{FF2B5EF4-FFF2-40B4-BE49-F238E27FC236}">
                <a16:creationId xmlns:a16="http://schemas.microsoft.com/office/drawing/2014/main" id="{B7A2F08F-1831-49AC-B2F5-54F722AFF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743200"/>
            <a:ext cx="304800" cy="152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0" name="Line 16">
            <a:extLst>
              <a:ext uri="{FF2B5EF4-FFF2-40B4-BE49-F238E27FC236}">
                <a16:creationId xmlns:a16="http://schemas.microsoft.com/office/drawing/2014/main" id="{DBAF2554-D5DF-4C51-AF09-50B07B34E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286000"/>
            <a:ext cx="228600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1" name="Line 17">
            <a:extLst>
              <a:ext uri="{FF2B5EF4-FFF2-40B4-BE49-F238E27FC236}">
                <a16:creationId xmlns:a16="http://schemas.microsoft.com/office/drawing/2014/main" id="{6635536B-29DD-4F6E-9CD7-45F3F970C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19400"/>
            <a:ext cx="38100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92" name="Group 28">
            <a:extLst>
              <a:ext uri="{FF2B5EF4-FFF2-40B4-BE49-F238E27FC236}">
                <a16:creationId xmlns:a16="http://schemas.microsoft.com/office/drawing/2014/main" id="{C691BBED-7892-43C1-A4BC-FA72ABA5E9D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05200"/>
            <a:ext cx="381000" cy="1143000"/>
            <a:chOff x="1344" y="2208"/>
            <a:chExt cx="240" cy="720"/>
          </a:xfrm>
        </p:grpSpPr>
        <p:sp>
          <p:nvSpPr>
            <p:cNvPr id="113685" name="Line 21">
              <a:extLst>
                <a:ext uri="{FF2B5EF4-FFF2-40B4-BE49-F238E27FC236}">
                  <a16:creationId xmlns:a16="http://schemas.microsoft.com/office/drawing/2014/main" id="{88A0E242-F677-4207-B01E-E597F8889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208"/>
              <a:ext cx="192" cy="72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6" name="Line 22">
              <a:extLst>
                <a:ext uri="{FF2B5EF4-FFF2-40B4-BE49-F238E27FC236}">
                  <a16:creationId xmlns:a16="http://schemas.microsoft.com/office/drawing/2014/main" id="{631FBE8C-AD1F-42E3-8251-26C60B318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544"/>
              <a:ext cx="144" cy="9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7" name="Line 23">
              <a:extLst>
                <a:ext uri="{FF2B5EF4-FFF2-40B4-BE49-F238E27FC236}">
                  <a16:creationId xmlns:a16="http://schemas.microsoft.com/office/drawing/2014/main" id="{6247534A-A30A-48DF-8768-2EFD7DFCA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592"/>
              <a:ext cx="192" cy="33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93" name="Group 29">
            <a:extLst>
              <a:ext uri="{FF2B5EF4-FFF2-40B4-BE49-F238E27FC236}">
                <a16:creationId xmlns:a16="http://schemas.microsoft.com/office/drawing/2014/main" id="{11BC7B3D-BF9D-4437-94F1-ED1D6C0A115E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362200"/>
            <a:ext cx="457200" cy="1066800"/>
            <a:chOff x="4032" y="1488"/>
            <a:chExt cx="288" cy="672"/>
          </a:xfrm>
        </p:grpSpPr>
        <p:sp>
          <p:nvSpPr>
            <p:cNvPr id="113682" name="Line 18">
              <a:extLst>
                <a:ext uri="{FF2B5EF4-FFF2-40B4-BE49-F238E27FC236}">
                  <a16:creationId xmlns:a16="http://schemas.microsoft.com/office/drawing/2014/main" id="{86C4FAF7-7FA9-4366-AFFA-728C29410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488"/>
              <a:ext cx="192" cy="6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Line 19">
              <a:extLst>
                <a:ext uri="{FF2B5EF4-FFF2-40B4-BE49-F238E27FC236}">
                  <a16:creationId xmlns:a16="http://schemas.microsoft.com/office/drawing/2014/main" id="{42588126-4DB1-4A35-AD98-10DDC8D14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76"/>
              <a:ext cx="288" cy="9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4" name="Line 20">
              <a:extLst>
                <a:ext uri="{FF2B5EF4-FFF2-40B4-BE49-F238E27FC236}">
                  <a16:creationId xmlns:a16="http://schemas.microsoft.com/office/drawing/2014/main" id="{22D8B048-D7EF-439F-BEAE-C0FACA5B8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76"/>
              <a:ext cx="24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95" name="Group 31">
            <a:extLst>
              <a:ext uri="{FF2B5EF4-FFF2-40B4-BE49-F238E27FC236}">
                <a16:creationId xmlns:a16="http://schemas.microsoft.com/office/drawing/2014/main" id="{5F78906C-7A75-42BE-96B2-7D4B855F725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657600"/>
            <a:ext cx="533400" cy="990600"/>
            <a:chOff x="4032" y="2304"/>
            <a:chExt cx="336" cy="624"/>
          </a:xfrm>
        </p:grpSpPr>
        <p:sp>
          <p:nvSpPr>
            <p:cNvPr id="113688" name="Line 24">
              <a:extLst>
                <a:ext uri="{FF2B5EF4-FFF2-40B4-BE49-F238E27FC236}">
                  <a16:creationId xmlns:a16="http://schemas.microsoft.com/office/drawing/2014/main" id="{6A616967-4B7A-43DD-B16E-E5259E85D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240" cy="62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9" name="Line 25">
              <a:extLst>
                <a:ext uri="{FF2B5EF4-FFF2-40B4-BE49-F238E27FC236}">
                  <a16:creationId xmlns:a16="http://schemas.microsoft.com/office/drawing/2014/main" id="{DB97D93B-885F-44BA-B25B-1DA5F62C6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44"/>
              <a:ext cx="288" cy="14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0" name="Line 26">
              <a:extLst>
                <a:ext uri="{FF2B5EF4-FFF2-40B4-BE49-F238E27FC236}">
                  <a16:creationId xmlns:a16="http://schemas.microsoft.com/office/drawing/2014/main" id="{047A1054-0CB2-4BFF-B42E-7CF6A5235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44"/>
              <a:ext cx="240" cy="38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96" name="Text Box 32">
            <a:extLst>
              <a:ext uri="{FF2B5EF4-FFF2-40B4-BE49-F238E27FC236}">
                <a16:creationId xmlns:a16="http://schemas.microsoft.com/office/drawing/2014/main" id="{37046AB1-0881-48EE-91D8-892BB60B4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867400"/>
            <a:ext cx="284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is the 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31EB380-74F6-4A6E-BBE9-5CBA566E2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for serializability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9FC73A7-AEA8-4D41-BC30-4589EBDC0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>
                <a:cs typeface="Times New Roman" panose="02020603050405020304" pitchFamily="18" charset="0"/>
              </a:rPr>
              <a:t>The </a:t>
            </a:r>
            <a:r>
              <a:rPr lang="en-US" altLang="en-US" sz="2500" i="1">
                <a:solidFill>
                  <a:schemeClr val="folHlink"/>
                </a:solidFill>
                <a:cs typeface="Times New Roman" panose="02020603050405020304" pitchFamily="18" charset="0"/>
              </a:rPr>
              <a:t>serialization graph</a:t>
            </a:r>
            <a:r>
              <a:rPr lang="en-US" altLang="en-US" sz="2500">
                <a:cs typeface="Times New Roman" panose="02020603050405020304" pitchFamily="18" charset="0"/>
              </a:rPr>
              <a:t> (</a:t>
            </a:r>
            <a:r>
              <a:rPr lang="en-US" altLang="en-US" sz="2500" i="1">
                <a:cs typeface="Times New Roman" panose="02020603050405020304" pitchFamily="18" charset="0"/>
              </a:rPr>
              <a:t>SG</a:t>
            </a:r>
            <a:r>
              <a:rPr lang="en-US" altLang="en-US" sz="2500">
                <a:cs typeface="Times New Roman" panose="02020603050405020304" pitchFamily="18" charset="0"/>
              </a:rPr>
              <a:t>) (or the precedence graph used in the textbook) for a schedule </a:t>
            </a:r>
            <a:r>
              <a:rPr lang="en-US" altLang="en-US" sz="2500" i="1">
                <a:cs typeface="Times New Roman" panose="02020603050405020304" pitchFamily="18" charset="0"/>
              </a:rPr>
              <a:t>S</a:t>
            </a:r>
            <a:r>
              <a:rPr lang="en-US" altLang="en-US" sz="2500">
                <a:cs typeface="Times New Roman" panose="02020603050405020304" pitchFamily="18" charset="0"/>
              </a:rPr>
              <a:t>, denoted </a:t>
            </a:r>
            <a:r>
              <a:rPr lang="en-US" altLang="en-US" sz="2500" i="1">
                <a:cs typeface="Times New Roman" panose="02020603050405020304" pitchFamily="18" charset="0"/>
              </a:rPr>
              <a:t>SG(S),</a:t>
            </a:r>
            <a:r>
              <a:rPr lang="en-US" altLang="en-US" sz="2500">
                <a:cs typeface="Times New Roman" panose="02020603050405020304" pitchFamily="18" charset="0"/>
              </a:rPr>
              <a:t> is a directed graph (</a:t>
            </a:r>
            <a:r>
              <a:rPr lang="en-US" altLang="en-US" sz="2500" i="1">
                <a:cs typeface="Times New Roman" panose="02020603050405020304" pitchFamily="18" charset="0"/>
              </a:rPr>
              <a:t>V</a:t>
            </a:r>
            <a:r>
              <a:rPr lang="en-US" altLang="en-US" sz="2500">
                <a:cs typeface="Times New Roman" panose="02020603050405020304" pitchFamily="18" charset="0"/>
              </a:rPr>
              <a:t>, </a:t>
            </a:r>
            <a:r>
              <a:rPr lang="en-US" altLang="en-US" sz="2500" i="1">
                <a:cs typeface="Times New Roman" panose="02020603050405020304" pitchFamily="18" charset="0"/>
              </a:rPr>
              <a:t>E</a:t>
            </a:r>
            <a:r>
              <a:rPr lang="en-US" altLang="en-US" sz="2500">
                <a:cs typeface="Times New Roman" panose="02020603050405020304" pitchFamily="18" charset="0"/>
              </a:rPr>
              <a:t>) such that:</a:t>
            </a:r>
          </a:p>
          <a:p>
            <a:pPr lvl="1">
              <a:lnSpc>
                <a:spcPct val="90000"/>
              </a:lnSpc>
            </a:pPr>
            <a:r>
              <a:rPr lang="en-US" altLang="en-US" sz="2100" i="1">
                <a:cs typeface="Times New Roman" panose="02020603050405020304" pitchFamily="18" charset="0"/>
              </a:rPr>
              <a:t>V</a:t>
            </a:r>
            <a:r>
              <a:rPr lang="en-US" altLang="en-US" sz="2100">
                <a:cs typeface="Times New Roman" panose="02020603050405020304" pitchFamily="18" charset="0"/>
              </a:rPr>
              <a:t> (nodes) = the set of transactions that are </a:t>
            </a:r>
            <a:r>
              <a:rPr lang="en-US" altLang="en-US" sz="2100" i="1">
                <a:solidFill>
                  <a:schemeClr val="folHlink"/>
                </a:solidFill>
                <a:cs typeface="Times New Roman" panose="02020603050405020304" pitchFamily="18" charset="0"/>
              </a:rPr>
              <a:t>committed</a:t>
            </a:r>
            <a:r>
              <a:rPr lang="en-US" altLang="en-US" sz="2100">
                <a:cs typeface="Times New Roman" panose="02020603050405020304" pitchFamily="18" charset="0"/>
              </a:rPr>
              <a:t> in </a:t>
            </a:r>
            <a:r>
              <a:rPr lang="en-US" altLang="en-US" sz="2100" i="1">
                <a:cs typeface="Times New Roman" panose="02020603050405020304" pitchFamily="18" charset="0"/>
              </a:rPr>
              <a:t>S</a:t>
            </a:r>
            <a:r>
              <a:rPr lang="en-US" altLang="en-US" sz="2100"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100" i="1">
                <a:cs typeface="Times New Roman" panose="02020603050405020304" pitchFamily="18" charset="0"/>
              </a:rPr>
              <a:t>E</a:t>
            </a:r>
            <a:r>
              <a:rPr lang="en-US" altLang="en-US" sz="2100">
                <a:cs typeface="Times New Roman" panose="02020603050405020304" pitchFamily="18" charset="0"/>
              </a:rPr>
              <a:t> (edges) =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 (</a:t>
            </a:r>
            <a:r>
              <a:rPr lang="en-US" altLang="en-US" sz="2100" i="1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sz="2100" i="1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) if one of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’s operation precedes and conflicts with one of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’s operations in </a:t>
            </a:r>
            <a:r>
              <a:rPr lang="en-US" altLang="en-US" sz="2100" i="1">
                <a:cs typeface="Times New Roman" panose="02020603050405020304" pitchFamily="18" charset="0"/>
              </a:rPr>
              <a:t>S</a:t>
            </a:r>
            <a:r>
              <a:rPr lang="en-US" altLang="en-US" sz="210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500">
                <a:cs typeface="Times New Roman" panose="02020603050405020304" pitchFamily="18" charset="0"/>
              </a:rPr>
              <a:t>Theorem: A schedule is conflict serializable iff its serialization graph is acyclic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407375A-3934-4560-9B7D-B64728B8A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of serializability -- example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F89CEABD-44AC-4434-8E9D-BE7A9D5B7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313613" cy="4418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 marL="346075" indent="0">
              <a:lnSpc>
                <a:spcPct val="110000"/>
              </a:lnSpc>
              <a:buFont typeface="Wingdings" panose="05000000000000000000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>
                <a:solidFill>
                  <a:srgbClr val="000000"/>
                </a:solidFill>
              </a:rPr>
              <a:t>	</a:t>
            </a:r>
            <a:r>
              <a:rPr lang="en-US" altLang="en-US" sz="1600" i="1">
                <a:solidFill>
                  <a:srgbClr val="000000"/>
                </a:solidFill>
              </a:rPr>
              <a:t>T</a:t>
            </a:r>
            <a:r>
              <a:rPr lang="en-US" altLang="en-US" sz="1600" baseline="-25000">
                <a:solidFill>
                  <a:srgbClr val="000000"/>
                </a:solidFill>
              </a:rPr>
              <a:t>1		 </a:t>
            </a:r>
            <a:r>
              <a:rPr lang="en-US" altLang="en-US" sz="1600" i="1">
                <a:solidFill>
                  <a:srgbClr val="000000"/>
                </a:solidFill>
              </a:rPr>
              <a:t>T</a:t>
            </a:r>
            <a:r>
              <a:rPr lang="en-US" altLang="en-US" sz="1600" baseline="-25000">
                <a:solidFill>
                  <a:srgbClr val="000000"/>
                </a:solidFill>
              </a:rPr>
              <a:t>2		 </a:t>
            </a:r>
            <a:r>
              <a:rPr lang="en-US" altLang="en-US" sz="1600" i="1">
                <a:solidFill>
                  <a:srgbClr val="000000"/>
                </a:solidFill>
              </a:rPr>
              <a:t>T</a:t>
            </a:r>
            <a:r>
              <a:rPr lang="en-US" altLang="en-US" sz="1600" baseline="-25000">
                <a:solidFill>
                  <a:srgbClr val="000000"/>
                </a:solidFill>
              </a:rPr>
              <a:t>3		 </a:t>
            </a:r>
            <a:r>
              <a:rPr lang="en-US" altLang="en-US" sz="1600" i="1">
                <a:solidFill>
                  <a:srgbClr val="000000"/>
                </a:solidFill>
              </a:rPr>
              <a:t>T</a:t>
            </a:r>
            <a:r>
              <a:rPr lang="en-US" altLang="en-US" sz="1600" baseline="-25000">
                <a:solidFill>
                  <a:srgbClr val="000000"/>
                </a:solidFill>
              </a:rPr>
              <a:t>4		 </a:t>
            </a:r>
            <a:r>
              <a:rPr lang="en-US" altLang="en-US" sz="1600" i="1">
                <a:solidFill>
                  <a:srgbClr val="000000"/>
                </a:solidFill>
              </a:rPr>
              <a:t>T</a:t>
            </a:r>
            <a:r>
              <a:rPr lang="en-US" altLang="en-US" sz="1600" baseline="-25000">
                <a:solidFill>
                  <a:srgbClr val="000000"/>
                </a:solidFill>
              </a:rPr>
              <a:t>5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read(X)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read(Y)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read(Z)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						read(V)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						read(W)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						read(W)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read(Y)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write(Y)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		write(Z)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read(U)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				read(Y)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				write(Y)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				read(Z)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						write(Z)</a:t>
            </a:r>
          </a:p>
          <a:p>
            <a:pPr marL="346075" indent="0">
              <a:lnSpc>
                <a:spcPct val="110000"/>
              </a:lnSpc>
              <a:buFont typeface="Wingdings" panose="05000000000000000000" pitchFamily="2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altLang="en-US" sz="1600">
                <a:solidFill>
                  <a:srgbClr val="000000"/>
                </a:solidFill>
              </a:rPr>
              <a:t>read(U)</a:t>
            </a:r>
            <a:br>
              <a:rPr lang="en-US" altLang="en-US" sz="1600">
                <a:solidFill>
                  <a:srgbClr val="000000"/>
                </a:solidFill>
              </a:rPr>
            </a:br>
            <a:r>
              <a:rPr lang="en-US" altLang="en-US" sz="1600">
                <a:solidFill>
                  <a:srgbClr val="000000"/>
                </a:solidFill>
              </a:rPr>
              <a:t>write(U)</a:t>
            </a:r>
          </a:p>
        </p:txBody>
      </p:sp>
      <p:grpSp>
        <p:nvGrpSpPr>
          <p:cNvPr id="115718" name="Group 6">
            <a:extLst>
              <a:ext uri="{FF2B5EF4-FFF2-40B4-BE49-F238E27FC236}">
                <a16:creationId xmlns:a16="http://schemas.microsoft.com/office/drawing/2014/main" id="{BD884828-AFBA-4E80-9F32-29D742C452F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286000"/>
            <a:ext cx="2473325" cy="2559050"/>
            <a:chOff x="1833" y="1184"/>
            <a:chExt cx="1750" cy="1804"/>
          </a:xfrm>
        </p:grpSpPr>
        <p:sp>
          <p:nvSpPr>
            <p:cNvPr id="115719" name="Text Box 7">
              <a:extLst>
                <a:ext uri="{FF2B5EF4-FFF2-40B4-BE49-F238E27FC236}">
                  <a16:creationId xmlns:a16="http://schemas.microsoft.com/office/drawing/2014/main" id="{939C1829-D679-47F8-9643-F4D59EA1B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" y="2635"/>
              <a:ext cx="3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i="1">
                  <a:latin typeface="Helvetica" panose="020B0604020202020204" pitchFamily="34" charset="0"/>
                </a:rPr>
                <a:t>T</a:t>
              </a:r>
              <a:r>
                <a:rPr lang="en-US" altLang="en-US" sz="2400" baseline="-25000">
                  <a:latin typeface="Helvetica" panose="020B0604020202020204" pitchFamily="34" charset="0"/>
                </a:rPr>
                <a:t>3</a:t>
              </a:r>
              <a:endParaRPr lang="en-US" altLang="en-US" sz="2400" i="1">
                <a:latin typeface="Helvetica" panose="020B0604020202020204" pitchFamily="34" charset="0"/>
              </a:endParaRPr>
            </a:p>
          </p:txBody>
        </p:sp>
        <p:sp>
          <p:nvSpPr>
            <p:cNvPr id="115720" name="Arc 8">
              <a:extLst>
                <a:ext uri="{FF2B5EF4-FFF2-40B4-BE49-F238E27FC236}">
                  <a16:creationId xmlns:a16="http://schemas.microsoft.com/office/drawing/2014/main" id="{ABE79651-1256-43F0-835C-10175003F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09" y="2688"/>
              <a:ext cx="991" cy="300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6403"/>
                <a:gd name="T1" fmla="*/ 14914 h 21600"/>
                <a:gd name="T2" fmla="*/ 36403 w 36403"/>
                <a:gd name="T3" fmla="*/ 6941 h 21600"/>
                <a:gd name="T4" fmla="*/ 20539 w 364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0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0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1" name="Text Box 9">
              <a:extLst>
                <a:ext uri="{FF2B5EF4-FFF2-40B4-BE49-F238E27FC236}">
                  <a16:creationId xmlns:a16="http://schemas.microsoft.com/office/drawing/2014/main" id="{5691F485-EBAA-427C-B432-DEBA38317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" y="2522"/>
              <a:ext cx="3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i="1">
                  <a:latin typeface="Helvetica" panose="020B0604020202020204" pitchFamily="34" charset="0"/>
                </a:rPr>
                <a:t>T</a:t>
              </a:r>
              <a:r>
                <a:rPr lang="en-US" altLang="en-US" sz="2400" baseline="-25000">
                  <a:latin typeface="Helvetica" panose="020B0604020202020204" pitchFamily="34" charset="0"/>
                </a:rPr>
                <a:t>4</a:t>
              </a:r>
              <a:endParaRPr lang="en-US" altLang="en-US" sz="2400" i="1">
                <a:latin typeface="Helvetica" panose="020B0604020202020204" pitchFamily="34" charset="0"/>
              </a:endParaRPr>
            </a:p>
          </p:txBody>
        </p:sp>
        <p:sp>
          <p:nvSpPr>
            <p:cNvPr id="115722" name="Text Box 10">
              <a:extLst>
                <a:ext uri="{FF2B5EF4-FFF2-40B4-BE49-F238E27FC236}">
                  <a16:creationId xmlns:a16="http://schemas.microsoft.com/office/drawing/2014/main" id="{0AB3123F-0FB8-4C8D-A044-1B2B40F10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259"/>
              <a:ext cx="3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i="1">
                  <a:latin typeface="Helvetica" panose="020B0604020202020204" pitchFamily="34" charset="0"/>
                </a:rPr>
                <a:t>T</a:t>
              </a:r>
              <a:r>
                <a:rPr lang="en-US" altLang="en-US" sz="2400" baseline="-25000">
                  <a:latin typeface="Helvetica" panose="020B0604020202020204" pitchFamily="34" charset="0"/>
                </a:rPr>
                <a:t>1</a:t>
              </a:r>
              <a:endParaRPr lang="en-US" altLang="en-US" sz="2400" i="1">
                <a:latin typeface="Helvetica" panose="020B0604020202020204" pitchFamily="34" charset="0"/>
              </a:endParaRPr>
            </a:p>
          </p:txBody>
        </p:sp>
        <p:sp>
          <p:nvSpPr>
            <p:cNvPr id="115723" name="Arc 11">
              <a:extLst>
                <a:ext uri="{FF2B5EF4-FFF2-40B4-BE49-F238E27FC236}">
                  <a16:creationId xmlns:a16="http://schemas.microsoft.com/office/drawing/2014/main" id="{BFA0FA29-DCD4-48A6-BD8F-3D9A99362D74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929" y="1865"/>
              <a:ext cx="923" cy="352"/>
            </a:xfrm>
            <a:custGeom>
              <a:avLst/>
              <a:gdLst>
                <a:gd name="G0" fmla="+- 17210 0 0"/>
                <a:gd name="G1" fmla="+- 21600 0 0"/>
                <a:gd name="G2" fmla="+- 21600 0 0"/>
                <a:gd name="T0" fmla="*/ 0 w 33913"/>
                <a:gd name="T1" fmla="*/ 8547 h 21600"/>
                <a:gd name="T2" fmla="*/ 33913 w 33913"/>
                <a:gd name="T3" fmla="*/ 7904 h 21600"/>
                <a:gd name="T4" fmla="*/ 17210 w 339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0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0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4" name="Text Box 12">
              <a:extLst>
                <a:ext uri="{FF2B5EF4-FFF2-40B4-BE49-F238E27FC236}">
                  <a16:creationId xmlns:a16="http://schemas.microsoft.com/office/drawing/2014/main" id="{9E5B5324-E385-4E1E-B7AB-4143AB4BA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1259"/>
              <a:ext cx="3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i="1">
                  <a:latin typeface="Helvetica" panose="020B0604020202020204" pitchFamily="34" charset="0"/>
                </a:rPr>
                <a:t>T</a:t>
              </a:r>
              <a:r>
                <a:rPr lang="en-US" altLang="en-US" sz="2400" baseline="-25000">
                  <a:latin typeface="Helvetica" panose="020B0604020202020204" pitchFamily="34" charset="0"/>
                </a:rPr>
                <a:t>2</a:t>
              </a:r>
              <a:endParaRPr lang="en-US" altLang="en-US" sz="2400" i="1">
                <a:latin typeface="Helvetica" panose="020B0604020202020204" pitchFamily="34" charset="0"/>
              </a:endParaRPr>
            </a:p>
          </p:txBody>
        </p:sp>
        <p:sp>
          <p:nvSpPr>
            <p:cNvPr id="115725" name="Arc 13">
              <a:extLst>
                <a:ext uri="{FF2B5EF4-FFF2-40B4-BE49-F238E27FC236}">
                  <a16:creationId xmlns:a16="http://schemas.microsoft.com/office/drawing/2014/main" id="{A88CB11E-0D0D-4E4F-8747-C7856F63923F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2142" y="1184"/>
              <a:ext cx="1081" cy="345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9702"/>
                <a:gd name="T1" fmla="*/ 14914 h 21600"/>
                <a:gd name="T2" fmla="*/ 39702 w 39702"/>
                <a:gd name="T3" fmla="*/ 11633 h 21600"/>
                <a:gd name="T4" fmla="*/ 20539 w 39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0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0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Arc 14">
              <a:extLst>
                <a:ext uri="{FF2B5EF4-FFF2-40B4-BE49-F238E27FC236}">
                  <a16:creationId xmlns:a16="http://schemas.microsoft.com/office/drawing/2014/main" id="{20890776-95EA-4008-8B1D-B5E73559D1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397" y="1944"/>
              <a:ext cx="1151" cy="2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2266"/>
                <a:gd name="T1" fmla="*/ 22982 h 22982"/>
                <a:gd name="T2" fmla="*/ 42266 w 42266"/>
                <a:gd name="T3" fmla="*/ 15316 h 22982"/>
                <a:gd name="T4" fmla="*/ 21600 w 42266"/>
                <a:gd name="T5" fmla="*/ 21600 h 22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F19A122-2C6E-4033-9584-6F9622D2E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of serializability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409A295-AE15-4B6F-9E2C-8C878D261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/>
              <a:t>Proof: (if) </a:t>
            </a:r>
          </a:p>
          <a:p>
            <a:pPr lvl="1">
              <a:lnSpc>
                <a:spcPct val="80000"/>
              </a:lnSpc>
            </a:pPr>
            <a:r>
              <a:rPr lang="en-US" altLang="en-US" sz="2100" i="1"/>
              <a:t>SG(S)</a:t>
            </a:r>
            <a:r>
              <a:rPr lang="en-US" altLang="en-US" sz="2100"/>
              <a:t> is acyclic </a:t>
            </a:r>
            <a:r>
              <a:rPr lang="en-US" altLang="en-US" sz="2100">
                <a:sym typeface="Symbol" panose="05050102010706020507" pitchFamily="18" charset="2"/>
              </a:rPr>
              <a:t> </a:t>
            </a:r>
            <a:r>
              <a:rPr lang="en-US" altLang="en-US" sz="2100"/>
              <a:t> there exists a topological order of the committed transactions in </a:t>
            </a:r>
            <a:r>
              <a:rPr lang="en-US" altLang="en-US" sz="2100" i="1"/>
              <a:t>S</a:t>
            </a:r>
            <a:r>
              <a:rPr lang="en-US" altLang="en-US" sz="210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W.l.o.g., let </a:t>
            </a:r>
            <a:r>
              <a:rPr lang="en-US" altLang="en-US" sz="2100" i="1"/>
              <a:t>S’ = T</a:t>
            </a:r>
            <a:r>
              <a:rPr lang="en-US" altLang="en-US" sz="2100" i="1" baseline="-25000"/>
              <a:t>1</a:t>
            </a:r>
            <a:r>
              <a:rPr lang="en-US" altLang="en-US" sz="2100" i="1"/>
              <a:t>, T</a:t>
            </a:r>
            <a:r>
              <a:rPr lang="en-US" altLang="en-US" sz="2100" i="1" baseline="-25000"/>
              <a:t>2</a:t>
            </a:r>
            <a:r>
              <a:rPr lang="en-US" altLang="en-US" sz="2100" i="1"/>
              <a:t>, …, T</a:t>
            </a:r>
            <a:r>
              <a:rPr lang="en-US" altLang="en-US" sz="2100" i="1" baseline="-25000"/>
              <a:t>m</a:t>
            </a:r>
            <a:r>
              <a:rPr lang="en-US" altLang="en-US" sz="2100"/>
              <a:t> be such an order. We can show that </a:t>
            </a:r>
            <a:r>
              <a:rPr lang="en-US" altLang="en-US" sz="2100" i="1"/>
              <a:t>C(S )</a:t>
            </a:r>
            <a:r>
              <a:rPr lang="en-US" altLang="en-US" sz="2100"/>
              <a:t> </a:t>
            </a:r>
            <a:r>
              <a:rPr lang="en-US" altLang="en-US" sz="2100"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en-US" sz="2100" i="1"/>
              <a:t>S’</a:t>
            </a:r>
            <a:r>
              <a:rPr lang="en-US" altLang="en-US" sz="21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Let </a:t>
            </a:r>
            <a:r>
              <a:rPr lang="en-US" altLang="en-US" sz="2100" i="1"/>
              <a:t>p</a:t>
            </a:r>
            <a:r>
              <a:rPr lang="en-US" altLang="en-US" sz="2100" i="1" baseline="-25000"/>
              <a:t>i</a:t>
            </a:r>
            <a:r>
              <a:rPr lang="en-US" altLang="en-US" sz="2100"/>
              <a:t> and </a:t>
            </a:r>
            <a:r>
              <a:rPr lang="en-US" altLang="en-US" sz="2100" i="1"/>
              <a:t>q</a:t>
            </a:r>
            <a:r>
              <a:rPr lang="en-US" altLang="en-US" sz="2100" i="1" baseline="-25000"/>
              <a:t>j</a:t>
            </a:r>
            <a:r>
              <a:rPr lang="en-US" altLang="en-US" sz="2100"/>
              <a:t> (</a:t>
            </a:r>
            <a:r>
              <a:rPr lang="en-US" altLang="en-US" sz="2100" i="1"/>
              <a:t>i</a:t>
            </a:r>
            <a:r>
              <a:rPr lang="en-US" altLang="en-US" sz="2100"/>
              <a:t> </a:t>
            </a:r>
            <a:r>
              <a:rPr lang="en-US" altLang="en-US" sz="2100">
                <a:sym typeface="Symbol" panose="05050102010706020507" pitchFamily="18" charset="2"/>
              </a:rPr>
              <a:t> </a:t>
            </a:r>
            <a:r>
              <a:rPr lang="en-US" altLang="en-US" sz="2100" i="1">
                <a:sym typeface="Symbol" panose="05050102010706020507" pitchFamily="18" charset="2"/>
              </a:rPr>
              <a:t>j</a:t>
            </a:r>
            <a:r>
              <a:rPr lang="en-US" altLang="en-US" sz="2100">
                <a:sym typeface="Symbol" panose="05050102010706020507" pitchFamily="18" charset="2"/>
              </a:rPr>
              <a:t>) be two conflicting operations in </a:t>
            </a:r>
            <a:r>
              <a:rPr lang="en-US" altLang="en-US" sz="2100" i="1">
                <a:sym typeface="Symbol" panose="05050102010706020507" pitchFamily="18" charset="2"/>
              </a:rPr>
              <a:t>S</a:t>
            </a:r>
            <a:r>
              <a:rPr lang="en-US" altLang="en-US" sz="2100">
                <a:sym typeface="Symbol" panose="05050102010706020507" pitchFamily="18" charset="2"/>
              </a:rPr>
              <a:t> such that </a:t>
            </a:r>
            <a:r>
              <a:rPr lang="en-US" altLang="en-US" sz="2100" i="1">
                <a:sym typeface="Symbol" panose="05050102010706020507" pitchFamily="18" charset="2"/>
              </a:rPr>
              <a:t>T</a:t>
            </a:r>
            <a:r>
              <a:rPr lang="en-US" altLang="en-US" sz="2100" i="1" baseline="-25000">
                <a:sym typeface="Symbol" panose="05050102010706020507" pitchFamily="18" charset="2"/>
              </a:rPr>
              <a:t>i</a:t>
            </a:r>
            <a:r>
              <a:rPr lang="en-US" altLang="en-US" sz="2100">
                <a:sym typeface="Symbol" panose="05050102010706020507" pitchFamily="18" charset="2"/>
              </a:rPr>
              <a:t> and </a:t>
            </a:r>
            <a:r>
              <a:rPr lang="en-US" altLang="en-US" sz="2100" i="1">
                <a:sym typeface="Symbol" panose="05050102010706020507" pitchFamily="18" charset="2"/>
              </a:rPr>
              <a:t>T</a:t>
            </a:r>
            <a:r>
              <a:rPr lang="en-US" altLang="en-US" sz="2100" i="1" baseline="-25000">
                <a:sym typeface="Symbol" panose="05050102010706020507" pitchFamily="18" charset="2"/>
              </a:rPr>
              <a:t>j</a:t>
            </a:r>
            <a:r>
              <a:rPr lang="en-US" altLang="en-US" sz="2100">
                <a:sym typeface="Symbol" panose="05050102010706020507" pitchFamily="18" charset="2"/>
              </a:rPr>
              <a:t> are committed in </a:t>
            </a:r>
            <a:r>
              <a:rPr lang="en-US" altLang="en-US" sz="2100" i="1">
                <a:sym typeface="Symbol" panose="05050102010706020507" pitchFamily="18" charset="2"/>
              </a:rPr>
              <a:t>S</a:t>
            </a:r>
            <a:r>
              <a:rPr lang="en-US" altLang="en-US" sz="2100">
                <a:sym typeface="Symbol" panose="05050102010706020507" pitchFamily="18" charset="2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sym typeface="Symbol" panose="05050102010706020507" pitchFamily="18" charset="2"/>
              </a:rPr>
              <a:t>Clearly, </a:t>
            </a:r>
            <a:r>
              <a:rPr lang="en-US" altLang="en-US" sz="2100" i="1">
                <a:sym typeface="Symbol" panose="05050102010706020507" pitchFamily="18" charset="2"/>
              </a:rPr>
              <a:t>p</a:t>
            </a:r>
            <a:r>
              <a:rPr lang="en-US" altLang="en-US" sz="2100" i="1" baseline="-25000">
                <a:sym typeface="Symbol" panose="05050102010706020507" pitchFamily="18" charset="2"/>
              </a:rPr>
              <a:t>i</a:t>
            </a:r>
            <a:r>
              <a:rPr lang="en-US" altLang="en-US" sz="2100">
                <a:sym typeface="Symbol" panose="05050102010706020507" pitchFamily="18" charset="2"/>
              </a:rPr>
              <a:t> &amp; </a:t>
            </a:r>
            <a:r>
              <a:rPr lang="en-US" altLang="en-US" sz="2100" i="1">
                <a:sym typeface="Symbol" panose="05050102010706020507" pitchFamily="18" charset="2"/>
              </a:rPr>
              <a:t>q</a:t>
            </a:r>
            <a:r>
              <a:rPr lang="en-US" altLang="en-US" sz="2100" i="1" baseline="-25000">
                <a:sym typeface="Symbol" panose="05050102010706020507" pitchFamily="18" charset="2"/>
              </a:rPr>
              <a:t>j</a:t>
            </a:r>
            <a:r>
              <a:rPr lang="en-US" altLang="en-US" sz="2100">
                <a:sym typeface="Symbol" panose="05050102010706020507" pitchFamily="18" charset="2"/>
              </a:rPr>
              <a:t> </a:t>
            </a:r>
            <a:r>
              <a:rPr lang="en-US" altLang="en-US" sz="2100" i="1">
                <a:sym typeface="Symbol" panose="05050102010706020507" pitchFamily="18" charset="2"/>
              </a:rPr>
              <a:t>C(S).</a:t>
            </a:r>
            <a:r>
              <a:rPr lang="en-US" altLang="en-US" sz="210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sym typeface="Symbol" panose="05050102010706020507" pitchFamily="18" charset="2"/>
              </a:rPr>
              <a:t>If </a:t>
            </a:r>
            <a:r>
              <a:rPr lang="en-US" altLang="en-US" sz="2100" i="1">
                <a:sym typeface="Symbol" panose="05050102010706020507" pitchFamily="18" charset="2"/>
              </a:rPr>
              <a:t>p</a:t>
            </a:r>
            <a:r>
              <a:rPr lang="en-US" altLang="en-US" sz="2100" i="1" baseline="-25000">
                <a:sym typeface="Symbol" panose="05050102010706020507" pitchFamily="18" charset="2"/>
              </a:rPr>
              <a:t>i</a:t>
            </a:r>
            <a:r>
              <a:rPr lang="en-US" altLang="en-US" sz="2100">
                <a:sym typeface="Symbol" panose="05050102010706020507" pitchFamily="18" charset="2"/>
              </a:rPr>
              <a:t> &lt;</a:t>
            </a:r>
            <a:r>
              <a:rPr lang="en-US" altLang="en-US" sz="2100" baseline="-25000">
                <a:sym typeface="Symbol" panose="05050102010706020507" pitchFamily="18" charset="2"/>
              </a:rPr>
              <a:t>S</a:t>
            </a:r>
            <a:r>
              <a:rPr lang="en-US" altLang="en-US" sz="2100">
                <a:sym typeface="Symbol" panose="05050102010706020507" pitchFamily="18" charset="2"/>
              </a:rPr>
              <a:t> </a:t>
            </a:r>
            <a:r>
              <a:rPr lang="en-US" altLang="en-US" sz="2100" i="1">
                <a:sym typeface="Symbol" panose="05050102010706020507" pitchFamily="18" charset="2"/>
              </a:rPr>
              <a:t>q</a:t>
            </a:r>
            <a:r>
              <a:rPr lang="en-US" altLang="en-US" sz="2100" i="1" baseline="-25000">
                <a:sym typeface="Symbol" panose="05050102010706020507" pitchFamily="18" charset="2"/>
              </a:rPr>
              <a:t>j</a:t>
            </a:r>
            <a:r>
              <a:rPr lang="en-US" altLang="en-US" sz="2100">
                <a:sym typeface="Symbol" panose="05050102010706020507" pitchFamily="18" charset="2"/>
              </a:rPr>
              <a:t>, we have an edge </a:t>
            </a:r>
            <a:r>
              <a:rPr lang="en-US" altLang="en-US" sz="2100" i="1">
                <a:sym typeface="Symbol" panose="05050102010706020507" pitchFamily="18" charset="2"/>
              </a:rPr>
              <a:t>T</a:t>
            </a:r>
            <a:r>
              <a:rPr lang="en-US" altLang="en-US" sz="2100" i="1" baseline="-25000">
                <a:sym typeface="Symbol" panose="05050102010706020507" pitchFamily="18" charset="2"/>
              </a:rPr>
              <a:t>i</a:t>
            </a:r>
            <a:r>
              <a:rPr lang="en-US" altLang="en-US" sz="2100">
                <a:sym typeface="Symbol" panose="05050102010706020507" pitchFamily="18" charset="2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 </a:t>
            </a:r>
            <a:r>
              <a:rPr lang="en-US" altLang="en-US" sz="2100" i="1">
                <a:sym typeface="Symbol" panose="05050102010706020507" pitchFamily="18" charset="2"/>
              </a:rPr>
              <a:t>T</a:t>
            </a:r>
            <a:r>
              <a:rPr lang="en-US" altLang="en-US" sz="2100" i="1" baseline="-25000">
                <a:sym typeface="Symbol" panose="05050102010706020507" pitchFamily="18" charset="2"/>
              </a:rPr>
              <a:t>j</a:t>
            </a:r>
            <a:r>
              <a:rPr lang="en-US" altLang="en-US" sz="2100">
                <a:sym typeface="Symbol" panose="05050102010706020507" pitchFamily="18" charset="2"/>
              </a:rPr>
              <a:t> in </a:t>
            </a:r>
            <a:r>
              <a:rPr lang="en-US" altLang="en-US" sz="2100" i="1">
                <a:sym typeface="Symbol" panose="05050102010706020507" pitchFamily="18" charset="2"/>
              </a:rPr>
              <a:t>SG(S)</a:t>
            </a:r>
            <a:r>
              <a:rPr lang="en-US" altLang="en-US" sz="2100">
                <a:sym typeface="Symbol" panose="05050102010706020507" pitchFamily="18" charset="2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sym typeface="Symbol" panose="05050102010706020507" pitchFamily="18" charset="2"/>
              </a:rPr>
              <a:t>Therefore, </a:t>
            </a:r>
            <a:r>
              <a:rPr lang="en-US" altLang="en-US" sz="2100" i="1">
                <a:sym typeface="Symbol" panose="05050102010706020507" pitchFamily="18" charset="2"/>
              </a:rPr>
              <a:t>T</a:t>
            </a:r>
            <a:r>
              <a:rPr lang="en-US" altLang="en-US" sz="2100" i="1" baseline="-25000">
                <a:sym typeface="Symbol" panose="05050102010706020507" pitchFamily="18" charset="2"/>
              </a:rPr>
              <a:t>i</a:t>
            </a:r>
            <a:r>
              <a:rPr lang="en-US" altLang="en-US" sz="2100">
                <a:sym typeface="Symbol" panose="05050102010706020507" pitchFamily="18" charset="2"/>
              </a:rPr>
              <a:t> must precede </a:t>
            </a:r>
            <a:r>
              <a:rPr lang="en-US" altLang="en-US" sz="2100" i="1">
                <a:sym typeface="Symbol" panose="05050102010706020507" pitchFamily="18" charset="2"/>
              </a:rPr>
              <a:t>T</a:t>
            </a:r>
            <a:r>
              <a:rPr lang="en-US" altLang="en-US" sz="2100" i="1" baseline="-25000">
                <a:sym typeface="Symbol" panose="05050102010706020507" pitchFamily="18" charset="2"/>
              </a:rPr>
              <a:t>j</a:t>
            </a:r>
            <a:r>
              <a:rPr lang="en-US" altLang="en-US" sz="2100">
                <a:sym typeface="Symbol" panose="05050102010706020507" pitchFamily="18" charset="2"/>
              </a:rPr>
              <a:t> in </a:t>
            </a:r>
            <a:r>
              <a:rPr lang="en-US" altLang="en-US" sz="2100" i="1">
                <a:sym typeface="Symbol" panose="05050102010706020507" pitchFamily="18" charset="2"/>
              </a:rPr>
              <a:t>S’</a:t>
            </a:r>
            <a:r>
              <a:rPr lang="en-US" altLang="en-US" sz="2100">
                <a:sym typeface="Symbol" panose="05050102010706020507" pitchFamily="18" charset="2"/>
              </a:rPr>
              <a:t>. That is, all operations of </a:t>
            </a:r>
            <a:r>
              <a:rPr lang="en-US" altLang="en-US" sz="2100" i="1">
                <a:sym typeface="Symbol" panose="05050102010706020507" pitchFamily="18" charset="2"/>
              </a:rPr>
              <a:t>T</a:t>
            </a:r>
            <a:r>
              <a:rPr lang="en-US" altLang="en-US" sz="2100" i="1" baseline="-25000">
                <a:sym typeface="Symbol" panose="05050102010706020507" pitchFamily="18" charset="2"/>
              </a:rPr>
              <a:t>i</a:t>
            </a:r>
            <a:r>
              <a:rPr lang="en-US" altLang="en-US" sz="2100">
                <a:sym typeface="Symbol" panose="05050102010706020507" pitchFamily="18" charset="2"/>
              </a:rPr>
              <a:t> appear before all operations of </a:t>
            </a:r>
            <a:r>
              <a:rPr lang="en-US" altLang="en-US" sz="2100" i="1">
                <a:sym typeface="Symbol" panose="05050102010706020507" pitchFamily="18" charset="2"/>
              </a:rPr>
              <a:t>T</a:t>
            </a:r>
            <a:r>
              <a:rPr lang="en-US" altLang="en-US" sz="2100" i="1" baseline="-25000">
                <a:sym typeface="Symbol" panose="05050102010706020507" pitchFamily="18" charset="2"/>
              </a:rPr>
              <a:t>j</a:t>
            </a:r>
            <a:r>
              <a:rPr lang="en-US" altLang="en-US" sz="2100">
                <a:sym typeface="Symbol" panose="05050102010706020507" pitchFamily="18" charset="2"/>
              </a:rPr>
              <a:t> in </a:t>
            </a:r>
            <a:r>
              <a:rPr lang="en-US" altLang="en-US" sz="2100" i="1">
                <a:sym typeface="Symbol" panose="05050102010706020507" pitchFamily="18" charset="2"/>
              </a:rPr>
              <a:t>S’</a:t>
            </a:r>
            <a:r>
              <a:rPr lang="en-US" altLang="en-US" sz="210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100">
                <a:sym typeface="Symbol" panose="05050102010706020507" pitchFamily="18" charset="2"/>
              </a:rPr>
              <a:t>Hence, </a:t>
            </a:r>
            <a:r>
              <a:rPr lang="en-US" altLang="en-US" sz="2100" i="1"/>
              <a:t>p</a:t>
            </a:r>
            <a:r>
              <a:rPr lang="en-US" altLang="en-US" sz="2100" i="1" baseline="-25000"/>
              <a:t>i</a:t>
            </a:r>
            <a:r>
              <a:rPr lang="en-US" altLang="en-US" sz="2100"/>
              <a:t> </a:t>
            </a:r>
            <a:r>
              <a:rPr lang="en-US" altLang="en-US" sz="2100">
                <a:sym typeface="Symbol" panose="05050102010706020507" pitchFamily="18" charset="2"/>
              </a:rPr>
              <a:t>&lt;</a:t>
            </a:r>
            <a:r>
              <a:rPr lang="en-US" altLang="en-US" sz="2100" baseline="-25000">
                <a:sym typeface="Symbol" panose="05050102010706020507" pitchFamily="18" charset="2"/>
              </a:rPr>
              <a:t>S’</a:t>
            </a:r>
            <a:r>
              <a:rPr lang="en-US" altLang="en-US" sz="2100">
                <a:sym typeface="Symbol" panose="05050102010706020507" pitchFamily="18" charset="2"/>
              </a:rPr>
              <a:t> </a:t>
            </a:r>
            <a:r>
              <a:rPr lang="en-US" altLang="en-US" sz="2100" i="1">
                <a:sym typeface="Symbol" panose="05050102010706020507" pitchFamily="18" charset="2"/>
              </a:rPr>
              <a:t>q</a:t>
            </a:r>
            <a:r>
              <a:rPr lang="en-US" altLang="en-US" sz="2100" i="1" baseline="-25000">
                <a:sym typeface="Symbol" panose="05050102010706020507" pitchFamily="18" charset="2"/>
              </a:rPr>
              <a:t>j</a:t>
            </a:r>
            <a:r>
              <a:rPr lang="en-US" altLang="en-US" sz="2100" i="1">
                <a:sym typeface="Symbol" panose="05050102010706020507" pitchFamily="18" charset="2"/>
              </a:rPr>
              <a:t>.</a:t>
            </a:r>
            <a:endParaRPr lang="en-US" altLang="en-US" sz="2100" i="1"/>
          </a:p>
          <a:p>
            <a:pPr>
              <a:lnSpc>
                <a:spcPct val="80000"/>
              </a:lnSpc>
            </a:pPr>
            <a:endParaRPr lang="en-US" altLang="en-US" sz="2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1F5F0F8-0739-4927-8D8C-3F8FB3652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of serializability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0A8BF0F-DFFB-49AA-A2D2-126BE469D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Proof: (only if) </a:t>
            </a:r>
          </a:p>
          <a:p>
            <a:pPr lvl="1"/>
            <a:r>
              <a:rPr lang="en-US" altLang="en-US" sz="2100" i="1"/>
              <a:t>S</a:t>
            </a:r>
            <a:r>
              <a:rPr lang="en-US" altLang="en-US" sz="2100"/>
              <a:t> is serializable </a:t>
            </a:r>
            <a:r>
              <a:rPr lang="en-US" altLang="en-US" sz="2100">
                <a:sym typeface="Symbol" panose="05050102010706020507" pitchFamily="18" charset="2"/>
              </a:rPr>
              <a:t>  </a:t>
            </a:r>
            <a:r>
              <a:rPr lang="en-US" altLang="en-US" sz="2100" i="1">
                <a:sym typeface="Symbol" panose="05050102010706020507" pitchFamily="18" charset="2"/>
              </a:rPr>
              <a:t>C(</a:t>
            </a:r>
            <a:r>
              <a:rPr lang="en-US" altLang="en-US" sz="2100" i="1"/>
              <a:t>S)</a:t>
            </a:r>
            <a:r>
              <a:rPr lang="en-US" altLang="en-US" sz="2100"/>
              <a:t> </a:t>
            </a:r>
            <a:r>
              <a:rPr lang="en-US" altLang="en-US" sz="2100">
                <a:cs typeface="Times New Roman" panose="02020603050405020304" pitchFamily="18" charset="0"/>
                <a:sym typeface="Symbol" panose="05050102010706020507" pitchFamily="18" charset="2"/>
              </a:rPr>
              <a:t> to some serial schedule </a:t>
            </a:r>
            <a:r>
              <a:rPr lang="en-US" altLang="en-US" sz="2100" i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1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en-US" sz="2100"/>
              <a:t>. </a:t>
            </a:r>
          </a:p>
          <a:p>
            <a:pPr lvl="1"/>
            <a:r>
              <a:rPr lang="en-US" altLang="en-US" sz="2100"/>
              <a:t>If an edge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i</a:t>
            </a:r>
            <a:r>
              <a:rPr lang="en-US" altLang="en-US" sz="2100" baseline="-300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 exists in </a:t>
            </a:r>
            <a:r>
              <a:rPr lang="en-US" altLang="en-US" sz="2100" i="1">
                <a:cs typeface="Times New Roman" panose="02020603050405020304" pitchFamily="18" charset="0"/>
              </a:rPr>
              <a:t>SG(S),</a:t>
            </a:r>
            <a:r>
              <a:rPr lang="en-US" altLang="en-US" sz="2100">
                <a:cs typeface="Times New Roman" panose="02020603050405020304" pitchFamily="18" charset="0"/>
              </a:rPr>
              <a:t> then,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i</a:t>
            </a:r>
            <a:r>
              <a:rPr lang="en-US" altLang="en-US" sz="2100">
                <a:cs typeface="Times New Roman" panose="02020603050405020304" pitchFamily="18" charset="0"/>
              </a:rPr>
              <a:t> must appear before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j</a:t>
            </a:r>
            <a:r>
              <a:rPr lang="en-US" altLang="en-US" sz="2100">
                <a:cs typeface="Times New Roman" panose="02020603050405020304" pitchFamily="18" charset="0"/>
              </a:rPr>
              <a:t> in </a:t>
            </a:r>
            <a:r>
              <a:rPr lang="en-US" altLang="en-US" sz="2100" i="1">
                <a:cs typeface="Times New Roman" panose="02020603050405020304" pitchFamily="18" charset="0"/>
              </a:rPr>
              <a:t>S’</a:t>
            </a:r>
            <a:r>
              <a:rPr lang="en-US" altLang="en-US" sz="2100"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en-US" sz="2100">
                <a:cs typeface="Times New Roman" panose="02020603050405020304" pitchFamily="18" charset="0"/>
              </a:rPr>
              <a:t>Now, if </a:t>
            </a:r>
            <a:r>
              <a:rPr lang="en-US" altLang="en-US" sz="2100" i="1">
                <a:cs typeface="Times New Roman" panose="02020603050405020304" pitchFamily="18" charset="0"/>
              </a:rPr>
              <a:t>SG(S)</a:t>
            </a:r>
            <a:r>
              <a:rPr lang="en-US" altLang="en-US" sz="2100">
                <a:cs typeface="Times New Roman" panose="02020603050405020304" pitchFamily="18" charset="0"/>
              </a:rPr>
              <a:t> has a cycle, w.l.o.g., let it be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30000">
                <a:cs typeface="Times New Roman" panose="02020603050405020304" pitchFamily="18" charset="0"/>
              </a:rPr>
              <a:t>1</a:t>
            </a:r>
            <a:r>
              <a:rPr lang="en-US" altLang="en-US" sz="2100" baseline="-30000">
                <a:cs typeface="Times New Roman" panose="02020603050405020304" pitchFamily="18" charset="0"/>
              </a:rPr>
              <a:t>  </a:t>
            </a:r>
            <a:r>
              <a:rPr lang="en-US" altLang="en-US" sz="2100">
                <a:sym typeface="Wingdings 3" panose="05040102010807070707" pitchFamily="18" charset="2"/>
              </a:rPr>
              <a:t>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2</a:t>
            </a:r>
            <a:r>
              <a:rPr lang="en-US" altLang="en-US" sz="2100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sym typeface="Wingdings 3" panose="05040102010807070707" pitchFamily="18" charset="2"/>
              </a:rPr>
              <a:t> … 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k</a:t>
            </a:r>
            <a:r>
              <a:rPr lang="en-US" altLang="en-US" sz="2100" baseline="-30000">
                <a:cs typeface="Times New Roman" panose="02020603050405020304" pitchFamily="18" charset="0"/>
              </a:rPr>
              <a:t>  </a:t>
            </a:r>
            <a:r>
              <a:rPr lang="en-US" altLang="en-US" sz="2100">
                <a:sym typeface="Wingdings 3" panose="05040102010807070707" pitchFamily="18" charset="2"/>
              </a:rPr>
              <a:t>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1</a:t>
            </a:r>
            <a:r>
              <a:rPr lang="en-US" altLang="en-US" sz="2100" i="1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2100" i="1">
                <a:cs typeface="Times New Roman" panose="02020603050405020304" pitchFamily="18" charset="0"/>
              </a:rPr>
              <a:t> </a:t>
            </a:r>
            <a:r>
              <a:rPr lang="en-US" altLang="en-US" sz="2100">
                <a:cs typeface="Times New Roman" panose="02020603050405020304" pitchFamily="18" charset="0"/>
              </a:rPr>
              <a:t>We have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1</a:t>
            </a:r>
            <a:r>
              <a:rPr lang="en-US" altLang="en-US" sz="2100">
                <a:cs typeface="Times New Roman" panose="02020603050405020304" pitchFamily="18" charset="0"/>
              </a:rPr>
              <a:t>’s operations must appear before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2</a:t>
            </a:r>
            <a:r>
              <a:rPr lang="en-US" altLang="en-US" sz="2100">
                <a:cs typeface="Times New Roman" panose="02020603050405020304" pitchFamily="18" charset="0"/>
              </a:rPr>
              <a:t>’s operations, which must appear before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3</a:t>
            </a:r>
            <a:r>
              <a:rPr lang="en-US" altLang="en-US" sz="2100">
                <a:cs typeface="Times New Roman" panose="02020603050405020304" pitchFamily="18" charset="0"/>
              </a:rPr>
              <a:t>’s operations, …,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k</a:t>
            </a:r>
            <a:r>
              <a:rPr lang="en-US" altLang="en-US" sz="2100">
                <a:cs typeface="Times New Roman" panose="02020603050405020304" pitchFamily="18" charset="0"/>
              </a:rPr>
              <a:t>’s operations must appear before </a:t>
            </a:r>
            <a:r>
              <a:rPr lang="en-US" altLang="en-US" sz="2100" i="1">
                <a:cs typeface="Times New Roman" panose="02020603050405020304" pitchFamily="18" charset="0"/>
              </a:rPr>
              <a:t>T</a:t>
            </a:r>
            <a:r>
              <a:rPr lang="en-US" altLang="en-US" sz="2100" i="1" baseline="-25000">
                <a:cs typeface="Times New Roman" panose="02020603050405020304" pitchFamily="18" charset="0"/>
              </a:rPr>
              <a:t>1</a:t>
            </a:r>
            <a:r>
              <a:rPr lang="en-US" altLang="en-US" sz="2100">
                <a:cs typeface="Times New Roman" panose="02020603050405020304" pitchFamily="18" charset="0"/>
              </a:rPr>
              <a:t>’s operations. </a:t>
            </a:r>
          </a:p>
          <a:p>
            <a:pPr lvl="1"/>
            <a:r>
              <a:rPr lang="en-US" altLang="en-US" sz="2100">
                <a:cs typeface="Times New Roman" panose="02020603050405020304" pitchFamily="18" charset="0"/>
              </a:rPr>
              <a:t>A contradiction. </a:t>
            </a:r>
          </a:p>
          <a:p>
            <a:endParaRPr lang="en-US" altLang="en-US" sz="2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C95171C-8F54-4BB3-80D8-FE5B71168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of serializability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B4517C4-4FA6-48A6-9BF0-0F0B396A6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Cycle-detection algorithms exist which take order </a:t>
            </a:r>
            <a:r>
              <a:rPr lang="en-US" altLang="en-US" sz="2500" i="1"/>
              <a:t>n</a:t>
            </a:r>
            <a:r>
              <a:rPr lang="en-US" altLang="en-US" sz="2500" baseline="30000"/>
              <a:t>2</a:t>
            </a:r>
            <a:r>
              <a:rPr lang="en-US" altLang="en-US" sz="2500"/>
              <a:t> time, where </a:t>
            </a:r>
            <a:r>
              <a:rPr lang="en-US" altLang="en-US" sz="2500" i="1"/>
              <a:t>n </a:t>
            </a:r>
            <a:r>
              <a:rPr lang="en-US" altLang="en-US" sz="2500"/>
              <a:t>is the number of vertices in the graph.  </a:t>
            </a:r>
          </a:p>
          <a:p>
            <a:pPr lvl="1"/>
            <a:r>
              <a:rPr lang="en-US" altLang="en-US" sz="2100"/>
              <a:t>(Better algorithms take order </a:t>
            </a:r>
            <a:r>
              <a:rPr lang="en-US" altLang="en-US" sz="2100" i="1"/>
              <a:t>n</a:t>
            </a:r>
            <a:r>
              <a:rPr lang="en-US" altLang="en-US" sz="2100"/>
              <a:t> + </a:t>
            </a:r>
            <a:r>
              <a:rPr lang="en-US" altLang="en-US" sz="2100" i="1"/>
              <a:t>e</a:t>
            </a:r>
            <a:r>
              <a:rPr lang="en-US" altLang="en-US" sz="2100"/>
              <a:t> where </a:t>
            </a:r>
            <a:r>
              <a:rPr lang="en-US" altLang="en-US" sz="2100" i="1"/>
              <a:t>e</a:t>
            </a:r>
            <a:r>
              <a:rPr lang="en-US" altLang="en-US" sz="2100"/>
              <a:t> is the number of edges.)</a:t>
            </a:r>
          </a:p>
          <a:p>
            <a:r>
              <a:rPr lang="en-US" altLang="en-US" sz="2500"/>
              <a:t>If precedence graph is acyclic, the serializability order can be obtained by a </a:t>
            </a:r>
            <a:r>
              <a:rPr lang="en-US" altLang="en-US" sz="2500" i="1">
                <a:solidFill>
                  <a:schemeClr val="tx2"/>
                </a:solidFill>
              </a:rPr>
              <a:t>topological sorting</a:t>
            </a:r>
            <a:r>
              <a:rPr lang="en-US" altLang="en-US" sz="2500"/>
              <a:t> of the graph.  This is a linear order consistent with the partial order of the graph.</a:t>
            </a:r>
            <a:br>
              <a:rPr lang="en-US" altLang="en-US" sz="2500"/>
            </a:br>
            <a:endParaRPr lang="en-US" altLang="en-US" sz="2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9B96927-01B6-4E7E-A159-D8E7BC3FB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topological sort</a:t>
            </a:r>
          </a:p>
        </p:txBody>
      </p:sp>
      <p:pic>
        <p:nvPicPr>
          <p:cNvPr id="119815" name="Picture 7">
            <a:extLst>
              <a:ext uri="{FF2B5EF4-FFF2-40B4-BE49-F238E27FC236}">
                <a16:creationId xmlns:a16="http://schemas.microsoft.com/office/drawing/2014/main" id="{D4C59002-FF02-45B4-83BB-7E9C3FA0FB1D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9" t="1563" r="32140" b="1785"/>
          <a:stretch>
            <a:fillRect/>
          </a:stretch>
        </p:blipFill>
        <p:spPr>
          <a:xfrm>
            <a:off x="2133600" y="1600200"/>
            <a:ext cx="4419600" cy="4895850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27649C8-745B-4DEE-A5BC-D2EB257BD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control -- schedule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2B60AE9-92E5-4D8D-BD79-C18A4536F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 i="1">
                <a:solidFill>
                  <a:schemeClr val="tx2"/>
                </a:solidFill>
              </a:rPr>
              <a:t>Schedules</a:t>
            </a:r>
            <a:r>
              <a:rPr lang="en-US" altLang="en-US" sz="2500"/>
              <a:t> – sequences that indicate the chronological order in which instructions of concurrent transactions are executed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a schedule for a set of transactions must consist of all instructions of those transactions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must preserve the order in which the instructions appear in each individual transaction.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Assumption: at any time, only one operation from one transaction can be executed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However, DBMS may interleave operations from multiple transactions</a:t>
            </a:r>
          </a:p>
          <a:p>
            <a:pPr>
              <a:lnSpc>
                <a:spcPct val="80000"/>
              </a:lnSpc>
            </a:pPr>
            <a:endParaRPr lang="en-US" altLang="en-US" sz="2500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03550CA-B7C8-43BE-84A7-B425F3CE5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Recoverability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9F63B77-15A3-4F2C-8B43-89487A1229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Abort transactions caused another problem: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Suppose T</a:t>
            </a:r>
            <a:r>
              <a:rPr lang="en-US" altLang="en-US" sz="2100" baseline="-25000"/>
              <a:t>9</a:t>
            </a:r>
            <a:r>
              <a:rPr lang="en-US" altLang="en-US" sz="2100"/>
              <a:t> commits. 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What happen when T</a:t>
            </a:r>
            <a:r>
              <a:rPr lang="en-US" altLang="en-US" sz="2100" baseline="-25000"/>
              <a:t>8</a:t>
            </a:r>
            <a:r>
              <a:rPr lang="en-US" altLang="en-US" sz="2100"/>
              <a:t> has to abort after read(B)?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T</a:t>
            </a:r>
            <a:r>
              <a:rPr lang="en-US" altLang="en-US" sz="2100" baseline="-25000"/>
              <a:t>9</a:t>
            </a:r>
            <a:r>
              <a:rPr lang="en-US" altLang="en-US" sz="2100"/>
              <a:t> will in fact be reading an inconsistant value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Can be problematic (e.g. if T</a:t>
            </a:r>
            <a:r>
              <a:rPr lang="en-US" altLang="en-US" sz="2100" baseline="-25000"/>
              <a:t>9</a:t>
            </a:r>
            <a:r>
              <a:rPr lang="en-US" altLang="en-US" sz="2100"/>
              <a:t> print the value of A)</a:t>
            </a:r>
          </a:p>
        </p:txBody>
      </p:sp>
      <p:pic>
        <p:nvPicPr>
          <p:cNvPr id="121860" name="Picture 4">
            <a:extLst>
              <a:ext uri="{FF2B5EF4-FFF2-40B4-BE49-F238E27FC236}">
                <a16:creationId xmlns:a16="http://schemas.microsoft.com/office/drawing/2014/main" id="{5B574923-54F7-456C-AF2B-136C0BAEF9A7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7152" r="5536" b="8073"/>
          <a:stretch>
            <a:fillRect/>
          </a:stretch>
        </p:blipFill>
        <p:spPr>
          <a:xfrm>
            <a:off x="5181600" y="2133600"/>
            <a:ext cx="3581400" cy="2686050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50B78C8-0393-4F13-9457-3561A3580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Recoverability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6FD7C122-121F-4F72-AE2C-EE98823EB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We say that </a:t>
            </a:r>
            <a:r>
              <a:rPr lang="en-US" altLang="en-US" sz="2500" i="1">
                <a:solidFill>
                  <a:schemeClr val="folHlink"/>
                </a:solidFill>
              </a:rPr>
              <a:t>T</a:t>
            </a:r>
            <a:r>
              <a:rPr lang="en-US" altLang="en-US" sz="2500" i="1" baseline="-25000">
                <a:solidFill>
                  <a:schemeClr val="folHlink"/>
                </a:solidFill>
              </a:rPr>
              <a:t>i</a:t>
            </a:r>
            <a:r>
              <a:rPr lang="en-US" altLang="en-US" sz="2500">
                <a:solidFill>
                  <a:schemeClr val="folHlink"/>
                </a:solidFill>
              </a:rPr>
              <a:t> reads </a:t>
            </a:r>
            <a:r>
              <a:rPr lang="en-US" altLang="en-US" sz="2500" i="1">
                <a:solidFill>
                  <a:schemeClr val="folHlink"/>
                </a:solidFill>
              </a:rPr>
              <a:t>x</a:t>
            </a:r>
            <a:r>
              <a:rPr lang="en-US" altLang="en-US" sz="2500">
                <a:solidFill>
                  <a:schemeClr val="folHlink"/>
                </a:solidFill>
              </a:rPr>
              <a:t> from </a:t>
            </a:r>
            <a:r>
              <a:rPr lang="en-US" altLang="en-US" sz="2500" i="1">
                <a:solidFill>
                  <a:schemeClr val="folHlink"/>
                </a:solidFill>
              </a:rPr>
              <a:t>T</a:t>
            </a:r>
            <a:r>
              <a:rPr lang="en-US" altLang="en-US" sz="2500" i="1" baseline="-25000">
                <a:solidFill>
                  <a:schemeClr val="folHlink"/>
                </a:solidFill>
              </a:rPr>
              <a:t>j</a:t>
            </a:r>
            <a:r>
              <a:rPr lang="en-US" altLang="en-US" sz="2500"/>
              <a:t> in a schedule </a:t>
            </a:r>
            <a:r>
              <a:rPr lang="en-US" altLang="en-US" sz="2500" i="1"/>
              <a:t>S</a:t>
            </a:r>
            <a:r>
              <a:rPr lang="en-US" altLang="en-US" sz="2500"/>
              <a:t> if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W</a:t>
            </a:r>
            <a:r>
              <a:rPr lang="en-US" altLang="en-US" sz="2100" baseline="-25000"/>
              <a:t>j</a:t>
            </a:r>
            <a:r>
              <a:rPr lang="en-US" altLang="en-US" sz="2100"/>
              <a:t>[</a:t>
            </a:r>
            <a:r>
              <a:rPr lang="en-US" altLang="en-US" sz="2100" i="1"/>
              <a:t>x</a:t>
            </a:r>
            <a:r>
              <a:rPr lang="en-US" altLang="en-US" sz="2100"/>
              <a:t>] &lt;</a:t>
            </a:r>
            <a:r>
              <a:rPr lang="en-US" altLang="en-US" sz="2100" baseline="-25000"/>
              <a:t>S</a:t>
            </a:r>
            <a:r>
              <a:rPr lang="en-US" altLang="en-US" sz="2100"/>
              <a:t> R</a:t>
            </a:r>
            <a:r>
              <a:rPr lang="en-US" altLang="en-US" sz="2100" baseline="-25000"/>
              <a:t>i</a:t>
            </a:r>
            <a:r>
              <a:rPr lang="en-US" altLang="en-US" sz="2100"/>
              <a:t>[</a:t>
            </a:r>
            <a:r>
              <a:rPr lang="en-US" altLang="en-US" sz="2100" i="1"/>
              <a:t>x</a:t>
            </a:r>
            <a:r>
              <a:rPr lang="en-US" altLang="en-US" sz="2100"/>
              <a:t>], </a:t>
            </a:r>
            <a:r>
              <a:rPr lang="en-US" altLang="en-US" sz="2100" i="1"/>
              <a:t>(Ti read an x value written by Tj)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A</a:t>
            </a:r>
            <a:r>
              <a:rPr lang="en-US" altLang="en-US" sz="2100" baseline="-25000"/>
              <a:t>j</a:t>
            </a:r>
            <a:r>
              <a:rPr lang="en-US" altLang="en-US" sz="2100"/>
              <a:t> not &lt;</a:t>
            </a:r>
            <a:r>
              <a:rPr lang="en-US" altLang="en-US" sz="2100" baseline="-25000"/>
              <a:t>S</a:t>
            </a:r>
            <a:r>
              <a:rPr lang="en-US" altLang="en-US" sz="2100"/>
              <a:t> R</a:t>
            </a:r>
            <a:r>
              <a:rPr lang="en-US" altLang="en-US" sz="2100" baseline="-25000"/>
              <a:t>i</a:t>
            </a:r>
            <a:r>
              <a:rPr lang="en-US" altLang="en-US" sz="2100"/>
              <a:t>[</a:t>
            </a:r>
            <a:r>
              <a:rPr lang="en-US" altLang="en-US" sz="2100" i="1"/>
              <a:t>x</a:t>
            </a:r>
            <a:r>
              <a:rPr lang="en-US" altLang="en-US" sz="2100"/>
              <a:t>], </a:t>
            </a:r>
            <a:r>
              <a:rPr lang="en-US" altLang="en-US" sz="2100" i="1"/>
              <a:t>(Tj has not aborted when Ti read x)</a:t>
            </a:r>
          </a:p>
          <a:p>
            <a:pPr lvl="1">
              <a:lnSpc>
                <a:spcPct val="90000"/>
              </a:lnSpc>
            </a:pPr>
            <a:r>
              <a:rPr lang="en-US" altLang="en-US" sz="2100"/>
              <a:t>If </a:t>
            </a:r>
            <a:r>
              <a:rPr lang="en-US" altLang="en-US" sz="2100">
                <a:sym typeface="Symbol" panose="05050102010706020507" pitchFamily="18" charset="2"/>
              </a:rPr>
              <a:t> W</a:t>
            </a:r>
            <a:r>
              <a:rPr lang="en-US" altLang="en-US" sz="2100" baseline="-25000">
                <a:sym typeface="Symbol" panose="05050102010706020507" pitchFamily="18" charset="2"/>
              </a:rPr>
              <a:t>k</a:t>
            </a:r>
            <a:r>
              <a:rPr lang="en-US" altLang="en-US" sz="2100">
                <a:sym typeface="Symbol" panose="05050102010706020507" pitchFamily="18" charset="2"/>
              </a:rPr>
              <a:t>[</a:t>
            </a:r>
            <a:r>
              <a:rPr lang="en-US" altLang="en-US" sz="2100" i="1">
                <a:sym typeface="Symbol" panose="05050102010706020507" pitchFamily="18" charset="2"/>
              </a:rPr>
              <a:t>x</a:t>
            </a:r>
            <a:r>
              <a:rPr lang="en-US" altLang="en-US" sz="2100">
                <a:sym typeface="Symbol" panose="05050102010706020507" pitchFamily="18" charset="2"/>
              </a:rPr>
              <a:t>] s.t. W</a:t>
            </a:r>
            <a:r>
              <a:rPr lang="en-US" altLang="en-US" sz="2100" baseline="-25000">
                <a:sym typeface="Symbol" panose="05050102010706020507" pitchFamily="18" charset="2"/>
              </a:rPr>
              <a:t>j</a:t>
            </a:r>
            <a:r>
              <a:rPr lang="en-US" altLang="en-US" sz="2100">
                <a:sym typeface="Symbol" panose="05050102010706020507" pitchFamily="18" charset="2"/>
              </a:rPr>
              <a:t>[</a:t>
            </a:r>
            <a:r>
              <a:rPr lang="en-US" altLang="en-US" sz="2100" i="1">
                <a:sym typeface="Symbol" panose="05050102010706020507" pitchFamily="18" charset="2"/>
              </a:rPr>
              <a:t>x</a:t>
            </a:r>
            <a:r>
              <a:rPr lang="en-US" altLang="en-US" sz="2100">
                <a:sym typeface="Symbol" panose="05050102010706020507" pitchFamily="18" charset="2"/>
              </a:rPr>
              <a:t>] &lt;</a:t>
            </a:r>
            <a:r>
              <a:rPr lang="en-US" altLang="en-US" sz="2100" baseline="-25000">
                <a:sym typeface="Symbol" panose="05050102010706020507" pitchFamily="18" charset="2"/>
              </a:rPr>
              <a:t>S</a:t>
            </a:r>
            <a:r>
              <a:rPr lang="en-US" altLang="en-US" sz="2100">
                <a:sym typeface="Symbol" panose="05050102010706020507" pitchFamily="18" charset="2"/>
              </a:rPr>
              <a:t> W</a:t>
            </a:r>
            <a:r>
              <a:rPr lang="en-US" altLang="en-US" sz="2100" baseline="-25000">
                <a:sym typeface="Symbol" panose="05050102010706020507" pitchFamily="18" charset="2"/>
              </a:rPr>
              <a:t>k</a:t>
            </a:r>
            <a:r>
              <a:rPr lang="en-US" altLang="en-US" sz="2100">
                <a:sym typeface="Symbol" panose="05050102010706020507" pitchFamily="18" charset="2"/>
              </a:rPr>
              <a:t>[</a:t>
            </a:r>
            <a:r>
              <a:rPr lang="en-US" altLang="en-US" sz="2100" i="1">
                <a:sym typeface="Symbol" panose="05050102010706020507" pitchFamily="18" charset="2"/>
              </a:rPr>
              <a:t>x</a:t>
            </a:r>
            <a:r>
              <a:rPr lang="en-US" altLang="en-US" sz="2100">
                <a:sym typeface="Symbol" panose="05050102010706020507" pitchFamily="18" charset="2"/>
              </a:rPr>
              <a:t>] &lt;</a:t>
            </a:r>
            <a:r>
              <a:rPr lang="en-US" altLang="en-US" sz="2100" baseline="-25000">
                <a:sym typeface="Symbol" panose="05050102010706020507" pitchFamily="18" charset="2"/>
              </a:rPr>
              <a:t>S</a:t>
            </a:r>
            <a:r>
              <a:rPr lang="en-US" altLang="en-US" sz="2100">
                <a:sym typeface="Symbol" panose="05050102010706020507" pitchFamily="18" charset="2"/>
              </a:rPr>
              <a:t> </a:t>
            </a:r>
            <a:r>
              <a:rPr lang="en-US" altLang="en-US" sz="2100"/>
              <a:t>R</a:t>
            </a:r>
            <a:r>
              <a:rPr lang="en-US" altLang="en-US" sz="2100" baseline="-25000"/>
              <a:t>i</a:t>
            </a:r>
            <a:r>
              <a:rPr lang="en-US" altLang="en-US" sz="2100"/>
              <a:t>[</a:t>
            </a:r>
            <a:r>
              <a:rPr lang="en-US" altLang="en-US" sz="2100" i="1"/>
              <a:t>x</a:t>
            </a:r>
            <a:r>
              <a:rPr lang="en-US" altLang="en-US" sz="2100"/>
              <a:t>], then A</a:t>
            </a:r>
            <a:r>
              <a:rPr lang="en-US" altLang="en-US" sz="2100" baseline="-25000"/>
              <a:t>k</a:t>
            </a:r>
            <a:r>
              <a:rPr lang="en-US" altLang="en-US" sz="2100"/>
              <a:t> &lt;</a:t>
            </a:r>
            <a:r>
              <a:rPr lang="en-US" altLang="en-US" sz="2100" baseline="-25000"/>
              <a:t>S</a:t>
            </a:r>
            <a:r>
              <a:rPr lang="en-US" altLang="en-US" sz="2100"/>
              <a:t> R</a:t>
            </a:r>
            <a:r>
              <a:rPr lang="en-US" altLang="en-US" sz="2100" baseline="-25000"/>
              <a:t>i</a:t>
            </a:r>
            <a:r>
              <a:rPr lang="en-US" altLang="en-US" sz="2100"/>
              <a:t>[</a:t>
            </a:r>
            <a:r>
              <a:rPr lang="en-US" altLang="en-US" sz="2100" i="1"/>
              <a:t>x</a:t>
            </a:r>
            <a:r>
              <a:rPr lang="en-US" altLang="en-US" sz="2100"/>
              <a:t>]. </a:t>
            </a:r>
            <a:r>
              <a:rPr lang="en-US" altLang="en-US" sz="2100" i="1"/>
              <a:t>(Any transaction that update x between Tj write x and Ti read x is aborted before the read – that means the value of x read by Ti is actually written by Tj)</a:t>
            </a:r>
          </a:p>
          <a:p>
            <a:pPr>
              <a:lnSpc>
                <a:spcPct val="90000"/>
              </a:lnSpc>
            </a:pPr>
            <a:r>
              <a:rPr lang="en-US" altLang="en-US" sz="2500"/>
              <a:t>We say that </a:t>
            </a:r>
            <a:r>
              <a:rPr lang="en-US" altLang="en-US" sz="2500" i="1"/>
              <a:t>T</a:t>
            </a:r>
            <a:r>
              <a:rPr lang="en-US" altLang="en-US" sz="2500" i="1" baseline="-25000"/>
              <a:t>i</a:t>
            </a:r>
            <a:r>
              <a:rPr lang="en-US" altLang="en-US" sz="2500"/>
              <a:t> reads from </a:t>
            </a:r>
            <a:r>
              <a:rPr lang="en-US" altLang="en-US" sz="2500" i="1"/>
              <a:t>T</a:t>
            </a:r>
            <a:r>
              <a:rPr lang="en-US" altLang="en-US" sz="2500" i="1" baseline="-25000"/>
              <a:t>j</a:t>
            </a:r>
            <a:r>
              <a:rPr lang="en-US" altLang="en-US" sz="2500"/>
              <a:t> in </a:t>
            </a:r>
            <a:r>
              <a:rPr lang="en-US" altLang="en-US" sz="2500" i="1"/>
              <a:t>S</a:t>
            </a:r>
            <a:r>
              <a:rPr lang="en-US" altLang="en-US" sz="2500"/>
              <a:t> if </a:t>
            </a:r>
            <a:r>
              <a:rPr lang="en-US" altLang="en-US" sz="2500" i="1"/>
              <a:t>T</a:t>
            </a:r>
            <a:r>
              <a:rPr lang="en-US" altLang="en-US" sz="2500" i="1" baseline="-25000"/>
              <a:t>i</a:t>
            </a:r>
            <a:r>
              <a:rPr lang="en-US" altLang="en-US" sz="2500"/>
              <a:t> reads some data item from </a:t>
            </a:r>
            <a:r>
              <a:rPr lang="en-US" altLang="en-US" sz="2500" i="1"/>
              <a:t>T</a:t>
            </a:r>
            <a:r>
              <a:rPr lang="en-US" altLang="en-US" sz="2500" i="1" baseline="-25000"/>
              <a:t>j</a:t>
            </a:r>
            <a:r>
              <a:rPr lang="en-US" altLang="en-US" sz="2500"/>
              <a:t> in </a:t>
            </a:r>
            <a:r>
              <a:rPr lang="en-US" altLang="en-US" sz="2500" i="1"/>
              <a:t>S</a:t>
            </a:r>
            <a:r>
              <a:rPr lang="en-US" altLang="en-US" sz="2500"/>
              <a:t>.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94B3379B-016F-4C0E-99F3-40FDB8691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Recoverability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870F3230-8073-4373-A243-90B58D9EB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called </a:t>
            </a:r>
            <a:r>
              <a:rPr lang="en-US" altLang="en-US" i="1">
                <a:solidFill>
                  <a:schemeClr val="folHlink"/>
                </a:solidFill>
              </a:rPr>
              <a:t>recoverable</a:t>
            </a:r>
            <a:r>
              <a:rPr lang="en-US" altLang="en-US"/>
              <a:t> if, whenever </a:t>
            </a: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reads from </a:t>
            </a:r>
            <a:r>
              <a:rPr lang="en-US" altLang="en-US" i="1"/>
              <a:t>T</a:t>
            </a:r>
            <a:r>
              <a:rPr lang="en-US" altLang="en-US" i="1" baseline="-25000"/>
              <a:t>j</a:t>
            </a:r>
            <a:r>
              <a:rPr lang="en-US" altLang="en-US"/>
              <a:t> (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 </a:t>
            </a:r>
            <a:r>
              <a:rPr lang="en-US" altLang="en-US" i="1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in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and C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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then C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 &lt; C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I.e., each transaction commits after the commitment of all transactions (other than itself) from which it read from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This implies all aborted transaction will not make values that are read by committed transaction obsolete/inconsistent.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6307330-BE47-4FD2-A553-DEE0BB213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Recoverability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B3BF147-1D1F-4327-8434-582A6FECB8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Even for recoverable schedule, trouble may still bestows.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Suppose none of the transactions committed yet.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Suppose T10 aborts after read(A)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T11 needs to be aborted (as it read values from T10)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T12 needs to be aborted too</a:t>
            </a:r>
          </a:p>
          <a:p>
            <a:pPr>
              <a:lnSpc>
                <a:spcPct val="80000"/>
              </a:lnSpc>
            </a:pPr>
            <a:r>
              <a:rPr lang="en-US" altLang="en-US" sz="2100"/>
              <a:t>Cascade aborts</a:t>
            </a:r>
          </a:p>
        </p:txBody>
      </p:sp>
      <p:pic>
        <p:nvPicPr>
          <p:cNvPr id="128005" name="Picture 5">
            <a:extLst>
              <a:ext uri="{FF2B5EF4-FFF2-40B4-BE49-F238E27FC236}">
                <a16:creationId xmlns:a16="http://schemas.microsoft.com/office/drawing/2014/main" id="{8E4776D7-58CB-4E98-A2CD-37710F5F8B66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10025" r="3471" b="11053"/>
          <a:stretch>
            <a:fillRect/>
          </a:stretch>
        </p:blipFill>
        <p:spPr>
          <a:xfrm>
            <a:off x="5486400" y="2389188"/>
            <a:ext cx="3197225" cy="2686050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741319D-3E46-4795-A823-022027881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Recoverability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57095706-4B8E-4DF7-805F-B760D1B1A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>
                <a:sym typeface="Symbol" panose="05050102010706020507" pitchFamily="18" charset="2"/>
              </a:rPr>
              <a:t>We say that a schedule </a:t>
            </a:r>
            <a:r>
              <a:rPr lang="en-US" altLang="en-US" sz="2500" i="1">
                <a:sym typeface="Symbol" panose="05050102010706020507" pitchFamily="18" charset="2"/>
              </a:rPr>
              <a:t>S</a:t>
            </a:r>
            <a:r>
              <a:rPr lang="en-US" altLang="en-US" sz="2500">
                <a:sym typeface="Symbol" panose="05050102010706020507" pitchFamily="18" charset="2"/>
              </a:rPr>
              <a:t> </a:t>
            </a:r>
            <a:r>
              <a:rPr lang="en-US" altLang="en-US" sz="2500" i="1">
                <a:solidFill>
                  <a:schemeClr val="folHlink"/>
                </a:solidFill>
                <a:sym typeface="Symbol" panose="05050102010706020507" pitchFamily="18" charset="2"/>
              </a:rPr>
              <a:t>avoids cascading abort</a:t>
            </a:r>
            <a:r>
              <a:rPr lang="en-US" altLang="en-US" sz="2500">
                <a:sym typeface="Symbol" panose="05050102010706020507" pitchFamily="18" charset="2"/>
              </a:rPr>
              <a:t> if, when </a:t>
            </a:r>
            <a:r>
              <a:rPr lang="en-US" altLang="en-US" sz="2500" i="1"/>
              <a:t>T</a:t>
            </a:r>
            <a:r>
              <a:rPr lang="en-US" altLang="en-US" sz="2500" i="1" baseline="-25000"/>
              <a:t>i</a:t>
            </a:r>
            <a:r>
              <a:rPr lang="en-US" altLang="en-US" sz="2500"/>
              <a:t> reads </a:t>
            </a:r>
            <a:r>
              <a:rPr lang="en-US" altLang="en-US" sz="2500" i="1"/>
              <a:t>x</a:t>
            </a:r>
            <a:r>
              <a:rPr lang="en-US" altLang="en-US" sz="2500"/>
              <a:t> from </a:t>
            </a:r>
            <a:r>
              <a:rPr lang="en-US" altLang="en-US" sz="2500" i="1"/>
              <a:t>T</a:t>
            </a:r>
            <a:r>
              <a:rPr lang="en-US" altLang="en-US" sz="2500" i="1" baseline="-25000"/>
              <a:t>j</a:t>
            </a:r>
            <a:r>
              <a:rPr lang="en-US" altLang="en-US" sz="2500"/>
              <a:t> (</a:t>
            </a:r>
            <a:r>
              <a:rPr lang="en-US" altLang="en-US" sz="2500" i="1"/>
              <a:t>i</a:t>
            </a:r>
            <a:r>
              <a:rPr lang="en-US" altLang="en-US" sz="2500"/>
              <a:t> </a:t>
            </a:r>
            <a:r>
              <a:rPr lang="en-US" altLang="en-US" sz="2500">
                <a:sym typeface="Symbol" panose="05050102010706020507" pitchFamily="18" charset="2"/>
              </a:rPr>
              <a:t> </a:t>
            </a:r>
            <a:r>
              <a:rPr lang="en-US" altLang="en-US" sz="2500" i="1">
                <a:sym typeface="Symbol" panose="05050102010706020507" pitchFamily="18" charset="2"/>
              </a:rPr>
              <a:t>j</a:t>
            </a:r>
            <a:r>
              <a:rPr lang="en-US" altLang="en-US" sz="2500">
                <a:sym typeface="Symbol" panose="05050102010706020507" pitchFamily="18" charset="2"/>
              </a:rPr>
              <a:t>), C</a:t>
            </a:r>
            <a:r>
              <a:rPr lang="en-US" altLang="en-US" sz="2500" baseline="-25000">
                <a:sym typeface="Symbol" panose="05050102010706020507" pitchFamily="18" charset="2"/>
              </a:rPr>
              <a:t>j</a:t>
            </a:r>
            <a:r>
              <a:rPr lang="en-US" altLang="en-US" sz="2500">
                <a:sym typeface="Symbol" panose="05050102010706020507" pitchFamily="18" charset="2"/>
              </a:rPr>
              <a:t> &lt; R</a:t>
            </a:r>
            <a:r>
              <a:rPr lang="en-US" altLang="en-US" sz="2500" baseline="-25000">
                <a:sym typeface="Symbol" panose="05050102010706020507" pitchFamily="18" charset="2"/>
              </a:rPr>
              <a:t>i</a:t>
            </a:r>
            <a:r>
              <a:rPr lang="en-US" altLang="en-US" sz="2500">
                <a:sym typeface="Symbol" panose="05050102010706020507" pitchFamily="18" charset="2"/>
              </a:rPr>
              <a:t>[</a:t>
            </a:r>
            <a:r>
              <a:rPr lang="en-US" altLang="en-US" sz="2500" i="1">
                <a:sym typeface="Symbol" panose="05050102010706020507" pitchFamily="18" charset="2"/>
              </a:rPr>
              <a:t>x</a:t>
            </a:r>
            <a:r>
              <a:rPr lang="en-US" altLang="en-US" sz="2500">
                <a:sym typeface="Symbol" panose="05050102010706020507" pitchFamily="18" charset="2"/>
              </a:rPr>
              <a:t>].</a:t>
            </a:r>
          </a:p>
          <a:p>
            <a:pPr lvl="1">
              <a:lnSpc>
                <a:spcPct val="90000"/>
              </a:lnSpc>
            </a:pPr>
            <a:r>
              <a:rPr lang="en-US" altLang="en-US" sz="2100">
                <a:sym typeface="Symbol" panose="05050102010706020507" pitchFamily="18" charset="2"/>
              </a:rPr>
              <a:t>I.e., a transaction may read only those values that are written by committed transaction or by itself.</a:t>
            </a:r>
          </a:p>
          <a:p>
            <a:pPr>
              <a:lnSpc>
                <a:spcPct val="90000"/>
              </a:lnSpc>
            </a:pPr>
            <a:r>
              <a:rPr lang="en-US" altLang="en-US" sz="2500">
                <a:sym typeface="Symbol" panose="05050102010706020507" pitchFamily="18" charset="2"/>
              </a:rPr>
              <a:t>A schedule S is </a:t>
            </a:r>
            <a:r>
              <a:rPr lang="en-US" altLang="en-US" sz="2500" i="1">
                <a:solidFill>
                  <a:schemeClr val="folHlink"/>
                </a:solidFill>
                <a:sym typeface="Symbol" panose="05050102010706020507" pitchFamily="18" charset="2"/>
              </a:rPr>
              <a:t>strict</a:t>
            </a:r>
            <a:r>
              <a:rPr lang="en-US" altLang="en-US" sz="2500">
                <a:sym typeface="Symbol" panose="05050102010706020507" pitchFamily="18" charset="2"/>
              </a:rPr>
              <a:t> if whenever W</a:t>
            </a:r>
            <a:r>
              <a:rPr lang="en-US" altLang="en-US" sz="2500" baseline="-25000">
                <a:sym typeface="Symbol" panose="05050102010706020507" pitchFamily="18" charset="2"/>
              </a:rPr>
              <a:t>j</a:t>
            </a:r>
            <a:r>
              <a:rPr lang="en-US" altLang="en-US" sz="2500">
                <a:sym typeface="Symbol" panose="05050102010706020507" pitchFamily="18" charset="2"/>
              </a:rPr>
              <a:t>[</a:t>
            </a:r>
            <a:r>
              <a:rPr lang="en-US" altLang="en-US" sz="2500" i="1">
                <a:sym typeface="Symbol" panose="05050102010706020507" pitchFamily="18" charset="2"/>
              </a:rPr>
              <a:t>x</a:t>
            </a:r>
            <a:r>
              <a:rPr lang="en-US" altLang="en-US" sz="2500">
                <a:sym typeface="Symbol" panose="05050102010706020507" pitchFamily="18" charset="2"/>
              </a:rPr>
              <a:t>] &lt; O</a:t>
            </a:r>
            <a:r>
              <a:rPr lang="en-US" altLang="en-US" sz="2500" baseline="-25000">
                <a:sym typeface="Symbol" panose="05050102010706020507" pitchFamily="18" charset="2"/>
              </a:rPr>
              <a:t>i</a:t>
            </a:r>
            <a:r>
              <a:rPr lang="en-US" altLang="en-US" sz="2500">
                <a:sym typeface="Symbol" panose="05050102010706020507" pitchFamily="18" charset="2"/>
              </a:rPr>
              <a:t>[</a:t>
            </a:r>
            <a:r>
              <a:rPr lang="en-US" altLang="en-US" sz="2500" i="1">
                <a:sym typeface="Symbol" panose="05050102010706020507" pitchFamily="18" charset="2"/>
              </a:rPr>
              <a:t>x</a:t>
            </a:r>
            <a:r>
              <a:rPr lang="en-US" altLang="en-US" sz="2500">
                <a:sym typeface="Symbol" panose="05050102010706020507" pitchFamily="18" charset="2"/>
              </a:rPr>
              <a:t>] </a:t>
            </a:r>
            <a:r>
              <a:rPr lang="en-US" altLang="en-US" sz="2500"/>
              <a:t>(</a:t>
            </a:r>
            <a:r>
              <a:rPr lang="en-US" altLang="en-US" sz="2500" i="1"/>
              <a:t>i</a:t>
            </a:r>
            <a:r>
              <a:rPr lang="en-US" altLang="en-US" sz="2500"/>
              <a:t> </a:t>
            </a:r>
            <a:r>
              <a:rPr lang="en-US" altLang="en-US" sz="2500">
                <a:sym typeface="Symbol" panose="05050102010706020507" pitchFamily="18" charset="2"/>
              </a:rPr>
              <a:t> </a:t>
            </a:r>
            <a:r>
              <a:rPr lang="en-US" altLang="en-US" sz="2500" i="1">
                <a:sym typeface="Symbol" panose="05050102010706020507" pitchFamily="18" charset="2"/>
              </a:rPr>
              <a:t>j</a:t>
            </a:r>
            <a:r>
              <a:rPr lang="en-US" altLang="en-US" sz="2500">
                <a:sym typeface="Symbol" panose="05050102010706020507" pitchFamily="18" charset="2"/>
              </a:rPr>
              <a:t>), either A</a:t>
            </a:r>
            <a:r>
              <a:rPr lang="en-US" altLang="en-US" sz="2500" baseline="-25000">
                <a:sym typeface="Symbol" panose="05050102010706020507" pitchFamily="18" charset="2"/>
              </a:rPr>
              <a:t>j</a:t>
            </a:r>
            <a:r>
              <a:rPr lang="en-US" altLang="en-US" sz="2500">
                <a:sym typeface="Symbol" panose="05050102010706020507" pitchFamily="18" charset="2"/>
              </a:rPr>
              <a:t>&lt; O</a:t>
            </a:r>
            <a:r>
              <a:rPr lang="en-US" altLang="en-US" sz="2500" baseline="-25000">
                <a:sym typeface="Symbol" panose="05050102010706020507" pitchFamily="18" charset="2"/>
              </a:rPr>
              <a:t>i</a:t>
            </a:r>
            <a:r>
              <a:rPr lang="en-US" altLang="en-US" sz="2500">
                <a:sym typeface="Symbol" panose="05050102010706020507" pitchFamily="18" charset="2"/>
              </a:rPr>
              <a:t>[</a:t>
            </a:r>
            <a:r>
              <a:rPr lang="en-US" altLang="en-US" sz="2500" i="1">
                <a:sym typeface="Symbol" panose="05050102010706020507" pitchFamily="18" charset="2"/>
              </a:rPr>
              <a:t>x</a:t>
            </a:r>
            <a:r>
              <a:rPr lang="en-US" altLang="en-US" sz="2500">
                <a:sym typeface="Symbol" panose="05050102010706020507" pitchFamily="18" charset="2"/>
              </a:rPr>
              <a:t>] or C</a:t>
            </a:r>
            <a:r>
              <a:rPr lang="en-US" altLang="en-US" sz="2500" baseline="-25000">
                <a:sym typeface="Symbol" panose="05050102010706020507" pitchFamily="18" charset="2"/>
              </a:rPr>
              <a:t>j</a:t>
            </a:r>
            <a:r>
              <a:rPr lang="en-US" altLang="en-US" sz="2500">
                <a:sym typeface="Symbol" panose="05050102010706020507" pitchFamily="18" charset="2"/>
              </a:rPr>
              <a:t> &lt; O</a:t>
            </a:r>
            <a:r>
              <a:rPr lang="en-US" altLang="en-US" sz="2500" baseline="-25000">
                <a:sym typeface="Symbol" panose="05050102010706020507" pitchFamily="18" charset="2"/>
              </a:rPr>
              <a:t>i</a:t>
            </a:r>
            <a:r>
              <a:rPr lang="en-US" altLang="en-US" sz="2500">
                <a:sym typeface="Symbol" panose="05050102010706020507" pitchFamily="18" charset="2"/>
              </a:rPr>
              <a:t>[</a:t>
            </a:r>
            <a:r>
              <a:rPr lang="en-US" altLang="en-US" sz="2500" i="1">
                <a:sym typeface="Symbol" panose="05050102010706020507" pitchFamily="18" charset="2"/>
              </a:rPr>
              <a:t>x</a:t>
            </a:r>
            <a:r>
              <a:rPr lang="en-US" altLang="en-US" sz="2500">
                <a:sym typeface="Symbol" panose="05050102010706020507" pitchFamily="18" charset="2"/>
              </a:rPr>
              <a:t>]  where O</a:t>
            </a:r>
            <a:r>
              <a:rPr lang="en-US" altLang="en-US" sz="2500" baseline="-25000">
                <a:sym typeface="Symbol" panose="05050102010706020507" pitchFamily="18" charset="2"/>
              </a:rPr>
              <a:t>i</a:t>
            </a:r>
            <a:r>
              <a:rPr lang="en-US" altLang="en-US" sz="2500">
                <a:sym typeface="Symbol" panose="05050102010706020507" pitchFamily="18" charset="2"/>
              </a:rPr>
              <a:t>[</a:t>
            </a:r>
            <a:r>
              <a:rPr lang="en-US" altLang="en-US" sz="2500" i="1">
                <a:sym typeface="Symbol" panose="05050102010706020507" pitchFamily="18" charset="2"/>
              </a:rPr>
              <a:t>x</a:t>
            </a:r>
            <a:r>
              <a:rPr lang="en-US" altLang="en-US" sz="2500">
                <a:sym typeface="Symbol" panose="05050102010706020507" pitchFamily="18" charset="2"/>
              </a:rPr>
              <a:t>] is R</a:t>
            </a:r>
            <a:r>
              <a:rPr lang="en-US" altLang="en-US" sz="2500" baseline="-25000">
                <a:sym typeface="Symbol" panose="05050102010706020507" pitchFamily="18" charset="2"/>
              </a:rPr>
              <a:t>i</a:t>
            </a:r>
            <a:r>
              <a:rPr lang="en-US" altLang="en-US" sz="2500">
                <a:sym typeface="Symbol" panose="05050102010706020507" pitchFamily="18" charset="2"/>
              </a:rPr>
              <a:t>[</a:t>
            </a:r>
            <a:r>
              <a:rPr lang="en-US" altLang="en-US" sz="2500" i="1">
                <a:sym typeface="Symbol" panose="05050102010706020507" pitchFamily="18" charset="2"/>
              </a:rPr>
              <a:t>x</a:t>
            </a:r>
            <a:r>
              <a:rPr lang="en-US" altLang="en-US" sz="2500">
                <a:sym typeface="Symbol" panose="05050102010706020507" pitchFamily="18" charset="2"/>
              </a:rPr>
              <a:t>] or W</a:t>
            </a:r>
            <a:r>
              <a:rPr lang="en-US" altLang="en-US" sz="2500" baseline="-25000">
                <a:sym typeface="Symbol" panose="05050102010706020507" pitchFamily="18" charset="2"/>
              </a:rPr>
              <a:t>i</a:t>
            </a:r>
            <a:r>
              <a:rPr lang="en-US" altLang="en-US" sz="2500">
                <a:sym typeface="Symbol" panose="05050102010706020507" pitchFamily="18" charset="2"/>
              </a:rPr>
              <a:t>[</a:t>
            </a:r>
            <a:r>
              <a:rPr lang="en-US" altLang="en-US" sz="2500" i="1">
                <a:sym typeface="Symbol" panose="05050102010706020507" pitchFamily="18" charset="2"/>
              </a:rPr>
              <a:t>x</a:t>
            </a:r>
            <a:r>
              <a:rPr lang="en-US" altLang="en-US" sz="2500">
                <a:sym typeface="Symbol" panose="05050102010706020507" pitchFamily="18" charset="2"/>
              </a:rPr>
              <a:t>].</a:t>
            </a:r>
          </a:p>
          <a:p>
            <a:pPr lvl="1">
              <a:lnSpc>
                <a:spcPct val="90000"/>
              </a:lnSpc>
            </a:pPr>
            <a:r>
              <a:rPr lang="en-US" altLang="en-US" sz="2100">
                <a:sym typeface="Symbol" panose="05050102010706020507" pitchFamily="18" charset="2"/>
              </a:rPr>
              <a:t>I.e., no data item may be read or written until the transaction that previously wrote into it terminates, either by aborting or by committing.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20D3FB6-BD70-4105-A87A-6EEDB8C7E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Serializability – In practice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95339D2C-5D55-4DAB-BF79-40DB36FB2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900"/>
              <a:t>Scheduling is usually not up to the DBMS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Operating systems do it, so why spend time reinventing the wheel?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Detection of serializability is limited in usage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Cycle detection (while not NP complete) is not very cheap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Testing for serializability after execution is not really helpful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Goal – to develop concurrency control protocols that will assure serializability.  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not examine the precedence graph as it is being created; 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instead a protocol will impose a discipline that avoids nonseralizable schedules.</a:t>
            </a:r>
          </a:p>
          <a:p>
            <a:pPr lvl="1">
              <a:lnSpc>
                <a:spcPct val="80000"/>
              </a:lnSpc>
            </a:pPr>
            <a:r>
              <a:rPr lang="en-US" altLang="en-US" sz="1700"/>
              <a:t>However, test for serializability will help one to understand and proof the correctness of such protocals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1EFA06C-CABB-4B41-97BF-1FC3A5184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Serializability – In practice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47423C6-F3F3-4CE8-8A9A-08D91CB21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Data manipulation language must include a construct for specifying the set of actions that comprise a transaction.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In SQL, a transaction begins implicitly.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A transaction in SQL ends by: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/>
              <a:t>Commit work</a:t>
            </a:r>
            <a:r>
              <a:rPr lang="en-US" altLang="en-US" sz="1900"/>
              <a:t> commits current transaction and begins a new one.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/>
              <a:t>Rollback work</a:t>
            </a:r>
            <a:r>
              <a:rPr lang="en-US" altLang="en-US" sz="1900"/>
              <a:t> causes current transaction to abort.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Levels of consistency specified by SQL-92: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/>
              <a:t>Serializable </a:t>
            </a:r>
            <a:r>
              <a:rPr lang="en-US" altLang="en-US" sz="1900"/>
              <a:t>— default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/>
              <a:t>Repeatable read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/>
              <a:t>Read committed</a:t>
            </a:r>
          </a:p>
          <a:p>
            <a:pPr lvl="1">
              <a:lnSpc>
                <a:spcPct val="90000"/>
              </a:lnSpc>
            </a:pPr>
            <a:r>
              <a:rPr lang="en-US" altLang="en-US" sz="1900" b="1"/>
              <a:t>Read uncommitted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4DF58E93-C7BC-48FE-944F-435CFBE00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Serializability – In practice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16B5109-B237-4114-BB15-7F8889889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b="1" dirty="0"/>
              <a:t>Serializable </a:t>
            </a:r>
            <a:r>
              <a:rPr lang="en-US" altLang="en-US" sz="2100" dirty="0"/>
              <a:t>— default</a:t>
            </a:r>
          </a:p>
          <a:p>
            <a:pPr>
              <a:lnSpc>
                <a:spcPct val="90000"/>
              </a:lnSpc>
            </a:pPr>
            <a:r>
              <a:rPr lang="en-US" altLang="en-US" sz="2100" b="1" dirty="0"/>
              <a:t>Repeatable read </a:t>
            </a:r>
            <a:r>
              <a:rPr lang="en-US" altLang="en-US" sz="2100" dirty="0"/>
              <a:t>—</a:t>
            </a:r>
            <a:r>
              <a:rPr lang="en-US" altLang="en-US" sz="2100" b="1" dirty="0"/>
              <a:t> </a:t>
            </a:r>
            <a:r>
              <a:rPr lang="en-US" altLang="en-US" sz="2100" dirty="0"/>
              <a:t>only committed records to be read, repeated reads of same record must return same value.  However, a transaction may not be serializable – it may find some records inserted by a transaction but not find others.</a:t>
            </a:r>
          </a:p>
          <a:p>
            <a:pPr>
              <a:lnSpc>
                <a:spcPct val="90000"/>
              </a:lnSpc>
            </a:pPr>
            <a:r>
              <a:rPr lang="en-US" altLang="en-US" sz="2100" b="1" dirty="0"/>
              <a:t>Read committed </a:t>
            </a:r>
            <a:r>
              <a:rPr lang="en-US" altLang="en-US" sz="2100" dirty="0"/>
              <a:t>—</a:t>
            </a:r>
            <a:r>
              <a:rPr lang="en-US" altLang="en-US" sz="2100" b="1" dirty="0"/>
              <a:t> </a:t>
            </a:r>
            <a:r>
              <a:rPr lang="en-US" altLang="en-US" sz="2100" dirty="0"/>
              <a:t>only committed records can be read, but successive reads of record may return different (but committed) values.</a:t>
            </a:r>
          </a:p>
          <a:p>
            <a:pPr>
              <a:lnSpc>
                <a:spcPct val="90000"/>
              </a:lnSpc>
            </a:pPr>
            <a:r>
              <a:rPr lang="en-US" altLang="en-US" sz="2100" b="1" dirty="0"/>
              <a:t>Read uncommitted</a:t>
            </a:r>
            <a:r>
              <a:rPr lang="en-US" altLang="en-US" sz="2100" dirty="0"/>
              <a:t> —</a:t>
            </a:r>
            <a:r>
              <a:rPr lang="en-US" altLang="en-US" sz="2100" b="1" dirty="0"/>
              <a:t> </a:t>
            </a:r>
            <a:r>
              <a:rPr lang="en-US" altLang="en-US" sz="2100" dirty="0"/>
              <a:t>even uncommitted records may be read. </a:t>
            </a:r>
            <a:endParaRPr lang="en-US" altLang="en-US" sz="21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(We will revisit these terms later)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2695438-F080-45BC-8FCE-92AC2232D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control -- schedule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E1E6541-B2FF-497B-B7B6-4BA6D030A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Serial schedule: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/>
              <a:t>schedules that does not allow interleaving between transactions (i.e. one transaction finishes before the other begin)</a:t>
            </a:r>
          </a:p>
          <a:p>
            <a:r>
              <a:rPr lang="en-US" altLang="en-US"/>
              <a:t>Equivalent schedules: two schedules are equivalent if they “produce the same results”</a:t>
            </a:r>
          </a:p>
          <a:p>
            <a:pPr lvl="1"/>
            <a:r>
              <a:rPr lang="en-US" altLang="en-US"/>
              <a:t>Still need to define what it means by “produce the same results”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0E91C0A-D9BA-414B-9815-0E3D9C4DC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Concurrency control – schedule (example)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AD0A32C-CECE-4432-AC9F-7352044651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500" dirty="0"/>
              <a:t>Let </a:t>
            </a:r>
            <a:r>
              <a:rPr lang="en-US" altLang="en-US" sz="2500" i="1" dirty="0"/>
              <a:t>T</a:t>
            </a:r>
            <a:r>
              <a:rPr lang="en-US" altLang="en-US" sz="2500" dirty="0"/>
              <a:t>1 transfer $50 from </a:t>
            </a:r>
            <a:r>
              <a:rPr lang="en-US" altLang="en-US" sz="2500" i="1" dirty="0"/>
              <a:t>A </a:t>
            </a:r>
            <a:r>
              <a:rPr lang="en-US" altLang="en-US" sz="2500" dirty="0"/>
              <a:t>to </a:t>
            </a:r>
            <a:r>
              <a:rPr lang="en-US" altLang="en-US" sz="2500" i="1" dirty="0"/>
              <a:t>B</a:t>
            </a:r>
            <a:r>
              <a:rPr lang="en-US" altLang="en-US" sz="2500" dirty="0"/>
              <a:t>, and </a:t>
            </a:r>
            <a:r>
              <a:rPr lang="en-US" altLang="en-US" sz="2500" i="1" dirty="0"/>
              <a:t>T</a:t>
            </a:r>
            <a:r>
              <a:rPr lang="en-US" altLang="en-US" sz="2500" dirty="0"/>
              <a:t>2 transfer 10% of the balance from </a:t>
            </a:r>
            <a:r>
              <a:rPr lang="en-US" altLang="en-US" sz="2500" i="1" dirty="0"/>
              <a:t>A </a:t>
            </a:r>
            <a:r>
              <a:rPr lang="en-US" altLang="en-US" sz="2500" dirty="0"/>
              <a:t>to </a:t>
            </a:r>
            <a:r>
              <a:rPr lang="en-US" altLang="en-US" sz="2500" i="1" dirty="0"/>
              <a:t>B.</a:t>
            </a:r>
            <a:r>
              <a:rPr lang="en-US" altLang="en-US" sz="2500" dirty="0"/>
              <a:t>  The following is a serial schedule in which </a:t>
            </a:r>
            <a:r>
              <a:rPr lang="en-US" altLang="en-US" sz="2500" i="1" dirty="0"/>
              <a:t>T</a:t>
            </a:r>
            <a:r>
              <a:rPr lang="en-US" altLang="en-US" sz="2500" dirty="0"/>
              <a:t>1 is followed by </a:t>
            </a:r>
            <a:r>
              <a:rPr lang="en-US" altLang="en-US" sz="2500" i="1" dirty="0"/>
              <a:t>T</a:t>
            </a:r>
            <a:r>
              <a:rPr lang="en-US" altLang="en-US" sz="2500" dirty="0"/>
              <a:t>2.</a:t>
            </a:r>
          </a:p>
          <a:p>
            <a:pPr>
              <a:buFont typeface="Wingdings" panose="05000000000000000000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500" dirty="0"/>
              <a:t>		</a:t>
            </a: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A45DBEA1-0B2F-4D73-B6FA-3DE96DE0F557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t="3107" r="23128" b="2663"/>
          <a:stretch>
            <a:fillRect/>
          </a:stretch>
        </p:blipFill>
        <p:spPr>
          <a:xfrm>
            <a:off x="5181600" y="1676400"/>
            <a:ext cx="3581400" cy="3783013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1685" name="Text Box 5">
            <a:extLst>
              <a:ext uri="{FF2B5EF4-FFF2-40B4-BE49-F238E27FC236}">
                <a16:creationId xmlns:a16="http://schemas.microsoft.com/office/drawing/2014/main" id="{36634F27-DC8D-4F7E-A266-34048B937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912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Schedule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1629CD1-7331-4923-9170-2E4F03C35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Concurrency control – schedule (example)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5B9032E-B0DC-4152-B675-AE89C04DF9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500" dirty="0"/>
              <a:t>Let </a:t>
            </a:r>
            <a:r>
              <a:rPr lang="en-US" altLang="en-US" sz="2500" i="1" dirty="0"/>
              <a:t>T</a:t>
            </a:r>
            <a:r>
              <a:rPr lang="en-US" altLang="en-US" sz="2500" baseline="-25000" dirty="0"/>
              <a:t>1</a:t>
            </a:r>
            <a:r>
              <a:rPr lang="en-US" altLang="en-US" sz="2500" dirty="0"/>
              <a:t> and </a:t>
            </a:r>
            <a:r>
              <a:rPr lang="en-US" altLang="en-US" sz="2500" i="1" dirty="0"/>
              <a:t>T</a:t>
            </a:r>
            <a:r>
              <a:rPr lang="en-US" altLang="en-US" sz="2500" baseline="-25000" dirty="0"/>
              <a:t>2</a:t>
            </a:r>
            <a:r>
              <a:rPr lang="en-US" altLang="en-US" sz="2500" dirty="0"/>
              <a:t> be the transactions defined previously</a:t>
            </a:r>
            <a:r>
              <a:rPr lang="en-US" altLang="en-US" sz="2500" i="1" dirty="0"/>
              <a:t>.</a:t>
            </a:r>
            <a:r>
              <a:rPr lang="en-US" altLang="en-US" sz="2500" dirty="0"/>
              <a:t>  The following schedule is not a serial schedule, but it is </a:t>
            </a:r>
            <a:r>
              <a:rPr lang="en-US" altLang="en-US" sz="2500" i="1" dirty="0">
                <a:solidFill>
                  <a:schemeClr val="tx2"/>
                </a:solidFill>
              </a:rPr>
              <a:t>equivalent</a:t>
            </a:r>
            <a:r>
              <a:rPr lang="en-US" altLang="en-US" sz="2500" dirty="0"/>
              <a:t> to Schedule 1.</a:t>
            </a:r>
          </a:p>
          <a:p>
            <a:endParaRPr lang="en-US" altLang="en-US" sz="2500" dirty="0"/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B058694D-CD26-4EAE-A57E-6C584571C970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>
          <a:xfrm>
            <a:off x="5105400" y="1828800"/>
            <a:ext cx="3581400" cy="3859213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2709" name="Text Box 5">
            <a:extLst>
              <a:ext uri="{FF2B5EF4-FFF2-40B4-BE49-F238E27FC236}">
                <a16:creationId xmlns:a16="http://schemas.microsoft.com/office/drawing/2014/main" id="{A870AA05-B895-4122-9F59-FB5447B0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5975350"/>
            <a:ext cx="1535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Schedule 3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92064F7-AA52-45A8-BB16-858D2A18D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Concurrency control – schedule (example)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C668BCD-17DA-4929-9C7D-BF09B173C1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500" dirty="0"/>
              <a:t>The following concurrent schedule does not preserve the value of the sum </a:t>
            </a:r>
            <a:r>
              <a:rPr lang="en-US" altLang="en-US" sz="2500" i="1" dirty="0"/>
              <a:t>A </a:t>
            </a:r>
            <a:r>
              <a:rPr lang="en-US" altLang="en-US" sz="2500" dirty="0"/>
              <a:t>+ </a:t>
            </a:r>
            <a:r>
              <a:rPr lang="en-US" altLang="en-US" sz="2500" i="1" dirty="0"/>
              <a:t>B</a:t>
            </a:r>
            <a:r>
              <a:rPr lang="en-US" altLang="en-US" sz="2500" dirty="0"/>
              <a:t>.</a:t>
            </a:r>
          </a:p>
          <a:p>
            <a:endParaRPr lang="en-US" altLang="en-US" sz="2500" dirty="0"/>
          </a:p>
          <a:p>
            <a:endParaRPr lang="en-US" altLang="en-US" sz="2500" dirty="0"/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3B6CCB5F-1984-4652-9E7E-3E73F0A607D6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7" t="2644" r="22644" b="3967"/>
          <a:stretch>
            <a:fillRect/>
          </a:stretch>
        </p:blipFill>
        <p:spPr>
          <a:xfrm>
            <a:off x="5105400" y="1828800"/>
            <a:ext cx="3581400" cy="3783013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3733" name="Text Box 5">
            <a:extLst>
              <a:ext uri="{FF2B5EF4-FFF2-40B4-BE49-F238E27FC236}">
                <a16:creationId xmlns:a16="http://schemas.microsoft.com/office/drawing/2014/main" id="{5C0104C9-6020-4A49-A36B-2FC546A95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589915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Schedule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4648</Words>
  <Application>Microsoft Office PowerPoint</Application>
  <PresentationFormat>On-screen Show (4:3)</PresentationFormat>
  <Paragraphs>678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Helvetica</vt:lpstr>
      <vt:lpstr>Symbol</vt:lpstr>
      <vt:lpstr>Times New Roman</vt:lpstr>
      <vt:lpstr>Verdana</vt:lpstr>
      <vt:lpstr>Wingdings</vt:lpstr>
      <vt:lpstr>Wingdings 3</vt:lpstr>
      <vt:lpstr>Office Theme</vt:lpstr>
      <vt:lpstr>CS 5/7330</vt:lpstr>
      <vt:lpstr>Table of contents</vt:lpstr>
      <vt:lpstr>Concurrency control</vt:lpstr>
      <vt:lpstr>Concurrency control</vt:lpstr>
      <vt:lpstr>Concurrency control -- schedule</vt:lpstr>
      <vt:lpstr>Concurrency control -- schedule</vt:lpstr>
      <vt:lpstr>Concurrency control – schedule (example)</vt:lpstr>
      <vt:lpstr>Concurrency control – schedule (example)</vt:lpstr>
      <vt:lpstr>Concurrency control – schedule (example)</vt:lpstr>
      <vt:lpstr>Concurrency control – big question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Serializable schedule – example (2)</vt:lpstr>
      <vt:lpstr>Serializability</vt:lpstr>
      <vt:lpstr>Conflict serializability</vt:lpstr>
      <vt:lpstr>Conflict serializability</vt:lpstr>
      <vt:lpstr>Conflict serializability</vt:lpstr>
      <vt:lpstr>Conflict serializability -- example</vt:lpstr>
      <vt:lpstr>Conflict serializability -- example</vt:lpstr>
      <vt:lpstr>Conflict serializability -- example</vt:lpstr>
      <vt:lpstr>Conflict serializability -- example</vt:lpstr>
      <vt:lpstr>Conflict serializability -- example</vt:lpstr>
      <vt:lpstr>Conflict serializability -- example</vt:lpstr>
      <vt:lpstr>Conflict serializability -- example</vt:lpstr>
      <vt:lpstr>Conflict serializability -- example</vt:lpstr>
      <vt:lpstr>Conflict serializability -- example</vt:lpstr>
      <vt:lpstr>Conflict serializability -- example</vt:lpstr>
      <vt:lpstr>Conflict serializability -- definitions</vt:lpstr>
      <vt:lpstr>Conflict serializability -- definitions</vt:lpstr>
      <vt:lpstr>Conflict serializability -- definitions</vt:lpstr>
      <vt:lpstr>Conflict serializability -- definitions</vt:lpstr>
      <vt:lpstr>Conflict serializability -- definitions</vt:lpstr>
      <vt:lpstr>Test for serializability</vt:lpstr>
      <vt:lpstr>Test for serializability</vt:lpstr>
      <vt:lpstr>Test for serializability</vt:lpstr>
      <vt:lpstr>Test of serializability -- example</vt:lpstr>
      <vt:lpstr>Test of serializability</vt:lpstr>
      <vt:lpstr>Test of serializability</vt:lpstr>
      <vt:lpstr>Test of serializability</vt:lpstr>
      <vt:lpstr>Example of topological sort</vt:lpstr>
      <vt:lpstr>Recoverability</vt:lpstr>
      <vt:lpstr>Recoverability</vt:lpstr>
      <vt:lpstr>Recoverability</vt:lpstr>
      <vt:lpstr>Recoverability</vt:lpstr>
      <vt:lpstr>Recoverability</vt:lpstr>
      <vt:lpstr>Serializability – In practice</vt:lpstr>
      <vt:lpstr>Serializability – In practice</vt:lpstr>
      <vt:lpstr>Serializability –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5/7330</dc:title>
  <dc:creator>Lin, King Ip</dc:creator>
  <cp:lastModifiedBy>Lin, King Ip</cp:lastModifiedBy>
  <cp:revision>2</cp:revision>
  <dcterms:created xsi:type="dcterms:W3CDTF">2020-10-14T15:18:43Z</dcterms:created>
  <dcterms:modified xsi:type="dcterms:W3CDTF">2020-10-14T15:30:13Z</dcterms:modified>
</cp:coreProperties>
</file>