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5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BA6C-CD84-460B-84C7-18EAC8BDC6F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9498-CB71-4BA2-B137-B5753E5C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6E1-B40A-48A9-8473-2DB33C63A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5330/7330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31038-B910-4D3D-9222-A8C0C8D5D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Transaction Processing Overview</a:t>
            </a:r>
          </a:p>
        </p:txBody>
      </p:sp>
    </p:spTree>
    <p:extLst>
      <p:ext uri="{BB962C8B-B14F-4D97-AF65-F5344CB8AC3E}">
        <p14:creationId xmlns:p14="http://schemas.microsoft.com/office/powerpoint/2010/main" val="333501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52450" indent="-552450"/>
            <a:r>
              <a:rPr lang="en-US" dirty="0"/>
              <a:t>Suppose x has $100, y has $200</a:t>
            </a:r>
          </a:p>
          <a:p>
            <a:pPr marL="552450" indent="-552450"/>
            <a:r>
              <a:rPr lang="en-US" dirty="0"/>
              <a:t>Consider two operations</a:t>
            </a:r>
          </a:p>
          <a:p>
            <a:pPr marL="933450" lvl="1" indent="-476250"/>
            <a:r>
              <a:rPr lang="en-US" sz="3000" dirty="0"/>
              <a:t>x transfer $50 to y</a:t>
            </a:r>
          </a:p>
          <a:p>
            <a:pPr marL="933450" lvl="1" indent="-476250"/>
            <a:r>
              <a:rPr lang="en-US" sz="3000" dirty="0"/>
              <a:t>Dividend</a:t>
            </a:r>
          </a:p>
          <a:p>
            <a:pPr marL="552450" indent="-552450"/>
            <a:r>
              <a:rPr lang="en-US" dirty="0"/>
              <a:t>If transfer comes before dividend</a:t>
            </a:r>
          </a:p>
          <a:p>
            <a:pPr marL="933450" lvl="1" indent="-476250"/>
            <a:r>
              <a:rPr lang="en-US" sz="3000" dirty="0"/>
              <a:t>X : 100 -&gt; 50 -&gt; 50.5</a:t>
            </a:r>
          </a:p>
          <a:p>
            <a:pPr marL="933450" lvl="1" indent="-476250"/>
            <a:r>
              <a:rPr lang="en-US" sz="3000" dirty="0"/>
              <a:t>Y : 200 -&gt; 250 -&gt; 252.5</a:t>
            </a:r>
          </a:p>
          <a:p>
            <a:pPr marL="552450" indent="-552450"/>
            <a:r>
              <a:rPr lang="en-US" dirty="0"/>
              <a:t>If dividend comes before transfer</a:t>
            </a:r>
          </a:p>
          <a:p>
            <a:pPr marL="933450" lvl="1" indent="-476250"/>
            <a:r>
              <a:rPr lang="en-US" sz="3000" dirty="0"/>
              <a:t>X : 100 -&gt; 101 -&gt; 51</a:t>
            </a:r>
          </a:p>
          <a:p>
            <a:pPr marL="933450" lvl="1" indent="-476250"/>
            <a:r>
              <a:rPr lang="en-US" sz="3000" dirty="0"/>
              <a:t>Y : 200 -&gt; 202 -&gt; 252</a:t>
            </a:r>
          </a:p>
          <a:p>
            <a:pPr marL="933450" lvl="1" indent="-476250"/>
            <a:endParaRPr lang="en-US" sz="2100" dirty="0"/>
          </a:p>
          <a:p>
            <a:pPr marL="933450" lvl="1" indent="-476250">
              <a:buFont typeface="Wingdings" pitchFamily="2" charset="2"/>
              <a:buAutoNum type="arabicPeriod"/>
            </a:pP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52450" indent="-552450">
              <a:buFont typeface="Wingdings" pitchFamily="2" charset="2"/>
              <a:buChar char="l"/>
            </a:pPr>
            <a:r>
              <a:rPr lang="en-US" dirty="0"/>
              <a:t>What if we want concurrent execution?</a:t>
            </a:r>
          </a:p>
          <a:p>
            <a:pPr marL="552450" indent="-552450">
              <a:buFont typeface="Wingdings" pitchFamily="2" charset="2"/>
              <a:buChar char="l"/>
            </a:pPr>
            <a:r>
              <a:rPr lang="en-US" dirty="0"/>
              <a:t>What does concurrent mean?</a:t>
            </a:r>
          </a:p>
          <a:p>
            <a:pPr marL="552450" indent="-552450">
              <a:buFont typeface="Wingdings" pitchFamily="2" charset="2"/>
              <a:buChar char="l"/>
            </a:pPr>
            <a:r>
              <a:rPr lang="en-US" dirty="0"/>
              <a:t>Can we concurrently run commands without any limitations?</a:t>
            </a:r>
          </a:p>
          <a:p>
            <a:pPr marL="552450" indent="-552450">
              <a:buFont typeface="Wingdings" pitchFamily="2" charset="2"/>
              <a:buChar char="l"/>
            </a:pPr>
            <a:r>
              <a:rPr lang="en-US" dirty="0"/>
              <a:t>What is an acceptable </a:t>
            </a:r>
            <a:r>
              <a:rPr lang="en-US" b="1" i="1" dirty="0"/>
              <a:t>schedule</a:t>
            </a:r>
            <a:r>
              <a:rPr lang="en-US" dirty="0"/>
              <a:t>?</a:t>
            </a:r>
          </a:p>
          <a:p>
            <a:pPr marL="552450" indent="-552450">
              <a:buFont typeface="Wingdings" pitchFamily="2" charset="2"/>
              <a:buChar char="l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990600" y="1295400"/>
            <a:ext cx="3749040" cy="4572000"/>
          </a:xfrm>
        </p:spPr>
        <p:txBody>
          <a:bodyPr>
            <a:noAutofit/>
          </a:bodyPr>
          <a:lstStyle/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solidFill>
                  <a:srgbClr val="CC0066"/>
                </a:solidFill>
              </a:rPr>
              <a:t>Find </a:t>
            </a:r>
            <a:r>
              <a:rPr lang="en-US" sz="1400" dirty="0" err="1">
                <a:solidFill>
                  <a:srgbClr val="CC0066"/>
                </a:solidFill>
              </a:rPr>
              <a:t>tuple</a:t>
            </a:r>
            <a:r>
              <a:rPr lang="en-US" sz="1400" dirty="0">
                <a:solidFill>
                  <a:srgbClr val="CC0066"/>
                </a:solidFill>
              </a:rPr>
              <a:t> for </a:t>
            </a:r>
            <a:r>
              <a:rPr lang="en-US" sz="1400" dirty="0" err="1">
                <a:solidFill>
                  <a:srgbClr val="CC0066"/>
                </a:solidFill>
              </a:rPr>
              <a:t>x’s</a:t>
            </a:r>
            <a:r>
              <a:rPr lang="en-US" sz="1400" dirty="0">
                <a:solidFill>
                  <a:srgbClr val="CC0066"/>
                </a:solidFill>
              </a:rPr>
              <a:t> account (database query)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/>
              <a:t>Read </a:t>
            </a:r>
            <a:r>
              <a:rPr lang="en-US" sz="1400" dirty="0" err="1"/>
              <a:t>x’s</a:t>
            </a:r>
            <a:r>
              <a:rPr lang="en-US" sz="1400" dirty="0"/>
              <a:t> account info into main memory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/>
              <a:t>Check if x have at least $k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/>
              <a:t>Subtract $k from </a:t>
            </a:r>
            <a:r>
              <a:rPr lang="en-US" sz="1400" dirty="0" err="1"/>
              <a:t>x’s</a:t>
            </a:r>
            <a:r>
              <a:rPr lang="en-US" sz="1400" dirty="0"/>
              <a:t> account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solidFill>
                  <a:srgbClr val="CC0066"/>
                </a:solidFill>
              </a:rPr>
              <a:t>Write </a:t>
            </a:r>
            <a:r>
              <a:rPr lang="en-US" sz="1400" dirty="0" err="1">
                <a:solidFill>
                  <a:srgbClr val="CC0066"/>
                </a:solidFill>
              </a:rPr>
              <a:t>x’s</a:t>
            </a:r>
            <a:r>
              <a:rPr lang="en-US" sz="1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None/>
            </a:pP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+mj-lt"/>
              <a:buAutoNum type="arabicPeriod" startAt="6"/>
            </a:pPr>
            <a:r>
              <a:rPr lang="en-US" sz="1400" dirty="0">
                <a:solidFill>
                  <a:srgbClr val="CC0066"/>
                </a:solidFill>
              </a:rPr>
              <a:t>Find </a:t>
            </a:r>
            <a:r>
              <a:rPr lang="en-US" sz="1400" dirty="0" err="1">
                <a:solidFill>
                  <a:srgbClr val="CC0066"/>
                </a:solidFill>
              </a:rPr>
              <a:t>tuple</a:t>
            </a:r>
            <a:r>
              <a:rPr lang="en-US" sz="1400" dirty="0">
                <a:solidFill>
                  <a:srgbClr val="CC0066"/>
                </a:solidFill>
              </a:rPr>
              <a:t> for </a:t>
            </a:r>
            <a:r>
              <a:rPr lang="en-US" sz="1400" dirty="0" err="1">
                <a:solidFill>
                  <a:srgbClr val="CC0066"/>
                </a:solidFill>
              </a:rPr>
              <a:t>y’s</a:t>
            </a:r>
            <a:r>
              <a:rPr lang="en-US" sz="1400" dirty="0">
                <a:solidFill>
                  <a:srgbClr val="CC0066"/>
                </a:solidFill>
              </a:rPr>
              <a:t> account (database query)</a:t>
            </a:r>
          </a:p>
          <a:p>
            <a:pPr marL="857250" lvl="1" indent="-400050">
              <a:lnSpc>
                <a:spcPct val="80000"/>
              </a:lnSpc>
              <a:buFont typeface="+mj-lt"/>
              <a:buAutoNum type="arabicPeriod" startAt="6"/>
            </a:pPr>
            <a:r>
              <a:rPr lang="en-US" sz="1400" dirty="0"/>
              <a:t>Read </a:t>
            </a:r>
            <a:r>
              <a:rPr lang="en-US" sz="1400" dirty="0" err="1"/>
              <a:t>y’s</a:t>
            </a:r>
            <a:r>
              <a:rPr lang="en-US" sz="1400" dirty="0"/>
              <a:t> account info into main memory</a:t>
            </a:r>
            <a:endParaRPr lang="en-US" sz="1400" dirty="0">
              <a:solidFill>
                <a:srgbClr val="CC0066"/>
              </a:solidFill>
            </a:endParaRPr>
          </a:p>
          <a:p>
            <a:pPr marL="857250" lvl="1" indent="-400050">
              <a:lnSpc>
                <a:spcPct val="80000"/>
              </a:lnSpc>
              <a:buFont typeface="+mj-lt"/>
              <a:buAutoNum type="arabicPeriod" startAt="6"/>
            </a:pPr>
            <a:r>
              <a:rPr lang="en-US" sz="1400" dirty="0"/>
              <a:t>Add $k to </a:t>
            </a:r>
            <a:r>
              <a:rPr lang="en-US" sz="1400" dirty="0" err="1"/>
              <a:t>y’s</a:t>
            </a:r>
            <a:r>
              <a:rPr lang="en-US" sz="1400" dirty="0"/>
              <a:t> account</a:t>
            </a:r>
          </a:p>
          <a:p>
            <a:pPr marL="857250" lvl="1" indent="-400050">
              <a:lnSpc>
                <a:spcPct val="80000"/>
              </a:lnSpc>
              <a:buFont typeface="+mj-lt"/>
              <a:buAutoNum type="arabicPeriod" startAt="6"/>
            </a:pPr>
            <a:r>
              <a:rPr lang="en-US" sz="1400" dirty="0">
                <a:solidFill>
                  <a:srgbClr val="CC0066"/>
                </a:solidFill>
              </a:rPr>
              <a:t>Write </a:t>
            </a:r>
            <a:r>
              <a:rPr lang="en-US" sz="1400" dirty="0" err="1">
                <a:solidFill>
                  <a:srgbClr val="CC0066"/>
                </a:solidFill>
              </a:rPr>
              <a:t>y’s</a:t>
            </a:r>
            <a:r>
              <a:rPr lang="en-US" sz="1400" dirty="0">
                <a:solidFill>
                  <a:srgbClr val="CC0066"/>
                </a:solidFill>
              </a:rPr>
              <a:t> new balance to the database (database update)</a:t>
            </a:r>
          </a:p>
          <a:p>
            <a:pPr marL="476250" indent="-476250">
              <a:lnSpc>
                <a:spcPct val="80000"/>
              </a:lnSpc>
              <a:buFont typeface="Wingdings" pitchFamily="2" charset="2"/>
              <a:buNone/>
            </a:pPr>
            <a:endParaRPr lang="en-US" sz="1400" dirty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sz="quarter" idx="2"/>
          </p:nvPr>
        </p:nvSpPr>
        <p:spPr>
          <a:xfrm>
            <a:off x="4953000" y="1219200"/>
            <a:ext cx="3749040" cy="45720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solidFill>
                  <a:srgbClr val="CC0066"/>
                </a:solidFill>
              </a:rPr>
              <a:t>Find </a:t>
            </a:r>
            <a:r>
              <a:rPr lang="en-US" sz="1400" dirty="0" err="1">
                <a:solidFill>
                  <a:srgbClr val="CC0066"/>
                </a:solidFill>
              </a:rPr>
              <a:t>tuple</a:t>
            </a:r>
            <a:r>
              <a:rPr lang="en-US" sz="1400" dirty="0">
                <a:solidFill>
                  <a:srgbClr val="CC0066"/>
                </a:solidFill>
              </a:rPr>
              <a:t> for </a:t>
            </a:r>
            <a:r>
              <a:rPr lang="en-US" sz="1400" dirty="0" err="1">
                <a:solidFill>
                  <a:srgbClr val="CC0066"/>
                </a:solidFill>
              </a:rPr>
              <a:t>x’s</a:t>
            </a:r>
            <a:r>
              <a:rPr lang="en-US" sz="1400" dirty="0">
                <a:solidFill>
                  <a:srgbClr val="CC0066"/>
                </a:solidFill>
              </a:rPr>
              <a:t> account (database query)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solidFill>
                  <a:srgbClr val="CC0066"/>
                </a:solidFill>
              </a:rPr>
              <a:t>Find </a:t>
            </a:r>
            <a:r>
              <a:rPr lang="en-US" sz="1400" dirty="0" err="1">
                <a:solidFill>
                  <a:srgbClr val="CC0066"/>
                </a:solidFill>
              </a:rPr>
              <a:t>tuple</a:t>
            </a:r>
            <a:r>
              <a:rPr lang="en-US" sz="1400" dirty="0">
                <a:solidFill>
                  <a:srgbClr val="CC0066"/>
                </a:solidFill>
              </a:rPr>
              <a:t> for </a:t>
            </a:r>
            <a:r>
              <a:rPr lang="en-US" sz="1400" dirty="0" err="1">
                <a:solidFill>
                  <a:srgbClr val="CC0066"/>
                </a:solidFill>
              </a:rPr>
              <a:t>y’s</a:t>
            </a:r>
            <a:r>
              <a:rPr lang="en-US" sz="1400" dirty="0">
                <a:solidFill>
                  <a:srgbClr val="CC0066"/>
                </a:solidFill>
              </a:rPr>
              <a:t> account (database query)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/>
              <a:t>Read </a:t>
            </a:r>
            <a:r>
              <a:rPr lang="en-US" sz="1400" dirty="0" err="1"/>
              <a:t>x’s</a:t>
            </a:r>
            <a:r>
              <a:rPr lang="en-US" sz="1400" dirty="0"/>
              <a:t> account info into main memory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/>
              <a:t>Read </a:t>
            </a:r>
            <a:r>
              <a:rPr lang="en-US" sz="1400" dirty="0" err="1"/>
              <a:t>y’s</a:t>
            </a:r>
            <a:r>
              <a:rPr lang="en-US" sz="1400" dirty="0"/>
              <a:t> account info into main memory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/>
              <a:t>Add 1% to </a:t>
            </a:r>
            <a:r>
              <a:rPr lang="en-US" sz="1400" dirty="0" err="1"/>
              <a:t>x’s</a:t>
            </a:r>
            <a:r>
              <a:rPr lang="en-US" sz="1400" dirty="0"/>
              <a:t> account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solidFill>
                  <a:srgbClr val="CC0066"/>
                </a:solidFill>
              </a:rPr>
              <a:t>Write </a:t>
            </a:r>
            <a:r>
              <a:rPr lang="en-US" sz="1400" dirty="0" err="1">
                <a:solidFill>
                  <a:srgbClr val="CC0066"/>
                </a:solidFill>
              </a:rPr>
              <a:t>x’s</a:t>
            </a:r>
            <a:r>
              <a:rPr lang="en-US" sz="1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/>
              <a:t>Add 1% to </a:t>
            </a:r>
            <a:r>
              <a:rPr lang="en-US" sz="1400" dirty="0" err="1"/>
              <a:t>y’s</a:t>
            </a:r>
            <a:r>
              <a:rPr lang="en-US" sz="1400" dirty="0"/>
              <a:t> account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solidFill>
                  <a:srgbClr val="CC0066"/>
                </a:solidFill>
              </a:rPr>
              <a:t>Write </a:t>
            </a:r>
            <a:r>
              <a:rPr lang="en-US" sz="1400" dirty="0" err="1">
                <a:solidFill>
                  <a:srgbClr val="CC0066"/>
                </a:solidFill>
              </a:rPr>
              <a:t>y’s</a:t>
            </a:r>
            <a:r>
              <a:rPr lang="en-US" sz="1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276725" y="6231731"/>
            <a:ext cx="638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: 100 -&gt; 50 -&gt; 50.5;           Y : 200 -&gt; 202 -&gt; 252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676400" y="6491288"/>
            <a:ext cx="5694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Acceptable to the bank, but not the customer….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  <p:bldP spid="30726" grpId="0" build="p"/>
      <p:bldP spid="30727" grpId="0"/>
      <p:bldP spid="307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Thus need to define an acceptable standard of consistency, </a:t>
            </a:r>
            <a:r>
              <a:rPr lang="en-US" b="1"/>
              <a:t>in the face of concurrent execution with other commands</a:t>
            </a:r>
          </a:p>
          <a:p>
            <a:r>
              <a:rPr lang="en-US"/>
              <a:t>A plausible definition:</a:t>
            </a:r>
          </a:p>
          <a:p>
            <a:pPr lvl="1"/>
            <a:r>
              <a:rPr lang="en-US"/>
              <a:t>“If multiple commands execute concurrently, the results must </a:t>
            </a:r>
            <a:r>
              <a:rPr lang="en-US" i="1"/>
              <a:t>looks like</a:t>
            </a:r>
            <a:r>
              <a:rPr lang="en-US"/>
              <a:t> that the commands are executed one by one (sequentially)</a:t>
            </a:r>
          </a:p>
          <a:p>
            <a:endParaRPr lang="en-US" b="1"/>
          </a:p>
          <a:p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Many of the above problems can be eliminated if we</a:t>
            </a:r>
          </a:p>
          <a:p>
            <a:pPr lvl="1"/>
            <a:r>
              <a:rPr lang="en-US"/>
              <a:t>Disable concurrency</a:t>
            </a:r>
          </a:p>
          <a:p>
            <a:pPr lvl="1"/>
            <a:r>
              <a:rPr lang="en-US"/>
              <a:t>Forcing writes to disk immediately</a:t>
            </a:r>
          </a:p>
          <a:p>
            <a:pPr lvl="1"/>
            <a:r>
              <a:rPr lang="en-US"/>
              <a:t>Do not write anything until the end of the command</a:t>
            </a:r>
          </a:p>
          <a:p>
            <a:r>
              <a:rPr lang="en-US"/>
              <a:t>However this leads to inefficiency</a:t>
            </a:r>
          </a:p>
          <a:p>
            <a:r>
              <a:rPr lang="en-US"/>
              <a:t>Thus: how to get the best of both worlds…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definition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transaction</a:t>
            </a:r>
            <a:r>
              <a:rPr lang="en-US" sz="2400" b="1" i="1" dirty="0"/>
              <a:t> </a:t>
            </a:r>
            <a:r>
              <a:rPr lang="en-US" sz="2400" dirty="0"/>
              <a:t>is a </a:t>
            </a:r>
            <a:r>
              <a:rPr lang="en-US" sz="2400" i="1" dirty="0"/>
              <a:t>unit </a:t>
            </a:r>
            <a:r>
              <a:rPr lang="en-US" sz="2400" dirty="0"/>
              <a:t>of program execution that accesses and possibly updates various data items.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be defined as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set of SQL statements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Stored procedures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Initiated by high level programming languages (Java, C++ etc.)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Delimited by </a:t>
            </a:r>
            <a:r>
              <a:rPr lang="en-US" sz="2400" i="1" dirty="0"/>
              <a:t>begin transaction</a:t>
            </a:r>
            <a:r>
              <a:rPr lang="en-US" sz="2400" dirty="0"/>
              <a:t> &amp; </a:t>
            </a:r>
            <a:r>
              <a:rPr lang="en-US" sz="2400" i="1" dirty="0"/>
              <a:t>end transaction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Begin transaction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X = select salary from person where name = “Chu”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update person set salary = x * 10 where name = “”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Update person set salary = x / 10 where name = “”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End transaction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states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transaction can be in any one of the 5 states: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Active, </a:t>
            </a:r>
            <a:r>
              <a:rPr lang="en-US" sz="2400" dirty="0"/>
              <a:t>the initial state; the transaction stays in this state while it is executing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Partially committed,</a:t>
            </a:r>
            <a:r>
              <a:rPr lang="en-US" sz="2400" dirty="0"/>
              <a:t> after the final statement has been executed.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Failed, </a:t>
            </a:r>
            <a:r>
              <a:rPr lang="en-US" sz="2400" dirty="0"/>
              <a:t>after the discovery that normal execution can no longer proceed.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Aborted,</a:t>
            </a:r>
            <a:r>
              <a:rPr lang="en-US" sz="2400" dirty="0"/>
              <a:t> after the transaction has been rolled back and the database restored to its state prior to the start of the transaction.  Two options after it has been aborted: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restart the transaction – only if no internal logical error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kill the transaction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Committed,</a:t>
            </a:r>
            <a:r>
              <a:rPr lang="en-US" sz="2400" dirty="0"/>
              <a:t> after </a:t>
            </a:r>
            <a:r>
              <a:rPr lang="en-US" sz="2400" i="1" dirty="0"/>
              <a:t>successful completion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states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l="10333" t="3268" r="11909" b="1634"/>
          <a:stretch>
            <a:fillRect/>
          </a:stretch>
        </p:blipFill>
        <p:spPr>
          <a:xfrm>
            <a:off x="1828800" y="1752600"/>
            <a:ext cx="5891212" cy="4418013"/>
          </a:xfrm>
          <a:noFill/>
          <a:ln w="76200" cmpd="tri">
            <a:solidFill>
              <a:schemeClr val="tx2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states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transaction need not commit immediately after its last statement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Why?</a:t>
            </a:r>
          </a:p>
          <a:p>
            <a:pPr>
              <a:lnSpc>
                <a:spcPct val="90000"/>
              </a:lnSpc>
            </a:pPr>
            <a:r>
              <a:rPr lang="en-US" dirty="0"/>
              <a:t>It is the DBMS’s responsibility to determine which transactions can commit and which to abort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dirty="0"/>
              <a:t>Also, it is the DBMS’s responsibility to clean up </a:t>
            </a:r>
            <a:r>
              <a:rPr lang="en-US" b="1" i="1" dirty="0"/>
              <a:t>(roll back)</a:t>
            </a:r>
            <a:r>
              <a:rPr lang="en-US" dirty="0"/>
              <a:t> after a transaction aborts</a:t>
            </a:r>
          </a:p>
          <a:p>
            <a:pPr>
              <a:lnSpc>
                <a:spcPct val="90000"/>
              </a:lnSpc>
            </a:pPr>
            <a:r>
              <a:rPr lang="en-US" dirty="0"/>
              <a:t>Possibility of cascade aborts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consistency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transaction must see a consistent database.</a:t>
            </a:r>
          </a:p>
          <a:p>
            <a:r>
              <a:rPr lang="en-US" dirty="0"/>
              <a:t>During transaction execution the database may be inconsistent.</a:t>
            </a:r>
          </a:p>
          <a:p>
            <a:r>
              <a:rPr lang="en-US" dirty="0"/>
              <a:t>When the transaction is committed, the database must be consistent.</a:t>
            </a:r>
          </a:p>
          <a:p>
            <a:r>
              <a:rPr lang="en-US" dirty="0"/>
              <a:t>Two main issues to deal with:</a:t>
            </a:r>
          </a:p>
          <a:p>
            <a:pPr lvl="1"/>
            <a:r>
              <a:rPr lang="en-US" dirty="0"/>
              <a:t>Failures of various kinds, such as hardware failures and system crashes</a:t>
            </a:r>
          </a:p>
          <a:p>
            <a:pPr lvl="1"/>
            <a:r>
              <a:rPr lang="en-US" dirty="0"/>
              <a:t>Concurrent execution of multiple transactions</a:t>
            </a:r>
          </a:p>
          <a:p>
            <a:pPr>
              <a:buFont typeface="Wingdings" pitchFamily="2" charset="2"/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Operations on databases (e.g. SQL commands)</a:t>
            </a:r>
          </a:p>
          <a:p>
            <a:pPr lvl="1"/>
            <a:r>
              <a:rPr lang="en-US" dirty="0"/>
              <a:t>Queries : select … from … where</a:t>
            </a:r>
          </a:p>
          <a:p>
            <a:pPr lvl="1"/>
            <a:r>
              <a:rPr lang="en-US" dirty="0"/>
              <a:t>Insertions : insert … values …</a:t>
            </a:r>
          </a:p>
          <a:p>
            <a:pPr lvl="1"/>
            <a:r>
              <a:rPr lang="en-US" dirty="0"/>
              <a:t>Deletions : delete … where …</a:t>
            </a:r>
          </a:p>
          <a:p>
            <a:pPr lvl="1"/>
            <a:r>
              <a:rPr lang="en-US" dirty="0"/>
              <a:t>Updates : update … where …</a:t>
            </a:r>
          </a:p>
          <a:p>
            <a:pPr lvl="1"/>
            <a:r>
              <a:rPr lang="en-US" dirty="0"/>
              <a:t>Create tables, change attributes etc.</a:t>
            </a:r>
          </a:p>
          <a:p>
            <a:r>
              <a:rPr lang="en-US" dirty="0"/>
              <a:t>These are basic operations on tables</a:t>
            </a:r>
          </a:p>
          <a:p>
            <a:r>
              <a:rPr lang="en-US" dirty="0"/>
              <a:t>But are they “too basic” in real life?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ACID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Four basic properties that must be maintained</a:t>
            </a:r>
          </a:p>
          <a:p>
            <a:pPr>
              <a:lnSpc>
                <a:spcPct val="90000"/>
              </a:lnSpc>
            </a:pPr>
            <a:r>
              <a:rPr lang="en-US" b="1"/>
              <a:t>Atomicity</a:t>
            </a:r>
            <a:r>
              <a:rPr lang="en-US"/>
              <a:t> : All or nothing</a:t>
            </a:r>
          </a:p>
          <a:p>
            <a:pPr>
              <a:lnSpc>
                <a:spcPct val="90000"/>
              </a:lnSpc>
            </a:pPr>
            <a:r>
              <a:rPr lang="en-US" b="1"/>
              <a:t>Consistency</a:t>
            </a:r>
            <a:r>
              <a:rPr lang="en-US"/>
              <a:t> : Each transaction must ensure data consistency</a:t>
            </a:r>
          </a:p>
          <a:p>
            <a:pPr>
              <a:lnSpc>
                <a:spcPct val="90000"/>
              </a:lnSpc>
            </a:pPr>
            <a:r>
              <a:rPr lang="en-US" b="1"/>
              <a:t>Isolation</a:t>
            </a:r>
            <a:r>
              <a:rPr lang="en-US"/>
              <a:t> : Transactions “unaware” of other concurrent transaction</a:t>
            </a:r>
          </a:p>
          <a:p>
            <a:pPr>
              <a:lnSpc>
                <a:spcPct val="90000"/>
              </a:lnSpc>
            </a:pPr>
            <a:r>
              <a:rPr lang="en-US" b="1"/>
              <a:t>Durability</a:t>
            </a:r>
            <a:r>
              <a:rPr lang="en-US"/>
              <a:t> : Once committed, changes to database must be persistent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ACID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Atomicity</a:t>
            </a:r>
            <a:r>
              <a:rPr lang="en-US" dirty="0"/>
              <a:t> : All or nothing</a:t>
            </a:r>
          </a:p>
          <a:p>
            <a:pPr>
              <a:lnSpc>
                <a:spcPct val="80000"/>
              </a:lnSpc>
            </a:pPr>
            <a:r>
              <a:rPr lang="en-US" dirty="0"/>
              <a:t>i.e. : Either all operations of the transaction are properly reflected in the database or none are.</a:t>
            </a:r>
          </a:p>
          <a:p>
            <a:pPr>
              <a:lnSpc>
                <a:spcPct val="80000"/>
              </a:lnSpc>
            </a:pPr>
            <a:r>
              <a:rPr lang="en-US" dirty="0"/>
              <a:t>Implications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the system crashes in the middle of a transaction T, when the system restarts, </a:t>
            </a:r>
            <a:r>
              <a:rPr lang="en-US" i="1" dirty="0"/>
              <a:t>before any user can use the database</a:t>
            </a:r>
            <a:r>
              <a:rPr lang="en-US" dirty="0"/>
              <a:t> again, the DBMS must ensure either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 is finished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 never started</a:t>
            </a:r>
          </a:p>
          <a:p>
            <a:pPr>
              <a:lnSpc>
                <a:spcPct val="80000"/>
              </a:lnSpc>
            </a:pPr>
            <a:r>
              <a:rPr lang="en-US" dirty="0"/>
              <a:t>Which do you think is easier? Make more sense?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ACID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Consistency: </a:t>
            </a:r>
            <a:r>
              <a:rPr lang="en-US" dirty="0"/>
              <a:t>Each transaction must ensure data consistency</a:t>
            </a:r>
          </a:p>
          <a:p>
            <a:r>
              <a:rPr lang="en-US" dirty="0"/>
              <a:t>i.e. Execution of a transaction in isolation preserves the consistency of the database.</a:t>
            </a:r>
          </a:p>
          <a:p>
            <a:r>
              <a:rPr lang="en-US" dirty="0"/>
              <a:t>Thus all integrity and other constraints must be satisfied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ACID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Isolation</a:t>
            </a:r>
            <a:r>
              <a:rPr lang="en-US" dirty="0"/>
              <a:t> : Transactions “unaware” of other concurrent transaction</a:t>
            </a:r>
          </a:p>
          <a:p>
            <a:pPr>
              <a:lnSpc>
                <a:spcPct val="80000"/>
              </a:lnSpc>
            </a:pPr>
            <a:r>
              <a:rPr lang="en-US" dirty="0"/>
              <a:t>Intermediate transaction results must be hidden from other concurrently executed transactions.  </a:t>
            </a:r>
          </a:p>
          <a:p>
            <a:pPr>
              <a:lnSpc>
                <a:spcPct val="80000"/>
              </a:lnSpc>
            </a:pPr>
            <a:r>
              <a:rPr lang="en-US" dirty="0"/>
              <a:t>Implications: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every pair of transactions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it appears to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that either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finished execution before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started, 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started execution after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finished.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Some level of interleaving are not allowed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ACID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Durability</a:t>
            </a:r>
            <a:r>
              <a:rPr lang="en-US" dirty="0"/>
              <a:t> : Once committed, changes to database must be persistent</a:t>
            </a:r>
          </a:p>
          <a:p>
            <a:pPr>
              <a:lnSpc>
                <a:spcPct val="80000"/>
              </a:lnSpc>
            </a:pPr>
            <a:r>
              <a:rPr lang="en-US" dirty="0"/>
              <a:t>i.e. : After a transaction completes successfully, the changes it has made to the database persist, even if there are system failures. </a:t>
            </a:r>
            <a:endParaRPr lang="en-US" i="1" dirty="0"/>
          </a:p>
          <a:p>
            <a:pPr>
              <a:lnSpc>
                <a:spcPct val="80000"/>
              </a:lnSpc>
            </a:pPr>
            <a:r>
              <a:rPr lang="en-US" dirty="0"/>
              <a:t>Implications: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Suppose a transaction commits, and then the system crashes. When the system restarts, </a:t>
            </a:r>
            <a:r>
              <a:rPr lang="en-US" i="1" dirty="0"/>
              <a:t>before any user can use the database</a:t>
            </a:r>
            <a:r>
              <a:rPr lang="en-US" dirty="0"/>
              <a:t> again, the DBMS must ensure that the changes made by this transaction is stored onto the disk.</a:t>
            </a:r>
          </a:p>
          <a:p>
            <a:pPr>
              <a:lnSpc>
                <a:spcPct val="80000"/>
              </a:lnSpc>
            </a:pPr>
            <a:r>
              <a:rPr lang="en-US" dirty="0"/>
              <a:t>Why is this not automatically the case?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basics -- ACID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DBMS, not the user, is required to maintain ACID properties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The user will submit the transactions only containing the required database operations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The DBMS will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Add additional operations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Schedule the operations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Introduce various data structures and algorithms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to ensure the ACID properties hold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If needed, the DBMS will decide when a transaction will commit and/or abort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In many DBMS, users can specify when should a transaction commit/abort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Roll back is also the task of the DBMS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Need to worry about “observable external writes”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Transaction basics – DBMS support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2 major tasks in DBMS to handle transactions</a:t>
            </a:r>
          </a:p>
          <a:p>
            <a:pPr lvl="1">
              <a:lnSpc>
                <a:spcPct val="80000"/>
              </a:lnSpc>
            </a:pPr>
            <a:r>
              <a:rPr lang="en-US" b="1" i="1" dirty="0"/>
              <a:t>Concurrency control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Handle how concurrent transaction is executed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Goal: Isolation</a:t>
            </a:r>
          </a:p>
          <a:p>
            <a:pPr lvl="1">
              <a:lnSpc>
                <a:spcPct val="80000"/>
              </a:lnSpc>
            </a:pPr>
            <a:r>
              <a:rPr lang="en-US" b="1" i="1" dirty="0"/>
              <a:t>Recovery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Handle how to recover a database after a failure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Goal: Atomicity &amp; Durability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Consistency is maintained throughout various part of the DBMS (not the focus of this course)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Many systems rolls the two part together as a “transaction manager”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Transaction basics – DBMS support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What is actually happening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Database is stored on the disk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DBMS allocate local memory for each transaction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transaction requests a set of </a:t>
            </a:r>
            <a:r>
              <a:rPr lang="en-US" sz="2400" dirty="0" err="1"/>
              <a:t>tuples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Transaction issues read commands (e.g. select … from … where 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set of </a:t>
            </a:r>
            <a:r>
              <a:rPr lang="en-US" sz="2400" dirty="0" err="1"/>
              <a:t>tuples</a:t>
            </a:r>
            <a:r>
              <a:rPr lang="en-US" sz="2400" dirty="0"/>
              <a:t> are read into main memory buffers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value of the </a:t>
            </a:r>
            <a:r>
              <a:rPr lang="en-US" sz="2400" dirty="0" err="1"/>
              <a:t>tuples</a:t>
            </a:r>
            <a:r>
              <a:rPr lang="en-US" sz="2400" dirty="0"/>
              <a:t> are transferred from those buffers to the local memory for each transaction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Calculation and updates are done in local memory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transaction issues write commands (e.g. update … set … where)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values in the local memory is copied to the buffers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buffers are flushed to the disk by the Operating systems (at unspecified time, unless transaction forces it)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Transaction basics – DBMS support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makes transaction processing tricky</a:t>
            </a:r>
          </a:p>
          <a:p>
            <a:pPr lvl="1"/>
            <a:r>
              <a:rPr lang="en-US" dirty="0"/>
              <a:t>Scheduling is hidden from the DBMS</a:t>
            </a:r>
          </a:p>
          <a:p>
            <a:pPr lvl="2"/>
            <a:r>
              <a:rPr lang="en-US" dirty="0"/>
              <a:t>DBMS cannot enforce which transaction to execute next</a:t>
            </a:r>
          </a:p>
          <a:p>
            <a:pPr lvl="1"/>
            <a:r>
              <a:rPr lang="en-US" dirty="0"/>
              <a:t>Buffer management is hidden from DBMS</a:t>
            </a:r>
          </a:p>
          <a:p>
            <a:pPr lvl="2"/>
            <a:r>
              <a:rPr lang="en-US" dirty="0"/>
              <a:t>Although the transaction write something onto the database, it is only written to the buffers, to be transferred to the disk at unspecified time</a:t>
            </a:r>
          </a:p>
          <a:p>
            <a:pPr lvl="2"/>
            <a:r>
              <a:rPr lang="en-US" dirty="0"/>
              <a:t>One can force transfer immediately, but will be very inefficient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used (rest of semester)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Database consists of objects (X, Y, Z), each of them is an integer</a:t>
            </a:r>
          </a:p>
          <a:p>
            <a:pPr>
              <a:lnSpc>
                <a:spcPct val="90000"/>
              </a:lnSpc>
            </a:pPr>
            <a:r>
              <a:rPr lang="en-US"/>
              <a:t>Transactions are labeled T</a:t>
            </a:r>
            <a:r>
              <a:rPr lang="en-US" baseline="-25000"/>
              <a:t>1</a:t>
            </a:r>
            <a:r>
              <a:rPr lang="en-US"/>
              <a:t>, T</a:t>
            </a:r>
            <a:r>
              <a:rPr lang="en-US" baseline="-25000"/>
              <a:t>2</a:t>
            </a:r>
            <a:r>
              <a:rPr lang="en-US"/>
              <a:t> etc.</a:t>
            </a:r>
          </a:p>
          <a:p>
            <a:pPr>
              <a:lnSpc>
                <a:spcPct val="90000"/>
              </a:lnSpc>
            </a:pPr>
            <a:r>
              <a:rPr lang="en-US"/>
              <a:t>Each transaction has a set of local variables (not accessible by other transactions) in main memory. (Labelled as a1, a2, b1, b2 etc.)</a:t>
            </a:r>
          </a:p>
          <a:p>
            <a:pPr>
              <a:lnSpc>
                <a:spcPct val="90000"/>
              </a:lnSpc>
            </a:pPr>
            <a:r>
              <a:rPr lang="en-US"/>
              <a:t>Each transaction access the database by the read() &amp; write() command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a database for bank accounts</a:t>
            </a:r>
          </a:p>
          <a:p>
            <a:pPr>
              <a:lnSpc>
                <a:spcPct val="90000"/>
              </a:lnSpc>
            </a:pPr>
            <a:r>
              <a:rPr lang="en-US" dirty="0"/>
              <a:t>Basic operations (in the eye of the customers)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Withdraw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Deposit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Transfer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Dividend</a:t>
            </a:r>
          </a:p>
          <a:p>
            <a:pPr>
              <a:lnSpc>
                <a:spcPct val="90000"/>
              </a:lnSpc>
            </a:pPr>
            <a:r>
              <a:rPr lang="en-US" dirty="0"/>
              <a:t>Each basic operations contains multiple database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used (rest of semester)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read command read a database object into a local variables (a1 &lt;- read(X))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write command write a local variable into the database object (write(X, a1))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Local variables for read() &amp; write() will not be shown if the context is clear, or if it is unimportant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Manipulation and calculation on objects can only be done on local variables (e.g. X &lt;- X + 1 is not allowed, but a1 &lt;- a1 + 1 is ok)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some case, the local manipulation is not shown (to highlight the effects of read() and write())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 lvl="1">
              <a:lnSpc>
                <a:spcPct val="90000"/>
              </a:lnSpc>
            </a:pPr>
            <a:endParaRPr lang="en-US" sz="1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used (rest of semester)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52450" indent="-552450"/>
            <a:r>
              <a:rPr lang="en-US"/>
              <a:t>Example; (transfer, assuming overdraft is allowed)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A1 &lt;- Read(X)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A1 &lt;- A1 – k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Write(X, A1)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A2 &lt;- Read(Y)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A2 &lt;- A2 + k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/>
              <a:t>Write(Y, A2)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800" dirty="0"/>
              <a:t>Example : Transfer $k from x to y (Method 1)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x’s</a:t>
            </a:r>
            <a:r>
              <a:rPr lang="en-US" sz="2400" dirty="0"/>
              <a:t> account info into main memory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Check if x have at least $k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Subtract $k from </a:t>
            </a:r>
            <a:r>
              <a:rPr lang="en-US" sz="2400" dirty="0" err="1"/>
              <a:t>x’s</a:t>
            </a:r>
            <a:r>
              <a:rPr lang="en-US" sz="2400" dirty="0"/>
              <a:t> account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y’s</a:t>
            </a:r>
            <a:r>
              <a:rPr lang="en-US" sz="2400" dirty="0"/>
              <a:t> account info into main memory</a:t>
            </a:r>
            <a:endParaRPr lang="en-US" sz="2400" dirty="0">
              <a:solidFill>
                <a:srgbClr val="CC0066"/>
              </a:solidFill>
            </a:endParaRP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Add $k to </a:t>
            </a:r>
            <a:r>
              <a:rPr lang="en-US" sz="2400" dirty="0" err="1"/>
              <a:t>y’s</a:t>
            </a:r>
            <a:r>
              <a:rPr lang="en-US" sz="2400" dirty="0"/>
              <a:t> account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new balance to the database (database update)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dirty="0"/>
              <a:t>One need to maintain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Consistency/Correctness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Efficiency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Correctness/consistency : The right amount of money being transferred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Easy to check for normal operations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But what if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/>
              <a:t>System crashes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/>
              <a:t>Multiple users want to update same data</a:t>
            </a:r>
          </a:p>
          <a:p>
            <a:pPr marL="533400" indent="-533400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52450" indent="-55245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System crashes, case 1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x’s</a:t>
            </a:r>
            <a:r>
              <a:rPr lang="en-US" sz="2400" dirty="0"/>
              <a:t> account info into main memory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Check if x have at least $k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Subtract $k from </a:t>
            </a:r>
            <a:r>
              <a:rPr lang="en-US" sz="2400" dirty="0" err="1"/>
              <a:t>x’s</a:t>
            </a:r>
            <a:r>
              <a:rPr lang="en-US" sz="2400" dirty="0"/>
              <a:t> account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y’s</a:t>
            </a:r>
            <a:r>
              <a:rPr lang="en-US" sz="2400" dirty="0"/>
              <a:t> account info into main memory</a:t>
            </a:r>
            <a:endParaRPr lang="en-US" sz="2400" dirty="0">
              <a:solidFill>
                <a:srgbClr val="CC0066"/>
              </a:solidFill>
            </a:endParaRP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Add $k to </a:t>
            </a:r>
            <a:r>
              <a:rPr lang="en-US" sz="2400" dirty="0" err="1"/>
              <a:t>y’s</a:t>
            </a:r>
            <a:r>
              <a:rPr lang="en-US" sz="2400" dirty="0"/>
              <a:t> account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new balance to the database (database update)</a:t>
            </a:r>
          </a:p>
          <a:p>
            <a:pPr marL="552450" indent="-552450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marL="552450" indent="-552450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400" dirty="0"/>
              <a:t>What is the database like now?</a:t>
            </a:r>
          </a:p>
          <a:p>
            <a:pPr marL="552450" indent="-552450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400" dirty="0"/>
              <a:t>What happen if we don’t do anything about it?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3604419"/>
            <a:ext cx="840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9900FF"/>
                </a:solidFill>
              </a:rPr>
              <a:t>System crashes! --------------------------------- System crashes!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52450" indent="-55245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System crashes, case 2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x’s</a:t>
            </a:r>
            <a:r>
              <a:rPr lang="en-US" sz="2400" dirty="0"/>
              <a:t> account info into main memory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Check if x have at least $k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Subtract $k from </a:t>
            </a:r>
            <a:r>
              <a:rPr lang="en-US" sz="2400" dirty="0" err="1"/>
              <a:t>x’s</a:t>
            </a:r>
            <a:r>
              <a:rPr lang="en-US" sz="2400" dirty="0"/>
              <a:t> account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y’s</a:t>
            </a:r>
            <a:r>
              <a:rPr lang="en-US" sz="2400" dirty="0"/>
              <a:t> account info into main memory</a:t>
            </a:r>
            <a:endParaRPr lang="en-US" sz="2400" dirty="0">
              <a:solidFill>
                <a:srgbClr val="CC0066"/>
              </a:solidFill>
            </a:endParaRP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Add $k to </a:t>
            </a:r>
            <a:r>
              <a:rPr lang="en-US" sz="2400" dirty="0" err="1"/>
              <a:t>y’s</a:t>
            </a:r>
            <a:r>
              <a:rPr lang="en-US" sz="2400" dirty="0"/>
              <a:t> account</a:t>
            </a:r>
          </a:p>
          <a:p>
            <a:pPr marL="933450" lvl="1" indent="-4762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new balance to the database (database update)</a:t>
            </a:r>
          </a:p>
          <a:p>
            <a:pPr marL="552450" indent="-552450">
              <a:lnSpc>
                <a:spcPct val="80000"/>
              </a:lnSpc>
              <a:buFont typeface="Wingdings" pitchFamily="2" charset="2"/>
              <a:buNone/>
            </a:pPr>
            <a:endParaRPr lang="en-US" sz="1900" dirty="0"/>
          </a:p>
          <a:p>
            <a:pPr marL="552450" indent="-552450">
              <a:lnSpc>
                <a:spcPct val="80000"/>
              </a:lnSpc>
              <a:buFont typeface="Wingdings" pitchFamily="2" charset="2"/>
              <a:buNone/>
            </a:pPr>
            <a:endParaRPr lang="en-US" sz="1900" dirty="0"/>
          </a:p>
          <a:p>
            <a:pPr marL="552450" indent="-552450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400" dirty="0"/>
              <a:t>OK?</a:t>
            </a:r>
          </a:p>
          <a:p>
            <a:pPr marL="552450" indent="-552450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400" dirty="0"/>
              <a:t>But what is output is being buffered?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4724400"/>
            <a:ext cx="840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9900FF"/>
                </a:solidFill>
              </a:rPr>
              <a:t>System crashes! --------------------------------- System crashes!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52450" indent="-552450">
              <a:lnSpc>
                <a:spcPct val="90000"/>
              </a:lnSpc>
            </a:pPr>
            <a:r>
              <a:rPr lang="en-US" dirty="0"/>
              <a:t>Two potential problems</a:t>
            </a:r>
          </a:p>
          <a:p>
            <a:pPr marL="933450" lvl="1" indent="-476250">
              <a:lnSpc>
                <a:spcPct val="90000"/>
              </a:lnSpc>
            </a:pPr>
            <a:r>
              <a:rPr lang="en-US" dirty="0"/>
              <a:t>System crashes in the middle</a:t>
            </a:r>
          </a:p>
          <a:p>
            <a:pPr marL="1333500" lvl="2" indent="-419100">
              <a:lnSpc>
                <a:spcPct val="90000"/>
              </a:lnSpc>
            </a:pPr>
            <a:r>
              <a:rPr lang="en-US" dirty="0"/>
              <a:t>Need to make sure the system is consistent after restarting</a:t>
            </a:r>
          </a:p>
          <a:p>
            <a:pPr marL="1333500" lvl="2" indent="-419100">
              <a:lnSpc>
                <a:spcPct val="90000"/>
              </a:lnSpc>
            </a:pPr>
            <a:r>
              <a:rPr lang="en-US" dirty="0"/>
              <a:t>Some </a:t>
            </a:r>
            <a:r>
              <a:rPr lang="en-US" dirty="0" err="1"/>
              <a:t>tuples</a:t>
            </a:r>
            <a:r>
              <a:rPr lang="en-US" dirty="0"/>
              <a:t> may be updated by others aren’t</a:t>
            </a:r>
          </a:p>
          <a:p>
            <a:pPr marL="1333500" lvl="2" indent="-419100">
              <a:lnSpc>
                <a:spcPct val="90000"/>
              </a:lnSpc>
            </a:pPr>
            <a:r>
              <a:rPr lang="en-US" dirty="0"/>
              <a:t>What should one do?</a:t>
            </a:r>
          </a:p>
          <a:p>
            <a:pPr marL="933450" lvl="1" indent="-476250">
              <a:lnSpc>
                <a:spcPct val="90000"/>
              </a:lnSpc>
            </a:pPr>
            <a:r>
              <a:rPr lang="en-US" dirty="0"/>
              <a:t>System crashes at the “end”</a:t>
            </a:r>
          </a:p>
          <a:p>
            <a:pPr marL="1333500" lvl="2" indent="-419100">
              <a:lnSpc>
                <a:spcPct val="90000"/>
              </a:lnSpc>
            </a:pPr>
            <a:r>
              <a:rPr lang="en-US" dirty="0"/>
              <a:t>It is unclear if all changes is saved onto the disk</a:t>
            </a:r>
          </a:p>
          <a:p>
            <a:pPr marL="1333500" lvl="2" indent="-419100">
              <a:lnSpc>
                <a:spcPct val="90000"/>
              </a:lnSpc>
            </a:pPr>
            <a:r>
              <a:rPr lang="en-US" dirty="0"/>
              <a:t>When system crashes, all the unsaved changes is lost</a:t>
            </a:r>
          </a:p>
          <a:p>
            <a:pPr marL="1333500" lvl="2" indent="-419100">
              <a:lnSpc>
                <a:spcPct val="90000"/>
              </a:lnSpc>
            </a:pPr>
            <a:r>
              <a:rPr lang="en-US" dirty="0"/>
              <a:t>Need to ensure that all changes are reflected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52450" indent="-552450">
              <a:lnSpc>
                <a:spcPct val="90000"/>
              </a:lnSpc>
            </a:pPr>
            <a:r>
              <a:rPr lang="en-US" sz="2800" dirty="0"/>
              <a:t>Another problem: multiple users</a:t>
            </a:r>
          </a:p>
          <a:p>
            <a:pPr marL="552450" indent="-552450">
              <a:lnSpc>
                <a:spcPct val="90000"/>
              </a:lnSpc>
            </a:pPr>
            <a:r>
              <a:rPr lang="en-US" sz="2800" dirty="0"/>
              <a:t>Consider another operation, dividend: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Find </a:t>
            </a:r>
            <a:r>
              <a:rPr lang="en-US" sz="2400" dirty="0" err="1">
                <a:solidFill>
                  <a:srgbClr val="CC0066"/>
                </a:solidFill>
              </a:rPr>
              <a:t>tuple</a:t>
            </a:r>
            <a:r>
              <a:rPr lang="en-US" sz="2400" dirty="0">
                <a:solidFill>
                  <a:srgbClr val="CC0066"/>
                </a:solidFill>
              </a:rPr>
              <a:t> for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account (database query)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x’s</a:t>
            </a:r>
            <a:r>
              <a:rPr lang="en-US" sz="2400" dirty="0"/>
              <a:t> account info into main memory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Read </a:t>
            </a:r>
            <a:r>
              <a:rPr lang="en-US" sz="2400" dirty="0" err="1"/>
              <a:t>y’s</a:t>
            </a:r>
            <a:r>
              <a:rPr lang="en-US" sz="2400" dirty="0"/>
              <a:t> account info into main memory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Add 1% to </a:t>
            </a:r>
            <a:r>
              <a:rPr lang="en-US" sz="2400" dirty="0" err="1"/>
              <a:t>x’s</a:t>
            </a:r>
            <a:r>
              <a:rPr lang="en-US" sz="2400" dirty="0"/>
              <a:t> account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x’s</a:t>
            </a:r>
            <a:r>
              <a:rPr lang="en-US" sz="2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Add 1% to </a:t>
            </a:r>
            <a:r>
              <a:rPr lang="en-US" sz="2400" dirty="0" err="1"/>
              <a:t>y’s</a:t>
            </a:r>
            <a:r>
              <a:rPr lang="en-US" sz="2400" dirty="0"/>
              <a:t> account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CC0066"/>
                </a:solidFill>
              </a:rPr>
              <a:t>Write </a:t>
            </a:r>
            <a:r>
              <a:rPr lang="en-US" sz="2400" dirty="0" err="1">
                <a:solidFill>
                  <a:srgbClr val="CC0066"/>
                </a:solidFill>
              </a:rPr>
              <a:t>y’s</a:t>
            </a:r>
            <a:r>
              <a:rPr lang="en-US" sz="2400" dirty="0">
                <a:solidFill>
                  <a:srgbClr val="CC0066"/>
                </a:solidFill>
              </a:rPr>
              <a:t> new balance back to the database (database update)</a:t>
            </a:r>
          </a:p>
          <a:p>
            <a:pPr marL="552450" indent="-552450">
              <a:lnSpc>
                <a:spcPct val="90000"/>
              </a:lnSpc>
            </a:pPr>
            <a:endParaRPr lang="en-US" sz="2500" dirty="0"/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2166</Words>
  <Application>Microsoft Office PowerPoint</Application>
  <PresentationFormat>On-screen Show 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CS 5330/7330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Transaction basics -- definition</vt:lpstr>
      <vt:lpstr>Transaction basics -- states</vt:lpstr>
      <vt:lpstr>Transaction basics -- states</vt:lpstr>
      <vt:lpstr>Transaction basics -- states</vt:lpstr>
      <vt:lpstr>Transaction basics -- consistency</vt:lpstr>
      <vt:lpstr>Transaction basics -- ACID</vt:lpstr>
      <vt:lpstr>Transaction basics -- ACID</vt:lpstr>
      <vt:lpstr>Transaction basics -- ACID</vt:lpstr>
      <vt:lpstr>Transaction basics -- ACID</vt:lpstr>
      <vt:lpstr>Transaction basics -- ACID</vt:lpstr>
      <vt:lpstr>Transaction basics -- ACID</vt:lpstr>
      <vt:lpstr>Transaction basics – DBMS support</vt:lpstr>
      <vt:lpstr>Transaction basics – DBMS support</vt:lpstr>
      <vt:lpstr>Transaction basics – DBMS support</vt:lpstr>
      <vt:lpstr>Notation used (rest of semester)</vt:lpstr>
      <vt:lpstr>Notation used (rest of semester)</vt:lpstr>
      <vt:lpstr>Notation used (rest of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5330/7330</dc:title>
  <dc:creator>Lin, King Ip</dc:creator>
  <cp:lastModifiedBy>Lin, King Ip</cp:lastModifiedBy>
  <cp:revision>2</cp:revision>
  <dcterms:created xsi:type="dcterms:W3CDTF">2020-10-12T14:54:47Z</dcterms:created>
  <dcterms:modified xsi:type="dcterms:W3CDTF">2020-10-12T15:18:00Z</dcterms:modified>
</cp:coreProperties>
</file>