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9" r:id="rId4"/>
    <p:sldId id="344" r:id="rId5"/>
    <p:sldId id="345" r:id="rId6"/>
    <p:sldId id="346" r:id="rId7"/>
    <p:sldId id="348" r:id="rId8"/>
    <p:sldId id="349" r:id="rId9"/>
    <p:sldId id="350" r:id="rId10"/>
    <p:sldId id="347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9" r:id="rId29"/>
    <p:sldId id="370" r:id="rId30"/>
    <p:sldId id="371" r:id="rId31"/>
    <p:sldId id="372" r:id="rId32"/>
    <p:sldId id="373" r:id="rId33"/>
    <p:sldId id="374" r:id="rId34"/>
    <p:sldId id="375" r:id="rId35"/>
    <p:sldId id="376" r:id="rId36"/>
    <p:sldId id="377" r:id="rId37"/>
    <p:sldId id="378" r:id="rId38"/>
    <p:sldId id="379" r:id="rId39"/>
    <p:sldId id="380" r:id="rId40"/>
    <p:sldId id="381" r:id="rId41"/>
    <p:sldId id="385" r:id="rId42"/>
    <p:sldId id="382" r:id="rId43"/>
    <p:sldId id="383" r:id="rId44"/>
    <p:sldId id="384" r:id="rId45"/>
    <p:sldId id="386" r:id="rId46"/>
    <p:sldId id="387" r:id="rId47"/>
    <p:sldId id="388" r:id="rId48"/>
    <p:sldId id="389" r:id="rId49"/>
    <p:sldId id="390" r:id="rId50"/>
    <p:sldId id="391" r:id="rId51"/>
    <p:sldId id="392" r:id="rId52"/>
    <p:sldId id="393" r:id="rId53"/>
    <p:sldId id="394" r:id="rId54"/>
    <p:sldId id="395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659D-9E20-4EBC-B52E-CCD6CD1AA6A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A14F-68CD-47D6-933A-410147F1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1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659D-9E20-4EBC-B52E-CCD6CD1AA6A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A14F-68CD-47D6-933A-410147F1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9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659D-9E20-4EBC-B52E-CCD6CD1AA6A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A14F-68CD-47D6-933A-410147F1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13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DD858-8DE0-45FA-A4C8-E259ECA9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8413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A3F6-E252-4AD9-91BC-B37C9E719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013" y="1524000"/>
            <a:ext cx="3579812" cy="44180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F9A09-8A65-454D-AE84-7BB52C517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02225" y="1524000"/>
            <a:ext cx="3581400" cy="44180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3C426-0BA6-4F2C-865C-DE065C0254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DEDDF-42BA-4C77-AB33-62065594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EA6D3-892E-4888-8A34-1C098DF8A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307B20A-0DA0-47BC-B412-B134278125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68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659D-9E20-4EBC-B52E-CCD6CD1AA6A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A14F-68CD-47D6-933A-410147F1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5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659D-9E20-4EBC-B52E-CCD6CD1AA6A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A14F-68CD-47D6-933A-410147F1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9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659D-9E20-4EBC-B52E-CCD6CD1AA6A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A14F-68CD-47D6-933A-410147F1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659D-9E20-4EBC-B52E-CCD6CD1AA6A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A14F-68CD-47D6-933A-410147F1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659D-9E20-4EBC-B52E-CCD6CD1AA6A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A14F-68CD-47D6-933A-410147F1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0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659D-9E20-4EBC-B52E-CCD6CD1AA6A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A14F-68CD-47D6-933A-410147F1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659D-9E20-4EBC-B52E-CCD6CD1AA6A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A14F-68CD-47D6-933A-410147F1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1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659D-9E20-4EBC-B52E-CCD6CD1AA6A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A14F-68CD-47D6-933A-410147F1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0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5659D-9E20-4EBC-B52E-CCD6CD1AA6A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9A14F-68CD-47D6-933A-410147F1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8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0FB9-D6A8-4D74-988D-B44B90A8B1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5330/7330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BFAE1-4FF9-4BDA-90D4-0CBA78DC7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Two phase locking</a:t>
            </a:r>
          </a:p>
        </p:txBody>
      </p:sp>
    </p:spTree>
    <p:extLst>
      <p:ext uri="{BB962C8B-B14F-4D97-AF65-F5344CB8AC3E}">
        <p14:creationId xmlns:p14="http://schemas.microsoft.com/office/powerpoint/2010/main" val="2150566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4F8B7C7A-6FF8-4D33-B47F-2876D510FE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Lock-based protocol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7A57291D-90FD-4193-A947-40229C6506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Consider the following examples (again):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136196" name="Text Box 4">
            <a:extLst>
              <a:ext uri="{FF2B5EF4-FFF2-40B4-BE49-F238E27FC236}">
                <a16:creationId xmlns:a16="http://schemas.microsoft.com/office/drawing/2014/main" id="{BF7E2CEF-B4EA-46CF-A90A-55462BC74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514600"/>
            <a:ext cx="32766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arabicPeriod"/>
            </a:pPr>
            <a:r>
              <a:rPr lang="en-US" altLang="en-US" sz="2400">
                <a:latin typeface="Verdana" panose="020B0604030504040204" pitchFamily="34" charset="0"/>
              </a:rPr>
              <a:t>A1 &lt;- Read(X)</a:t>
            </a:r>
          </a:p>
          <a:p>
            <a:pPr lvl="1">
              <a:buFontTx/>
              <a:buAutoNum type="arabicPeriod"/>
            </a:pPr>
            <a:r>
              <a:rPr lang="en-US" altLang="en-US" sz="2400">
                <a:latin typeface="Verdana" panose="020B0604030504040204" pitchFamily="34" charset="0"/>
              </a:rPr>
              <a:t>A1 &lt;- A1 – k</a:t>
            </a:r>
          </a:p>
          <a:p>
            <a:pPr lvl="1">
              <a:buFontTx/>
              <a:buAutoNum type="arabicPeriod"/>
            </a:pPr>
            <a:r>
              <a:rPr lang="en-US" altLang="en-US" sz="2400">
                <a:latin typeface="Verdana" panose="020B0604030504040204" pitchFamily="34" charset="0"/>
              </a:rPr>
              <a:t>Write(X, A1)</a:t>
            </a:r>
          </a:p>
          <a:p>
            <a:pPr lvl="1">
              <a:buFontTx/>
              <a:buAutoNum type="arabicPeriod"/>
            </a:pPr>
            <a:r>
              <a:rPr lang="en-US" altLang="en-US" sz="2400">
                <a:latin typeface="Verdana" panose="020B0604030504040204" pitchFamily="34" charset="0"/>
              </a:rPr>
              <a:t>A2 &lt;- Read(Y)</a:t>
            </a:r>
          </a:p>
          <a:p>
            <a:pPr lvl="1">
              <a:buFontTx/>
              <a:buAutoNum type="arabicPeriod"/>
            </a:pPr>
            <a:r>
              <a:rPr lang="en-US" altLang="en-US" sz="2400">
                <a:latin typeface="Verdana" panose="020B0604030504040204" pitchFamily="34" charset="0"/>
              </a:rPr>
              <a:t>A2 &lt;- A2 + k</a:t>
            </a:r>
          </a:p>
          <a:p>
            <a:pPr lvl="1">
              <a:buFontTx/>
              <a:buAutoNum type="arabicPeriod"/>
            </a:pPr>
            <a:r>
              <a:rPr lang="en-US" altLang="en-US" sz="2400">
                <a:latin typeface="Verdana" panose="020B0604030504040204" pitchFamily="34" charset="0"/>
              </a:rPr>
              <a:t>Write(Y, A2)</a:t>
            </a:r>
          </a:p>
          <a:p>
            <a:endParaRPr lang="en-US" altLang="en-US" sz="2400">
              <a:latin typeface="Verdana" panose="020B0604030504040204" pitchFamily="34" charset="0"/>
            </a:endParaRPr>
          </a:p>
        </p:txBody>
      </p:sp>
      <p:sp>
        <p:nvSpPr>
          <p:cNvPr id="136197" name="Text Box 5">
            <a:extLst>
              <a:ext uri="{FF2B5EF4-FFF2-40B4-BE49-F238E27FC236}">
                <a16:creationId xmlns:a16="http://schemas.microsoft.com/office/drawing/2014/main" id="{A9A7A7C6-0798-4CCE-8D81-E25DC1104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514600"/>
            <a:ext cx="37338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arabicPeriod"/>
            </a:pPr>
            <a:r>
              <a:rPr lang="en-US" altLang="en-US" sz="2400">
                <a:latin typeface="Verdana" panose="020B0604030504040204" pitchFamily="34" charset="0"/>
              </a:rPr>
              <a:t>A1 &lt;- Read(X)</a:t>
            </a:r>
          </a:p>
          <a:p>
            <a:pPr lvl="1">
              <a:buFontTx/>
              <a:buAutoNum type="arabicPeriod"/>
            </a:pPr>
            <a:r>
              <a:rPr lang="en-US" altLang="en-US" sz="2400">
                <a:latin typeface="Verdana" panose="020B0604030504040204" pitchFamily="34" charset="0"/>
              </a:rPr>
              <a:t>A1 &lt;- A1* 1.01</a:t>
            </a:r>
          </a:p>
          <a:p>
            <a:pPr lvl="1">
              <a:buFontTx/>
              <a:buAutoNum type="arabicPeriod"/>
            </a:pPr>
            <a:r>
              <a:rPr lang="en-US" altLang="en-US" sz="2400">
                <a:latin typeface="Verdana" panose="020B0604030504040204" pitchFamily="34" charset="0"/>
              </a:rPr>
              <a:t>Write(X, A1)</a:t>
            </a:r>
          </a:p>
          <a:p>
            <a:pPr lvl="1">
              <a:buFontTx/>
              <a:buAutoNum type="arabicPeriod"/>
            </a:pPr>
            <a:r>
              <a:rPr lang="en-US" altLang="en-US" sz="2400">
                <a:latin typeface="Verdana" panose="020B0604030504040204" pitchFamily="34" charset="0"/>
              </a:rPr>
              <a:t>A2 &lt;- Read(Y)</a:t>
            </a:r>
          </a:p>
          <a:p>
            <a:pPr lvl="1">
              <a:buFontTx/>
              <a:buAutoNum type="arabicPeriod"/>
            </a:pPr>
            <a:r>
              <a:rPr lang="en-US" altLang="en-US" sz="2400">
                <a:latin typeface="Verdana" panose="020B0604030504040204" pitchFamily="34" charset="0"/>
              </a:rPr>
              <a:t>A2 &lt;- A2 * 1.01</a:t>
            </a:r>
          </a:p>
          <a:p>
            <a:pPr lvl="1">
              <a:buFontTx/>
              <a:buAutoNum type="arabicPeriod"/>
            </a:pPr>
            <a:r>
              <a:rPr lang="en-US" altLang="en-US" sz="2400">
                <a:latin typeface="Verdana" panose="020B0604030504040204" pitchFamily="34" charset="0"/>
              </a:rPr>
              <a:t>Write(Y, A2)</a:t>
            </a:r>
          </a:p>
          <a:p>
            <a:endParaRPr lang="en-US" altLang="en-US" sz="2400">
              <a:latin typeface="Verdana" panose="020B0604030504040204" pitchFamily="34" charset="0"/>
            </a:endParaRPr>
          </a:p>
        </p:txBody>
      </p:sp>
      <p:sp>
        <p:nvSpPr>
          <p:cNvPr id="136198" name="Text Box 6">
            <a:extLst>
              <a:ext uri="{FF2B5EF4-FFF2-40B4-BE49-F238E27FC236}">
                <a16:creationId xmlns:a16="http://schemas.microsoft.com/office/drawing/2014/main" id="{F912D7EB-ECBB-4717-BDA6-E8A161DFC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5" y="15557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36199" name="Text Box 7">
            <a:extLst>
              <a:ext uri="{FF2B5EF4-FFF2-40B4-BE49-F238E27FC236}">
                <a16:creationId xmlns:a16="http://schemas.microsoft.com/office/drawing/2014/main" id="{ACDF304F-9345-45AE-97EB-6C558F310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5213350"/>
            <a:ext cx="1711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T1 (Transfer)</a:t>
            </a:r>
          </a:p>
        </p:txBody>
      </p:sp>
      <p:sp>
        <p:nvSpPr>
          <p:cNvPr id="136200" name="Text Box 8">
            <a:extLst>
              <a:ext uri="{FF2B5EF4-FFF2-40B4-BE49-F238E27FC236}">
                <a16:creationId xmlns:a16="http://schemas.microsoft.com/office/drawing/2014/main" id="{6FD3DC1D-9FE4-4554-A2C8-E92A5C728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257800"/>
            <a:ext cx="1763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T2 (Dividend)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32A71753-D44A-4EA4-93E0-34CAC3DA9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Lock-based protocol -- example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89298B73-E297-4EBC-80A9-BE33E42939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With a lock-based protocol, one possible way T1 is transformed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142340" name="Text Box 4">
            <a:extLst>
              <a:ext uri="{FF2B5EF4-FFF2-40B4-BE49-F238E27FC236}">
                <a16:creationId xmlns:a16="http://schemas.microsoft.com/office/drawing/2014/main" id="{EEE995FE-E730-4330-AF64-2279E099F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743200"/>
            <a:ext cx="32766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arabicPeriod"/>
            </a:pPr>
            <a:r>
              <a:rPr lang="en-US" altLang="en-US" sz="2400">
                <a:latin typeface="Verdana" panose="020B0604030504040204" pitchFamily="34" charset="0"/>
              </a:rPr>
              <a:t>A1 &lt;- Read(X)</a:t>
            </a:r>
          </a:p>
          <a:p>
            <a:pPr lvl="1">
              <a:buFontTx/>
              <a:buAutoNum type="arabicPeriod"/>
            </a:pPr>
            <a:r>
              <a:rPr lang="en-US" altLang="en-US" sz="2400">
                <a:latin typeface="Verdana" panose="020B0604030504040204" pitchFamily="34" charset="0"/>
              </a:rPr>
              <a:t>A1 &lt;- A1 – k</a:t>
            </a:r>
          </a:p>
          <a:p>
            <a:pPr lvl="1">
              <a:buFontTx/>
              <a:buAutoNum type="arabicPeriod"/>
            </a:pPr>
            <a:r>
              <a:rPr lang="en-US" altLang="en-US" sz="2400">
                <a:latin typeface="Verdana" panose="020B0604030504040204" pitchFamily="34" charset="0"/>
              </a:rPr>
              <a:t>Write(X, A1)</a:t>
            </a:r>
          </a:p>
          <a:p>
            <a:pPr lvl="1">
              <a:buFontTx/>
              <a:buAutoNum type="arabicPeriod"/>
            </a:pPr>
            <a:r>
              <a:rPr lang="en-US" altLang="en-US" sz="2400">
                <a:latin typeface="Verdana" panose="020B0604030504040204" pitchFamily="34" charset="0"/>
              </a:rPr>
              <a:t>A2 &lt;- Read(Y)</a:t>
            </a:r>
          </a:p>
          <a:p>
            <a:pPr lvl="1">
              <a:buFontTx/>
              <a:buAutoNum type="arabicPeriod"/>
            </a:pPr>
            <a:r>
              <a:rPr lang="en-US" altLang="en-US" sz="2400">
                <a:latin typeface="Verdana" panose="020B0604030504040204" pitchFamily="34" charset="0"/>
              </a:rPr>
              <a:t>A2 &lt;- A2 + k</a:t>
            </a:r>
          </a:p>
          <a:p>
            <a:pPr lvl="1">
              <a:buFontTx/>
              <a:buAutoNum type="arabicPeriod"/>
            </a:pPr>
            <a:r>
              <a:rPr lang="en-US" altLang="en-US" sz="2400">
                <a:latin typeface="Verdana" panose="020B0604030504040204" pitchFamily="34" charset="0"/>
              </a:rPr>
              <a:t>Write(Y, A2)</a:t>
            </a:r>
          </a:p>
          <a:p>
            <a:endParaRPr lang="en-US" altLang="en-US" sz="2400">
              <a:latin typeface="Verdana" panose="020B0604030504040204" pitchFamily="34" charset="0"/>
            </a:endParaRPr>
          </a:p>
        </p:txBody>
      </p:sp>
      <p:sp>
        <p:nvSpPr>
          <p:cNvPr id="142342" name="Text Box 6">
            <a:extLst>
              <a:ext uri="{FF2B5EF4-FFF2-40B4-BE49-F238E27FC236}">
                <a16:creationId xmlns:a16="http://schemas.microsoft.com/office/drawing/2014/main" id="{A0FC689F-3E6C-4F00-B148-0D58E3CC3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5" y="15557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42343" name="Text Box 7">
            <a:extLst>
              <a:ext uri="{FF2B5EF4-FFF2-40B4-BE49-F238E27FC236}">
                <a16:creationId xmlns:a16="http://schemas.microsoft.com/office/drawing/2014/main" id="{C8857847-5067-4E70-99CC-7C83886E1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410200"/>
            <a:ext cx="1711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T1 (Transfer)</a:t>
            </a:r>
          </a:p>
        </p:txBody>
      </p:sp>
      <p:sp>
        <p:nvSpPr>
          <p:cNvPr id="142345" name="Text Box 9">
            <a:extLst>
              <a:ext uri="{FF2B5EF4-FFF2-40B4-BE49-F238E27FC236}">
                <a16:creationId xmlns:a16="http://schemas.microsoft.com/office/drawing/2014/main" id="{ED681A26-6D1F-4F1C-9DFB-E03896DB2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384425"/>
            <a:ext cx="32766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arabicPeriod"/>
            </a:pPr>
            <a:r>
              <a:rPr lang="en-US" altLang="en-US" sz="2400">
                <a:solidFill>
                  <a:srgbClr val="CC0000"/>
                </a:solidFill>
                <a:latin typeface="Verdana" panose="020B0604030504040204" pitchFamily="34" charset="0"/>
              </a:rPr>
              <a:t>S-lock(X)</a:t>
            </a:r>
          </a:p>
          <a:p>
            <a:pPr lvl="1">
              <a:buFontTx/>
              <a:buAutoNum type="arabicPeriod"/>
            </a:pPr>
            <a:r>
              <a:rPr lang="en-US" altLang="en-US" sz="2400">
                <a:latin typeface="Verdana" panose="020B0604030504040204" pitchFamily="34" charset="0"/>
              </a:rPr>
              <a:t>A1 &lt;- Read(X)</a:t>
            </a:r>
          </a:p>
          <a:p>
            <a:pPr lvl="1">
              <a:buFontTx/>
              <a:buAutoNum type="arabicPeriod"/>
            </a:pPr>
            <a:r>
              <a:rPr lang="en-US" altLang="en-US" sz="2400">
                <a:latin typeface="Verdana" panose="020B0604030504040204" pitchFamily="34" charset="0"/>
              </a:rPr>
              <a:t>A1 &lt;- A1 – k</a:t>
            </a:r>
          </a:p>
          <a:p>
            <a:pPr lvl="1">
              <a:buFontTx/>
              <a:buAutoNum type="arabicPeriod"/>
            </a:pPr>
            <a:r>
              <a:rPr lang="en-US" altLang="en-US" sz="2400">
                <a:solidFill>
                  <a:srgbClr val="CC0000"/>
                </a:solidFill>
                <a:latin typeface="Verdana" panose="020B0604030504040204" pitchFamily="34" charset="0"/>
              </a:rPr>
              <a:t>X-lock(X)</a:t>
            </a:r>
          </a:p>
          <a:p>
            <a:pPr lvl="1">
              <a:buFontTx/>
              <a:buAutoNum type="arabicPeriod"/>
            </a:pPr>
            <a:r>
              <a:rPr lang="en-US" altLang="en-US" sz="2400">
                <a:latin typeface="Verdana" panose="020B0604030504040204" pitchFamily="34" charset="0"/>
              </a:rPr>
              <a:t>Write(X, A1)</a:t>
            </a:r>
          </a:p>
          <a:p>
            <a:pPr lvl="1">
              <a:buFontTx/>
              <a:buAutoNum type="arabicPeriod"/>
            </a:pPr>
            <a:r>
              <a:rPr lang="en-US" altLang="en-US" sz="2400">
                <a:solidFill>
                  <a:srgbClr val="CC0000"/>
                </a:solidFill>
                <a:latin typeface="Verdana" panose="020B0604030504040204" pitchFamily="34" charset="0"/>
              </a:rPr>
              <a:t>X-lock(Y)</a:t>
            </a:r>
          </a:p>
          <a:p>
            <a:pPr lvl="1">
              <a:buFontTx/>
              <a:buAutoNum type="arabicPeriod"/>
            </a:pPr>
            <a:r>
              <a:rPr lang="en-US" altLang="en-US" sz="2400">
                <a:latin typeface="Verdana" panose="020B0604030504040204" pitchFamily="34" charset="0"/>
              </a:rPr>
              <a:t>A2 &lt;- Read(Y)</a:t>
            </a:r>
          </a:p>
          <a:p>
            <a:pPr lvl="1">
              <a:buFontTx/>
              <a:buAutoNum type="arabicPeriod"/>
            </a:pPr>
            <a:r>
              <a:rPr lang="en-US" altLang="en-US" sz="2400">
                <a:latin typeface="Verdana" panose="020B0604030504040204" pitchFamily="34" charset="0"/>
              </a:rPr>
              <a:t>A2 &lt;- A2 + k</a:t>
            </a:r>
          </a:p>
          <a:p>
            <a:pPr lvl="1">
              <a:buFontTx/>
              <a:buAutoNum type="arabicPeriod"/>
            </a:pPr>
            <a:r>
              <a:rPr lang="en-US" altLang="en-US" sz="2400">
                <a:latin typeface="Verdana" panose="020B0604030504040204" pitchFamily="34" charset="0"/>
              </a:rPr>
              <a:t>Write(Y, A2)</a:t>
            </a:r>
          </a:p>
          <a:p>
            <a:pPr lvl="1">
              <a:buFontTx/>
              <a:buAutoNum type="arabicPeriod"/>
            </a:pPr>
            <a:r>
              <a:rPr lang="en-US" altLang="en-US" sz="2400">
                <a:solidFill>
                  <a:srgbClr val="CC0000"/>
                </a:solidFill>
                <a:latin typeface="Verdana" panose="020B0604030504040204" pitchFamily="34" charset="0"/>
              </a:rPr>
              <a:t>Unlock(X)</a:t>
            </a:r>
          </a:p>
          <a:p>
            <a:pPr lvl="1">
              <a:buFontTx/>
              <a:buAutoNum type="arabicPeriod"/>
            </a:pPr>
            <a:r>
              <a:rPr lang="en-US" altLang="en-US" sz="2400">
                <a:solidFill>
                  <a:srgbClr val="CC0000"/>
                </a:solidFill>
                <a:latin typeface="Verdana" panose="020B0604030504040204" pitchFamily="34" charset="0"/>
              </a:rPr>
              <a:t>Unlock(Y)</a:t>
            </a:r>
          </a:p>
          <a:p>
            <a:endParaRPr lang="en-US" altLang="en-US" sz="2400">
              <a:solidFill>
                <a:srgbClr val="CC0000"/>
              </a:solidFill>
              <a:latin typeface="Verdana" panose="020B0604030504040204" pitchFamily="34" charset="0"/>
            </a:endParaRPr>
          </a:p>
        </p:txBody>
      </p:sp>
      <p:sp>
        <p:nvSpPr>
          <p:cNvPr id="142346" name="Line 10">
            <a:extLst>
              <a:ext uri="{FF2B5EF4-FFF2-40B4-BE49-F238E27FC236}">
                <a16:creationId xmlns:a16="http://schemas.microsoft.com/office/drawing/2014/main" id="{1F07BAF4-8435-4AD6-892B-CCF96022EC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962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082872B4-05F8-4F69-8814-7E534BBE0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Lock-based protocol -- example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5A3B509E-C5C1-42A9-A0CA-C095DAFCD4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500"/>
              <a:t>Notes from the previous example:</a:t>
            </a:r>
          </a:p>
          <a:p>
            <a:pPr lvl="1"/>
            <a:r>
              <a:rPr lang="en-US" altLang="en-US" sz="2100"/>
              <a:t>Locks must be obtained before read/write can begin</a:t>
            </a:r>
          </a:p>
          <a:p>
            <a:pPr lvl="1"/>
            <a:r>
              <a:rPr lang="en-US" altLang="en-US" sz="2100"/>
              <a:t>If a transaction want to read and write the same object, it can either</a:t>
            </a:r>
          </a:p>
          <a:p>
            <a:pPr lvl="2"/>
            <a:r>
              <a:rPr lang="en-US" altLang="en-US" sz="2000"/>
              <a:t>Obtain an X-lock before reading</a:t>
            </a:r>
          </a:p>
          <a:p>
            <a:pPr lvl="2"/>
            <a:r>
              <a:rPr lang="en-US" altLang="en-US" sz="2000"/>
              <a:t>Obtain an S-lock before reading, then obtain an X-lock before writing (it is not automatically granted)</a:t>
            </a:r>
          </a:p>
          <a:p>
            <a:pPr lvl="1"/>
            <a:r>
              <a:rPr lang="en-US" altLang="en-US" sz="2100"/>
              <a:t>A transaction does not have to release locks immediately after use</a:t>
            </a:r>
          </a:p>
          <a:p>
            <a:pPr lvl="2"/>
            <a:r>
              <a:rPr lang="en-US" altLang="en-US" sz="2000"/>
              <a:t>Good or bad?</a:t>
            </a:r>
          </a:p>
          <a:p>
            <a:pPr lvl="1"/>
            <a:endParaRPr lang="en-US" altLang="en-US" sz="2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1348D4B1-F05D-4574-AC07-BDDADBD916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Lock-based protocol -- example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9CB15C09-5ADB-460E-832C-30EAA8C81D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Example of schedule with locks</a:t>
            </a:r>
          </a:p>
          <a:p>
            <a:endParaRPr lang="en-US" altLang="en-US"/>
          </a:p>
        </p:txBody>
      </p:sp>
      <p:sp>
        <p:nvSpPr>
          <p:cNvPr id="144388" name="Text Box 4">
            <a:extLst>
              <a:ext uri="{FF2B5EF4-FFF2-40B4-BE49-F238E27FC236}">
                <a16:creationId xmlns:a16="http://schemas.microsoft.com/office/drawing/2014/main" id="{5D76BCFF-A0D1-429A-80A0-0A035812F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09800"/>
            <a:ext cx="3276600" cy="421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arabicPeriod"/>
            </a:pPr>
            <a:r>
              <a:rPr lang="en-US" altLang="en-US">
                <a:solidFill>
                  <a:srgbClr val="CC0000"/>
                </a:solidFill>
                <a:latin typeface="Verdana" panose="020B0604030504040204" pitchFamily="34" charset="0"/>
              </a:rPr>
              <a:t>S-lock(X)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Read(X)</a:t>
            </a:r>
          </a:p>
          <a:p>
            <a:pPr lvl="1">
              <a:buFontTx/>
              <a:buAutoNum type="arabicPeriod"/>
            </a:pPr>
            <a:r>
              <a:rPr lang="en-US" altLang="en-US">
                <a:solidFill>
                  <a:srgbClr val="CC0000"/>
                </a:solidFill>
                <a:latin typeface="Verdana" panose="020B0604030504040204" pitchFamily="34" charset="0"/>
              </a:rPr>
              <a:t>Unlock(X)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A1 – k</a:t>
            </a:r>
          </a:p>
          <a:p>
            <a:pPr lvl="1">
              <a:buFontTx/>
              <a:buAutoNum type="arabicPeriod"/>
            </a:pPr>
            <a:r>
              <a:rPr lang="en-US" altLang="en-US">
                <a:solidFill>
                  <a:srgbClr val="CC0000"/>
                </a:solidFill>
                <a:latin typeface="Verdana" panose="020B0604030504040204" pitchFamily="34" charset="0"/>
              </a:rPr>
              <a:t>X-lock(X)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Write(X, A1)</a:t>
            </a:r>
          </a:p>
          <a:p>
            <a:pPr lvl="1">
              <a:buFontTx/>
              <a:buAutoNum type="arabicPeriod"/>
            </a:pPr>
            <a:r>
              <a:rPr lang="en-US" altLang="en-US">
                <a:solidFill>
                  <a:srgbClr val="CC0000"/>
                </a:solidFill>
                <a:latin typeface="Verdana" panose="020B0604030504040204" pitchFamily="34" charset="0"/>
              </a:rPr>
              <a:t>Unlock(X)</a:t>
            </a:r>
          </a:p>
          <a:p>
            <a:pPr lvl="1">
              <a:buFontTx/>
              <a:buAutoNum type="arabicPeriod"/>
            </a:pPr>
            <a:r>
              <a:rPr lang="en-US" altLang="en-US">
                <a:solidFill>
                  <a:srgbClr val="CC0000"/>
                </a:solidFill>
                <a:latin typeface="Verdana" panose="020B0604030504040204" pitchFamily="34" charset="0"/>
              </a:rPr>
              <a:t>S-lock(Y)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Read(Y)</a:t>
            </a:r>
          </a:p>
          <a:p>
            <a:pPr lvl="1">
              <a:buFontTx/>
              <a:buAutoNum type="arabicPeriod"/>
            </a:pPr>
            <a:r>
              <a:rPr lang="en-US" altLang="en-US">
                <a:solidFill>
                  <a:srgbClr val="CC0000"/>
                </a:solidFill>
                <a:latin typeface="Verdana" panose="020B0604030504040204" pitchFamily="34" charset="0"/>
              </a:rPr>
              <a:t>Unlock(Y)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A2 + k</a:t>
            </a:r>
          </a:p>
          <a:p>
            <a:pPr lvl="1">
              <a:buFontTx/>
              <a:buAutoNum type="arabicPeriod"/>
            </a:pPr>
            <a:r>
              <a:rPr lang="en-US" altLang="en-US">
                <a:solidFill>
                  <a:srgbClr val="CC0000"/>
                </a:solidFill>
                <a:latin typeface="Verdana" panose="020B0604030504040204" pitchFamily="34" charset="0"/>
              </a:rPr>
              <a:t>X-lock(Y)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Write(Y, A2)</a:t>
            </a:r>
          </a:p>
          <a:p>
            <a:pPr lvl="1">
              <a:buFontTx/>
              <a:buAutoNum type="arabicPeriod"/>
            </a:pPr>
            <a:r>
              <a:rPr lang="en-US" altLang="en-US">
                <a:solidFill>
                  <a:srgbClr val="CC0000"/>
                </a:solidFill>
                <a:latin typeface="Verdana" panose="020B0604030504040204" pitchFamily="34" charset="0"/>
              </a:rPr>
              <a:t>Unlock(Y)</a:t>
            </a:r>
          </a:p>
          <a:p>
            <a:endParaRPr lang="en-US" altLang="en-US">
              <a:solidFill>
                <a:srgbClr val="CC0000"/>
              </a:solidFill>
              <a:latin typeface="Verdana" panose="020B0604030504040204" pitchFamily="34" charset="0"/>
            </a:endParaRPr>
          </a:p>
        </p:txBody>
      </p:sp>
      <p:sp>
        <p:nvSpPr>
          <p:cNvPr id="144389" name="Text Box 5">
            <a:extLst>
              <a:ext uri="{FF2B5EF4-FFF2-40B4-BE49-F238E27FC236}">
                <a16:creationId xmlns:a16="http://schemas.microsoft.com/office/drawing/2014/main" id="{355EDD8C-266E-47B0-8F7E-2D361A862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209800"/>
            <a:ext cx="3733800" cy="421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arabicPeriod"/>
            </a:pPr>
            <a:r>
              <a:rPr lang="en-US" altLang="en-US">
                <a:solidFill>
                  <a:srgbClr val="CC0000"/>
                </a:solidFill>
                <a:latin typeface="Verdana" panose="020B0604030504040204" pitchFamily="34" charset="0"/>
              </a:rPr>
              <a:t>S-lock(X)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Read(X)</a:t>
            </a:r>
          </a:p>
          <a:p>
            <a:pPr lvl="1">
              <a:buFontTx/>
              <a:buAutoNum type="arabicPeriod"/>
            </a:pPr>
            <a:r>
              <a:rPr lang="en-US" altLang="en-US">
                <a:solidFill>
                  <a:srgbClr val="CC0000"/>
                </a:solidFill>
                <a:latin typeface="Verdana" panose="020B0604030504040204" pitchFamily="34" charset="0"/>
              </a:rPr>
              <a:t>Unlock(X)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A1* 1.01</a:t>
            </a:r>
          </a:p>
          <a:p>
            <a:pPr lvl="1">
              <a:buFontTx/>
              <a:buAutoNum type="arabicPeriod"/>
            </a:pPr>
            <a:r>
              <a:rPr lang="en-US" altLang="en-US">
                <a:solidFill>
                  <a:srgbClr val="CC0000"/>
                </a:solidFill>
                <a:latin typeface="Verdana" panose="020B0604030504040204" pitchFamily="34" charset="0"/>
              </a:rPr>
              <a:t>X-lock(X)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Write(X, A1)</a:t>
            </a:r>
          </a:p>
          <a:p>
            <a:pPr lvl="1">
              <a:buFontTx/>
              <a:buAutoNum type="arabicPeriod"/>
            </a:pPr>
            <a:r>
              <a:rPr lang="en-US" altLang="en-US">
                <a:solidFill>
                  <a:srgbClr val="CC0000"/>
                </a:solidFill>
                <a:latin typeface="Verdana" panose="020B0604030504040204" pitchFamily="34" charset="0"/>
              </a:rPr>
              <a:t>Unlock(X)</a:t>
            </a:r>
          </a:p>
          <a:p>
            <a:pPr lvl="1">
              <a:buFontTx/>
              <a:buAutoNum type="arabicPeriod"/>
            </a:pPr>
            <a:r>
              <a:rPr lang="en-US" altLang="en-US">
                <a:solidFill>
                  <a:srgbClr val="CC0000"/>
                </a:solidFill>
                <a:latin typeface="Verdana" panose="020B0604030504040204" pitchFamily="34" charset="0"/>
              </a:rPr>
              <a:t>S-lock(Y)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Read(Y)</a:t>
            </a:r>
          </a:p>
          <a:p>
            <a:pPr lvl="1">
              <a:buFontTx/>
              <a:buAutoNum type="arabicPeriod"/>
            </a:pPr>
            <a:r>
              <a:rPr lang="en-US" altLang="en-US">
                <a:solidFill>
                  <a:srgbClr val="CC0000"/>
                </a:solidFill>
                <a:latin typeface="Verdana" panose="020B0604030504040204" pitchFamily="34" charset="0"/>
              </a:rPr>
              <a:t>Unlock(Y)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A2 * 1.01</a:t>
            </a:r>
          </a:p>
          <a:p>
            <a:pPr lvl="1">
              <a:buFontTx/>
              <a:buAutoNum type="arabicPeriod"/>
            </a:pPr>
            <a:r>
              <a:rPr lang="en-US" altLang="en-US">
                <a:solidFill>
                  <a:srgbClr val="CC0000"/>
                </a:solidFill>
                <a:latin typeface="Verdana" panose="020B0604030504040204" pitchFamily="34" charset="0"/>
              </a:rPr>
              <a:t>X-lock(Y)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Write(Y, A2)</a:t>
            </a:r>
          </a:p>
          <a:p>
            <a:pPr lvl="1">
              <a:buFontTx/>
              <a:buAutoNum type="arabicPeriod"/>
            </a:pPr>
            <a:r>
              <a:rPr lang="en-US" altLang="en-US">
                <a:solidFill>
                  <a:srgbClr val="CC0000"/>
                </a:solidFill>
                <a:latin typeface="Verdana" panose="020B0604030504040204" pitchFamily="34" charset="0"/>
              </a:rPr>
              <a:t>Unlock(Y)</a:t>
            </a:r>
          </a:p>
          <a:p>
            <a:endParaRPr lang="en-US" altLang="en-US">
              <a:solidFill>
                <a:srgbClr val="CC0000"/>
              </a:solidFill>
              <a:latin typeface="Verdana" panose="020B0604030504040204" pitchFamily="34" charset="0"/>
            </a:endParaRPr>
          </a:p>
        </p:txBody>
      </p:sp>
      <p:sp>
        <p:nvSpPr>
          <p:cNvPr id="144390" name="Text Box 6">
            <a:extLst>
              <a:ext uri="{FF2B5EF4-FFF2-40B4-BE49-F238E27FC236}">
                <a16:creationId xmlns:a16="http://schemas.microsoft.com/office/drawing/2014/main" id="{6B0F771D-D310-42AF-88C2-92FFB29DF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6280150"/>
            <a:ext cx="471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T1</a:t>
            </a:r>
          </a:p>
        </p:txBody>
      </p:sp>
      <p:sp>
        <p:nvSpPr>
          <p:cNvPr id="144391" name="Text Box 7">
            <a:extLst>
              <a:ext uri="{FF2B5EF4-FFF2-40B4-BE49-F238E27FC236}">
                <a16:creationId xmlns:a16="http://schemas.microsoft.com/office/drawing/2014/main" id="{B8895A66-EEDE-4693-A74F-7AF204BEF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6203950"/>
            <a:ext cx="471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645A3657-11C7-44B3-B396-A62F969AA3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Lock-based protocol -- example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515D3B59-D157-4BEA-A523-7254648A7F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Example of schedule with locks</a:t>
            </a:r>
          </a:p>
          <a:p>
            <a:endParaRPr lang="en-US" altLang="en-US"/>
          </a:p>
        </p:txBody>
      </p:sp>
      <p:sp>
        <p:nvSpPr>
          <p:cNvPr id="145412" name="Text Box 4">
            <a:extLst>
              <a:ext uri="{FF2B5EF4-FFF2-40B4-BE49-F238E27FC236}">
                <a16:creationId xmlns:a16="http://schemas.microsoft.com/office/drawing/2014/main" id="{784F5BA7-C8DD-4831-BE9C-44D78CAFF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09800"/>
            <a:ext cx="32766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arabicPeriod"/>
            </a:pPr>
            <a:r>
              <a:rPr lang="en-US" altLang="en-US">
                <a:solidFill>
                  <a:srgbClr val="CC0000"/>
                </a:solidFill>
                <a:latin typeface="Verdana" panose="020B0604030504040204" pitchFamily="34" charset="0"/>
              </a:rPr>
              <a:t>S-lock(X)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Read(X)</a:t>
            </a:r>
          </a:p>
          <a:p>
            <a:pPr lvl="1">
              <a:buFontTx/>
              <a:buAutoNum type="arabicPeriod"/>
            </a:pPr>
            <a:endParaRPr lang="en-US" altLang="en-US">
              <a:solidFill>
                <a:srgbClr val="CC0000"/>
              </a:solidFill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r>
              <a:rPr lang="en-US" altLang="en-US">
                <a:solidFill>
                  <a:srgbClr val="CC0000"/>
                </a:solidFill>
                <a:latin typeface="Verdana" panose="020B0604030504040204" pitchFamily="34" charset="0"/>
              </a:rPr>
              <a:t>Unlock(X)</a:t>
            </a: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A1 – k</a:t>
            </a:r>
          </a:p>
          <a:p>
            <a:pPr lvl="1">
              <a:buFontTx/>
              <a:buAutoNum type="arabicPeriod"/>
            </a:pPr>
            <a:r>
              <a:rPr lang="en-US" altLang="en-US">
                <a:solidFill>
                  <a:srgbClr val="CC0000"/>
                </a:solidFill>
                <a:latin typeface="Verdana" panose="020B0604030504040204" pitchFamily="34" charset="0"/>
              </a:rPr>
              <a:t>X-lock(X)</a:t>
            </a: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 startAt="5"/>
            </a:pPr>
            <a:r>
              <a:rPr lang="en-US" altLang="en-US">
                <a:solidFill>
                  <a:srgbClr val="CC0000"/>
                </a:solidFill>
                <a:latin typeface="Verdana" panose="020B0604030504040204" pitchFamily="34" charset="0"/>
              </a:rPr>
              <a:t>X-lock(X)</a:t>
            </a:r>
          </a:p>
          <a:p>
            <a:pPr lvl="1">
              <a:buFontTx/>
              <a:buAutoNum type="arabicPeriod" startAt="5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 startAt="5"/>
            </a:pPr>
            <a:r>
              <a:rPr lang="en-US" altLang="en-US">
                <a:latin typeface="Verdana" panose="020B0604030504040204" pitchFamily="34" charset="0"/>
              </a:rPr>
              <a:t>Write(X, A1)</a:t>
            </a:r>
          </a:p>
          <a:p>
            <a:pPr lvl="1">
              <a:buFontTx/>
              <a:buAutoNum type="arabicPeriod" startAt="5"/>
            </a:pPr>
            <a:r>
              <a:rPr lang="en-US" altLang="en-US">
                <a:solidFill>
                  <a:srgbClr val="CC0000"/>
                </a:solidFill>
                <a:latin typeface="Verdana" panose="020B0604030504040204" pitchFamily="34" charset="0"/>
              </a:rPr>
              <a:t>Unlock(X)</a:t>
            </a:r>
          </a:p>
          <a:p>
            <a:pPr lvl="1">
              <a:buFontTx/>
              <a:buAutoNum type="arabicPeriod" startAt="5"/>
            </a:pPr>
            <a:r>
              <a:rPr lang="en-US" altLang="en-US">
                <a:solidFill>
                  <a:srgbClr val="CC0000"/>
                </a:solidFill>
                <a:latin typeface="Verdana" panose="020B0604030504040204" pitchFamily="34" charset="0"/>
              </a:rPr>
              <a:t>….</a:t>
            </a:r>
          </a:p>
        </p:txBody>
      </p:sp>
      <p:sp>
        <p:nvSpPr>
          <p:cNvPr id="145413" name="Text Box 5">
            <a:extLst>
              <a:ext uri="{FF2B5EF4-FFF2-40B4-BE49-F238E27FC236}">
                <a16:creationId xmlns:a16="http://schemas.microsoft.com/office/drawing/2014/main" id="{2AADF98A-7093-4957-B2E5-1206384A6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209800"/>
            <a:ext cx="3733800" cy="421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arabicPeriod"/>
            </a:pPr>
            <a:endParaRPr lang="en-US" altLang="en-US">
              <a:solidFill>
                <a:srgbClr val="CC0000"/>
              </a:solidFill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solidFill>
                <a:srgbClr val="CC0000"/>
              </a:solidFill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r>
              <a:rPr lang="en-US" altLang="en-US">
                <a:solidFill>
                  <a:srgbClr val="CC0000"/>
                </a:solidFill>
                <a:latin typeface="Verdana" panose="020B0604030504040204" pitchFamily="34" charset="0"/>
              </a:rPr>
              <a:t>S-lock(X)</a:t>
            </a: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Read(X)</a:t>
            </a:r>
          </a:p>
          <a:p>
            <a:pPr lvl="1">
              <a:buFontTx/>
              <a:buAutoNum type="arabicPeriod"/>
            </a:pPr>
            <a:endParaRPr lang="en-US" altLang="en-US">
              <a:solidFill>
                <a:srgbClr val="CC0000"/>
              </a:solidFill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solidFill>
                <a:srgbClr val="CC0000"/>
              </a:solidFill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r>
              <a:rPr lang="en-US" altLang="en-US">
                <a:solidFill>
                  <a:srgbClr val="CC0000"/>
                </a:solidFill>
                <a:latin typeface="Verdana" panose="020B0604030504040204" pitchFamily="34" charset="0"/>
              </a:rPr>
              <a:t>Unlock(X)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A1* 1.01</a:t>
            </a: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r>
              <a:rPr lang="en-US" altLang="en-US">
                <a:solidFill>
                  <a:srgbClr val="CC0000"/>
                </a:solidFill>
                <a:latin typeface="Verdana" panose="020B0604030504040204" pitchFamily="34" charset="0"/>
              </a:rPr>
              <a:t>X-lock(X)</a:t>
            </a: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 startAt="5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 startAt="5"/>
            </a:pPr>
            <a:r>
              <a:rPr lang="en-US" altLang="en-US">
                <a:solidFill>
                  <a:srgbClr val="CC0000"/>
                </a:solidFill>
                <a:latin typeface="Verdana" panose="020B0604030504040204" pitchFamily="34" charset="0"/>
              </a:rPr>
              <a:t>X-lock(X)</a:t>
            </a:r>
          </a:p>
          <a:p>
            <a:pPr lvl="1">
              <a:buFontTx/>
              <a:buAutoNum type="arabicPeriod" startAt="5"/>
            </a:pPr>
            <a:endParaRPr lang="en-US" altLang="en-US">
              <a:solidFill>
                <a:srgbClr val="CC0000"/>
              </a:solidFill>
              <a:latin typeface="Verdana" panose="020B0604030504040204" pitchFamily="34" charset="0"/>
            </a:endParaRPr>
          </a:p>
        </p:txBody>
      </p:sp>
      <p:sp>
        <p:nvSpPr>
          <p:cNvPr id="145414" name="Text Box 6">
            <a:extLst>
              <a:ext uri="{FF2B5EF4-FFF2-40B4-BE49-F238E27FC236}">
                <a16:creationId xmlns:a16="http://schemas.microsoft.com/office/drawing/2014/main" id="{5494DED0-A08A-4C42-B785-BBF99262E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6280150"/>
            <a:ext cx="471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T1</a:t>
            </a:r>
          </a:p>
        </p:txBody>
      </p:sp>
      <p:sp>
        <p:nvSpPr>
          <p:cNvPr id="145415" name="Text Box 7">
            <a:extLst>
              <a:ext uri="{FF2B5EF4-FFF2-40B4-BE49-F238E27FC236}">
                <a16:creationId xmlns:a16="http://schemas.microsoft.com/office/drawing/2014/main" id="{BB0DB299-D51E-4D78-A9DC-FF172CB33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6203950"/>
            <a:ext cx="471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T2</a:t>
            </a:r>
          </a:p>
        </p:txBody>
      </p:sp>
      <p:sp>
        <p:nvSpPr>
          <p:cNvPr id="145420" name="Text Box 12">
            <a:extLst>
              <a:ext uri="{FF2B5EF4-FFF2-40B4-BE49-F238E27FC236}">
                <a16:creationId xmlns:a16="http://schemas.microsoft.com/office/drawing/2014/main" id="{330641ED-A642-4366-8028-A3D90750A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84600"/>
            <a:ext cx="931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i="1"/>
              <a:t>T1 waits</a:t>
            </a:r>
          </a:p>
        </p:txBody>
      </p:sp>
      <p:sp>
        <p:nvSpPr>
          <p:cNvPr id="145421" name="Line 13">
            <a:extLst>
              <a:ext uri="{FF2B5EF4-FFF2-40B4-BE49-F238E27FC236}">
                <a16:creationId xmlns:a16="http://schemas.microsoft.com/office/drawing/2014/main" id="{BB18B945-AF67-4A4B-A758-1FFC5F0AA3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9624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2" name="Text Box 14">
            <a:extLst>
              <a:ext uri="{FF2B5EF4-FFF2-40B4-BE49-F238E27FC236}">
                <a16:creationId xmlns:a16="http://schemas.microsoft.com/office/drawing/2014/main" id="{25AA6C3C-288B-4966-8CCC-318EBC750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318000"/>
            <a:ext cx="1665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i="1"/>
              <a:t>T1 can go ahead</a:t>
            </a:r>
          </a:p>
        </p:txBody>
      </p:sp>
      <p:sp>
        <p:nvSpPr>
          <p:cNvPr id="145423" name="Line 15">
            <a:extLst>
              <a:ext uri="{FF2B5EF4-FFF2-40B4-BE49-F238E27FC236}">
                <a16:creationId xmlns:a16="http://schemas.microsoft.com/office/drawing/2014/main" id="{3D6D4070-AE6D-4839-A776-147DA4C89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4196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4" name="Text Box 16">
            <a:extLst>
              <a:ext uri="{FF2B5EF4-FFF2-40B4-BE49-F238E27FC236}">
                <a16:creationId xmlns:a16="http://schemas.microsoft.com/office/drawing/2014/main" id="{D93189DB-866A-42C9-85D3-23FFA3EED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0" y="2590800"/>
            <a:ext cx="165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i="1"/>
              <a:t>No wait: S-locks</a:t>
            </a:r>
          </a:p>
        </p:txBody>
      </p:sp>
      <p:sp>
        <p:nvSpPr>
          <p:cNvPr id="145425" name="Line 17">
            <a:extLst>
              <a:ext uri="{FF2B5EF4-FFF2-40B4-BE49-F238E27FC236}">
                <a16:creationId xmlns:a16="http://schemas.microsoft.com/office/drawing/2014/main" id="{91B9E2A2-8A0A-45F6-BA4C-425E77C1AE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26670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6" name="Text Box 18">
            <a:extLst>
              <a:ext uri="{FF2B5EF4-FFF2-40B4-BE49-F238E27FC236}">
                <a16:creationId xmlns:a16="http://schemas.microsoft.com/office/drawing/2014/main" id="{F40F0F67-F251-44FC-A977-AEABB91A2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2138" y="4953000"/>
            <a:ext cx="931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i="1"/>
              <a:t>T2 waits</a:t>
            </a:r>
          </a:p>
        </p:txBody>
      </p:sp>
      <p:sp>
        <p:nvSpPr>
          <p:cNvPr id="145427" name="Text Box 19">
            <a:extLst>
              <a:ext uri="{FF2B5EF4-FFF2-40B4-BE49-F238E27FC236}">
                <a16:creationId xmlns:a16="http://schemas.microsoft.com/office/drawing/2014/main" id="{700B241C-C25C-4972-8F97-6D423D8B7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638800"/>
            <a:ext cx="1665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i="1"/>
              <a:t>T2 can go ahead</a:t>
            </a:r>
          </a:p>
        </p:txBody>
      </p:sp>
      <p:sp>
        <p:nvSpPr>
          <p:cNvPr id="145428" name="Line 20">
            <a:extLst>
              <a:ext uri="{FF2B5EF4-FFF2-40B4-BE49-F238E27FC236}">
                <a16:creationId xmlns:a16="http://schemas.microsoft.com/office/drawing/2014/main" id="{332A38F1-6ECF-441F-B7A7-86C322CD7F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5029200"/>
            <a:ext cx="1219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9" name="Line 21">
            <a:extLst>
              <a:ext uri="{FF2B5EF4-FFF2-40B4-BE49-F238E27FC236}">
                <a16:creationId xmlns:a16="http://schemas.microsoft.com/office/drawing/2014/main" id="{42858071-62BE-4EDA-890B-F6AC96984A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57912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  <p:bldP spid="145412" grpId="0"/>
      <p:bldP spid="145413" grpId="0"/>
      <p:bldP spid="145414" grpId="0"/>
      <p:bldP spid="145415" grpId="0"/>
      <p:bldP spid="145420" grpId="0"/>
      <p:bldP spid="145422" grpId="0"/>
      <p:bldP spid="145424" grpId="0"/>
      <p:bldP spid="145426" grpId="0"/>
      <p:bldP spid="1454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2B2E4D72-B72D-44DA-881A-FB921311CB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Lock based protocols -- questions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839C720F-848C-481B-A73F-EE50D6EF72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Does having locks this way guarantee conflict serializability?</a:t>
            </a:r>
          </a:p>
          <a:p>
            <a:r>
              <a:rPr lang="en-US" altLang="en-US"/>
              <a:t>Is there any other requirements in the order/manner of accquiring/releasing locks?</a:t>
            </a:r>
          </a:p>
          <a:p>
            <a:r>
              <a:rPr lang="en-US" altLang="en-US"/>
              <a:t>Does it matter when to acquire locks?</a:t>
            </a:r>
          </a:p>
          <a:p>
            <a:r>
              <a:rPr lang="en-US" altLang="en-US"/>
              <a:t>Does it matter when to release locks?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28868E91-422D-4D32-B6FC-884117F904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Lock based protocols – need for a protocol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2398C389-2917-47FF-B313-F91D866AC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Suppose we request a lock immediately before reading/writing</a:t>
            </a:r>
          </a:p>
          <a:p>
            <a:r>
              <a:rPr lang="en-US" altLang="en-US"/>
              <a:t>We release a lock immediately after each read/write</a:t>
            </a:r>
          </a:p>
          <a:p>
            <a:r>
              <a:rPr lang="en-US" altLang="en-US"/>
              <a:t>Does it guarantee serializability?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8CABE76F-D740-436A-899B-E665154543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Lock based protocol – need for a protocol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B627744D-741B-44CF-BBEA-8326FA8898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But with the following schedule</a:t>
            </a:r>
          </a:p>
        </p:txBody>
      </p:sp>
      <p:sp>
        <p:nvSpPr>
          <p:cNvPr id="148484" name="Text Box 4">
            <a:extLst>
              <a:ext uri="{FF2B5EF4-FFF2-40B4-BE49-F238E27FC236}">
                <a16:creationId xmlns:a16="http://schemas.microsoft.com/office/drawing/2014/main" id="{F30C0E2C-95EC-46D7-9218-13087E736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23177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48485" name="Text Box 5">
            <a:extLst>
              <a:ext uri="{FF2B5EF4-FFF2-40B4-BE49-F238E27FC236}">
                <a16:creationId xmlns:a16="http://schemas.microsoft.com/office/drawing/2014/main" id="{FD2BBA05-A741-46B8-AB07-E01BAF630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209800"/>
            <a:ext cx="3276600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Read(X)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A1 – k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Write(X, A1)</a:t>
            </a: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Read(Y)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A2 + k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Write(Y, A2)</a:t>
            </a:r>
          </a:p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148486" name="Text Box 6">
            <a:extLst>
              <a:ext uri="{FF2B5EF4-FFF2-40B4-BE49-F238E27FC236}">
                <a16:creationId xmlns:a16="http://schemas.microsoft.com/office/drawing/2014/main" id="{97AD2722-F9D8-4613-83D4-13D494D91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048000"/>
            <a:ext cx="32766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Read(X)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A1* 1.01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Write(X, A1)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Read(Y)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A2 * 1.01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Write(Y, A2)</a:t>
            </a:r>
          </a:p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148487" name="Text Box 7">
            <a:extLst>
              <a:ext uri="{FF2B5EF4-FFF2-40B4-BE49-F238E27FC236}">
                <a16:creationId xmlns:a16="http://schemas.microsoft.com/office/drawing/2014/main" id="{5DFA0E99-E085-4ACF-B852-E032B2FD0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791200"/>
            <a:ext cx="725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 : 100 -&gt; 50 -&gt; 50.5; Y : 200 -&gt; 202 -&gt; 252; X+Y = 302.5</a:t>
            </a:r>
          </a:p>
        </p:txBody>
      </p:sp>
      <p:sp>
        <p:nvSpPr>
          <p:cNvPr id="148488" name="Text Box 8">
            <a:extLst>
              <a:ext uri="{FF2B5EF4-FFF2-40B4-BE49-F238E27FC236}">
                <a16:creationId xmlns:a16="http://schemas.microsoft.com/office/drawing/2014/main" id="{13AAF3F1-DA79-48D2-8D58-2A90AD13A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172200"/>
            <a:ext cx="3008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Not conflict serializable.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95761B2E-DACF-4537-AEA5-EAB2471316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Lock based protocol – need for a protocol</a:t>
            </a:r>
          </a:p>
        </p:txBody>
      </p:sp>
      <p:sp>
        <p:nvSpPr>
          <p:cNvPr id="149508" name="Text Box 4">
            <a:extLst>
              <a:ext uri="{FF2B5EF4-FFF2-40B4-BE49-F238E27FC236}">
                <a16:creationId xmlns:a16="http://schemas.microsoft.com/office/drawing/2014/main" id="{DAFB25B7-8B4D-429B-A6C0-49D1430DC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23177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49509" name="Text Box 5">
            <a:extLst>
              <a:ext uri="{FF2B5EF4-FFF2-40B4-BE49-F238E27FC236}">
                <a16:creationId xmlns:a16="http://schemas.microsoft.com/office/drawing/2014/main" id="{5A6FD432-7EE9-41C1-B8FD-1743CEF42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600200"/>
            <a:ext cx="32766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25000"/>
              </a:lnSpc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Read(X)</a:t>
            </a:r>
          </a:p>
          <a:p>
            <a:pPr lvl="1">
              <a:lnSpc>
                <a:spcPct val="125000"/>
              </a:lnSpc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A1 – k</a:t>
            </a:r>
          </a:p>
          <a:p>
            <a:pPr lvl="1">
              <a:lnSpc>
                <a:spcPct val="125000"/>
              </a:lnSpc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Write(X, A1)</a:t>
            </a:r>
          </a:p>
          <a:p>
            <a:pPr lvl="1">
              <a:lnSpc>
                <a:spcPct val="125000"/>
              </a:lnSpc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lnSpc>
                <a:spcPct val="125000"/>
              </a:lnSpc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lnSpc>
                <a:spcPct val="125000"/>
              </a:lnSpc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lnSpc>
                <a:spcPct val="125000"/>
              </a:lnSpc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lnSpc>
                <a:spcPct val="125000"/>
              </a:lnSpc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lnSpc>
                <a:spcPct val="125000"/>
              </a:lnSpc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lnSpc>
                <a:spcPct val="125000"/>
              </a:lnSpc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lnSpc>
                <a:spcPct val="125000"/>
              </a:lnSpc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Read(Y)</a:t>
            </a:r>
          </a:p>
          <a:p>
            <a:pPr lvl="1">
              <a:lnSpc>
                <a:spcPct val="125000"/>
              </a:lnSpc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A2 + k</a:t>
            </a:r>
          </a:p>
          <a:p>
            <a:pPr lvl="1">
              <a:lnSpc>
                <a:spcPct val="125000"/>
              </a:lnSpc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Write(Y, A2)</a:t>
            </a:r>
          </a:p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149510" name="Text Box 6">
            <a:extLst>
              <a:ext uri="{FF2B5EF4-FFF2-40B4-BE49-F238E27FC236}">
                <a16:creationId xmlns:a16="http://schemas.microsoft.com/office/drawing/2014/main" id="{1058A7E5-0E07-406F-8D80-A958DD0EB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743200"/>
            <a:ext cx="3276600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25000"/>
              </a:lnSpc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Read(X)</a:t>
            </a:r>
          </a:p>
          <a:p>
            <a:pPr lvl="1">
              <a:lnSpc>
                <a:spcPct val="125000"/>
              </a:lnSpc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A1* 1.01</a:t>
            </a:r>
          </a:p>
          <a:p>
            <a:pPr lvl="1">
              <a:lnSpc>
                <a:spcPct val="125000"/>
              </a:lnSpc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Write(X, A1)</a:t>
            </a:r>
          </a:p>
          <a:p>
            <a:pPr lvl="1">
              <a:lnSpc>
                <a:spcPct val="125000"/>
              </a:lnSpc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Read(Y)</a:t>
            </a:r>
          </a:p>
          <a:p>
            <a:pPr lvl="1">
              <a:lnSpc>
                <a:spcPct val="125000"/>
              </a:lnSpc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A2 * 1.01</a:t>
            </a:r>
          </a:p>
          <a:p>
            <a:pPr lvl="1">
              <a:lnSpc>
                <a:spcPct val="125000"/>
              </a:lnSpc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Write(Y, A2)</a:t>
            </a:r>
          </a:p>
          <a:p>
            <a:pPr>
              <a:lnSpc>
                <a:spcPct val="125000"/>
              </a:lnSpc>
            </a:pPr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149512" name="Text Box 8">
            <a:extLst>
              <a:ext uri="{FF2B5EF4-FFF2-40B4-BE49-F238E27FC236}">
                <a16:creationId xmlns:a16="http://schemas.microsoft.com/office/drawing/2014/main" id="{57771BF2-9314-45D8-BC6A-0E2BE3D55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172200"/>
            <a:ext cx="3008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Not conflict serializable. </a:t>
            </a:r>
          </a:p>
        </p:txBody>
      </p:sp>
      <p:sp>
        <p:nvSpPr>
          <p:cNvPr id="149513" name="Text Box 9">
            <a:extLst>
              <a:ext uri="{FF2B5EF4-FFF2-40B4-BE49-F238E27FC236}">
                <a16:creationId xmlns:a16="http://schemas.microsoft.com/office/drawing/2014/main" id="{3342CF25-A337-4F6E-A642-7DB3F9047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447800"/>
            <a:ext cx="1087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rgbClr val="CC0000"/>
                </a:solidFill>
              </a:rPr>
              <a:t>S-lock (X)</a:t>
            </a:r>
          </a:p>
        </p:txBody>
      </p:sp>
      <p:sp>
        <p:nvSpPr>
          <p:cNvPr id="149514" name="Text Box 10">
            <a:extLst>
              <a:ext uri="{FF2B5EF4-FFF2-40B4-BE49-F238E27FC236}">
                <a16:creationId xmlns:a16="http://schemas.microsoft.com/office/drawing/2014/main" id="{7A0D8896-59A4-453B-8BAA-0AF894103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667000"/>
            <a:ext cx="1087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rgbClr val="CC0000"/>
                </a:solidFill>
              </a:rPr>
              <a:t>S-lock (X)</a:t>
            </a:r>
          </a:p>
        </p:txBody>
      </p:sp>
      <p:sp>
        <p:nvSpPr>
          <p:cNvPr id="149515" name="Text Box 11">
            <a:extLst>
              <a:ext uri="{FF2B5EF4-FFF2-40B4-BE49-F238E27FC236}">
                <a16:creationId xmlns:a16="http://schemas.microsoft.com/office/drawing/2014/main" id="{6F00E1BB-CC7C-42A8-88E6-E96A5165F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828800"/>
            <a:ext cx="1065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rgbClr val="CC0000"/>
                </a:solidFill>
              </a:rPr>
              <a:t>Unlock(X)</a:t>
            </a:r>
          </a:p>
        </p:txBody>
      </p:sp>
      <p:sp>
        <p:nvSpPr>
          <p:cNvPr id="149516" name="Text Box 12">
            <a:extLst>
              <a:ext uri="{FF2B5EF4-FFF2-40B4-BE49-F238E27FC236}">
                <a16:creationId xmlns:a16="http://schemas.microsoft.com/office/drawing/2014/main" id="{71A532D4-33FF-4F19-AE3D-B37E9E52E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514600"/>
            <a:ext cx="1065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solidFill>
                  <a:srgbClr val="CC0000"/>
                </a:solidFill>
              </a:rPr>
              <a:t>Unlock(X)</a:t>
            </a:r>
          </a:p>
        </p:txBody>
      </p:sp>
      <p:sp>
        <p:nvSpPr>
          <p:cNvPr id="149517" name="Text Box 13">
            <a:extLst>
              <a:ext uri="{FF2B5EF4-FFF2-40B4-BE49-F238E27FC236}">
                <a16:creationId xmlns:a16="http://schemas.microsoft.com/office/drawing/2014/main" id="{622C7FAE-DE6D-4937-B8E3-C4962E38B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971800"/>
            <a:ext cx="1065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rgbClr val="CC0000"/>
                </a:solidFill>
              </a:rPr>
              <a:t>Unlock(X)</a:t>
            </a:r>
          </a:p>
        </p:txBody>
      </p:sp>
      <p:sp>
        <p:nvSpPr>
          <p:cNvPr id="149518" name="Text Box 14">
            <a:extLst>
              <a:ext uri="{FF2B5EF4-FFF2-40B4-BE49-F238E27FC236}">
                <a16:creationId xmlns:a16="http://schemas.microsoft.com/office/drawing/2014/main" id="{2D974E3A-8723-49FD-9FD6-D3CB9FDBA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657600"/>
            <a:ext cx="1939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rgbClr val="CC0000"/>
                </a:solidFill>
              </a:rPr>
              <a:t>Unlock(X), Slock(Y)</a:t>
            </a:r>
          </a:p>
        </p:txBody>
      </p:sp>
      <p:sp>
        <p:nvSpPr>
          <p:cNvPr id="149519" name="Text Box 15">
            <a:extLst>
              <a:ext uri="{FF2B5EF4-FFF2-40B4-BE49-F238E27FC236}">
                <a16:creationId xmlns:a16="http://schemas.microsoft.com/office/drawing/2014/main" id="{BDD22152-D8D9-4D38-8D7A-C2221A298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209800"/>
            <a:ext cx="1087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rgbClr val="CC0000"/>
                </a:solidFill>
              </a:rPr>
              <a:t>X-lock (X)</a:t>
            </a:r>
          </a:p>
        </p:txBody>
      </p:sp>
      <p:sp>
        <p:nvSpPr>
          <p:cNvPr id="149520" name="Text Box 16">
            <a:extLst>
              <a:ext uri="{FF2B5EF4-FFF2-40B4-BE49-F238E27FC236}">
                <a16:creationId xmlns:a16="http://schemas.microsoft.com/office/drawing/2014/main" id="{7664E26F-6C9D-4931-8314-BEC2EA787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419600"/>
            <a:ext cx="1074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rgbClr val="CC0000"/>
                </a:solidFill>
              </a:rPr>
              <a:t>X-lock (Y)</a:t>
            </a:r>
          </a:p>
        </p:txBody>
      </p:sp>
      <p:sp>
        <p:nvSpPr>
          <p:cNvPr id="149521" name="Text Box 17">
            <a:extLst>
              <a:ext uri="{FF2B5EF4-FFF2-40B4-BE49-F238E27FC236}">
                <a16:creationId xmlns:a16="http://schemas.microsoft.com/office/drawing/2014/main" id="{9F9F6BE4-C681-4B8D-86E1-18A527BE9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038600"/>
            <a:ext cx="1052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rgbClr val="CC0000"/>
                </a:solidFill>
              </a:rPr>
              <a:t>Unlock(Y)</a:t>
            </a:r>
          </a:p>
        </p:txBody>
      </p:sp>
      <p:sp>
        <p:nvSpPr>
          <p:cNvPr id="149522" name="Text Box 18">
            <a:extLst>
              <a:ext uri="{FF2B5EF4-FFF2-40B4-BE49-F238E27FC236}">
                <a16:creationId xmlns:a16="http://schemas.microsoft.com/office/drawing/2014/main" id="{B7C74A49-B655-4180-863B-5AE11CC17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648200"/>
            <a:ext cx="1052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rgbClr val="CC0000"/>
                </a:solidFill>
              </a:rPr>
              <a:t>Unlock(Y)</a:t>
            </a:r>
          </a:p>
        </p:txBody>
      </p:sp>
      <p:sp>
        <p:nvSpPr>
          <p:cNvPr id="149523" name="Text Box 19">
            <a:extLst>
              <a:ext uri="{FF2B5EF4-FFF2-40B4-BE49-F238E27FC236}">
                <a16:creationId xmlns:a16="http://schemas.microsoft.com/office/drawing/2014/main" id="{5A28C668-04E0-4A20-AF40-92808E533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953000"/>
            <a:ext cx="1074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rgbClr val="CC0000"/>
                </a:solidFill>
              </a:rPr>
              <a:t>S-lock (Y)</a:t>
            </a:r>
          </a:p>
        </p:txBody>
      </p:sp>
      <p:sp>
        <p:nvSpPr>
          <p:cNvPr id="149524" name="Text Box 20">
            <a:extLst>
              <a:ext uri="{FF2B5EF4-FFF2-40B4-BE49-F238E27FC236}">
                <a16:creationId xmlns:a16="http://schemas.microsoft.com/office/drawing/2014/main" id="{A56DCE2C-9426-4D77-B2B8-7ED5B452C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0"/>
            <a:ext cx="1052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rgbClr val="CC0000"/>
                </a:solidFill>
              </a:rPr>
              <a:t>Unlock(Y)</a:t>
            </a:r>
          </a:p>
        </p:txBody>
      </p:sp>
      <p:sp>
        <p:nvSpPr>
          <p:cNvPr id="149525" name="Text Box 21">
            <a:extLst>
              <a:ext uri="{FF2B5EF4-FFF2-40B4-BE49-F238E27FC236}">
                <a16:creationId xmlns:a16="http://schemas.microsoft.com/office/drawing/2014/main" id="{ADE9C009-A605-4F03-8036-66E6C39EA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638800"/>
            <a:ext cx="1074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rgbClr val="CC0000"/>
                </a:solidFill>
              </a:rPr>
              <a:t>X-lock (Y)</a:t>
            </a:r>
          </a:p>
        </p:txBody>
      </p:sp>
      <p:sp>
        <p:nvSpPr>
          <p:cNvPr id="149526" name="Text Box 22">
            <a:extLst>
              <a:ext uri="{FF2B5EF4-FFF2-40B4-BE49-F238E27FC236}">
                <a16:creationId xmlns:a16="http://schemas.microsoft.com/office/drawing/2014/main" id="{6F694BFE-556C-44DF-9E2F-EC65F6550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943600"/>
            <a:ext cx="1052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rgbClr val="CC0000"/>
                </a:solidFill>
              </a:rPr>
              <a:t>Unlock(Y)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CCC2D287-31E3-4F51-B53B-C3FEE13A1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Lock based protocol – need for a protocol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5E7E1E2A-9CAB-45B4-9F7E-470894DF7D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So the previous technique does not work.</a:t>
            </a:r>
          </a:p>
          <a:p>
            <a:r>
              <a:rPr lang="en-US" altLang="en-US"/>
              <a:t>How about, only releasing a lock after all operations on the object is finished?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6B9A59C-A04E-41D5-95EB-4D3C88A5B2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Table of contents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BFFFE1F-3BD8-4A54-923C-6C9D4EFEC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Lock-based protocol</a:t>
            </a:r>
          </a:p>
          <a:p>
            <a:r>
              <a:rPr lang="en-US" altLang="en-US"/>
              <a:t>2-phase locking</a:t>
            </a:r>
          </a:p>
          <a:p>
            <a:r>
              <a:rPr lang="en-US" altLang="en-US"/>
              <a:t>Deadlocks</a:t>
            </a:r>
          </a:p>
          <a:p>
            <a:r>
              <a:rPr lang="en-US" altLang="en-US"/>
              <a:t>Lock implementation</a:t>
            </a:r>
          </a:p>
          <a:p>
            <a:r>
              <a:rPr lang="en-US" altLang="en-US"/>
              <a:t>The phantom problem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80199D14-9158-4A8B-8FDA-74E6316A7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Lock based protocol – need for a protocol</a:t>
            </a:r>
          </a:p>
        </p:txBody>
      </p:sp>
      <p:sp>
        <p:nvSpPr>
          <p:cNvPr id="152579" name="Text Box 3">
            <a:extLst>
              <a:ext uri="{FF2B5EF4-FFF2-40B4-BE49-F238E27FC236}">
                <a16:creationId xmlns:a16="http://schemas.microsoft.com/office/drawing/2014/main" id="{E213E9F3-1642-4A9C-9F26-AF700E82D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23177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52580" name="Text Box 4">
            <a:extLst>
              <a:ext uri="{FF2B5EF4-FFF2-40B4-BE49-F238E27FC236}">
                <a16:creationId xmlns:a16="http://schemas.microsoft.com/office/drawing/2014/main" id="{1B17F882-3BA1-4D5C-BF2D-470C6D0AE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600200"/>
            <a:ext cx="32766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25000"/>
              </a:lnSpc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Read(X)</a:t>
            </a:r>
          </a:p>
          <a:p>
            <a:pPr lvl="1">
              <a:lnSpc>
                <a:spcPct val="125000"/>
              </a:lnSpc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A1 – k</a:t>
            </a:r>
          </a:p>
          <a:p>
            <a:pPr lvl="1">
              <a:lnSpc>
                <a:spcPct val="125000"/>
              </a:lnSpc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Write(X, A1)</a:t>
            </a:r>
          </a:p>
          <a:p>
            <a:pPr lvl="1">
              <a:lnSpc>
                <a:spcPct val="125000"/>
              </a:lnSpc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lnSpc>
                <a:spcPct val="125000"/>
              </a:lnSpc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lnSpc>
                <a:spcPct val="125000"/>
              </a:lnSpc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lnSpc>
                <a:spcPct val="125000"/>
              </a:lnSpc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lnSpc>
                <a:spcPct val="125000"/>
              </a:lnSpc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lnSpc>
                <a:spcPct val="125000"/>
              </a:lnSpc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lnSpc>
                <a:spcPct val="125000"/>
              </a:lnSpc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lnSpc>
                <a:spcPct val="125000"/>
              </a:lnSpc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Read(Y)</a:t>
            </a:r>
          </a:p>
          <a:p>
            <a:pPr lvl="1">
              <a:lnSpc>
                <a:spcPct val="125000"/>
              </a:lnSpc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A2 + k</a:t>
            </a:r>
          </a:p>
          <a:p>
            <a:pPr lvl="1">
              <a:lnSpc>
                <a:spcPct val="125000"/>
              </a:lnSpc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Write(Y, A2)</a:t>
            </a:r>
          </a:p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152581" name="Text Box 5">
            <a:extLst>
              <a:ext uri="{FF2B5EF4-FFF2-40B4-BE49-F238E27FC236}">
                <a16:creationId xmlns:a16="http://schemas.microsoft.com/office/drawing/2014/main" id="{6A97D203-7B83-4CBD-A378-46453A9FB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743200"/>
            <a:ext cx="3276600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25000"/>
              </a:lnSpc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Read(X)</a:t>
            </a:r>
          </a:p>
          <a:p>
            <a:pPr lvl="1">
              <a:lnSpc>
                <a:spcPct val="125000"/>
              </a:lnSpc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A1* 1.01</a:t>
            </a:r>
          </a:p>
          <a:p>
            <a:pPr lvl="1">
              <a:lnSpc>
                <a:spcPct val="125000"/>
              </a:lnSpc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Write(X, A1)</a:t>
            </a:r>
          </a:p>
          <a:p>
            <a:pPr lvl="1">
              <a:lnSpc>
                <a:spcPct val="125000"/>
              </a:lnSpc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Read(Y)</a:t>
            </a:r>
          </a:p>
          <a:p>
            <a:pPr lvl="1">
              <a:lnSpc>
                <a:spcPct val="125000"/>
              </a:lnSpc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A2 * 1.01</a:t>
            </a:r>
          </a:p>
          <a:p>
            <a:pPr lvl="1">
              <a:lnSpc>
                <a:spcPct val="125000"/>
              </a:lnSpc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Write(Y, A2)</a:t>
            </a:r>
          </a:p>
          <a:p>
            <a:pPr>
              <a:lnSpc>
                <a:spcPct val="125000"/>
              </a:lnSpc>
            </a:pPr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152582" name="Text Box 6">
            <a:extLst>
              <a:ext uri="{FF2B5EF4-FFF2-40B4-BE49-F238E27FC236}">
                <a16:creationId xmlns:a16="http://schemas.microsoft.com/office/drawing/2014/main" id="{17757F74-F23B-4476-8A28-491EB0EFB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172200"/>
            <a:ext cx="3008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Not conflict serializable. </a:t>
            </a:r>
          </a:p>
        </p:txBody>
      </p:sp>
      <p:sp>
        <p:nvSpPr>
          <p:cNvPr id="152583" name="Text Box 7">
            <a:extLst>
              <a:ext uri="{FF2B5EF4-FFF2-40B4-BE49-F238E27FC236}">
                <a16:creationId xmlns:a16="http://schemas.microsoft.com/office/drawing/2014/main" id="{703C6E00-937F-4B3E-9F4C-6A410EA30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447800"/>
            <a:ext cx="1087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rgbClr val="CC0000"/>
                </a:solidFill>
              </a:rPr>
              <a:t>S-lock (X)</a:t>
            </a:r>
          </a:p>
        </p:txBody>
      </p:sp>
      <p:sp>
        <p:nvSpPr>
          <p:cNvPr id="152584" name="Text Box 8">
            <a:extLst>
              <a:ext uri="{FF2B5EF4-FFF2-40B4-BE49-F238E27FC236}">
                <a16:creationId xmlns:a16="http://schemas.microsoft.com/office/drawing/2014/main" id="{C83E56FB-419B-4894-AB60-A95338B59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667000"/>
            <a:ext cx="1087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rgbClr val="CC0000"/>
                </a:solidFill>
              </a:rPr>
              <a:t>S-lock (X)</a:t>
            </a:r>
          </a:p>
        </p:txBody>
      </p:sp>
      <p:sp>
        <p:nvSpPr>
          <p:cNvPr id="152586" name="Text Box 10">
            <a:extLst>
              <a:ext uri="{FF2B5EF4-FFF2-40B4-BE49-F238E27FC236}">
                <a16:creationId xmlns:a16="http://schemas.microsoft.com/office/drawing/2014/main" id="{B346D364-3C80-424F-8201-211CFF41B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514600"/>
            <a:ext cx="1065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solidFill>
                  <a:srgbClr val="CC0000"/>
                </a:solidFill>
              </a:rPr>
              <a:t>Unlock(X)</a:t>
            </a:r>
          </a:p>
        </p:txBody>
      </p:sp>
      <p:sp>
        <p:nvSpPr>
          <p:cNvPr id="152588" name="Text Box 12">
            <a:extLst>
              <a:ext uri="{FF2B5EF4-FFF2-40B4-BE49-F238E27FC236}">
                <a16:creationId xmlns:a16="http://schemas.microsoft.com/office/drawing/2014/main" id="{3253F086-FAB4-4C5F-AA04-689F00D76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657600"/>
            <a:ext cx="1939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rgbClr val="CC0000"/>
                </a:solidFill>
              </a:rPr>
              <a:t>Unlock(X), Slock(Y)</a:t>
            </a:r>
          </a:p>
        </p:txBody>
      </p:sp>
      <p:sp>
        <p:nvSpPr>
          <p:cNvPr id="152589" name="Text Box 13">
            <a:extLst>
              <a:ext uri="{FF2B5EF4-FFF2-40B4-BE49-F238E27FC236}">
                <a16:creationId xmlns:a16="http://schemas.microsoft.com/office/drawing/2014/main" id="{681BCA71-D1B1-4FE8-92A5-0D2CFDD22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209800"/>
            <a:ext cx="1087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rgbClr val="CC0000"/>
                </a:solidFill>
              </a:rPr>
              <a:t>X-lock (X)</a:t>
            </a:r>
          </a:p>
        </p:txBody>
      </p:sp>
      <p:sp>
        <p:nvSpPr>
          <p:cNvPr id="152590" name="Text Box 14">
            <a:extLst>
              <a:ext uri="{FF2B5EF4-FFF2-40B4-BE49-F238E27FC236}">
                <a16:creationId xmlns:a16="http://schemas.microsoft.com/office/drawing/2014/main" id="{389E724D-C041-4261-B65A-44F74C444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419600"/>
            <a:ext cx="1074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rgbClr val="CC0000"/>
                </a:solidFill>
              </a:rPr>
              <a:t>X-lock (Y)</a:t>
            </a:r>
          </a:p>
        </p:txBody>
      </p:sp>
      <p:sp>
        <p:nvSpPr>
          <p:cNvPr id="152592" name="Text Box 16">
            <a:extLst>
              <a:ext uri="{FF2B5EF4-FFF2-40B4-BE49-F238E27FC236}">
                <a16:creationId xmlns:a16="http://schemas.microsoft.com/office/drawing/2014/main" id="{DFA256BA-C197-4C89-8775-EAE38EDBD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648200"/>
            <a:ext cx="1052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rgbClr val="CC0000"/>
                </a:solidFill>
              </a:rPr>
              <a:t>Unlock(Y)</a:t>
            </a:r>
          </a:p>
        </p:txBody>
      </p:sp>
      <p:sp>
        <p:nvSpPr>
          <p:cNvPr id="152593" name="Text Box 17">
            <a:extLst>
              <a:ext uri="{FF2B5EF4-FFF2-40B4-BE49-F238E27FC236}">
                <a16:creationId xmlns:a16="http://schemas.microsoft.com/office/drawing/2014/main" id="{297B7F05-6997-4DC5-B239-E1FCC3D3A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953000"/>
            <a:ext cx="1074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rgbClr val="CC0000"/>
                </a:solidFill>
              </a:rPr>
              <a:t>S-lock (Y)</a:t>
            </a:r>
          </a:p>
        </p:txBody>
      </p:sp>
      <p:sp>
        <p:nvSpPr>
          <p:cNvPr id="152595" name="Text Box 19">
            <a:extLst>
              <a:ext uri="{FF2B5EF4-FFF2-40B4-BE49-F238E27FC236}">
                <a16:creationId xmlns:a16="http://schemas.microsoft.com/office/drawing/2014/main" id="{B0633D3A-587A-4AAE-8A29-2497DB068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638800"/>
            <a:ext cx="1074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rgbClr val="CC0000"/>
                </a:solidFill>
              </a:rPr>
              <a:t>X-lock (Y)</a:t>
            </a:r>
          </a:p>
        </p:txBody>
      </p:sp>
      <p:sp>
        <p:nvSpPr>
          <p:cNvPr id="152596" name="Text Box 20">
            <a:extLst>
              <a:ext uri="{FF2B5EF4-FFF2-40B4-BE49-F238E27FC236}">
                <a16:creationId xmlns:a16="http://schemas.microsoft.com/office/drawing/2014/main" id="{299E03C6-4823-46E9-9821-706226834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943600"/>
            <a:ext cx="1052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rgbClr val="CC0000"/>
                </a:solidFill>
              </a:rPr>
              <a:t>Unlock(Y)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9C74446E-9357-4907-9A62-46A81530D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Two-phase locking -- motivation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BF018D15-E790-4D53-8B94-9B6B01808E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1900"/>
              <a:t>What is the problem?</a:t>
            </a:r>
          </a:p>
          <a:p>
            <a:pPr>
              <a:lnSpc>
                <a:spcPct val="80000"/>
              </a:lnSpc>
            </a:pPr>
            <a:r>
              <a:rPr lang="en-US" altLang="en-US" sz="1900"/>
              <a:t>When a transaction release a lock on an object , that means other transactions can obtain a lock on it. </a:t>
            </a:r>
            <a:br>
              <a:rPr lang="en-US" altLang="en-US" sz="1900"/>
            </a:br>
            <a:endParaRPr lang="en-US" altLang="en-US" sz="1900"/>
          </a:p>
          <a:p>
            <a:pPr>
              <a:lnSpc>
                <a:spcPct val="80000"/>
              </a:lnSpc>
            </a:pPr>
            <a:endParaRPr lang="en-US" altLang="en-US" sz="1900"/>
          </a:p>
          <a:p>
            <a:pPr>
              <a:lnSpc>
                <a:spcPct val="80000"/>
              </a:lnSpc>
            </a:pPr>
            <a:endParaRPr lang="en-US" altLang="en-US" sz="1900"/>
          </a:p>
          <a:p>
            <a:pPr>
              <a:lnSpc>
                <a:spcPct val="80000"/>
              </a:lnSpc>
            </a:pPr>
            <a:endParaRPr lang="en-US" altLang="en-US" sz="1900"/>
          </a:p>
          <a:p>
            <a:pPr>
              <a:lnSpc>
                <a:spcPct val="80000"/>
              </a:lnSpc>
            </a:pPr>
            <a:endParaRPr lang="en-US" altLang="en-US" sz="1900"/>
          </a:p>
          <a:p>
            <a:pPr>
              <a:lnSpc>
                <a:spcPct val="80000"/>
              </a:lnSpc>
            </a:pPr>
            <a:endParaRPr lang="en-US" altLang="en-US" sz="1900"/>
          </a:p>
          <a:p>
            <a:pPr>
              <a:lnSpc>
                <a:spcPct val="80000"/>
              </a:lnSpc>
            </a:pPr>
            <a:endParaRPr lang="en-US" altLang="en-US" sz="1900"/>
          </a:p>
          <a:p>
            <a:pPr>
              <a:lnSpc>
                <a:spcPct val="80000"/>
              </a:lnSpc>
            </a:pPr>
            <a:endParaRPr lang="en-US" altLang="en-US" sz="1900"/>
          </a:p>
          <a:p>
            <a:pPr>
              <a:lnSpc>
                <a:spcPct val="80000"/>
              </a:lnSpc>
            </a:pPr>
            <a:r>
              <a:rPr lang="en-US" altLang="en-US" sz="1900"/>
              <a:t>In this case, there is contention from T1 to T2</a:t>
            </a:r>
          </a:p>
          <a:p>
            <a:pPr>
              <a:lnSpc>
                <a:spcPct val="80000"/>
              </a:lnSpc>
            </a:pPr>
            <a:r>
              <a:rPr lang="en-US" altLang="en-US" sz="1900"/>
              <a:t>To ensure serializability, we must ensure there is no conflict from T2 back to T1</a:t>
            </a:r>
          </a:p>
          <a:p>
            <a:pPr>
              <a:lnSpc>
                <a:spcPct val="80000"/>
              </a:lnSpc>
            </a:pPr>
            <a:r>
              <a:rPr lang="en-US" altLang="en-US" sz="1900"/>
              <a:t>How?</a:t>
            </a:r>
          </a:p>
        </p:txBody>
      </p:sp>
      <p:sp>
        <p:nvSpPr>
          <p:cNvPr id="153604" name="Text Box 4">
            <a:extLst>
              <a:ext uri="{FF2B5EF4-FFF2-40B4-BE49-F238E27FC236}">
                <a16:creationId xmlns:a16="http://schemas.microsoft.com/office/drawing/2014/main" id="{8FC55493-4CEF-43F0-8CA6-BE960B45D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438400"/>
            <a:ext cx="17621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X-lock(X)</a:t>
            </a:r>
          </a:p>
          <a:p>
            <a:r>
              <a:rPr lang="en-US" altLang="en-US"/>
              <a:t>Write(X, 100)</a:t>
            </a:r>
          </a:p>
          <a:p>
            <a:r>
              <a:rPr lang="en-US" altLang="en-US"/>
              <a:t>Unlock(X)</a:t>
            </a:r>
          </a:p>
        </p:txBody>
      </p:sp>
      <p:sp>
        <p:nvSpPr>
          <p:cNvPr id="153605" name="Text Box 5">
            <a:extLst>
              <a:ext uri="{FF2B5EF4-FFF2-40B4-BE49-F238E27FC236}">
                <a16:creationId xmlns:a16="http://schemas.microsoft.com/office/drawing/2014/main" id="{E9BD8C94-D157-4C1E-91C0-EFEEBE894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200400"/>
            <a:ext cx="126206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S-lock(X)</a:t>
            </a:r>
          </a:p>
          <a:p>
            <a:r>
              <a:rPr lang="en-US" altLang="en-US"/>
              <a:t>Read(X)</a:t>
            </a:r>
          </a:p>
          <a:p>
            <a:r>
              <a:rPr lang="en-US" altLang="en-US"/>
              <a:t>……</a:t>
            </a:r>
          </a:p>
        </p:txBody>
      </p:sp>
      <p:sp>
        <p:nvSpPr>
          <p:cNvPr id="153606" name="Text Box 6">
            <a:extLst>
              <a:ext uri="{FF2B5EF4-FFF2-40B4-BE49-F238E27FC236}">
                <a16:creationId xmlns:a16="http://schemas.microsoft.com/office/drawing/2014/main" id="{9CE006EA-5B50-4B9C-8E45-B2E6082E0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191000"/>
            <a:ext cx="471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T1</a:t>
            </a:r>
          </a:p>
        </p:txBody>
      </p:sp>
      <p:sp>
        <p:nvSpPr>
          <p:cNvPr id="153607" name="Text Box 7">
            <a:extLst>
              <a:ext uri="{FF2B5EF4-FFF2-40B4-BE49-F238E27FC236}">
                <a16:creationId xmlns:a16="http://schemas.microsoft.com/office/drawing/2014/main" id="{68178722-ECCB-4289-B347-2A944E9C2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267200"/>
            <a:ext cx="471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T2</a:t>
            </a:r>
          </a:p>
        </p:txBody>
      </p:sp>
      <p:sp>
        <p:nvSpPr>
          <p:cNvPr id="153608" name="Line 8">
            <a:extLst>
              <a:ext uri="{FF2B5EF4-FFF2-40B4-BE49-F238E27FC236}">
                <a16:creationId xmlns:a16="http://schemas.microsoft.com/office/drawing/2014/main" id="{CC8C6ADF-17D7-4A25-AC35-55471E58C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0480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uiExpand="1" build="p"/>
      <p:bldP spid="153604" grpId="0"/>
      <p:bldP spid="153605" grpId="0"/>
      <p:bldP spid="153606" grpId="0"/>
      <p:bldP spid="15360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0AAAFEF0-69E6-4EC4-9963-E96F007A47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Two-phase locking -- motivation</a:t>
            </a:r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69880D6E-7FF8-466D-B151-EF8FA2D878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Ensure that T1 does not read/write anything that T2 read/write.</a:t>
            </a:r>
          </a:p>
          <a:p>
            <a:pPr lvl="1"/>
            <a:r>
              <a:rPr lang="en-US" altLang="en-US"/>
              <a:t>Unrealistic to check in real life</a:t>
            </a:r>
          </a:p>
          <a:p>
            <a:r>
              <a:rPr lang="en-US" altLang="en-US"/>
              <a:t>What is a sufficient condition then?</a:t>
            </a:r>
          </a:p>
          <a:p>
            <a:r>
              <a:rPr lang="en-US" altLang="en-US"/>
              <a:t>Ensure T1 does not read/write </a:t>
            </a:r>
            <a:r>
              <a:rPr lang="en-US" altLang="en-US" b="1"/>
              <a:t>anything</a:t>
            </a:r>
            <a:r>
              <a:rPr lang="en-US" altLang="en-US"/>
              <a:t> after releasing the lock!</a:t>
            </a:r>
          </a:p>
          <a:p>
            <a:r>
              <a:rPr lang="en-US" altLang="en-US">
                <a:sym typeface="Symbol" panose="05050102010706020507" pitchFamily="18" charset="2"/>
              </a:rPr>
              <a:t> (basic) Two-phase locking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A2FD6C13-D574-4A11-B07F-BD1E24DE27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 phase locking – definition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15DEE807-49CB-4A35-B3E9-38CACC8507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500"/>
              <a:t>The basic two-phase locking (2PL) protocol</a:t>
            </a:r>
          </a:p>
          <a:p>
            <a:pPr lvl="1">
              <a:lnSpc>
                <a:spcPct val="80000"/>
              </a:lnSpc>
            </a:pPr>
            <a:r>
              <a:rPr lang="en-US" altLang="en-US" sz="2100"/>
              <a:t>A transaction </a:t>
            </a:r>
            <a:r>
              <a:rPr lang="en-US" altLang="en-US" sz="2100" i="1"/>
              <a:t>T</a:t>
            </a:r>
            <a:r>
              <a:rPr lang="en-US" altLang="en-US" sz="2100"/>
              <a:t> must hold a lock on an item </a:t>
            </a:r>
            <a:r>
              <a:rPr lang="en-US" altLang="en-US" sz="2100" i="1"/>
              <a:t>x</a:t>
            </a:r>
            <a:r>
              <a:rPr lang="en-US" altLang="en-US" sz="2100"/>
              <a:t> in the appropriate mode before </a:t>
            </a:r>
            <a:r>
              <a:rPr lang="en-US" altLang="en-US" sz="2100" i="1"/>
              <a:t>T</a:t>
            </a:r>
            <a:r>
              <a:rPr lang="en-US" altLang="en-US" sz="2100"/>
              <a:t> accesses </a:t>
            </a:r>
            <a:r>
              <a:rPr lang="en-US" altLang="en-US" sz="2100" i="1"/>
              <a:t>x</a:t>
            </a:r>
            <a:r>
              <a:rPr lang="en-US" altLang="en-US" sz="21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en-US" sz="2100"/>
              <a:t>If a conflicting lock on </a:t>
            </a:r>
            <a:r>
              <a:rPr lang="en-US" altLang="en-US" sz="2100" i="1"/>
              <a:t>x</a:t>
            </a:r>
            <a:r>
              <a:rPr lang="en-US" altLang="en-US" sz="2100"/>
              <a:t> is being held by another transaction, </a:t>
            </a:r>
            <a:r>
              <a:rPr lang="en-US" altLang="en-US" sz="2100" i="1"/>
              <a:t>T</a:t>
            </a:r>
            <a:r>
              <a:rPr lang="en-US" altLang="en-US" sz="2100"/>
              <a:t> waits.</a:t>
            </a:r>
          </a:p>
          <a:p>
            <a:pPr lvl="1">
              <a:lnSpc>
                <a:spcPct val="80000"/>
              </a:lnSpc>
            </a:pPr>
            <a:r>
              <a:rPr lang="en-US" altLang="en-US" sz="2100"/>
              <a:t>Once </a:t>
            </a:r>
            <a:r>
              <a:rPr lang="en-US" altLang="en-US" sz="2100" i="1"/>
              <a:t>T</a:t>
            </a:r>
            <a:r>
              <a:rPr lang="en-US" altLang="en-US" sz="2100"/>
              <a:t> releases a lock, it cannot obtain any other lock subsequently.</a:t>
            </a:r>
          </a:p>
          <a:p>
            <a:pPr>
              <a:lnSpc>
                <a:spcPct val="80000"/>
              </a:lnSpc>
            </a:pPr>
            <a:r>
              <a:rPr lang="en-US" altLang="en-US" sz="2500"/>
              <a:t>Note: a transaction is divided into two phases:</a:t>
            </a:r>
          </a:p>
          <a:p>
            <a:pPr lvl="1">
              <a:lnSpc>
                <a:spcPct val="80000"/>
              </a:lnSpc>
            </a:pPr>
            <a:r>
              <a:rPr lang="en-US" altLang="en-US" sz="2100"/>
              <a:t>A </a:t>
            </a:r>
            <a:r>
              <a:rPr lang="en-US" altLang="en-US" sz="2100" i="1">
                <a:solidFill>
                  <a:srgbClr val="CC0000"/>
                </a:solidFill>
              </a:rPr>
              <a:t>growing phase</a:t>
            </a:r>
            <a:r>
              <a:rPr lang="en-US" altLang="en-US" sz="2100"/>
              <a:t> (obtaining locks)</a:t>
            </a:r>
          </a:p>
          <a:p>
            <a:pPr lvl="1">
              <a:lnSpc>
                <a:spcPct val="80000"/>
              </a:lnSpc>
            </a:pPr>
            <a:r>
              <a:rPr lang="en-US" altLang="en-US" sz="2100"/>
              <a:t>A </a:t>
            </a:r>
            <a:r>
              <a:rPr lang="en-US" altLang="en-US" sz="2100" i="1">
                <a:solidFill>
                  <a:srgbClr val="CC0000"/>
                </a:solidFill>
              </a:rPr>
              <a:t>shrinking phase</a:t>
            </a:r>
            <a:r>
              <a:rPr lang="en-US" altLang="en-US" sz="2100"/>
              <a:t> (releasing locks)</a:t>
            </a:r>
          </a:p>
          <a:p>
            <a:pPr>
              <a:lnSpc>
                <a:spcPct val="80000"/>
              </a:lnSpc>
            </a:pPr>
            <a:r>
              <a:rPr lang="en-US" altLang="en-US" sz="2500"/>
              <a:t>Claim : 2PL ensures conflict serializability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B9FD4DB9-C74A-44F1-9EC5-1F7BDCDB3F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 phase locking – Notations</a:t>
            </a:r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EECD37BA-3E29-4846-AEB6-78A78F979F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500"/>
              <a:t>If the operation is immaterial, we will simply use lock</a:t>
            </a:r>
            <a:r>
              <a:rPr lang="en-US" altLang="en-US" sz="2500" baseline="-25000"/>
              <a:t>i</a:t>
            </a:r>
            <a:r>
              <a:rPr lang="en-US" altLang="en-US" sz="2500"/>
              <a:t>[</a:t>
            </a:r>
            <a:r>
              <a:rPr lang="en-US" altLang="en-US" sz="2500" i="1"/>
              <a:t>x</a:t>
            </a:r>
            <a:r>
              <a:rPr lang="en-US" altLang="en-US" sz="2500"/>
              <a:t>] and unlock</a:t>
            </a:r>
            <a:r>
              <a:rPr lang="en-US" altLang="en-US" sz="2500" baseline="-25000"/>
              <a:t>i</a:t>
            </a:r>
            <a:r>
              <a:rPr lang="en-US" altLang="en-US" sz="2500"/>
              <a:t>[</a:t>
            </a:r>
            <a:r>
              <a:rPr lang="en-US" altLang="en-US" sz="2500" i="1"/>
              <a:t>x</a:t>
            </a:r>
            <a:r>
              <a:rPr lang="en-US" altLang="en-US" sz="2500"/>
              <a:t>] to denote the operations that </a:t>
            </a:r>
            <a:r>
              <a:rPr lang="en-US" altLang="en-US" sz="2500" i="1"/>
              <a:t>T</a:t>
            </a:r>
            <a:r>
              <a:rPr lang="en-US" altLang="en-US" sz="2500" i="1" baseline="-25000"/>
              <a:t>i</a:t>
            </a:r>
            <a:r>
              <a:rPr lang="en-US" altLang="en-US" sz="2500"/>
              <a:t> locks and unlocks </a:t>
            </a:r>
            <a:r>
              <a:rPr lang="en-US" altLang="en-US" sz="2500" i="1"/>
              <a:t>x</a:t>
            </a:r>
            <a:r>
              <a:rPr lang="en-US" altLang="en-US" sz="2500"/>
              <a:t>, respectively.</a:t>
            </a:r>
          </a:p>
          <a:p>
            <a:r>
              <a:rPr lang="en-US" altLang="en-US" sz="2500" i="1"/>
              <a:t>o</a:t>
            </a:r>
            <a:r>
              <a:rPr lang="en-US" altLang="en-US" sz="2500" i="1" baseline="-25000"/>
              <a:t>i</a:t>
            </a:r>
            <a:r>
              <a:rPr lang="en-US" altLang="en-US" sz="2500"/>
              <a:t>[</a:t>
            </a:r>
            <a:r>
              <a:rPr lang="en-US" altLang="en-US" sz="2500" i="1"/>
              <a:t>x</a:t>
            </a:r>
            <a:r>
              <a:rPr lang="en-US" altLang="en-US" sz="2500"/>
              <a:t>] : the execution of the operation </a:t>
            </a:r>
            <a:r>
              <a:rPr lang="en-US" altLang="en-US" sz="2500" i="1"/>
              <a:t>o</a:t>
            </a:r>
            <a:r>
              <a:rPr lang="en-US" altLang="en-US" sz="2500"/>
              <a:t> by </a:t>
            </a:r>
            <a:r>
              <a:rPr lang="en-US" altLang="en-US" sz="2500" i="1"/>
              <a:t>T</a:t>
            </a:r>
            <a:r>
              <a:rPr lang="en-US" altLang="en-US" sz="2500" i="1" baseline="-25000"/>
              <a:t>i</a:t>
            </a:r>
            <a:r>
              <a:rPr lang="en-US" altLang="en-US" sz="2500"/>
              <a:t> on </a:t>
            </a:r>
            <a:r>
              <a:rPr lang="en-US" altLang="en-US" sz="2500" i="1"/>
              <a:t>x</a:t>
            </a:r>
          </a:p>
          <a:p>
            <a:r>
              <a:rPr lang="en-US" altLang="en-US" sz="2500"/>
              <a:t>&lt;</a:t>
            </a:r>
            <a:r>
              <a:rPr lang="en-US" altLang="en-US" sz="2500" baseline="-25000"/>
              <a:t>s</a:t>
            </a:r>
            <a:r>
              <a:rPr lang="en-US" altLang="en-US" sz="2500"/>
              <a:t> : the ordering relationship between operations in the schedule </a:t>
            </a:r>
            <a:r>
              <a:rPr lang="en-US" altLang="en-US" sz="2500" i="1"/>
              <a:t>S</a:t>
            </a:r>
            <a:r>
              <a:rPr lang="en-US" altLang="en-US" sz="2500"/>
              <a:t> (We omit the subscript </a:t>
            </a:r>
            <a:r>
              <a:rPr lang="en-US" altLang="en-US" sz="2500" i="1"/>
              <a:t>s</a:t>
            </a:r>
            <a:r>
              <a:rPr lang="en-US" altLang="en-US" sz="2500"/>
              <a:t> if the context is clear)</a:t>
            </a:r>
          </a:p>
          <a:p>
            <a:endParaRPr lang="en-US" altLang="en-US" sz="2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1CA3893D-F242-4BB6-83E7-01BA62359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 phase locking – Notations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0A4A350B-4026-4BEB-9563-03CE5C7159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500">
                <a:cs typeface="Times New Roman" panose="02020603050405020304" pitchFamily="18" charset="0"/>
              </a:rPr>
              <a:t>2PL implies</a:t>
            </a:r>
          </a:p>
          <a:p>
            <a:pPr lvl="1">
              <a:lnSpc>
                <a:spcPct val="80000"/>
              </a:lnSpc>
            </a:pPr>
            <a:r>
              <a:rPr lang="en-US" altLang="en-US" sz="2100" i="1">
                <a:cs typeface="Times New Roman" panose="02020603050405020304" pitchFamily="18" charset="0"/>
              </a:rPr>
              <a:t>o</a:t>
            </a:r>
            <a:r>
              <a:rPr lang="en-US" altLang="en-US" sz="2100">
                <a:cs typeface="Times New Roman" panose="02020603050405020304" pitchFamily="18" charset="0"/>
              </a:rPr>
              <a:t>-lock</a:t>
            </a:r>
            <a:r>
              <a:rPr lang="en-US" altLang="en-US" sz="2100" baseline="-30000">
                <a:cs typeface="Times New Roman" panose="02020603050405020304" pitchFamily="18" charset="0"/>
              </a:rPr>
              <a:t>i</a:t>
            </a:r>
            <a:r>
              <a:rPr lang="en-US" altLang="en-US" sz="2100">
                <a:cs typeface="Times New Roman" panose="02020603050405020304" pitchFamily="18" charset="0"/>
              </a:rPr>
              <a:t>[</a:t>
            </a:r>
            <a:r>
              <a:rPr lang="en-US" altLang="en-US" sz="2100" i="1">
                <a:cs typeface="Times New Roman" panose="02020603050405020304" pitchFamily="18" charset="0"/>
              </a:rPr>
              <a:t>x</a:t>
            </a:r>
            <a:r>
              <a:rPr lang="en-US" altLang="en-US" sz="2100">
                <a:cs typeface="Times New Roman" panose="02020603050405020304" pitchFamily="18" charset="0"/>
              </a:rPr>
              <a:t>] &lt;</a:t>
            </a:r>
            <a:r>
              <a:rPr lang="en-US" altLang="en-US" sz="2100" baseline="-30000">
                <a:cs typeface="Times New Roman" panose="02020603050405020304" pitchFamily="18" charset="0"/>
              </a:rPr>
              <a:t> </a:t>
            </a:r>
            <a:r>
              <a:rPr lang="en-US" altLang="en-US" sz="2100" i="1">
                <a:cs typeface="Times New Roman" panose="02020603050405020304" pitchFamily="18" charset="0"/>
              </a:rPr>
              <a:t>o</a:t>
            </a:r>
            <a:r>
              <a:rPr lang="en-US" altLang="en-US" sz="2100" i="1" baseline="-30000">
                <a:cs typeface="Times New Roman" panose="02020603050405020304" pitchFamily="18" charset="0"/>
              </a:rPr>
              <a:t>i</a:t>
            </a:r>
            <a:r>
              <a:rPr lang="en-US" altLang="en-US" sz="2100">
                <a:cs typeface="Times New Roman" panose="02020603050405020304" pitchFamily="18" charset="0"/>
              </a:rPr>
              <a:t>[</a:t>
            </a:r>
            <a:r>
              <a:rPr lang="en-US" altLang="en-US" sz="2100" i="1">
                <a:cs typeface="Times New Roman" panose="02020603050405020304" pitchFamily="18" charset="0"/>
              </a:rPr>
              <a:t>x</a:t>
            </a:r>
            <a:r>
              <a:rPr lang="en-US" altLang="en-US" sz="2100">
                <a:cs typeface="Times New Roman" panose="02020603050405020304" pitchFamily="18" charset="0"/>
              </a:rPr>
              <a:t>] &lt; </a:t>
            </a:r>
            <a:r>
              <a:rPr lang="en-US" altLang="en-US" sz="2100" i="1">
                <a:cs typeface="Times New Roman" panose="02020603050405020304" pitchFamily="18" charset="0"/>
              </a:rPr>
              <a:t>o</a:t>
            </a:r>
            <a:r>
              <a:rPr lang="en-US" altLang="en-US" sz="2100">
                <a:cs typeface="Times New Roman" panose="02020603050405020304" pitchFamily="18" charset="0"/>
              </a:rPr>
              <a:t>-unlock</a:t>
            </a:r>
            <a:r>
              <a:rPr lang="en-US" altLang="en-US" sz="2100" baseline="-30000">
                <a:cs typeface="Times New Roman" panose="02020603050405020304" pitchFamily="18" charset="0"/>
              </a:rPr>
              <a:t>i</a:t>
            </a:r>
            <a:r>
              <a:rPr lang="en-US" altLang="en-US" sz="2100">
                <a:cs typeface="Times New Roman" panose="02020603050405020304" pitchFamily="18" charset="0"/>
              </a:rPr>
              <a:t>[</a:t>
            </a:r>
            <a:r>
              <a:rPr lang="en-US" altLang="en-US" sz="2100" i="1">
                <a:cs typeface="Times New Roman" panose="02020603050405020304" pitchFamily="18" charset="0"/>
              </a:rPr>
              <a:t>x</a:t>
            </a:r>
            <a:r>
              <a:rPr lang="en-US" altLang="en-US" sz="2100">
                <a:cs typeface="Times New Roman" panose="02020603050405020304" pitchFamily="18" charset="0"/>
              </a:rPr>
              <a:t>] (if </a:t>
            </a:r>
            <a:r>
              <a:rPr lang="en-US" altLang="en-US" sz="2100" i="1">
                <a:cs typeface="Times New Roman" panose="02020603050405020304" pitchFamily="18" charset="0"/>
              </a:rPr>
              <a:t>T</a:t>
            </a:r>
            <a:r>
              <a:rPr lang="en-US" altLang="en-US" sz="2100" i="1" baseline="-25000">
                <a:cs typeface="Times New Roman" panose="02020603050405020304" pitchFamily="18" charset="0"/>
              </a:rPr>
              <a:t>i</a:t>
            </a:r>
            <a:r>
              <a:rPr lang="en-US" altLang="en-US" sz="2100">
                <a:cs typeface="Times New Roman" panose="02020603050405020304" pitchFamily="18" charset="0"/>
              </a:rPr>
              <a:t> commits)</a:t>
            </a:r>
          </a:p>
          <a:p>
            <a:pPr lvl="2">
              <a:lnSpc>
                <a:spcPct val="80000"/>
              </a:lnSpc>
            </a:pPr>
            <a:r>
              <a:rPr lang="en-US" altLang="en-US" sz="2000">
                <a:cs typeface="Times New Roman" panose="02020603050405020304" pitchFamily="18" charset="0"/>
              </a:rPr>
              <a:t>i.e. you obtain a lock, than read/write, then unlock</a:t>
            </a:r>
          </a:p>
          <a:p>
            <a:pPr lvl="1">
              <a:lnSpc>
                <a:spcPct val="80000"/>
              </a:lnSpc>
            </a:pPr>
            <a:r>
              <a:rPr lang="en-US" altLang="en-US" sz="2100">
                <a:cs typeface="Times New Roman" panose="02020603050405020304" pitchFamily="18" charset="0"/>
              </a:rPr>
              <a:t>Given two conflicting operations </a:t>
            </a:r>
            <a:r>
              <a:rPr lang="en-US" altLang="en-US" sz="2100" i="1">
                <a:cs typeface="Times New Roman" panose="02020603050405020304" pitchFamily="18" charset="0"/>
              </a:rPr>
              <a:t>p</a:t>
            </a:r>
            <a:r>
              <a:rPr lang="en-US" altLang="en-US" sz="2100" i="1" baseline="-30000">
                <a:cs typeface="Times New Roman" panose="02020603050405020304" pitchFamily="18" charset="0"/>
              </a:rPr>
              <a:t>i</a:t>
            </a:r>
            <a:r>
              <a:rPr lang="en-US" altLang="en-US" sz="2100">
                <a:cs typeface="Times New Roman" panose="02020603050405020304" pitchFamily="18" charset="0"/>
              </a:rPr>
              <a:t>[</a:t>
            </a:r>
            <a:r>
              <a:rPr lang="en-US" altLang="en-US" sz="2100" i="1">
                <a:cs typeface="Times New Roman" panose="02020603050405020304" pitchFamily="18" charset="0"/>
              </a:rPr>
              <a:t>x</a:t>
            </a:r>
            <a:r>
              <a:rPr lang="en-US" altLang="en-US" sz="2100">
                <a:cs typeface="Times New Roman" panose="02020603050405020304" pitchFamily="18" charset="0"/>
              </a:rPr>
              <a:t>] and </a:t>
            </a:r>
            <a:r>
              <a:rPr lang="en-US" altLang="en-US" sz="2100" i="1">
                <a:cs typeface="Times New Roman" panose="02020603050405020304" pitchFamily="18" charset="0"/>
              </a:rPr>
              <a:t>q</a:t>
            </a:r>
            <a:r>
              <a:rPr lang="en-US" altLang="en-US" sz="2100" i="1" baseline="-30000">
                <a:cs typeface="Times New Roman" panose="02020603050405020304" pitchFamily="18" charset="0"/>
              </a:rPr>
              <a:t>j</a:t>
            </a:r>
            <a:r>
              <a:rPr lang="en-US" altLang="en-US" sz="2100">
                <a:cs typeface="Times New Roman" panose="02020603050405020304" pitchFamily="18" charset="0"/>
              </a:rPr>
              <a:t>[</a:t>
            </a:r>
            <a:r>
              <a:rPr lang="en-US" altLang="en-US" sz="2100" i="1">
                <a:cs typeface="Times New Roman" panose="02020603050405020304" pitchFamily="18" charset="0"/>
              </a:rPr>
              <a:t>x</a:t>
            </a:r>
            <a:r>
              <a:rPr lang="en-US" altLang="en-US" sz="2100">
                <a:cs typeface="Times New Roman" panose="02020603050405020304" pitchFamily="18" charset="0"/>
              </a:rPr>
              <a:t>], we have either </a:t>
            </a:r>
            <a:r>
              <a:rPr lang="en-US" altLang="en-US" sz="2100" i="1">
                <a:cs typeface="Times New Roman" panose="02020603050405020304" pitchFamily="18" charset="0"/>
              </a:rPr>
              <a:t>p</a:t>
            </a:r>
            <a:r>
              <a:rPr lang="en-US" altLang="en-US" sz="2100">
                <a:cs typeface="Times New Roman" panose="02020603050405020304" pitchFamily="18" charset="0"/>
              </a:rPr>
              <a:t>-unlock</a:t>
            </a:r>
            <a:r>
              <a:rPr lang="en-US" altLang="en-US" sz="2100" baseline="-30000">
                <a:cs typeface="Times New Roman" panose="02020603050405020304" pitchFamily="18" charset="0"/>
              </a:rPr>
              <a:t>i</a:t>
            </a:r>
            <a:r>
              <a:rPr lang="en-US" altLang="en-US" sz="2100">
                <a:cs typeface="Times New Roman" panose="02020603050405020304" pitchFamily="18" charset="0"/>
              </a:rPr>
              <a:t>[</a:t>
            </a:r>
            <a:r>
              <a:rPr lang="en-US" altLang="en-US" sz="2100" i="1">
                <a:cs typeface="Times New Roman" panose="02020603050405020304" pitchFamily="18" charset="0"/>
              </a:rPr>
              <a:t>x</a:t>
            </a:r>
            <a:r>
              <a:rPr lang="en-US" altLang="en-US" sz="2100">
                <a:cs typeface="Times New Roman" panose="02020603050405020304" pitchFamily="18" charset="0"/>
              </a:rPr>
              <a:t>] &lt; </a:t>
            </a:r>
            <a:r>
              <a:rPr lang="en-US" altLang="en-US" sz="2100" i="1">
                <a:cs typeface="Times New Roman" panose="02020603050405020304" pitchFamily="18" charset="0"/>
              </a:rPr>
              <a:t>q</a:t>
            </a:r>
            <a:r>
              <a:rPr lang="en-US" altLang="en-US" sz="2100">
                <a:cs typeface="Times New Roman" panose="02020603050405020304" pitchFamily="18" charset="0"/>
              </a:rPr>
              <a:t>-lock</a:t>
            </a:r>
            <a:r>
              <a:rPr lang="en-US" altLang="en-US" sz="2100" baseline="-30000">
                <a:cs typeface="Times New Roman" panose="02020603050405020304" pitchFamily="18" charset="0"/>
              </a:rPr>
              <a:t>j</a:t>
            </a:r>
            <a:r>
              <a:rPr lang="en-US" altLang="en-US" sz="2100">
                <a:cs typeface="Times New Roman" panose="02020603050405020304" pitchFamily="18" charset="0"/>
              </a:rPr>
              <a:t>[</a:t>
            </a:r>
            <a:r>
              <a:rPr lang="en-US" altLang="en-US" sz="2100" i="1">
                <a:cs typeface="Times New Roman" panose="02020603050405020304" pitchFamily="18" charset="0"/>
              </a:rPr>
              <a:t>x</a:t>
            </a:r>
            <a:r>
              <a:rPr lang="en-US" altLang="en-US" sz="2100">
                <a:cs typeface="Times New Roman" panose="02020603050405020304" pitchFamily="18" charset="0"/>
              </a:rPr>
              <a:t>], or </a:t>
            </a:r>
            <a:r>
              <a:rPr lang="en-US" altLang="en-US" sz="2100" i="1">
                <a:cs typeface="Times New Roman" panose="02020603050405020304" pitchFamily="18" charset="0"/>
              </a:rPr>
              <a:t>q</a:t>
            </a:r>
            <a:r>
              <a:rPr lang="en-US" altLang="en-US" sz="2100">
                <a:cs typeface="Times New Roman" panose="02020603050405020304" pitchFamily="18" charset="0"/>
              </a:rPr>
              <a:t>-unlock</a:t>
            </a:r>
            <a:r>
              <a:rPr lang="en-US" altLang="en-US" sz="2100" baseline="-30000">
                <a:cs typeface="Times New Roman" panose="02020603050405020304" pitchFamily="18" charset="0"/>
              </a:rPr>
              <a:t>j</a:t>
            </a:r>
            <a:r>
              <a:rPr lang="en-US" altLang="en-US" sz="2100">
                <a:cs typeface="Times New Roman" panose="02020603050405020304" pitchFamily="18" charset="0"/>
              </a:rPr>
              <a:t>[</a:t>
            </a:r>
            <a:r>
              <a:rPr lang="en-US" altLang="en-US" sz="2100" i="1">
                <a:cs typeface="Times New Roman" panose="02020603050405020304" pitchFamily="18" charset="0"/>
              </a:rPr>
              <a:t>x</a:t>
            </a:r>
            <a:r>
              <a:rPr lang="en-US" altLang="en-US" sz="2100">
                <a:cs typeface="Times New Roman" panose="02020603050405020304" pitchFamily="18" charset="0"/>
              </a:rPr>
              <a:t>] &lt; </a:t>
            </a:r>
            <a:r>
              <a:rPr lang="en-US" altLang="en-US" sz="2100" i="1">
                <a:cs typeface="Times New Roman" panose="02020603050405020304" pitchFamily="18" charset="0"/>
              </a:rPr>
              <a:t>p</a:t>
            </a:r>
            <a:r>
              <a:rPr lang="en-US" altLang="en-US" sz="2100">
                <a:cs typeface="Times New Roman" panose="02020603050405020304" pitchFamily="18" charset="0"/>
              </a:rPr>
              <a:t>-lock</a:t>
            </a:r>
            <a:r>
              <a:rPr lang="en-US" altLang="en-US" sz="2100" baseline="-30000">
                <a:cs typeface="Times New Roman" panose="02020603050405020304" pitchFamily="18" charset="0"/>
              </a:rPr>
              <a:t>i</a:t>
            </a:r>
            <a:r>
              <a:rPr lang="en-US" altLang="en-US" sz="2100">
                <a:cs typeface="Times New Roman" panose="02020603050405020304" pitchFamily="18" charset="0"/>
              </a:rPr>
              <a:t>[</a:t>
            </a:r>
            <a:r>
              <a:rPr lang="en-US" altLang="en-US" sz="2100" i="1">
                <a:cs typeface="Times New Roman" panose="02020603050405020304" pitchFamily="18" charset="0"/>
              </a:rPr>
              <a:t>x</a:t>
            </a:r>
            <a:r>
              <a:rPr lang="en-US" altLang="en-US" sz="2100">
                <a:cs typeface="Times New Roman" panose="02020603050405020304" pitchFamily="18" charset="0"/>
              </a:rPr>
              <a:t>] </a:t>
            </a:r>
          </a:p>
          <a:p>
            <a:pPr lvl="2">
              <a:lnSpc>
                <a:spcPct val="80000"/>
              </a:lnSpc>
            </a:pPr>
            <a:r>
              <a:rPr lang="en-US" altLang="en-US" sz="2000">
                <a:cs typeface="Times New Roman" panose="02020603050405020304" pitchFamily="18" charset="0"/>
              </a:rPr>
              <a:t>i.e. if there are two conflicting operations, they cannot both hold the lockas at the same time</a:t>
            </a:r>
          </a:p>
          <a:p>
            <a:pPr lvl="1">
              <a:lnSpc>
                <a:spcPct val="80000"/>
              </a:lnSpc>
            </a:pPr>
            <a:r>
              <a:rPr lang="en-US" altLang="en-US" sz="2100">
                <a:cs typeface="Times New Roman" panose="02020603050405020304" pitchFamily="18" charset="0"/>
              </a:rPr>
              <a:t>For any </a:t>
            </a:r>
            <a:r>
              <a:rPr lang="en-US" altLang="en-US" sz="2100" i="1">
                <a:cs typeface="Times New Roman" panose="02020603050405020304" pitchFamily="18" charset="0"/>
              </a:rPr>
              <a:t>p</a:t>
            </a:r>
            <a:r>
              <a:rPr lang="en-US" altLang="en-US" sz="2100">
                <a:cs typeface="Times New Roman" panose="02020603050405020304" pitchFamily="18" charset="0"/>
              </a:rPr>
              <a:t>-lock</a:t>
            </a:r>
            <a:r>
              <a:rPr lang="en-US" altLang="en-US" sz="2100" baseline="-30000">
                <a:cs typeface="Times New Roman" panose="02020603050405020304" pitchFamily="18" charset="0"/>
              </a:rPr>
              <a:t>i</a:t>
            </a:r>
            <a:r>
              <a:rPr lang="en-US" altLang="en-US" sz="2100">
                <a:cs typeface="Times New Roman" panose="02020603050405020304" pitchFamily="18" charset="0"/>
              </a:rPr>
              <a:t>[</a:t>
            </a:r>
            <a:r>
              <a:rPr lang="en-US" altLang="en-US" sz="2100" i="1">
                <a:cs typeface="Times New Roman" panose="02020603050405020304" pitchFamily="18" charset="0"/>
              </a:rPr>
              <a:t>x</a:t>
            </a:r>
            <a:r>
              <a:rPr lang="en-US" altLang="en-US" sz="2100">
                <a:cs typeface="Times New Roman" panose="02020603050405020304" pitchFamily="18" charset="0"/>
              </a:rPr>
              <a:t>] and </a:t>
            </a:r>
            <a:r>
              <a:rPr lang="en-US" altLang="en-US" sz="2100" i="1">
                <a:cs typeface="Times New Roman" panose="02020603050405020304" pitchFamily="18" charset="0"/>
              </a:rPr>
              <a:t>q</a:t>
            </a:r>
            <a:r>
              <a:rPr lang="en-US" altLang="en-US" sz="2100">
                <a:cs typeface="Times New Roman" panose="02020603050405020304" pitchFamily="18" charset="0"/>
              </a:rPr>
              <a:t>-unlock</a:t>
            </a:r>
            <a:r>
              <a:rPr lang="en-US" altLang="en-US" sz="2100" baseline="-30000">
                <a:cs typeface="Times New Roman" panose="02020603050405020304" pitchFamily="18" charset="0"/>
              </a:rPr>
              <a:t>i</a:t>
            </a:r>
            <a:r>
              <a:rPr lang="en-US" altLang="en-US" sz="2100">
                <a:cs typeface="Times New Roman" panose="02020603050405020304" pitchFamily="18" charset="0"/>
              </a:rPr>
              <a:t>[</a:t>
            </a:r>
            <a:r>
              <a:rPr lang="en-US" altLang="en-US" sz="2100" i="1">
                <a:cs typeface="Times New Roman" panose="02020603050405020304" pitchFamily="18" charset="0"/>
              </a:rPr>
              <a:t>y</a:t>
            </a:r>
            <a:r>
              <a:rPr lang="en-US" altLang="en-US" sz="2100">
                <a:cs typeface="Times New Roman" panose="02020603050405020304" pitchFamily="18" charset="0"/>
              </a:rPr>
              <a:t>], </a:t>
            </a:r>
            <a:r>
              <a:rPr lang="en-US" altLang="en-US" sz="2100" i="1">
                <a:cs typeface="Times New Roman" panose="02020603050405020304" pitchFamily="18" charset="0"/>
              </a:rPr>
              <a:t>p</a:t>
            </a:r>
            <a:r>
              <a:rPr lang="en-US" altLang="en-US" sz="2100">
                <a:cs typeface="Times New Roman" panose="02020603050405020304" pitchFamily="18" charset="0"/>
              </a:rPr>
              <a:t>-lock</a:t>
            </a:r>
            <a:r>
              <a:rPr lang="en-US" altLang="en-US" sz="2100" baseline="-30000">
                <a:cs typeface="Times New Roman" panose="02020603050405020304" pitchFamily="18" charset="0"/>
              </a:rPr>
              <a:t>i</a:t>
            </a:r>
            <a:r>
              <a:rPr lang="en-US" altLang="en-US" sz="2100">
                <a:cs typeface="Times New Roman" panose="02020603050405020304" pitchFamily="18" charset="0"/>
              </a:rPr>
              <a:t>[</a:t>
            </a:r>
            <a:r>
              <a:rPr lang="en-US" altLang="en-US" sz="2100" i="1">
                <a:cs typeface="Times New Roman" panose="02020603050405020304" pitchFamily="18" charset="0"/>
              </a:rPr>
              <a:t>x</a:t>
            </a:r>
            <a:r>
              <a:rPr lang="en-US" altLang="en-US" sz="2100">
                <a:cs typeface="Times New Roman" panose="02020603050405020304" pitchFamily="18" charset="0"/>
              </a:rPr>
              <a:t>] &lt; </a:t>
            </a:r>
            <a:r>
              <a:rPr lang="en-US" altLang="en-US" sz="2100" i="1">
                <a:cs typeface="Times New Roman" panose="02020603050405020304" pitchFamily="18" charset="0"/>
              </a:rPr>
              <a:t>q</a:t>
            </a:r>
            <a:r>
              <a:rPr lang="en-US" altLang="en-US" sz="2100">
                <a:cs typeface="Times New Roman" panose="02020603050405020304" pitchFamily="18" charset="0"/>
              </a:rPr>
              <a:t>-unlock</a:t>
            </a:r>
            <a:r>
              <a:rPr lang="en-US" altLang="en-US" sz="2100" baseline="-30000">
                <a:cs typeface="Times New Roman" panose="02020603050405020304" pitchFamily="18" charset="0"/>
              </a:rPr>
              <a:t>i</a:t>
            </a:r>
            <a:r>
              <a:rPr lang="en-US" altLang="en-US" sz="2100">
                <a:cs typeface="Times New Roman" panose="02020603050405020304" pitchFamily="18" charset="0"/>
              </a:rPr>
              <a:t>[</a:t>
            </a:r>
            <a:r>
              <a:rPr lang="en-US" altLang="en-US" sz="2100" i="1">
                <a:cs typeface="Times New Roman" panose="02020603050405020304" pitchFamily="18" charset="0"/>
              </a:rPr>
              <a:t>y</a:t>
            </a:r>
            <a:r>
              <a:rPr lang="en-US" altLang="en-US" sz="2100">
                <a:cs typeface="Times New Roman" panose="02020603050405020304" pitchFamily="18" charset="0"/>
              </a:rPr>
              <a:t>] </a:t>
            </a:r>
            <a:r>
              <a:rPr lang="en-US" altLang="en-US" sz="2100"/>
              <a:t> 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i.e. Every transaction is 2-phase (you cannot lock something after you unlock anything)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8316894A-724C-45C9-9AC6-8BCAB4C19E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 phase locking – Proof</a:t>
            </a:r>
          </a:p>
        </p:txBody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C1134ED1-4D45-4366-9816-5D71BC1CAF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500">
                <a:cs typeface="Times New Roman" panose="02020603050405020304" pitchFamily="18" charset="0"/>
              </a:rPr>
              <a:t>By contradiction</a:t>
            </a:r>
          </a:p>
          <a:p>
            <a:pPr lvl="1">
              <a:lnSpc>
                <a:spcPct val="80000"/>
              </a:lnSpc>
            </a:pPr>
            <a:r>
              <a:rPr lang="en-US" altLang="en-US" sz="2100">
                <a:cs typeface="Times New Roman" panose="02020603050405020304" pitchFamily="18" charset="0"/>
              </a:rPr>
              <a:t>If </a:t>
            </a:r>
            <a:r>
              <a:rPr lang="en-US" altLang="en-US" sz="2100" i="1">
                <a:cs typeface="Times New Roman" panose="02020603050405020304" pitchFamily="18" charset="0"/>
              </a:rPr>
              <a:t>T</a:t>
            </a:r>
            <a:r>
              <a:rPr lang="en-US" altLang="en-US" sz="2100" i="1" baseline="-30000">
                <a:cs typeface="Times New Roman" panose="02020603050405020304" pitchFamily="18" charset="0"/>
              </a:rPr>
              <a:t>i</a:t>
            </a:r>
            <a:r>
              <a:rPr lang="en-US" altLang="en-US" sz="2100">
                <a:cs typeface="Times New Roman" panose="02020603050405020304" pitchFamily="18" charset="0"/>
              </a:rPr>
              <a:t> </a:t>
            </a:r>
            <a:r>
              <a:rPr lang="en-US" altLang="en-US" sz="2100">
                <a:sym typeface="Wingdings 3" panose="05040102010807070707" pitchFamily="18" charset="2"/>
              </a:rPr>
              <a:t></a:t>
            </a:r>
            <a:r>
              <a:rPr lang="en-US" altLang="en-US" sz="2100">
                <a:cs typeface="Times New Roman" panose="02020603050405020304" pitchFamily="18" charset="0"/>
              </a:rPr>
              <a:t> </a:t>
            </a:r>
            <a:r>
              <a:rPr lang="en-US" altLang="en-US" sz="2100" i="1">
                <a:cs typeface="Times New Roman" panose="02020603050405020304" pitchFamily="18" charset="0"/>
              </a:rPr>
              <a:t>T</a:t>
            </a:r>
            <a:r>
              <a:rPr lang="en-US" altLang="en-US" sz="2100" i="1" baseline="-30000">
                <a:cs typeface="Times New Roman" panose="02020603050405020304" pitchFamily="18" charset="0"/>
              </a:rPr>
              <a:t>j</a:t>
            </a:r>
            <a:r>
              <a:rPr lang="en-US" altLang="en-US" sz="2100">
                <a:cs typeface="Times New Roman" panose="02020603050405020304" pitchFamily="18" charset="0"/>
              </a:rPr>
              <a:t> in SG(</a:t>
            </a:r>
            <a:r>
              <a:rPr lang="en-US" altLang="en-US" sz="2100" i="1">
                <a:cs typeface="Times New Roman" panose="02020603050405020304" pitchFamily="18" charset="0"/>
              </a:rPr>
              <a:t>S</a:t>
            </a:r>
            <a:r>
              <a:rPr lang="en-US" altLang="en-US" sz="2100">
                <a:cs typeface="Times New Roman" panose="02020603050405020304" pitchFamily="18" charset="0"/>
              </a:rPr>
              <a:t>), we have a </a:t>
            </a:r>
            <a:r>
              <a:rPr lang="en-US" altLang="en-US" sz="2100" i="1">
                <a:cs typeface="Times New Roman" panose="02020603050405020304" pitchFamily="18" charset="0"/>
              </a:rPr>
              <a:t>p</a:t>
            </a:r>
            <a:r>
              <a:rPr lang="en-US" altLang="en-US" sz="2100" i="1" baseline="-30000">
                <a:cs typeface="Times New Roman" panose="02020603050405020304" pitchFamily="18" charset="0"/>
              </a:rPr>
              <a:t>i</a:t>
            </a:r>
            <a:r>
              <a:rPr lang="en-US" altLang="en-US" sz="2100">
                <a:cs typeface="Times New Roman" panose="02020603050405020304" pitchFamily="18" charset="0"/>
              </a:rPr>
              <a:t>[</a:t>
            </a:r>
            <a:r>
              <a:rPr lang="en-US" altLang="en-US" sz="2100" i="1">
                <a:cs typeface="Times New Roman" panose="02020603050405020304" pitchFamily="18" charset="0"/>
              </a:rPr>
              <a:t>x</a:t>
            </a:r>
            <a:r>
              <a:rPr lang="en-US" altLang="en-US" sz="2100">
                <a:cs typeface="Times New Roman" panose="02020603050405020304" pitchFamily="18" charset="0"/>
              </a:rPr>
              <a:t>] conflict with a </a:t>
            </a:r>
            <a:r>
              <a:rPr lang="en-US" altLang="en-US" sz="2100" i="1">
                <a:cs typeface="Times New Roman" panose="02020603050405020304" pitchFamily="18" charset="0"/>
              </a:rPr>
              <a:t>q</a:t>
            </a:r>
            <a:r>
              <a:rPr lang="en-US" altLang="en-US" sz="2100" i="1" baseline="-30000">
                <a:cs typeface="Times New Roman" panose="02020603050405020304" pitchFamily="18" charset="0"/>
              </a:rPr>
              <a:t>j</a:t>
            </a:r>
            <a:r>
              <a:rPr lang="en-US" altLang="en-US" sz="2100">
                <a:cs typeface="Times New Roman" panose="02020603050405020304" pitchFamily="18" charset="0"/>
              </a:rPr>
              <a:t>[</a:t>
            </a:r>
            <a:r>
              <a:rPr lang="en-US" altLang="en-US" sz="2100" i="1">
                <a:cs typeface="Times New Roman" panose="02020603050405020304" pitchFamily="18" charset="0"/>
              </a:rPr>
              <a:t>x</a:t>
            </a:r>
            <a:r>
              <a:rPr lang="en-US" altLang="en-US" sz="2100">
                <a:cs typeface="Times New Roman" panose="02020603050405020304" pitchFamily="18" charset="0"/>
              </a:rPr>
              <a:t>] and that </a:t>
            </a:r>
            <a:r>
              <a:rPr lang="en-US" altLang="en-US" sz="2100" i="1">
                <a:cs typeface="Times New Roman" panose="02020603050405020304" pitchFamily="18" charset="0"/>
              </a:rPr>
              <a:t>p</a:t>
            </a:r>
            <a:r>
              <a:rPr lang="en-US" altLang="en-US" sz="2100" i="1" baseline="-30000">
                <a:cs typeface="Times New Roman" panose="02020603050405020304" pitchFamily="18" charset="0"/>
              </a:rPr>
              <a:t>i</a:t>
            </a:r>
            <a:r>
              <a:rPr lang="en-US" altLang="en-US" sz="2100">
                <a:cs typeface="Times New Roman" panose="02020603050405020304" pitchFamily="18" charset="0"/>
              </a:rPr>
              <a:t>[</a:t>
            </a:r>
            <a:r>
              <a:rPr lang="en-US" altLang="en-US" sz="2100" i="1">
                <a:cs typeface="Times New Roman" panose="02020603050405020304" pitchFamily="18" charset="0"/>
              </a:rPr>
              <a:t>x</a:t>
            </a:r>
            <a:r>
              <a:rPr lang="en-US" altLang="en-US" sz="2100">
                <a:cs typeface="Times New Roman" panose="02020603050405020304" pitchFamily="18" charset="0"/>
              </a:rPr>
              <a:t>] &lt; </a:t>
            </a:r>
            <a:r>
              <a:rPr lang="en-US" altLang="en-US" sz="2100" i="1">
                <a:cs typeface="Times New Roman" panose="02020603050405020304" pitchFamily="18" charset="0"/>
              </a:rPr>
              <a:t>q</a:t>
            </a:r>
            <a:r>
              <a:rPr lang="en-US" altLang="en-US" sz="2100" i="1" baseline="-30000">
                <a:cs typeface="Times New Roman" panose="02020603050405020304" pitchFamily="18" charset="0"/>
              </a:rPr>
              <a:t>j</a:t>
            </a:r>
            <a:r>
              <a:rPr lang="en-US" altLang="en-US" sz="2100">
                <a:cs typeface="Times New Roman" panose="02020603050405020304" pitchFamily="18" charset="0"/>
              </a:rPr>
              <a:t>[</a:t>
            </a:r>
            <a:r>
              <a:rPr lang="en-US" altLang="en-US" sz="2100" i="1">
                <a:cs typeface="Times New Roman" panose="02020603050405020304" pitchFamily="18" charset="0"/>
              </a:rPr>
              <a:t>x</a:t>
            </a:r>
            <a:r>
              <a:rPr lang="en-US" altLang="en-US" sz="2100">
                <a:cs typeface="Times New Roman" panose="02020603050405020304" pitchFamily="18" charset="0"/>
              </a:rPr>
              <a:t>] in </a:t>
            </a:r>
            <a:r>
              <a:rPr lang="en-US" altLang="en-US" sz="2100" i="1">
                <a:cs typeface="Times New Roman" panose="02020603050405020304" pitchFamily="18" charset="0"/>
              </a:rPr>
              <a:t>S</a:t>
            </a:r>
            <a:endParaRPr lang="en-US" altLang="en-US" sz="2100"/>
          </a:p>
          <a:p>
            <a:pPr lvl="1">
              <a:lnSpc>
                <a:spcPct val="80000"/>
              </a:lnSpc>
            </a:pPr>
            <a:r>
              <a:rPr lang="en-US" altLang="en-US" sz="2100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sz="2100">
                <a:cs typeface="Times New Roman" panose="02020603050405020304" pitchFamily="18" charset="0"/>
              </a:rPr>
              <a:t>   </a:t>
            </a:r>
            <a:r>
              <a:rPr lang="en-US" altLang="en-US" sz="2100" i="1">
                <a:cs typeface="Times New Roman" panose="02020603050405020304" pitchFamily="18" charset="0"/>
              </a:rPr>
              <a:t>p</a:t>
            </a:r>
            <a:r>
              <a:rPr lang="en-US" altLang="en-US" sz="2100">
                <a:cs typeface="Times New Roman" panose="02020603050405020304" pitchFamily="18" charset="0"/>
              </a:rPr>
              <a:t>-unlock</a:t>
            </a:r>
            <a:r>
              <a:rPr lang="en-US" altLang="en-US" sz="2100" baseline="-30000">
                <a:cs typeface="Times New Roman" panose="02020603050405020304" pitchFamily="18" charset="0"/>
              </a:rPr>
              <a:t>i</a:t>
            </a:r>
            <a:r>
              <a:rPr lang="en-US" altLang="en-US" sz="2100">
                <a:cs typeface="Times New Roman" panose="02020603050405020304" pitchFamily="18" charset="0"/>
              </a:rPr>
              <a:t>[</a:t>
            </a:r>
            <a:r>
              <a:rPr lang="en-US" altLang="en-US" sz="2100" i="1">
                <a:cs typeface="Times New Roman" panose="02020603050405020304" pitchFamily="18" charset="0"/>
              </a:rPr>
              <a:t>x</a:t>
            </a:r>
            <a:r>
              <a:rPr lang="en-US" altLang="en-US" sz="2100">
                <a:cs typeface="Times New Roman" panose="02020603050405020304" pitchFamily="18" charset="0"/>
              </a:rPr>
              <a:t>] &lt; </a:t>
            </a:r>
            <a:r>
              <a:rPr lang="en-US" altLang="en-US" sz="2100" i="1">
                <a:cs typeface="Times New Roman" panose="02020603050405020304" pitchFamily="18" charset="0"/>
              </a:rPr>
              <a:t>q</a:t>
            </a:r>
            <a:r>
              <a:rPr lang="en-US" altLang="en-US" sz="2100">
                <a:cs typeface="Times New Roman" panose="02020603050405020304" pitchFamily="18" charset="0"/>
              </a:rPr>
              <a:t>-lock</a:t>
            </a:r>
            <a:r>
              <a:rPr lang="en-US" altLang="en-US" sz="2100" baseline="-30000">
                <a:cs typeface="Times New Roman" panose="02020603050405020304" pitchFamily="18" charset="0"/>
              </a:rPr>
              <a:t>j</a:t>
            </a:r>
            <a:r>
              <a:rPr lang="en-US" altLang="en-US" sz="2100">
                <a:cs typeface="Times New Roman" panose="02020603050405020304" pitchFamily="18" charset="0"/>
              </a:rPr>
              <a:t>[</a:t>
            </a:r>
            <a:r>
              <a:rPr lang="en-US" altLang="en-US" sz="2100" i="1">
                <a:cs typeface="Times New Roman" panose="02020603050405020304" pitchFamily="18" charset="0"/>
              </a:rPr>
              <a:t>x</a:t>
            </a:r>
            <a:r>
              <a:rPr lang="en-US" altLang="en-US" sz="2100">
                <a:cs typeface="Times New Roman" panose="02020603050405020304" pitchFamily="18" charset="0"/>
              </a:rPr>
              <a:t>]</a:t>
            </a:r>
            <a:r>
              <a:rPr lang="en-US" altLang="en-US" sz="210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2100">
                <a:cs typeface="Times New Roman" panose="02020603050405020304" pitchFamily="18" charset="0"/>
              </a:rPr>
              <a:t>If </a:t>
            </a:r>
            <a:r>
              <a:rPr lang="en-US" altLang="en-US" sz="2100" i="1">
                <a:cs typeface="Times New Roman" panose="02020603050405020304" pitchFamily="18" charset="0"/>
              </a:rPr>
              <a:t>T</a:t>
            </a:r>
            <a:r>
              <a:rPr lang="en-US" altLang="en-US" sz="2100" i="1" baseline="-30000">
                <a:cs typeface="Times New Roman" panose="02020603050405020304" pitchFamily="18" charset="0"/>
              </a:rPr>
              <a:t>i</a:t>
            </a:r>
            <a:r>
              <a:rPr lang="en-US" altLang="en-US" sz="2100" baseline="-30000">
                <a:cs typeface="Times New Roman" panose="02020603050405020304" pitchFamily="18" charset="0"/>
              </a:rPr>
              <a:t> </a:t>
            </a:r>
            <a:r>
              <a:rPr lang="en-US" altLang="en-US" sz="2100">
                <a:sym typeface="Wingdings 3" panose="05040102010807070707" pitchFamily="18" charset="2"/>
              </a:rPr>
              <a:t></a:t>
            </a:r>
            <a:r>
              <a:rPr lang="en-US" altLang="en-US" sz="2100">
                <a:cs typeface="Times New Roman" panose="02020603050405020304" pitchFamily="18" charset="0"/>
              </a:rPr>
              <a:t> </a:t>
            </a:r>
            <a:r>
              <a:rPr lang="en-US" altLang="en-US" sz="2100" i="1">
                <a:cs typeface="Times New Roman" panose="02020603050405020304" pitchFamily="18" charset="0"/>
              </a:rPr>
              <a:t>T</a:t>
            </a:r>
            <a:r>
              <a:rPr lang="en-US" altLang="en-US" sz="2100" i="1" baseline="-30000">
                <a:cs typeface="Times New Roman" panose="02020603050405020304" pitchFamily="18" charset="0"/>
              </a:rPr>
              <a:t>j</a:t>
            </a:r>
            <a:r>
              <a:rPr lang="en-US" altLang="en-US" sz="2100" baseline="-30000">
                <a:cs typeface="Times New Roman" panose="02020603050405020304" pitchFamily="18" charset="0"/>
              </a:rPr>
              <a:t> </a:t>
            </a:r>
            <a:r>
              <a:rPr lang="en-US" altLang="en-US" sz="2100">
                <a:sym typeface="Wingdings 3" panose="05040102010807070707" pitchFamily="18" charset="2"/>
              </a:rPr>
              <a:t></a:t>
            </a:r>
            <a:r>
              <a:rPr lang="en-US" altLang="en-US" sz="2100">
                <a:cs typeface="Times New Roman" panose="02020603050405020304" pitchFamily="18" charset="0"/>
              </a:rPr>
              <a:t> </a:t>
            </a:r>
            <a:r>
              <a:rPr lang="en-US" altLang="en-US" sz="2100" i="1">
                <a:cs typeface="Times New Roman" panose="02020603050405020304" pitchFamily="18" charset="0"/>
              </a:rPr>
              <a:t>T</a:t>
            </a:r>
            <a:r>
              <a:rPr lang="en-US" altLang="en-US" sz="2100" i="1" baseline="-30000">
                <a:cs typeface="Times New Roman" panose="02020603050405020304" pitchFamily="18" charset="0"/>
              </a:rPr>
              <a:t>k</a:t>
            </a:r>
            <a:r>
              <a:rPr lang="en-US" altLang="en-US" sz="2100">
                <a:cs typeface="Times New Roman" panose="02020603050405020304" pitchFamily="18" charset="0"/>
              </a:rPr>
              <a:t>  in SG(</a:t>
            </a:r>
            <a:r>
              <a:rPr lang="en-US" altLang="en-US" sz="2100" i="1">
                <a:cs typeface="Times New Roman" panose="02020603050405020304" pitchFamily="18" charset="0"/>
              </a:rPr>
              <a:t>S</a:t>
            </a:r>
            <a:r>
              <a:rPr lang="en-US" altLang="en-US" sz="2100">
                <a:cs typeface="Times New Roman" panose="02020603050405020304" pitchFamily="18" charset="0"/>
              </a:rPr>
              <a:t>) </a:t>
            </a:r>
            <a:r>
              <a:rPr lang="en-US" altLang="en-US" sz="2100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sz="2100">
                <a:cs typeface="Times New Roman" panose="02020603050405020304" pitchFamily="18" charset="0"/>
              </a:rPr>
              <a:t>  </a:t>
            </a:r>
            <a:r>
              <a:rPr lang="en-US" altLang="en-US" sz="2100"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en-US" sz="2100" i="1">
                <a:cs typeface="Times New Roman" panose="02020603050405020304" pitchFamily="18" charset="0"/>
              </a:rPr>
              <a:t>x</a:t>
            </a:r>
            <a:r>
              <a:rPr lang="en-US" altLang="en-US" sz="2100">
                <a:cs typeface="Times New Roman" panose="02020603050405020304" pitchFamily="18" charset="0"/>
              </a:rPr>
              <a:t>, </a:t>
            </a:r>
            <a:r>
              <a:rPr lang="en-US" altLang="en-US" sz="2100" i="1">
                <a:cs typeface="Times New Roman" panose="02020603050405020304" pitchFamily="18" charset="0"/>
              </a:rPr>
              <a:t>y</a:t>
            </a:r>
            <a:r>
              <a:rPr lang="en-US" altLang="en-US" sz="2100">
                <a:cs typeface="Times New Roman" panose="02020603050405020304" pitchFamily="18" charset="0"/>
              </a:rPr>
              <a:t> such that unlock</a:t>
            </a:r>
            <a:r>
              <a:rPr lang="en-US" altLang="en-US" sz="2100" baseline="-30000">
                <a:cs typeface="Times New Roman" panose="02020603050405020304" pitchFamily="18" charset="0"/>
              </a:rPr>
              <a:t>i</a:t>
            </a:r>
            <a:r>
              <a:rPr lang="en-US" altLang="en-US" sz="2100">
                <a:cs typeface="Times New Roman" panose="02020603050405020304" pitchFamily="18" charset="0"/>
              </a:rPr>
              <a:t>[</a:t>
            </a:r>
            <a:r>
              <a:rPr lang="en-US" altLang="en-US" sz="2100" i="1">
                <a:cs typeface="Times New Roman" panose="02020603050405020304" pitchFamily="18" charset="0"/>
              </a:rPr>
              <a:t>x</a:t>
            </a:r>
            <a:r>
              <a:rPr lang="en-US" altLang="en-US" sz="2100">
                <a:cs typeface="Times New Roman" panose="02020603050405020304" pitchFamily="18" charset="0"/>
              </a:rPr>
              <a:t>] &lt; lock</a:t>
            </a:r>
            <a:r>
              <a:rPr lang="en-US" altLang="en-US" sz="2100" baseline="-30000">
                <a:cs typeface="Times New Roman" panose="02020603050405020304" pitchFamily="18" charset="0"/>
              </a:rPr>
              <a:t>j</a:t>
            </a:r>
            <a:r>
              <a:rPr lang="en-US" altLang="en-US" sz="2100">
                <a:cs typeface="Times New Roman" panose="02020603050405020304" pitchFamily="18" charset="0"/>
              </a:rPr>
              <a:t>[</a:t>
            </a:r>
            <a:r>
              <a:rPr lang="en-US" altLang="en-US" sz="2100" i="1">
                <a:cs typeface="Times New Roman" panose="02020603050405020304" pitchFamily="18" charset="0"/>
              </a:rPr>
              <a:t>x</a:t>
            </a:r>
            <a:r>
              <a:rPr lang="en-US" altLang="en-US" sz="2100">
                <a:cs typeface="Times New Roman" panose="02020603050405020304" pitchFamily="18" charset="0"/>
              </a:rPr>
              <a:t>] and unlock</a:t>
            </a:r>
            <a:r>
              <a:rPr lang="en-US" altLang="en-US" sz="2100" baseline="-30000">
                <a:cs typeface="Times New Roman" panose="02020603050405020304" pitchFamily="18" charset="0"/>
              </a:rPr>
              <a:t>j</a:t>
            </a:r>
            <a:r>
              <a:rPr lang="en-US" altLang="en-US" sz="2100">
                <a:cs typeface="Times New Roman" panose="02020603050405020304" pitchFamily="18" charset="0"/>
              </a:rPr>
              <a:t>[</a:t>
            </a:r>
            <a:r>
              <a:rPr lang="en-US" altLang="en-US" sz="2100" i="1">
                <a:cs typeface="Times New Roman" panose="02020603050405020304" pitchFamily="18" charset="0"/>
              </a:rPr>
              <a:t>y</a:t>
            </a:r>
            <a:r>
              <a:rPr lang="en-US" altLang="en-US" sz="2100">
                <a:cs typeface="Times New Roman" panose="02020603050405020304" pitchFamily="18" charset="0"/>
              </a:rPr>
              <a:t>] &lt; lock</a:t>
            </a:r>
            <a:r>
              <a:rPr lang="en-US" altLang="en-US" sz="2100" baseline="-30000">
                <a:cs typeface="Times New Roman" panose="02020603050405020304" pitchFamily="18" charset="0"/>
              </a:rPr>
              <a:t>k</a:t>
            </a:r>
            <a:r>
              <a:rPr lang="en-US" altLang="en-US" sz="2100">
                <a:cs typeface="Times New Roman" panose="02020603050405020304" pitchFamily="18" charset="0"/>
              </a:rPr>
              <a:t>[</a:t>
            </a:r>
            <a:r>
              <a:rPr lang="en-US" altLang="en-US" sz="2100" i="1">
                <a:cs typeface="Times New Roman" panose="02020603050405020304" pitchFamily="18" charset="0"/>
              </a:rPr>
              <a:t>y</a:t>
            </a:r>
            <a:r>
              <a:rPr lang="en-US" altLang="en-US" sz="2100">
                <a:cs typeface="Times New Roman" panose="02020603050405020304" pitchFamily="18" charset="0"/>
              </a:rPr>
              <a:t>]</a:t>
            </a:r>
            <a:r>
              <a:rPr lang="en-US" altLang="en-US" sz="210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2100">
                <a:cs typeface="Times New Roman" panose="02020603050405020304" pitchFamily="18" charset="0"/>
              </a:rPr>
              <a:t>Since lock</a:t>
            </a:r>
            <a:r>
              <a:rPr lang="en-US" altLang="en-US" sz="2100" baseline="-30000">
                <a:cs typeface="Times New Roman" panose="02020603050405020304" pitchFamily="18" charset="0"/>
              </a:rPr>
              <a:t>j</a:t>
            </a:r>
            <a:r>
              <a:rPr lang="en-US" altLang="en-US" sz="2100">
                <a:cs typeface="Times New Roman" panose="02020603050405020304" pitchFamily="18" charset="0"/>
              </a:rPr>
              <a:t>[</a:t>
            </a:r>
            <a:r>
              <a:rPr lang="en-US" altLang="en-US" sz="2100" i="1">
                <a:cs typeface="Times New Roman" panose="02020603050405020304" pitchFamily="18" charset="0"/>
              </a:rPr>
              <a:t>x</a:t>
            </a:r>
            <a:r>
              <a:rPr lang="en-US" altLang="en-US" sz="2100">
                <a:cs typeface="Times New Roman" panose="02020603050405020304" pitchFamily="18" charset="0"/>
              </a:rPr>
              <a:t>] &lt; unlock</a:t>
            </a:r>
            <a:r>
              <a:rPr lang="en-US" altLang="en-US" sz="2100" baseline="-30000">
                <a:cs typeface="Times New Roman" panose="02020603050405020304" pitchFamily="18" charset="0"/>
              </a:rPr>
              <a:t>j</a:t>
            </a:r>
            <a:r>
              <a:rPr lang="en-US" altLang="en-US" sz="2100">
                <a:cs typeface="Times New Roman" panose="02020603050405020304" pitchFamily="18" charset="0"/>
              </a:rPr>
              <a:t>[y], we have unlock</a:t>
            </a:r>
            <a:r>
              <a:rPr lang="en-US" altLang="en-US" sz="2100" baseline="-30000">
                <a:cs typeface="Times New Roman" panose="02020603050405020304" pitchFamily="18" charset="0"/>
              </a:rPr>
              <a:t>i</a:t>
            </a:r>
            <a:r>
              <a:rPr lang="en-US" altLang="en-US" sz="2100">
                <a:cs typeface="Times New Roman" panose="02020603050405020304" pitchFamily="18" charset="0"/>
              </a:rPr>
              <a:t>[</a:t>
            </a:r>
            <a:r>
              <a:rPr lang="en-US" altLang="en-US" sz="2100" i="1">
                <a:cs typeface="Times New Roman" panose="02020603050405020304" pitchFamily="18" charset="0"/>
              </a:rPr>
              <a:t>x</a:t>
            </a:r>
            <a:r>
              <a:rPr lang="en-US" altLang="en-US" sz="2100">
                <a:cs typeface="Times New Roman" panose="02020603050405020304" pitchFamily="18" charset="0"/>
              </a:rPr>
              <a:t>] &lt; lock</a:t>
            </a:r>
            <a:r>
              <a:rPr lang="en-US" altLang="en-US" sz="2100" baseline="-30000">
                <a:cs typeface="Times New Roman" panose="02020603050405020304" pitchFamily="18" charset="0"/>
              </a:rPr>
              <a:t>k</a:t>
            </a:r>
            <a:r>
              <a:rPr lang="en-US" altLang="en-US" sz="2100">
                <a:cs typeface="Times New Roman" panose="02020603050405020304" pitchFamily="18" charset="0"/>
              </a:rPr>
              <a:t>[</a:t>
            </a:r>
            <a:r>
              <a:rPr lang="en-US" altLang="en-US" sz="2100" i="1">
                <a:cs typeface="Times New Roman" panose="02020603050405020304" pitchFamily="18" charset="0"/>
              </a:rPr>
              <a:t>y</a:t>
            </a:r>
            <a:r>
              <a:rPr lang="en-US" altLang="en-US" sz="2100">
                <a:cs typeface="Times New Roman" panose="02020603050405020304" pitchFamily="18" charset="0"/>
              </a:rPr>
              <a:t>]. By induction, for any path </a:t>
            </a:r>
            <a:r>
              <a:rPr lang="en-US" altLang="en-US" sz="2100" i="1">
                <a:cs typeface="Times New Roman" panose="02020603050405020304" pitchFamily="18" charset="0"/>
              </a:rPr>
              <a:t>T</a:t>
            </a:r>
            <a:r>
              <a:rPr lang="en-US" altLang="en-US" sz="2100" i="1" baseline="-30000">
                <a:cs typeface="Times New Roman" panose="02020603050405020304" pitchFamily="18" charset="0"/>
              </a:rPr>
              <a:t>1</a:t>
            </a:r>
            <a:r>
              <a:rPr lang="en-US" altLang="en-US" sz="2100" baseline="-30000">
                <a:cs typeface="Times New Roman" panose="02020603050405020304" pitchFamily="18" charset="0"/>
              </a:rPr>
              <a:t> </a:t>
            </a:r>
            <a:r>
              <a:rPr lang="en-US" altLang="en-US" sz="2100">
                <a:sym typeface="Wingdings 3" panose="05040102010807070707" pitchFamily="18" charset="2"/>
              </a:rPr>
              <a:t></a:t>
            </a:r>
            <a:r>
              <a:rPr lang="en-US" altLang="en-US" sz="2100">
                <a:cs typeface="Times New Roman" panose="02020603050405020304" pitchFamily="18" charset="0"/>
              </a:rPr>
              <a:t> </a:t>
            </a:r>
            <a:r>
              <a:rPr lang="en-US" altLang="en-US" sz="2100" i="1">
                <a:cs typeface="Times New Roman" panose="02020603050405020304" pitchFamily="18" charset="0"/>
              </a:rPr>
              <a:t>T</a:t>
            </a:r>
            <a:r>
              <a:rPr lang="en-US" altLang="en-US" sz="2100" i="1" baseline="-30000">
                <a:cs typeface="Times New Roman" panose="02020603050405020304" pitchFamily="18" charset="0"/>
              </a:rPr>
              <a:t>2</a:t>
            </a:r>
            <a:r>
              <a:rPr lang="en-US" altLang="en-US" sz="2100" baseline="-30000">
                <a:cs typeface="Times New Roman" panose="02020603050405020304" pitchFamily="18" charset="0"/>
              </a:rPr>
              <a:t> </a:t>
            </a:r>
            <a:r>
              <a:rPr lang="en-US" altLang="en-US" sz="2100">
                <a:sym typeface="Wingdings 3" panose="05040102010807070707" pitchFamily="18" charset="2"/>
              </a:rPr>
              <a:t></a:t>
            </a:r>
            <a:r>
              <a:rPr lang="en-US" altLang="en-US" sz="2100">
                <a:cs typeface="Times New Roman" panose="02020603050405020304" pitchFamily="18" charset="0"/>
              </a:rPr>
              <a:t> … </a:t>
            </a:r>
            <a:r>
              <a:rPr lang="en-US" altLang="en-US" sz="2100">
                <a:sym typeface="Wingdings 3" panose="05040102010807070707" pitchFamily="18" charset="2"/>
              </a:rPr>
              <a:t></a:t>
            </a:r>
            <a:r>
              <a:rPr lang="en-US" altLang="en-US" sz="2100">
                <a:cs typeface="Times New Roman" panose="02020603050405020304" pitchFamily="18" charset="0"/>
              </a:rPr>
              <a:t> </a:t>
            </a:r>
            <a:r>
              <a:rPr lang="en-US" altLang="en-US" sz="2100" i="1">
                <a:cs typeface="Times New Roman" panose="02020603050405020304" pitchFamily="18" charset="0"/>
              </a:rPr>
              <a:t>T</a:t>
            </a:r>
            <a:r>
              <a:rPr lang="en-US" altLang="en-US" sz="2100" i="1" baseline="-30000">
                <a:cs typeface="Times New Roman" panose="02020603050405020304" pitchFamily="18" charset="0"/>
              </a:rPr>
              <a:t>n</a:t>
            </a:r>
            <a:r>
              <a:rPr lang="en-US" altLang="en-US" sz="2100">
                <a:cs typeface="Times New Roman" panose="02020603050405020304" pitchFamily="18" charset="0"/>
              </a:rPr>
              <a:t> in SG(</a:t>
            </a:r>
            <a:r>
              <a:rPr lang="en-US" altLang="en-US" sz="2100" i="1">
                <a:cs typeface="Times New Roman" panose="02020603050405020304" pitchFamily="18" charset="0"/>
              </a:rPr>
              <a:t>S</a:t>
            </a:r>
            <a:r>
              <a:rPr lang="en-US" altLang="en-US" sz="2100">
                <a:cs typeface="Times New Roman" panose="02020603050405020304" pitchFamily="18" charset="0"/>
              </a:rPr>
              <a:t>), </a:t>
            </a:r>
            <a:r>
              <a:rPr lang="en-US" altLang="en-US" sz="2100" i="1">
                <a:cs typeface="Times New Roman" panose="02020603050405020304" pitchFamily="18" charset="0"/>
              </a:rPr>
              <a:t>T</a:t>
            </a:r>
            <a:r>
              <a:rPr lang="en-US" altLang="en-US" sz="2100" i="1" baseline="-30000">
                <a:cs typeface="Times New Roman" panose="02020603050405020304" pitchFamily="18" charset="0"/>
              </a:rPr>
              <a:t>1</a:t>
            </a:r>
            <a:r>
              <a:rPr lang="en-US" altLang="en-US" sz="2100">
                <a:cs typeface="Times New Roman" panose="02020603050405020304" pitchFamily="18" charset="0"/>
              </a:rPr>
              <a:t> performs an unlock before </a:t>
            </a:r>
            <a:r>
              <a:rPr lang="en-US" altLang="en-US" sz="2100" i="1">
                <a:cs typeface="Times New Roman" panose="02020603050405020304" pitchFamily="18" charset="0"/>
              </a:rPr>
              <a:t>T</a:t>
            </a:r>
            <a:r>
              <a:rPr lang="en-US" altLang="en-US" sz="2100" i="1" baseline="-30000">
                <a:cs typeface="Times New Roman" panose="02020603050405020304" pitchFamily="18" charset="0"/>
              </a:rPr>
              <a:t>n</a:t>
            </a:r>
            <a:r>
              <a:rPr lang="en-US" altLang="en-US" sz="2100">
                <a:cs typeface="Times New Roman" panose="02020603050405020304" pitchFamily="18" charset="0"/>
              </a:rPr>
              <a:t> has acquired certain lock.</a:t>
            </a:r>
            <a:r>
              <a:rPr lang="en-US" altLang="en-US" sz="210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2100">
                <a:cs typeface="Times New Roman" panose="02020603050405020304" pitchFamily="18" charset="0"/>
              </a:rPr>
              <a:t>Now, if SG(</a:t>
            </a:r>
            <a:r>
              <a:rPr lang="en-US" altLang="en-US" sz="2100" i="1">
                <a:cs typeface="Times New Roman" panose="02020603050405020304" pitchFamily="18" charset="0"/>
              </a:rPr>
              <a:t>S</a:t>
            </a:r>
            <a:r>
              <a:rPr lang="en-US" altLang="en-US" sz="2100">
                <a:cs typeface="Times New Roman" panose="02020603050405020304" pitchFamily="18" charset="0"/>
              </a:rPr>
              <a:t>) has a cycle: </a:t>
            </a:r>
            <a:r>
              <a:rPr lang="en-US" altLang="en-US" sz="2100" i="1">
                <a:cs typeface="Times New Roman" panose="02020603050405020304" pitchFamily="18" charset="0"/>
              </a:rPr>
              <a:t>T</a:t>
            </a:r>
            <a:r>
              <a:rPr lang="en-US" altLang="en-US" sz="2100" i="1" baseline="-30000">
                <a:cs typeface="Times New Roman" panose="02020603050405020304" pitchFamily="18" charset="0"/>
              </a:rPr>
              <a:t>1</a:t>
            </a:r>
            <a:r>
              <a:rPr lang="en-US" altLang="en-US" sz="2100" baseline="-30000">
                <a:cs typeface="Times New Roman" panose="02020603050405020304" pitchFamily="18" charset="0"/>
              </a:rPr>
              <a:t> </a:t>
            </a:r>
            <a:r>
              <a:rPr lang="en-US" altLang="en-US" sz="2100">
                <a:sym typeface="Wingdings 3" panose="05040102010807070707" pitchFamily="18" charset="2"/>
              </a:rPr>
              <a:t></a:t>
            </a:r>
            <a:r>
              <a:rPr lang="en-US" altLang="en-US" sz="2100">
                <a:cs typeface="Times New Roman" panose="02020603050405020304" pitchFamily="18" charset="0"/>
              </a:rPr>
              <a:t> </a:t>
            </a:r>
            <a:r>
              <a:rPr lang="en-US" altLang="en-US" sz="2100" i="1">
                <a:cs typeface="Times New Roman" panose="02020603050405020304" pitchFamily="18" charset="0"/>
              </a:rPr>
              <a:t>T</a:t>
            </a:r>
            <a:r>
              <a:rPr lang="en-US" altLang="en-US" sz="2100" i="1" baseline="-30000">
                <a:cs typeface="Times New Roman" panose="02020603050405020304" pitchFamily="18" charset="0"/>
              </a:rPr>
              <a:t>2</a:t>
            </a:r>
            <a:r>
              <a:rPr lang="en-US" altLang="en-US" sz="2100" baseline="-30000">
                <a:cs typeface="Times New Roman" panose="02020603050405020304" pitchFamily="18" charset="0"/>
              </a:rPr>
              <a:t> </a:t>
            </a:r>
            <a:r>
              <a:rPr lang="en-US" altLang="en-US" sz="2100">
                <a:sym typeface="Wingdings 3" panose="05040102010807070707" pitchFamily="18" charset="2"/>
              </a:rPr>
              <a:t></a:t>
            </a:r>
            <a:r>
              <a:rPr lang="en-US" altLang="en-US" sz="2100">
                <a:cs typeface="Times New Roman" panose="02020603050405020304" pitchFamily="18" charset="0"/>
              </a:rPr>
              <a:t> … </a:t>
            </a:r>
            <a:r>
              <a:rPr lang="en-US" altLang="en-US" sz="2100">
                <a:sym typeface="Wingdings 3" panose="05040102010807070707" pitchFamily="18" charset="2"/>
              </a:rPr>
              <a:t></a:t>
            </a:r>
            <a:r>
              <a:rPr lang="en-US" altLang="en-US" sz="2100">
                <a:cs typeface="Times New Roman" panose="02020603050405020304" pitchFamily="18" charset="0"/>
              </a:rPr>
              <a:t> </a:t>
            </a:r>
            <a:r>
              <a:rPr lang="en-US" altLang="en-US" sz="2100" i="1">
                <a:cs typeface="Times New Roman" panose="02020603050405020304" pitchFamily="18" charset="0"/>
              </a:rPr>
              <a:t>T</a:t>
            </a:r>
            <a:r>
              <a:rPr lang="en-US" altLang="en-US" sz="2100" i="1" baseline="-30000">
                <a:cs typeface="Times New Roman" panose="02020603050405020304" pitchFamily="18" charset="0"/>
              </a:rPr>
              <a:t>n </a:t>
            </a:r>
            <a:r>
              <a:rPr lang="en-US" altLang="en-US" sz="2100">
                <a:sym typeface="Wingdings 3" panose="05040102010807070707" pitchFamily="18" charset="2"/>
              </a:rPr>
              <a:t></a:t>
            </a:r>
            <a:r>
              <a:rPr lang="en-US" altLang="en-US" sz="2100">
                <a:cs typeface="Times New Roman" panose="02020603050405020304" pitchFamily="18" charset="0"/>
              </a:rPr>
              <a:t> </a:t>
            </a:r>
            <a:r>
              <a:rPr lang="en-US" altLang="en-US" sz="2100" i="1">
                <a:cs typeface="Times New Roman" panose="02020603050405020304" pitchFamily="18" charset="0"/>
              </a:rPr>
              <a:t>T</a:t>
            </a:r>
            <a:r>
              <a:rPr lang="en-US" altLang="en-US" sz="2100" i="1" baseline="-30000">
                <a:cs typeface="Times New Roman" panose="02020603050405020304" pitchFamily="18" charset="0"/>
              </a:rPr>
              <a:t>1</a:t>
            </a:r>
            <a:r>
              <a:rPr lang="en-US" altLang="en-US" sz="2100">
                <a:cs typeface="Times New Roman" panose="02020603050405020304" pitchFamily="18" charset="0"/>
              </a:rPr>
              <a:t>, we have </a:t>
            </a:r>
            <a:r>
              <a:rPr lang="en-US" altLang="en-US" sz="2100" i="1">
                <a:cs typeface="Times New Roman" panose="02020603050405020304" pitchFamily="18" charset="0"/>
              </a:rPr>
              <a:t>T</a:t>
            </a:r>
            <a:r>
              <a:rPr lang="en-US" altLang="en-US" sz="2100" i="1" baseline="-30000">
                <a:cs typeface="Times New Roman" panose="02020603050405020304" pitchFamily="18" charset="0"/>
              </a:rPr>
              <a:t>1</a:t>
            </a:r>
            <a:r>
              <a:rPr lang="en-US" altLang="en-US" sz="2100">
                <a:cs typeface="Times New Roman" panose="02020603050405020304" pitchFamily="18" charset="0"/>
              </a:rPr>
              <a:t> performs an unlock before </a:t>
            </a:r>
            <a:r>
              <a:rPr lang="en-US" altLang="en-US" sz="2100" i="1">
                <a:cs typeface="Times New Roman" panose="02020603050405020304" pitchFamily="18" charset="0"/>
              </a:rPr>
              <a:t>T</a:t>
            </a:r>
            <a:r>
              <a:rPr lang="en-US" altLang="en-US" sz="2100" i="1" baseline="-30000">
                <a:cs typeface="Times New Roman" panose="02020603050405020304" pitchFamily="18" charset="0"/>
              </a:rPr>
              <a:t>1</a:t>
            </a:r>
            <a:r>
              <a:rPr lang="en-US" altLang="en-US" sz="2100">
                <a:cs typeface="Times New Roman" panose="02020603050405020304" pitchFamily="18" charset="0"/>
              </a:rPr>
              <a:t> has acquired certain lock. A violation of the 2-phase rule</a:t>
            </a:r>
            <a:r>
              <a:rPr lang="en-US" altLang="en-US" sz="2100"/>
              <a:t>!!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F569E7C2-C1CF-4B3F-B1CC-AED35E395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 phase locking – Serializability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23CE8596-7873-439B-B764-F2B68CF52D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Lock-point: the point where the transaction obtains all the locks</a:t>
            </a:r>
          </a:p>
          <a:p>
            <a:r>
              <a:rPr lang="en-US" altLang="en-US"/>
              <a:t>With 2PL, a schedule is conflict equivalent to a a serial schedule ordered by the lock-point of the transactions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80489CA0-04DD-49DF-927C-A505A954D0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2-phase locking -- example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D1A4E107-0851-42BF-9333-DD8E67C9CF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endParaRPr lang="en-US" altLang="en-US"/>
          </a:p>
        </p:txBody>
      </p:sp>
      <p:sp>
        <p:nvSpPr>
          <p:cNvPr id="161796" name="Text Box 4">
            <a:extLst>
              <a:ext uri="{FF2B5EF4-FFF2-40B4-BE49-F238E27FC236}">
                <a16:creationId xmlns:a16="http://schemas.microsoft.com/office/drawing/2014/main" id="{4F1FB1FD-A88A-4C6F-8066-FB75209CA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371600"/>
            <a:ext cx="32766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arabicPeriod"/>
            </a:pPr>
            <a:r>
              <a:rPr lang="en-US" altLang="en-US" sz="1400">
                <a:solidFill>
                  <a:srgbClr val="CC0000"/>
                </a:solidFill>
                <a:latin typeface="Verdana" panose="020B0604030504040204" pitchFamily="34" charset="0"/>
              </a:rPr>
              <a:t>S-lock(X)</a:t>
            </a:r>
          </a:p>
          <a:p>
            <a:pPr lvl="1">
              <a:buFontTx/>
              <a:buAutoNum type="arabicPeriod"/>
            </a:pPr>
            <a:r>
              <a:rPr lang="en-US" altLang="en-US" sz="1400">
                <a:latin typeface="Verdana" panose="020B0604030504040204" pitchFamily="34" charset="0"/>
              </a:rPr>
              <a:t>A1 &lt;- Read(X)</a:t>
            </a:r>
          </a:p>
          <a:p>
            <a:pPr lvl="1">
              <a:buFontTx/>
              <a:buAutoNum type="arabicPeriod"/>
            </a:pPr>
            <a:r>
              <a:rPr lang="en-US" altLang="en-US" sz="1400">
                <a:latin typeface="Verdana" panose="020B0604030504040204" pitchFamily="34" charset="0"/>
              </a:rPr>
              <a:t>A1 &lt;- A1 – k</a:t>
            </a:r>
          </a:p>
          <a:p>
            <a:pPr lvl="1">
              <a:buFontTx/>
              <a:buAutoNum type="arabicPeriod"/>
            </a:pPr>
            <a:r>
              <a:rPr lang="en-US" altLang="en-US" sz="1400">
                <a:solidFill>
                  <a:srgbClr val="CC0000"/>
                </a:solidFill>
                <a:latin typeface="Verdana" panose="020B0604030504040204" pitchFamily="34" charset="0"/>
              </a:rPr>
              <a:t>X-lock(X)</a:t>
            </a:r>
          </a:p>
          <a:p>
            <a:pPr lvl="1">
              <a:buFontTx/>
              <a:buAutoNum type="arabicPeriod"/>
            </a:pPr>
            <a:endParaRPr lang="en-US" altLang="en-US" sz="1400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r>
              <a:rPr lang="en-US" altLang="en-US" sz="1400">
                <a:latin typeface="Verdana" panose="020B0604030504040204" pitchFamily="34" charset="0"/>
              </a:rPr>
              <a:t>Write(X, A1)</a:t>
            </a:r>
          </a:p>
          <a:p>
            <a:pPr lvl="1">
              <a:buFontTx/>
              <a:buAutoNum type="arabicPeriod"/>
            </a:pPr>
            <a:r>
              <a:rPr lang="en-US" altLang="en-US" sz="1400">
                <a:solidFill>
                  <a:srgbClr val="CC0000"/>
                </a:solidFill>
                <a:latin typeface="Verdana" panose="020B0604030504040204" pitchFamily="34" charset="0"/>
              </a:rPr>
              <a:t>S-lock(Y)</a:t>
            </a:r>
          </a:p>
          <a:p>
            <a:pPr lvl="1">
              <a:buFontTx/>
              <a:buAutoNum type="arabicPeriod"/>
            </a:pPr>
            <a:r>
              <a:rPr lang="en-US" altLang="en-US" sz="1400">
                <a:latin typeface="Verdana" panose="020B0604030504040204" pitchFamily="34" charset="0"/>
              </a:rPr>
              <a:t>A2 &lt;- Read(Y)</a:t>
            </a:r>
          </a:p>
          <a:p>
            <a:pPr lvl="1">
              <a:buFontTx/>
              <a:buAutoNum type="arabicPeriod"/>
            </a:pPr>
            <a:r>
              <a:rPr lang="en-US" altLang="en-US" sz="1400">
                <a:latin typeface="Verdana" panose="020B0604030504040204" pitchFamily="34" charset="0"/>
              </a:rPr>
              <a:t>A2 &lt;- A2 + k</a:t>
            </a:r>
          </a:p>
          <a:p>
            <a:pPr lvl="1">
              <a:buFontTx/>
              <a:buAutoNum type="arabicPeriod"/>
            </a:pPr>
            <a:r>
              <a:rPr lang="en-US" altLang="en-US" sz="1400">
                <a:solidFill>
                  <a:srgbClr val="CC0000"/>
                </a:solidFill>
                <a:latin typeface="Verdana" panose="020B0604030504040204" pitchFamily="34" charset="0"/>
              </a:rPr>
              <a:t>X-lock(Y)</a:t>
            </a:r>
          </a:p>
          <a:p>
            <a:pPr lvl="1">
              <a:buFontTx/>
              <a:buAutoNum type="arabicPeriod"/>
            </a:pPr>
            <a:r>
              <a:rPr lang="en-US" altLang="en-US" sz="1400">
                <a:latin typeface="Verdana" panose="020B0604030504040204" pitchFamily="34" charset="0"/>
              </a:rPr>
              <a:t>Write(Y, A2)</a:t>
            </a:r>
          </a:p>
          <a:p>
            <a:pPr lvl="1">
              <a:buFontTx/>
              <a:buAutoNum type="arabicPeriod"/>
            </a:pPr>
            <a:r>
              <a:rPr lang="en-US" altLang="en-US" sz="1400">
                <a:solidFill>
                  <a:srgbClr val="CC0000"/>
                </a:solidFill>
                <a:latin typeface="Verdana" panose="020B0604030504040204" pitchFamily="34" charset="0"/>
              </a:rPr>
              <a:t>Unlock(X)</a:t>
            </a:r>
          </a:p>
          <a:p>
            <a:pPr lvl="1">
              <a:buFontTx/>
              <a:buAutoNum type="arabicPeriod"/>
            </a:pPr>
            <a:endParaRPr lang="en-US" altLang="en-US" sz="1400">
              <a:solidFill>
                <a:srgbClr val="CC0000"/>
              </a:solidFill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 sz="1400">
              <a:solidFill>
                <a:srgbClr val="CC0000"/>
              </a:solidFill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 sz="1400">
              <a:solidFill>
                <a:srgbClr val="CC0000"/>
              </a:solidFill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 sz="1400">
              <a:solidFill>
                <a:srgbClr val="CC0000"/>
              </a:solidFill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 sz="1400">
              <a:solidFill>
                <a:srgbClr val="CC0000"/>
              </a:solidFill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r>
              <a:rPr lang="en-US" altLang="en-US" sz="1400">
                <a:solidFill>
                  <a:srgbClr val="CC0000"/>
                </a:solidFill>
                <a:latin typeface="Verdana" panose="020B0604030504040204" pitchFamily="34" charset="0"/>
              </a:rPr>
              <a:t>Unlock(Y)</a:t>
            </a:r>
          </a:p>
          <a:p>
            <a:endParaRPr lang="en-US" altLang="en-US" sz="1400">
              <a:solidFill>
                <a:srgbClr val="CC0000"/>
              </a:solidFill>
              <a:latin typeface="Verdana" panose="020B0604030504040204" pitchFamily="34" charset="0"/>
            </a:endParaRPr>
          </a:p>
        </p:txBody>
      </p:sp>
      <p:sp>
        <p:nvSpPr>
          <p:cNvPr id="161797" name="Text Box 5">
            <a:extLst>
              <a:ext uri="{FF2B5EF4-FFF2-40B4-BE49-F238E27FC236}">
                <a16:creationId xmlns:a16="http://schemas.microsoft.com/office/drawing/2014/main" id="{848B7227-4AD1-4EFE-BC17-89D365EE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323975"/>
            <a:ext cx="3733800" cy="574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arabicPeriod"/>
            </a:pPr>
            <a:endParaRPr lang="en-US" altLang="en-US">
              <a:solidFill>
                <a:srgbClr val="CC0000"/>
              </a:solidFill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solidFill>
                <a:srgbClr val="CC0000"/>
              </a:solidFill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 sz="1400">
              <a:solidFill>
                <a:srgbClr val="CC0000"/>
              </a:solidFill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r>
              <a:rPr lang="en-US" altLang="en-US" sz="1400">
                <a:solidFill>
                  <a:srgbClr val="CC0000"/>
                </a:solidFill>
                <a:latin typeface="Verdana" panose="020B0604030504040204" pitchFamily="34" charset="0"/>
              </a:rPr>
              <a:t>S-lock(X)</a:t>
            </a:r>
          </a:p>
          <a:p>
            <a:pPr lvl="1">
              <a:buFontTx/>
              <a:buAutoNum type="arabicPeriod"/>
            </a:pPr>
            <a:endParaRPr lang="en-US" altLang="en-US" sz="1400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 sz="1400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 sz="1400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 sz="1400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 sz="1400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 sz="1400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 sz="1400">
              <a:latin typeface="Verdana" panose="020B0604030504040204" pitchFamily="34" charset="0"/>
            </a:endParaRPr>
          </a:p>
          <a:p>
            <a:pPr lvl="1"/>
            <a:r>
              <a:rPr lang="en-US" altLang="en-US" sz="1400">
                <a:solidFill>
                  <a:srgbClr val="CC0000"/>
                </a:solidFill>
                <a:latin typeface="Verdana" panose="020B0604030504040204" pitchFamily="34" charset="0"/>
              </a:rPr>
              <a:t>1.	S-lock(X)</a:t>
            </a:r>
            <a:endParaRPr lang="en-US" altLang="en-US" sz="1400">
              <a:latin typeface="Verdana" panose="020B0604030504040204" pitchFamily="34" charset="0"/>
            </a:endParaRPr>
          </a:p>
          <a:p>
            <a:pPr lvl="1">
              <a:buFontTx/>
              <a:buAutoNum type="arabicPeriod" startAt="2"/>
            </a:pPr>
            <a:r>
              <a:rPr lang="en-US" altLang="en-US" sz="1400">
                <a:latin typeface="Verdana" panose="020B0604030504040204" pitchFamily="34" charset="0"/>
              </a:rPr>
              <a:t>A1 &lt;- Read(X)</a:t>
            </a:r>
          </a:p>
          <a:p>
            <a:pPr lvl="1">
              <a:buFontTx/>
              <a:buAutoNum type="arabicPeriod" startAt="2"/>
            </a:pPr>
            <a:r>
              <a:rPr lang="en-US" altLang="en-US" sz="1400">
                <a:latin typeface="Verdana" panose="020B0604030504040204" pitchFamily="34" charset="0"/>
              </a:rPr>
              <a:t>A1 &lt;- A1* 1.01</a:t>
            </a:r>
          </a:p>
          <a:p>
            <a:pPr lvl="1">
              <a:buFontTx/>
              <a:buAutoNum type="arabicPeriod" startAt="2"/>
            </a:pPr>
            <a:r>
              <a:rPr lang="en-US" altLang="en-US" sz="1400">
                <a:solidFill>
                  <a:srgbClr val="CC0000"/>
                </a:solidFill>
                <a:latin typeface="Verdana" panose="020B0604030504040204" pitchFamily="34" charset="0"/>
              </a:rPr>
              <a:t>X-lock(X)</a:t>
            </a:r>
          </a:p>
          <a:p>
            <a:pPr lvl="1">
              <a:buFontTx/>
              <a:buAutoNum type="arabicPeriod" startAt="2"/>
            </a:pPr>
            <a:r>
              <a:rPr lang="en-US" altLang="en-US" sz="1400">
                <a:latin typeface="Verdana" panose="020B0604030504040204" pitchFamily="34" charset="0"/>
              </a:rPr>
              <a:t>Write(X, A1)</a:t>
            </a:r>
          </a:p>
          <a:p>
            <a:pPr lvl="1">
              <a:buFontTx/>
              <a:buAutoNum type="arabicPeriod" startAt="2"/>
            </a:pPr>
            <a:r>
              <a:rPr lang="en-US" altLang="en-US" sz="1400">
                <a:solidFill>
                  <a:srgbClr val="CC0000"/>
                </a:solidFill>
                <a:latin typeface="Verdana" panose="020B0604030504040204" pitchFamily="34" charset="0"/>
              </a:rPr>
              <a:t>S-lock(Y)</a:t>
            </a:r>
          </a:p>
          <a:p>
            <a:pPr lvl="1">
              <a:buFontTx/>
              <a:buAutoNum type="arabicPeriod" startAt="2"/>
            </a:pPr>
            <a:endParaRPr lang="en-US" altLang="en-US" sz="1400">
              <a:solidFill>
                <a:srgbClr val="CC0000"/>
              </a:solidFill>
              <a:latin typeface="Verdana" panose="020B0604030504040204" pitchFamily="34" charset="0"/>
            </a:endParaRPr>
          </a:p>
          <a:p>
            <a:pPr lvl="1">
              <a:buFontTx/>
              <a:buAutoNum type="arabicPeriod" startAt="6"/>
            </a:pPr>
            <a:r>
              <a:rPr lang="en-US" altLang="en-US" sz="1400">
                <a:solidFill>
                  <a:srgbClr val="CC0000"/>
                </a:solidFill>
                <a:latin typeface="Verdana" panose="020B0604030504040204" pitchFamily="34" charset="0"/>
              </a:rPr>
              <a:t>S-lock(Y)</a:t>
            </a:r>
          </a:p>
          <a:p>
            <a:pPr lvl="1">
              <a:buFontTx/>
              <a:buAutoNum type="arabicPeriod" startAt="6"/>
            </a:pPr>
            <a:r>
              <a:rPr lang="en-US" altLang="en-US" sz="1400">
                <a:latin typeface="Verdana" panose="020B0604030504040204" pitchFamily="34" charset="0"/>
              </a:rPr>
              <a:t>A2 &lt;- Read(Y)</a:t>
            </a:r>
          </a:p>
          <a:p>
            <a:pPr lvl="1">
              <a:buFontTx/>
              <a:buAutoNum type="arabicPeriod" startAt="6"/>
            </a:pPr>
            <a:r>
              <a:rPr lang="en-US" altLang="en-US" sz="1400">
                <a:latin typeface="Verdana" panose="020B0604030504040204" pitchFamily="34" charset="0"/>
              </a:rPr>
              <a:t>A2 &lt;- A2 * 1.01</a:t>
            </a:r>
          </a:p>
          <a:p>
            <a:pPr lvl="1">
              <a:buFontTx/>
              <a:buAutoNum type="arabicPeriod" startAt="6"/>
            </a:pPr>
            <a:r>
              <a:rPr lang="en-US" altLang="en-US" sz="1400">
                <a:solidFill>
                  <a:srgbClr val="CC0000"/>
                </a:solidFill>
                <a:latin typeface="Verdana" panose="020B0604030504040204" pitchFamily="34" charset="0"/>
              </a:rPr>
              <a:t>X-lock(Y)</a:t>
            </a:r>
          </a:p>
          <a:p>
            <a:pPr lvl="1">
              <a:buFontTx/>
              <a:buAutoNum type="arabicPeriod" startAt="6"/>
            </a:pPr>
            <a:r>
              <a:rPr lang="en-US" altLang="en-US" sz="1400">
                <a:latin typeface="Verdana" panose="020B0604030504040204" pitchFamily="34" charset="0"/>
              </a:rPr>
              <a:t>Write(Y, A2)</a:t>
            </a:r>
          </a:p>
          <a:p>
            <a:pPr lvl="1">
              <a:buFontTx/>
              <a:buAutoNum type="arabicPeriod" startAt="6"/>
            </a:pPr>
            <a:r>
              <a:rPr lang="en-US" altLang="en-US" sz="1400">
                <a:solidFill>
                  <a:srgbClr val="CC0000"/>
                </a:solidFill>
                <a:latin typeface="Verdana" panose="020B0604030504040204" pitchFamily="34" charset="0"/>
              </a:rPr>
              <a:t>Unlock(Y)</a:t>
            </a:r>
          </a:p>
          <a:p>
            <a:pPr lvl="1">
              <a:buFontTx/>
              <a:buAutoNum type="arabicPeriod" startAt="6"/>
            </a:pPr>
            <a:r>
              <a:rPr lang="en-US" altLang="en-US" sz="1400">
                <a:solidFill>
                  <a:srgbClr val="CC0000"/>
                </a:solidFill>
                <a:latin typeface="Verdana" panose="020B0604030504040204" pitchFamily="34" charset="0"/>
              </a:rPr>
              <a:t>Unlock(X)</a:t>
            </a:r>
          </a:p>
          <a:p>
            <a:endParaRPr lang="en-US" altLang="en-US" sz="1400">
              <a:solidFill>
                <a:srgbClr val="CC0000"/>
              </a:solidFill>
              <a:latin typeface="Verdana" panose="020B0604030504040204" pitchFamily="34" charset="0"/>
            </a:endParaRPr>
          </a:p>
        </p:txBody>
      </p:sp>
      <p:sp>
        <p:nvSpPr>
          <p:cNvPr id="161798" name="Text Box 6">
            <a:extLst>
              <a:ext uri="{FF2B5EF4-FFF2-40B4-BE49-F238E27FC236}">
                <a16:creationId xmlns:a16="http://schemas.microsoft.com/office/drawing/2014/main" id="{C751F7B0-C936-4F2C-AEF2-466C183B0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6280150"/>
            <a:ext cx="471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T1</a:t>
            </a:r>
          </a:p>
        </p:txBody>
      </p:sp>
      <p:sp>
        <p:nvSpPr>
          <p:cNvPr id="161799" name="Text Box 7">
            <a:extLst>
              <a:ext uri="{FF2B5EF4-FFF2-40B4-BE49-F238E27FC236}">
                <a16:creationId xmlns:a16="http://schemas.microsoft.com/office/drawing/2014/main" id="{F56DA161-6EB7-4B52-ACAD-E4D05B90E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6324600"/>
            <a:ext cx="471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T2</a:t>
            </a:r>
          </a:p>
        </p:txBody>
      </p:sp>
      <p:sp>
        <p:nvSpPr>
          <p:cNvPr id="161800" name="Text Box 8">
            <a:extLst>
              <a:ext uri="{FF2B5EF4-FFF2-40B4-BE49-F238E27FC236}">
                <a16:creationId xmlns:a16="http://schemas.microsoft.com/office/drawing/2014/main" id="{39455735-0371-4D69-8A33-49290059A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981200"/>
            <a:ext cx="931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i="1"/>
              <a:t>T2 waits</a:t>
            </a:r>
          </a:p>
        </p:txBody>
      </p:sp>
      <p:sp>
        <p:nvSpPr>
          <p:cNvPr id="161801" name="Text Box 9">
            <a:extLst>
              <a:ext uri="{FF2B5EF4-FFF2-40B4-BE49-F238E27FC236}">
                <a16:creationId xmlns:a16="http://schemas.microsoft.com/office/drawing/2014/main" id="{134E8330-3A6D-431F-BB0F-C24E19462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953000"/>
            <a:ext cx="931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i="1"/>
              <a:t>T2 waits</a:t>
            </a:r>
          </a:p>
        </p:txBody>
      </p:sp>
      <p:sp>
        <p:nvSpPr>
          <p:cNvPr id="161802" name="Text Box 10">
            <a:extLst>
              <a:ext uri="{FF2B5EF4-FFF2-40B4-BE49-F238E27FC236}">
                <a16:creationId xmlns:a16="http://schemas.microsoft.com/office/drawing/2014/main" id="{F738B9BA-5855-4142-AC06-E0602BE88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67200"/>
            <a:ext cx="1692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i="1"/>
              <a:t>Lock point for T1</a:t>
            </a:r>
          </a:p>
        </p:txBody>
      </p:sp>
      <p:sp>
        <p:nvSpPr>
          <p:cNvPr id="161803" name="Line 11">
            <a:extLst>
              <a:ext uri="{FF2B5EF4-FFF2-40B4-BE49-F238E27FC236}">
                <a16:creationId xmlns:a16="http://schemas.microsoft.com/office/drawing/2014/main" id="{A1CAE198-9FD2-41DA-868C-AEB1F27AB3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" y="35814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04" name="Text Box 12">
            <a:extLst>
              <a:ext uri="{FF2B5EF4-FFF2-40B4-BE49-F238E27FC236}">
                <a16:creationId xmlns:a16="http://schemas.microsoft.com/office/drawing/2014/main" id="{397F3BF4-EBD9-4B91-99F0-4FD646BB8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867400"/>
            <a:ext cx="1692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i="1"/>
              <a:t>Lock point for T2</a:t>
            </a:r>
          </a:p>
        </p:txBody>
      </p:sp>
      <p:sp>
        <p:nvSpPr>
          <p:cNvPr id="161805" name="Line 13">
            <a:extLst>
              <a:ext uri="{FF2B5EF4-FFF2-40B4-BE49-F238E27FC236}">
                <a16:creationId xmlns:a16="http://schemas.microsoft.com/office/drawing/2014/main" id="{BD83A4A0-FC9B-438A-A857-BF807CA52E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60198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06" name="Line 14">
            <a:extLst>
              <a:ext uri="{FF2B5EF4-FFF2-40B4-BE49-F238E27FC236}">
                <a16:creationId xmlns:a16="http://schemas.microsoft.com/office/drawing/2014/main" id="{AE1BE33D-41B3-4E61-8457-2BAA726E00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2057400"/>
            <a:ext cx="1066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07" name="Line 15">
            <a:extLst>
              <a:ext uri="{FF2B5EF4-FFF2-40B4-BE49-F238E27FC236}">
                <a16:creationId xmlns:a16="http://schemas.microsoft.com/office/drawing/2014/main" id="{4BFF1132-6684-4643-ABE7-0CE58ABC2D6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24600" y="502920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/>
      <p:bldP spid="161797" grpId="0"/>
      <p:bldP spid="161800" grpId="0"/>
      <p:bldP spid="161801" grpId="0"/>
      <p:bldP spid="161802" grpId="0"/>
      <p:bldP spid="16180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35E36C49-F1D8-462F-9080-E73ECC6D0D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 phase locking -- recoverability</a:t>
            </a:r>
          </a:p>
        </p:txBody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713CA7FD-35A2-46B0-9083-F6E926542F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Recall definitions for recoverability</a:t>
            </a:r>
          </a:p>
          <a:p>
            <a:pPr lvl="1"/>
            <a:r>
              <a:rPr lang="en-US" altLang="en-US"/>
              <a:t>Recoverability</a:t>
            </a:r>
          </a:p>
          <a:p>
            <a:pPr lvl="1"/>
            <a:r>
              <a:rPr lang="en-US" altLang="en-US"/>
              <a:t>Avoid cascade aborts</a:t>
            </a:r>
          </a:p>
          <a:p>
            <a:pPr lvl="1"/>
            <a:r>
              <a:rPr lang="en-US" altLang="en-US"/>
              <a:t>Strict</a:t>
            </a:r>
          </a:p>
          <a:p>
            <a:r>
              <a:rPr lang="en-US" altLang="en-US"/>
              <a:t>If a schedule is 2PL, does it guarantee any of the above?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0656C6A9-6EB5-44B7-8868-CCB23091C3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story so far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0D099D3B-62A1-4D12-97B9-9DE18B5748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Isolation: one key requirement for transaction</a:t>
            </a:r>
          </a:p>
          <a:p>
            <a:r>
              <a:rPr lang="en-US" altLang="en-US"/>
              <a:t>Isolation as conflict serializability</a:t>
            </a:r>
          </a:p>
          <a:p>
            <a:r>
              <a:rPr lang="en-US" altLang="en-US"/>
              <a:t>Why conflict serializability</a:t>
            </a:r>
          </a:p>
          <a:p>
            <a:pPr lvl="1"/>
            <a:r>
              <a:rPr lang="en-US" altLang="en-US"/>
              <a:t>Cycles in serializability </a:t>
            </a:r>
          </a:p>
          <a:p>
            <a:pPr lvl="1"/>
            <a:r>
              <a:rPr lang="en-US" altLang="en-US"/>
              <a:t>Multiple transactions share the same objects</a:t>
            </a:r>
          </a:p>
          <a:p>
            <a:pPr lvl="1"/>
            <a:r>
              <a:rPr lang="en-US" altLang="en-US"/>
              <a:t>The contention goes in </a:t>
            </a:r>
            <a:r>
              <a:rPr lang="en-US" altLang="en-US" i="1"/>
              <a:t>both</a:t>
            </a:r>
            <a:r>
              <a:rPr lang="en-US" altLang="en-US"/>
              <a:t> directions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FE2E87F6-2F7E-4CDF-A57E-4C65ECB754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 phase locking -- recoverability</a:t>
            </a:r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2CBDF5A6-0BA6-45DC-8B91-F0C63BC27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Consider the following schedule</a:t>
            </a:r>
          </a:p>
        </p:txBody>
      </p:sp>
      <p:sp>
        <p:nvSpPr>
          <p:cNvPr id="164868" name="Text Box 4">
            <a:extLst>
              <a:ext uri="{FF2B5EF4-FFF2-40B4-BE49-F238E27FC236}">
                <a16:creationId xmlns:a16="http://schemas.microsoft.com/office/drawing/2014/main" id="{8C2259DA-1024-4B10-9436-FBA82B7F0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2165350"/>
            <a:ext cx="2219325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X-lock(X)</a:t>
            </a:r>
          </a:p>
          <a:p>
            <a:pPr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Read(X)</a:t>
            </a:r>
          </a:p>
          <a:p>
            <a:pPr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A1 * 10</a:t>
            </a:r>
          </a:p>
          <a:p>
            <a:pPr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Write(X, A1)</a:t>
            </a:r>
          </a:p>
          <a:p>
            <a:pPr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Unlock(X)</a:t>
            </a:r>
          </a:p>
          <a:p>
            <a:pPr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Abort! </a:t>
            </a:r>
          </a:p>
        </p:txBody>
      </p:sp>
      <p:sp>
        <p:nvSpPr>
          <p:cNvPr id="164869" name="Text Box 5">
            <a:extLst>
              <a:ext uri="{FF2B5EF4-FFF2-40B4-BE49-F238E27FC236}">
                <a16:creationId xmlns:a16="http://schemas.microsoft.com/office/drawing/2014/main" id="{7A2A0054-742B-49C7-9E6F-5FA88EB55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048000"/>
            <a:ext cx="2219325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X-lock(X)</a:t>
            </a:r>
          </a:p>
          <a:p>
            <a:pPr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Read(X)</a:t>
            </a:r>
          </a:p>
          <a:p>
            <a:pPr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A2 + 1</a:t>
            </a:r>
          </a:p>
          <a:p>
            <a:pPr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Write(X, A2)</a:t>
            </a:r>
          </a:p>
          <a:p>
            <a:pPr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Unlock(X)</a:t>
            </a:r>
          </a:p>
          <a:p>
            <a:pPr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Commit</a:t>
            </a:r>
          </a:p>
        </p:txBody>
      </p:sp>
      <p:sp>
        <p:nvSpPr>
          <p:cNvPr id="164870" name="Text Box 6">
            <a:extLst>
              <a:ext uri="{FF2B5EF4-FFF2-40B4-BE49-F238E27FC236}">
                <a16:creationId xmlns:a16="http://schemas.microsoft.com/office/drawing/2014/main" id="{4148AF6A-A6A9-44AA-961F-041469FF4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943600"/>
            <a:ext cx="2093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Not recoverable!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B3C6F690-6361-4B87-B21E-BCB63C479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 phase locking – recoverability 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615D7B1F-5FAA-46A5-A99D-7CD11D5436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What’s the problem?</a:t>
            </a:r>
          </a:p>
          <a:p>
            <a:r>
              <a:rPr lang="en-US" altLang="en-US"/>
              <a:t>There is a gap between releasing locks and the decision to commit/abort</a:t>
            </a:r>
          </a:p>
          <a:p>
            <a:r>
              <a:rPr lang="en-US" altLang="en-US"/>
              <a:t>Other transactions can still access data written by a uncomitted transaction</a:t>
            </a:r>
          </a:p>
          <a:p>
            <a:r>
              <a:rPr lang="en-US" altLang="en-US"/>
              <a:t>How to solve this problem?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2BC10628-3B8B-4117-97BF-FED50C3370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 phase locking – recoverability </a:t>
            </a:r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93F45390-714D-4E8D-9172-CE7E11721C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Strict 2-phase locking: </a:t>
            </a:r>
          </a:p>
          <a:p>
            <a:pPr lvl="1"/>
            <a:r>
              <a:rPr lang="en-US" altLang="en-US"/>
              <a:t>2-phase locking</a:t>
            </a:r>
          </a:p>
          <a:p>
            <a:pPr lvl="1"/>
            <a:r>
              <a:rPr lang="en-US" altLang="en-US"/>
              <a:t>X-locks can only be released when the transaction commits</a:t>
            </a:r>
          </a:p>
          <a:p>
            <a:r>
              <a:rPr lang="en-US" altLang="en-US"/>
              <a:t>Question: does strict 2-phase locking ensure</a:t>
            </a:r>
          </a:p>
          <a:p>
            <a:pPr lvl="1"/>
            <a:r>
              <a:rPr lang="en-US" altLang="en-US"/>
              <a:t>Recoverability? </a:t>
            </a:r>
            <a:r>
              <a:rPr lang="en-US" altLang="en-US">
                <a:solidFill>
                  <a:schemeClr val="bg1"/>
                </a:solidFill>
              </a:rPr>
              <a:t>(yes)</a:t>
            </a:r>
          </a:p>
          <a:p>
            <a:pPr lvl="1"/>
            <a:r>
              <a:rPr lang="en-US" altLang="en-US"/>
              <a:t>Avoid cascade aborts? </a:t>
            </a:r>
            <a:r>
              <a:rPr lang="en-US" altLang="en-US">
                <a:solidFill>
                  <a:schemeClr val="bg1"/>
                </a:solidFill>
              </a:rPr>
              <a:t>(yes)</a:t>
            </a:r>
          </a:p>
          <a:p>
            <a:pPr lvl="1"/>
            <a:r>
              <a:rPr lang="en-US" altLang="en-US"/>
              <a:t>Strict? </a:t>
            </a:r>
            <a:r>
              <a:rPr lang="en-US" altLang="en-US">
                <a:solidFill>
                  <a:schemeClr val="bg1"/>
                </a:solidFill>
              </a:rPr>
              <a:t>(Not quite)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DBA8E5FB-1296-4D2C-8AFB-E7B3019603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 phase locking – recoverability 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63AE68DC-F9D8-4986-832D-4061F7E6F0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Rigorous 2-phase locking: </a:t>
            </a:r>
          </a:p>
          <a:p>
            <a:pPr lvl="1"/>
            <a:r>
              <a:rPr lang="en-US" altLang="en-US"/>
              <a:t>2-phase locking</a:t>
            </a:r>
          </a:p>
          <a:p>
            <a:pPr lvl="1"/>
            <a:r>
              <a:rPr lang="en-US" altLang="en-US"/>
              <a:t>Any lock can only be released when the transaction commits</a:t>
            </a:r>
          </a:p>
          <a:p>
            <a:r>
              <a:rPr lang="en-US" altLang="en-US"/>
              <a:t>Ensure serializability</a:t>
            </a:r>
          </a:p>
          <a:p>
            <a:pPr lvl="1"/>
            <a:r>
              <a:rPr lang="en-US" altLang="en-US"/>
              <a:t>Moreover, serial schedule is ordered by the time the transaction commits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8AF244AE-2577-4C8D-831C-14744CA212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Lock conversion (upgrades)</a:t>
            </a:r>
          </a:p>
        </p:txBody>
      </p:sp>
      <p:sp>
        <p:nvSpPr>
          <p:cNvPr id="171012" name="Rectangle 4">
            <a:extLst>
              <a:ext uri="{FF2B5EF4-FFF2-40B4-BE49-F238E27FC236}">
                <a16:creationId xmlns:a16="http://schemas.microsoft.com/office/drawing/2014/main" id="{8942876D-D54B-4F6C-91E1-3A060ED278A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900"/>
              <a:t>Consider the transaction on the right</a:t>
            </a:r>
          </a:p>
          <a:p>
            <a:pPr>
              <a:lnSpc>
                <a:spcPct val="80000"/>
              </a:lnSpc>
            </a:pPr>
            <a:r>
              <a:rPr lang="en-US" altLang="en-US" sz="1900"/>
              <a:t>Eventually transaction will need an X-lock on X</a:t>
            </a:r>
          </a:p>
          <a:p>
            <a:pPr>
              <a:lnSpc>
                <a:spcPct val="80000"/>
              </a:lnSpc>
            </a:pPr>
            <a:r>
              <a:rPr lang="en-US" altLang="en-US" sz="1900"/>
              <a:t>But obtaining it at the beginning seems a waste of effort</a:t>
            </a:r>
          </a:p>
          <a:p>
            <a:pPr>
              <a:lnSpc>
                <a:spcPct val="80000"/>
              </a:lnSpc>
            </a:pPr>
            <a:r>
              <a:rPr lang="en-US" altLang="en-US" sz="1900">
                <a:sym typeface="Symbol" panose="05050102010706020507" pitchFamily="18" charset="2"/>
              </a:rPr>
              <a:t> lock conversion</a:t>
            </a:r>
          </a:p>
          <a:p>
            <a:pPr>
              <a:lnSpc>
                <a:spcPct val="80000"/>
              </a:lnSpc>
            </a:pPr>
            <a:r>
              <a:rPr lang="en-US" altLang="en-US" sz="1900">
                <a:sym typeface="Symbol" panose="05050102010706020507" pitchFamily="18" charset="2"/>
              </a:rPr>
              <a:t>Obtain an S-lock on X first, then obtain an X-lock only at the end</a:t>
            </a:r>
          </a:p>
          <a:p>
            <a:pPr>
              <a:lnSpc>
                <a:spcPct val="80000"/>
              </a:lnSpc>
            </a:pPr>
            <a:r>
              <a:rPr lang="en-US" altLang="en-US" sz="1900">
                <a:sym typeface="Symbol" panose="05050102010706020507" pitchFamily="18" charset="2"/>
              </a:rPr>
              <a:t>Notice that X-lock is not automatically granted</a:t>
            </a:r>
          </a:p>
          <a:p>
            <a:pPr>
              <a:lnSpc>
                <a:spcPct val="80000"/>
              </a:lnSpc>
            </a:pPr>
            <a:r>
              <a:rPr lang="en-US" altLang="en-US" sz="1900">
                <a:sym typeface="Symbol" panose="05050102010706020507" pitchFamily="18" charset="2"/>
              </a:rPr>
              <a:t>Similarly, downgrades are allowed (X-lock -&gt; S-lock) </a:t>
            </a:r>
          </a:p>
        </p:txBody>
      </p:sp>
      <p:sp>
        <p:nvSpPr>
          <p:cNvPr id="171013" name="Rectangle 5">
            <a:extLst>
              <a:ext uri="{FF2B5EF4-FFF2-40B4-BE49-F238E27FC236}">
                <a16:creationId xmlns:a16="http://schemas.microsoft.com/office/drawing/2014/main" id="{E1DC9856-FEE4-4537-8D34-CCCAA3F2FF5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76250" indent="-47625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/>
              <a:t>Read(X)</a:t>
            </a:r>
          </a:p>
          <a:p>
            <a:pPr marL="476250" indent="-47625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/>
              <a:t>Read(Y)</a:t>
            </a:r>
          </a:p>
          <a:p>
            <a:pPr marL="476250" indent="-47625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/>
              <a:t>Read(Z)</a:t>
            </a:r>
          </a:p>
          <a:p>
            <a:pPr marL="476250" indent="-47625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/>
              <a:t>… </a:t>
            </a:r>
          </a:p>
          <a:p>
            <a:pPr marL="476250" indent="-4762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i="1"/>
              <a:t>1000 operations not involving X</a:t>
            </a:r>
          </a:p>
          <a:p>
            <a:pPr marL="476250" indent="-476250">
              <a:lnSpc>
                <a:spcPct val="80000"/>
              </a:lnSpc>
              <a:buFont typeface="Wingdings" panose="05000000000000000000" pitchFamily="2" charset="2"/>
              <a:buAutoNum type="arabicPeriod" startAt="1005"/>
            </a:pPr>
            <a:r>
              <a:rPr lang="en-US" altLang="en-US" sz="2400"/>
              <a:t>Write(X</a:t>
            </a:r>
            <a:r>
              <a:rPr lang="en-US" altLang="en-US" sz="1900"/>
              <a:t>)</a:t>
            </a:r>
          </a:p>
          <a:p>
            <a:pPr marL="476250" indent="-47625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900"/>
          </a:p>
        </p:txBody>
      </p:sp>
      <p:sp>
        <p:nvSpPr>
          <p:cNvPr id="171014" name="Text Box 6">
            <a:extLst>
              <a:ext uri="{FF2B5EF4-FFF2-40B4-BE49-F238E27FC236}">
                <a16:creationId xmlns:a16="http://schemas.microsoft.com/office/drawing/2014/main" id="{3F81C26B-8FBB-4E16-BCD2-36DE2197E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371600"/>
            <a:ext cx="1262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CC0000"/>
                </a:solidFill>
              </a:rPr>
              <a:t>S-lock(X)</a:t>
            </a:r>
          </a:p>
        </p:txBody>
      </p:sp>
      <p:sp>
        <p:nvSpPr>
          <p:cNvPr id="171015" name="Text Box 7">
            <a:extLst>
              <a:ext uri="{FF2B5EF4-FFF2-40B4-BE49-F238E27FC236}">
                <a16:creationId xmlns:a16="http://schemas.microsoft.com/office/drawing/2014/main" id="{66DC7ED2-6910-4A94-99C9-D2B09299C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352800"/>
            <a:ext cx="1263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CC0000"/>
                </a:solidFill>
              </a:rPr>
              <a:t>X-lock(X)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 uiExpand="1" build="p"/>
      <p:bldP spid="171013" grpId="0" build="p"/>
      <p:bldP spid="171014" grpId="0"/>
      <p:bldP spid="1710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B1C6ED91-6309-4698-9A8C-4FC7897286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Lock conversion (upgrades)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943DE330-BC2D-410B-A533-A44DB5E501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500"/>
              <a:t>Why lock conversion?</a:t>
            </a:r>
          </a:p>
          <a:p>
            <a:pPr lvl="1">
              <a:lnSpc>
                <a:spcPct val="90000"/>
              </a:lnSpc>
            </a:pPr>
            <a:r>
              <a:rPr lang="en-US" altLang="en-US" sz="2100"/>
              <a:t>Allow more concurrency</a:t>
            </a:r>
          </a:p>
          <a:p>
            <a:pPr lvl="1">
              <a:lnSpc>
                <a:spcPct val="90000"/>
              </a:lnSpc>
            </a:pPr>
            <a:r>
              <a:rPr lang="en-US" altLang="en-US" sz="2100"/>
              <a:t>If the lock operations are generated automatically by CC, we have no information about whether a transaction that reads </a:t>
            </a:r>
            <a:r>
              <a:rPr lang="en-US" altLang="en-US" sz="2100" i="1"/>
              <a:t>x</a:t>
            </a:r>
            <a:r>
              <a:rPr lang="en-US" altLang="en-US" sz="2100"/>
              <a:t> will or will not write </a:t>
            </a:r>
            <a:r>
              <a:rPr lang="en-US" altLang="en-US" sz="2100" i="1"/>
              <a:t>x</a:t>
            </a:r>
            <a:r>
              <a:rPr lang="en-US" altLang="en-US" sz="2100"/>
              <a:t> later.</a:t>
            </a:r>
          </a:p>
          <a:p>
            <a:pPr>
              <a:lnSpc>
                <a:spcPct val="90000"/>
              </a:lnSpc>
            </a:pPr>
            <a:r>
              <a:rPr lang="en-US" altLang="en-US" sz="2500"/>
              <a:t>Upgrades are consider equivalent as obtaining a new lock (must be in growing phase)</a:t>
            </a:r>
          </a:p>
          <a:p>
            <a:pPr>
              <a:lnSpc>
                <a:spcPct val="90000"/>
              </a:lnSpc>
            </a:pPr>
            <a:r>
              <a:rPr lang="en-US" altLang="en-US" sz="2500"/>
              <a:t>Downgrades are consider equivalent as releasing a lock (must be in shrinking phase)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032EAFF4-9151-4162-A4DD-FD8FA796C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Deadlocks 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C0E18AE5-CF46-4548-A1AA-9FE28058D4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2 phase locking is a blocking protocol (transaction has to wait if it cannot obtain a lock)</a:t>
            </a:r>
          </a:p>
          <a:p>
            <a:r>
              <a:rPr lang="en-US" altLang="en-US"/>
              <a:t>Probability of a deadlock</a:t>
            </a:r>
          </a:p>
          <a:p>
            <a:r>
              <a:rPr lang="en-US" altLang="en-US"/>
              <a:t>Example:</a:t>
            </a:r>
          </a:p>
        </p:txBody>
      </p:sp>
      <p:sp>
        <p:nvSpPr>
          <p:cNvPr id="174084" name="Text Box 4">
            <a:extLst>
              <a:ext uri="{FF2B5EF4-FFF2-40B4-BE49-F238E27FC236}">
                <a16:creationId xmlns:a16="http://schemas.microsoft.com/office/drawing/2014/main" id="{681716C5-69AD-4AAA-87B7-B857435BA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114800"/>
            <a:ext cx="3276600" cy="243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arabicPeriod"/>
            </a:pPr>
            <a:r>
              <a:rPr lang="en-US" altLang="en-US" sz="1400">
                <a:solidFill>
                  <a:srgbClr val="CC0000"/>
                </a:solidFill>
                <a:latin typeface="Verdana" panose="020B0604030504040204" pitchFamily="34" charset="0"/>
              </a:rPr>
              <a:t>S-lock(X)</a:t>
            </a:r>
          </a:p>
          <a:p>
            <a:pPr lvl="1">
              <a:buFontTx/>
              <a:buAutoNum type="arabicPeriod"/>
            </a:pPr>
            <a:r>
              <a:rPr lang="en-US" altLang="en-US" sz="1400">
                <a:latin typeface="Verdana" panose="020B0604030504040204" pitchFamily="34" charset="0"/>
              </a:rPr>
              <a:t>A1 &lt;- Read(X)</a:t>
            </a:r>
          </a:p>
          <a:p>
            <a:pPr lvl="1">
              <a:buFontTx/>
              <a:buAutoNum type="arabicPeriod"/>
            </a:pPr>
            <a:r>
              <a:rPr lang="en-US" altLang="en-US" sz="1400">
                <a:latin typeface="Verdana" panose="020B0604030504040204" pitchFamily="34" charset="0"/>
              </a:rPr>
              <a:t>A1 &lt;- A1 – k</a:t>
            </a:r>
          </a:p>
          <a:p>
            <a:pPr lvl="1">
              <a:buFontTx/>
              <a:buAutoNum type="arabicPeriod"/>
            </a:pPr>
            <a:endParaRPr lang="en-US" altLang="en-US" sz="1400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 sz="1400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 sz="1400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r>
              <a:rPr lang="en-US" altLang="en-US" sz="1400">
                <a:solidFill>
                  <a:srgbClr val="CC0000"/>
                </a:solidFill>
                <a:latin typeface="Verdana" panose="020B0604030504040204" pitchFamily="34" charset="0"/>
              </a:rPr>
              <a:t>X-lock(X)</a:t>
            </a:r>
          </a:p>
          <a:p>
            <a:pPr lvl="1">
              <a:buFontTx/>
              <a:buAutoNum type="arabicPeriod"/>
            </a:pPr>
            <a:endParaRPr lang="en-US" altLang="en-US" sz="1400">
              <a:latin typeface="Verdana" panose="020B0604030504040204" pitchFamily="34" charset="0"/>
            </a:endParaRPr>
          </a:p>
          <a:p>
            <a:pPr lvl="1"/>
            <a:endParaRPr lang="en-US" altLang="en-US" sz="1400">
              <a:solidFill>
                <a:srgbClr val="CC0000"/>
              </a:solidFill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 sz="1400">
              <a:solidFill>
                <a:srgbClr val="CC0000"/>
              </a:solidFill>
              <a:latin typeface="Verdana" panose="020B0604030504040204" pitchFamily="34" charset="0"/>
            </a:endParaRPr>
          </a:p>
          <a:p>
            <a:endParaRPr lang="en-US" altLang="en-US" sz="1400">
              <a:solidFill>
                <a:srgbClr val="CC0000"/>
              </a:solidFill>
              <a:latin typeface="Verdana" panose="020B0604030504040204" pitchFamily="34" charset="0"/>
            </a:endParaRPr>
          </a:p>
        </p:txBody>
      </p:sp>
      <p:sp>
        <p:nvSpPr>
          <p:cNvPr id="174085" name="Text Box 5">
            <a:extLst>
              <a:ext uri="{FF2B5EF4-FFF2-40B4-BE49-F238E27FC236}">
                <a16:creationId xmlns:a16="http://schemas.microsoft.com/office/drawing/2014/main" id="{7E946F85-2ADB-4F23-B7E5-A722FCE18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733800"/>
            <a:ext cx="3733800" cy="213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arabicPeriod"/>
            </a:pPr>
            <a:endParaRPr lang="en-US" altLang="en-US">
              <a:solidFill>
                <a:srgbClr val="CC0000"/>
              </a:solidFill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solidFill>
                <a:srgbClr val="CC0000"/>
              </a:solidFill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 sz="1400">
              <a:solidFill>
                <a:srgbClr val="CC0000"/>
              </a:solidFill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 sz="1400">
              <a:solidFill>
                <a:srgbClr val="CC0000"/>
              </a:solidFill>
              <a:latin typeface="Verdana" panose="020B0604030504040204" pitchFamily="34" charset="0"/>
            </a:endParaRPr>
          </a:p>
          <a:p>
            <a:pPr lvl="1"/>
            <a:r>
              <a:rPr lang="en-US" altLang="en-US" sz="1400">
                <a:solidFill>
                  <a:srgbClr val="CC0000"/>
                </a:solidFill>
                <a:latin typeface="Verdana" panose="020B0604030504040204" pitchFamily="34" charset="0"/>
              </a:rPr>
              <a:t>1.	S-lock(X)</a:t>
            </a:r>
            <a:endParaRPr lang="en-US" altLang="en-US" sz="1400">
              <a:latin typeface="Verdana" panose="020B0604030504040204" pitchFamily="34" charset="0"/>
            </a:endParaRPr>
          </a:p>
          <a:p>
            <a:pPr lvl="1">
              <a:buFontTx/>
              <a:buAutoNum type="arabicPeriod" startAt="2"/>
            </a:pPr>
            <a:r>
              <a:rPr lang="en-US" altLang="en-US" sz="1400">
                <a:latin typeface="Verdana" panose="020B0604030504040204" pitchFamily="34" charset="0"/>
              </a:rPr>
              <a:t>A1 &lt;- Read(X)</a:t>
            </a:r>
          </a:p>
          <a:p>
            <a:pPr lvl="1">
              <a:buFontTx/>
              <a:buAutoNum type="arabicPeriod" startAt="2"/>
            </a:pPr>
            <a:r>
              <a:rPr lang="en-US" altLang="en-US" sz="1400">
                <a:latin typeface="Verdana" panose="020B0604030504040204" pitchFamily="34" charset="0"/>
              </a:rPr>
              <a:t>A1 &lt;- A1* 1.01</a:t>
            </a:r>
          </a:p>
          <a:p>
            <a:pPr lvl="1">
              <a:buFontTx/>
              <a:buAutoNum type="arabicPeriod" startAt="2"/>
            </a:pPr>
            <a:endParaRPr lang="en-US" altLang="en-US" sz="1400">
              <a:latin typeface="Verdana" panose="020B0604030504040204" pitchFamily="34" charset="0"/>
            </a:endParaRPr>
          </a:p>
          <a:p>
            <a:pPr lvl="1">
              <a:buFontTx/>
              <a:buAutoNum type="arabicPeriod" startAt="2"/>
            </a:pPr>
            <a:r>
              <a:rPr lang="en-US" altLang="en-US" sz="1400">
                <a:solidFill>
                  <a:srgbClr val="CC0000"/>
                </a:solidFill>
                <a:latin typeface="Verdana" panose="020B0604030504040204" pitchFamily="34" charset="0"/>
              </a:rPr>
              <a:t>X-lock(X)</a:t>
            </a:r>
          </a:p>
        </p:txBody>
      </p:sp>
      <p:sp>
        <p:nvSpPr>
          <p:cNvPr id="174086" name="Text Box 6">
            <a:extLst>
              <a:ext uri="{FF2B5EF4-FFF2-40B4-BE49-F238E27FC236}">
                <a16:creationId xmlns:a16="http://schemas.microsoft.com/office/drawing/2014/main" id="{E3AA6B8B-AB4B-4008-9FAA-D1B7DCA03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5264150"/>
            <a:ext cx="14176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/>
              <a:t>Can’t proceed T2 has S-lock on X</a:t>
            </a:r>
          </a:p>
        </p:txBody>
      </p:sp>
      <p:sp>
        <p:nvSpPr>
          <p:cNvPr id="174087" name="Text Box 7">
            <a:extLst>
              <a:ext uri="{FF2B5EF4-FFF2-40B4-BE49-F238E27FC236}">
                <a16:creationId xmlns:a16="http://schemas.microsoft.com/office/drawing/2014/main" id="{62F1214B-E09A-41DB-A96B-280298BC3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486400"/>
            <a:ext cx="14176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/>
              <a:t>Can’t proceed T1 has S-lock on X</a:t>
            </a:r>
          </a:p>
        </p:txBody>
      </p:sp>
      <p:sp>
        <p:nvSpPr>
          <p:cNvPr id="174088" name="Line 8">
            <a:extLst>
              <a:ext uri="{FF2B5EF4-FFF2-40B4-BE49-F238E27FC236}">
                <a16:creationId xmlns:a16="http://schemas.microsoft.com/office/drawing/2014/main" id="{679B1DE9-8E41-485E-88CD-2BC0895F64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57150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089" name="Line 9">
            <a:extLst>
              <a:ext uri="{FF2B5EF4-FFF2-40B4-BE49-F238E27FC236}">
                <a16:creationId xmlns:a16="http://schemas.microsoft.com/office/drawing/2014/main" id="{F825B139-1BF1-4009-B104-4BDEA40ABB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77000" y="5791200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090" name="Text Box 10">
            <a:extLst>
              <a:ext uri="{FF2B5EF4-FFF2-40B4-BE49-F238E27FC236}">
                <a16:creationId xmlns:a16="http://schemas.microsoft.com/office/drawing/2014/main" id="{67595E0B-ECB4-43B7-B682-09D974DE0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248400"/>
            <a:ext cx="1322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Deadlock!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4" grpId="0"/>
      <p:bldP spid="174085" grpId="0"/>
      <p:bldP spid="174086" grpId="0"/>
      <p:bldP spid="174087" grpId="0"/>
      <p:bldP spid="17409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9CEE8B4A-9DBE-40D9-A84E-B8E6DDB4B5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Deadlocks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FAB3628E-8409-4E3D-81A9-ACBF4BA665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100"/>
              <a:t>How to deal with deadlocks?</a:t>
            </a:r>
          </a:p>
          <a:p>
            <a:pPr lvl="1">
              <a:lnSpc>
                <a:spcPct val="80000"/>
              </a:lnSpc>
            </a:pPr>
            <a:r>
              <a:rPr lang="en-US" altLang="en-US" sz="1900"/>
              <a:t>Ostrich </a:t>
            </a:r>
          </a:p>
          <a:p>
            <a:pPr lvl="2">
              <a:lnSpc>
                <a:spcPct val="80000"/>
              </a:lnSpc>
            </a:pPr>
            <a:r>
              <a:rPr lang="en-US" altLang="en-US" sz="1800"/>
              <a:t>Pretend nothing happens and wait for user to hit the &lt;ctrl-alt-del&gt; key</a:t>
            </a:r>
          </a:p>
          <a:p>
            <a:pPr lvl="1">
              <a:lnSpc>
                <a:spcPct val="80000"/>
              </a:lnSpc>
            </a:pPr>
            <a:r>
              <a:rPr lang="en-US" altLang="en-US" sz="1900"/>
              <a:t>Timeout</a:t>
            </a:r>
          </a:p>
          <a:p>
            <a:pPr lvl="2">
              <a:lnSpc>
                <a:spcPct val="80000"/>
              </a:lnSpc>
            </a:pPr>
            <a:r>
              <a:rPr lang="en-US" altLang="en-US" sz="1800"/>
              <a:t>Assume deadlock after there is no progress for some time, and do something about it</a:t>
            </a:r>
          </a:p>
          <a:p>
            <a:pPr lvl="1">
              <a:lnSpc>
                <a:spcPct val="80000"/>
              </a:lnSpc>
            </a:pPr>
            <a:r>
              <a:rPr lang="en-US" altLang="en-US" sz="1900"/>
              <a:t>Detection and recovery</a:t>
            </a:r>
          </a:p>
          <a:p>
            <a:pPr lvl="2">
              <a:lnSpc>
                <a:spcPct val="80000"/>
              </a:lnSpc>
            </a:pPr>
            <a:r>
              <a:rPr lang="en-US" altLang="en-US" sz="1800"/>
              <a:t>Wait until a deadlock occurs and do something about it</a:t>
            </a:r>
          </a:p>
          <a:p>
            <a:pPr lvl="1">
              <a:lnSpc>
                <a:spcPct val="80000"/>
              </a:lnSpc>
            </a:pPr>
            <a:r>
              <a:rPr lang="en-US" altLang="en-US" sz="1900"/>
              <a:t>Avoidance</a:t>
            </a:r>
          </a:p>
          <a:p>
            <a:pPr lvl="2">
              <a:lnSpc>
                <a:spcPct val="80000"/>
              </a:lnSpc>
            </a:pPr>
            <a:r>
              <a:rPr lang="en-US" altLang="en-US" sz="1800"/>
              <a:t>Wait until a deadlock can occur if certain operations is executed and do something about it</a:t>
            </a:r>
          </a:p>
          <a:p>
            <a:pPr lvl="1">
              <a:lnSpc>
                <a:spcPct val="80000"/>
              </a:lnSpc>
            </a:pPr>
            <a:r>
              <a:rPr lang="en-US" altLang="en-US" sz="1900"/>
              <a:t>Prevention</a:t>
            </a:r>
          </a:p>
          <a:p>
            <a:pPr lvl="2">
              <a:lnSpc>
                <a:spcPct val="80000"/>
              </a:lnSpc>
            </a:pPr>
            <a:r>
              <a:rPr lang="en-US" altLang="en-US" sz="1800"/>
              <a:t>Set up the system such that there is never a chance of deadlocks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2C673955-C414-4E5E-AF09-DF554F41C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Deadlocks -- timeout</a:t>
            </a: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0E6E1E89-9781-4E5F-B285-8F00CEADE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When transaction waits too long for a lock, it is aborted and restarted again from the beginning</a:t>
            </a:r>
          </a:p>
          <a:p>
            <a:r>
              <a:rPr lang="en-US" altLang="en-US"/>
              <a:t>The timeout period should be:</a:t>
            </a:r>
          </a:p>
          <a:p>
            <a:pPr lvl="1"/>
            <a:r>
              <a:rPr lang="en-US" altLang="en-US"/>
              <a:t>long enough so that most transactions that are aborted are actually deadlocked;</a:t>
            </a:r>
          </a:p>
          <a:p>
            <a:pPr lvl="1"/>
            <a:r>
              <a:rPr lang="en-US" altLang="en-US"/>
              <a:t>short enough so that deadlocked transactions don’t wait too long for their deadlocks to be broken.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3D2A028A-C8F0-4BD1-A315-5FEE1302F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Deadlocks -- Detection</a:t>
            </a:r>
          </a:p>
        </p:txBody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C7E683A4-924C-4647-8DA4-A81AA9A326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0013" y="1524000"/>
            <a:ext cx="7313612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100"/>
              <a:t>Deadlocks can be described as a </a:t>
            </a:r>
            <a:r>
              <a:rPr lang="en-US" altLang="en-US" sz="2100" i="1">
                <a:solidFill>
                  <a:schemeClr val="tx2"/>
                </a:solidFill>
              </a:rPr>
              <a:t>wait-for</a:t>
            </a:r>
            <a:r>
              <a:rPr lang="en-US" altLang="en-US" sz="2100" i="1"/>
              <a:t> graph</a:t>
            </a:r>
            <a:r>
              <a:rPr lang="en-US" altLang="en-US" sz="2100"/>
              <a:t>, which consists of a pair </a:t>
            </a:r>
            <a:r>
              <a:rPr lang="en-US" altLang="en-US" sz="2100" i="1"/>
              <a:t>G</a:t>
            </a:r>
            <a:r>
              <a:rPr lang="en-US" altLang="en-US" sz="2100"/>
              <a:t> = (</a:t>
            </a:r>
            <a:r>
              <a:rPr lang="en-US" altLang="en-US" sz="2100" i="1"/>
              <a:t>V</a:t>
            </a:r>
            <a:r>
              <a:rPr lang="en-US" altLang="en-US" sz="2100"/>
              <a:t>,</a:t>
            </a:r>
            <a:r>
              <a:rPr lang="en-US" altLang="en-US" sz="2100" i="1"/>
              <a:t>E</a:t>
            </a:r>
            <a:r>
              <a:rPr lang="en-US" altLang="en-US" sz="2100"/>
              <a:t>), </a:t>
            </a:r>
          </a:p>
          <a:p>
            <a:pPr lvl="1">
              <a:lnSpc>
                <a:spcPct val="80000"/>
              </a:lnSpc>
            </a:pPr>
            <a:r>
              <a:rPr lang="en-US" altLang="en-US" sz="1900" i="1"/>
              <a:t>V</a:t>
            </a:r>
            <a:r>
              <a:rPr lang="en-US" altLang="en-US" sz="1900"/>
              <a:t> is a set of vertices (all the transactions in the system)</a:t>
            </a:r>
          </a:p>
          <a:p>
            <a:pPr lvl="1">
              <a:lnSpc>
                <a:spcPct val="80000"/>
              </a:lnSpc>
            </a:pPr>
            <a:r>
              <a:rPr lang="en-US" altLang="en-US" sz="1900" i="1"/>
              <a:t>E</a:t>
            </a:r>
            <a:r>
              <a:rPr lang="en-US" altLang="en-US" sz="1900"/>
              <a:t> is a set of edges; each element is an ordered pair </a:t>
            </a:r>
            <a:r>
              <a:rPr lang="en-US" altLang="en-US" sz="1900" i="1"/>
              <a:t>T</a:t>
            </a:r>
            <a:r>
              <a:rPr lang="en-US" altLang="en-US" sz="1900" i="1" baseline="-25000"/>
              <a:t>i</a:t>
            </a:r>
            <a:r>
              <a:rPr lang="en-US" altLang="en-US" sz="1900"/>
              <a:t> </a:t>
            </a:r>
            <a:r>
              <a:rPr lang="en-US" altLang="en-US" sz="1900">
                <a:sym typeface="Symbol" panose="05050102010706020507" pitchFamily="18" charset="2"/>
              </a:rPr>
              <a:t></a:t>
            </a:r>
            <a:r>
              <a:rPr lang="en-US" altLang="en-US" sz="1900" i="1"/>
              <a:t>T</a:t>
            </a:r>
            <a:r>
              <a:rPr lang="en-US" altLang="en-US" sz="1900" i="1" baseline="-25000"/>
              <a:t>j</a:t>
            </a:r>
            <a:r>
              <a:rPr lang="en-US" altLang="en-US" sz="1900"/>
              <a:t>.  </a:t>
            </a:r>
          </a:p>
          <a:p>
            <a:pPr>
              <a:lnSpc>
                <a:spcPct val="80000"/>
              </a:lnSpc>
            </a:pPr>
            <a:r>
              <a:rPr lang="en-US" altLang="en-US" sz="2100"/>
              <a:t>If </a:t>
            </a:r>
            <a:r>
              <a:rPr lang="en-US" altLang="en-US" sz="2100" i="1"/>
              <a:t>T</a:t>
            </a:r>
            <a:r>
              <a:rPr lang="en-US" altLang="en-US" sz="2100" i="1" baseline="-25000"/>
              <a:t>i </a:t>
            </a:r>
            <a:r>
              <a:rPr lang="en-US" altLang="en-US" sz="2100" i="1">
                <a:sym typeface="Symbol" panose="05050102010706020507" pitchFamily="18" charset="2"/>
              </a:rPr>
              <a:t></a:t>
            </a:r>
            <a:r>
              <a:rPr lang="en-US" altLang="en-US" sz="2100"/>
              <a:t>  </a:t>
            </a:r>
            <a:r>
              <a:rPr lang="en-US" altLang="en-US" sz="2100" i="1"/>
              <a:t>T</a:t>
            </a:r>
            <a:r>
              <a:rPr lang="en-US" altLang="en-US" sz="2100" i="1" baseline="-25000"/>
              <a:t>j</a:t>
            </a:r>
            <a:r>
              <a:rPr lang="en-US" altLang="en-US" sz="2100" baseline="-25000"/>
              <a:t> </a:t>
            </a:r>
            <a:r>
              <a:rPr lang="en-US" altLang="en-US" sz="2100"/>
              <a:t>is in </a:t>
            </a:r>
            <a:r>
              <a:rPr lang="en-US" altLang="en-US" sz="2100" i="1"/>
              <a:t>E</a:t>
            </a:r>
            <a:r>
              <a:rPr lang="en-US" altLang="en-US" sz="2100"/>
              <a:t>, then there is a directed edge from </a:t>
            </a:r>
            <a:r>
              <a:rPr lang="en-US" altLang="en-US" sz="2100" i="1"/>
              <a:t>T</a:t>
            </a:r>
            <a:r>
              <a:rPr lang="en-US" altLang="en-US" sz="2100" i="1" baseline="-25000"/>
              <a:t>i</a:t>
            </a:r>
            <a:r>
              <a:rPr lang="en-US" altLang="en-US" sz="2100"/>
              <a:t> to </a:t>
            </a:r>
            <a:r>
              <a:rPr lang="en-US" altLang="en-US" sz="2100" i="1"/>
              <a:t>T</a:t>
            </a:r>
            <a:r>
              <a:rPr lang="en-US" altLang="en-US" sz="2100" i="1" baseline="-25000"/>
              <a:t>j</a:t>
            </a:r>
            <a:r>
              <a:rPr lang="en-US" altLang="en-US" sz="2100"/>
              <a:t>, implying that </a:t>
            </a:r>
            <a:r>
              <a:rPr lang="en-US" altLang="en-US" sz="2100" i="1"/>
              <a:t>T</a:t>
            </a:r>
            <a:r>
              <a:rPr lang="en-US" altLang="en-US" sz="2100" i="1" baseline="-25000"/>
              <a:t>i</a:t>
            </a:r>
            <a:r>
              <a:rPr lang="en-US" altLang="en-US" sz="2100"/>
              <a:t> is waiting for </a:t>
            </a:r>
            <a:r>
              <a:rPr lang="en-US" altLang="en-US" sz="2100" i="1"/>
              <a:t>T</a:t>
            </a:r>
            <a:r>
              <a:rPr lang="en-US" altLang="en-US" sz="2100" i="1" baseline="-25000"/>
              <a:t>j</a:t>
            </a:r>
            <a:r>
              <a:rPr lang="en-US" altLang="en-US" sz="2100"/>
              <a:t> to release a data item.</a:t>
            </a:r>
          </a:p>
          <a:p>
            <a:pPr>
              <a:lnSpc>
                <a:spcPct val="80000"/>
              </a:lnSpc>
            </a:pPr>
            <a:r>
              <a:rPr lang="en-US" altLang="en-US" sz="2100"/>
              <a:t>When </a:t>
            </a:r>
            <a:r>
              <a:rPr lang="en-US" altLang="en-US" sz="2100" i="1"/>
              <a:t>T</a:t>
            </a:r>
            <a:r>
              <a:rPr lang="en-US" altLang="en-US" sz="2100" i="1" baseline="-25000"/>
              <a:t>i</a:t>
            </a:r>
            <a:r>
              <a:rPr lang="en-US" altLang="en-US" sz="2100"/>
              <a:t> requests a data item currently being held by </a:t>
            </a:r>
            <a:r>
              <a:rPr lang="en-US" altLang="en-US" sz="2100" i="1"/>
              <a:t>T</a:t>
            </a:r>
            <a:r>
              <a:rPr lang="en-US" altLang="en-US" sz="2100" i="1" baseline="-25000"/>
              <a:t>j</a:t>
            </a:r>
            <a:r>
              <a:rPr lang="en-US" altLang="en-US" sz="2100"/>
              <a:t>, then the edge </a:t>
            </a:r>
            <a:r>
              <a:rPr lang="en-US" altLang="en-US" sz="2100" i="1"/>
              <a:t>T</a:t>
            </a:r>
            <a:r>
              <a:rPr lang="en-US" altLang="en-US" sz="2100" i="1" baseline="-25000"/>
              <a:t>i</a:t>
            </a:r>
            <a:r>
              <a:rPr lang="en-US" altLang="en-US" sz="2100"/>
              <a:t>  </a:t>
            </a:r>
            <a:r>
              <a:rPr lang="en-US" altLang="en-US" sz="2100" i="1"/>
              <a:t>T</a:t>
            </a:r>
            <a:r>
              <a:rPr lang="en-US" altLang="en-US" sz="2100" i="1" baseline="-25000"/>
              <a:t>j</a:t>
            </a:r>
            <a:r>
              <a:rPr lang="en-US" altLang="en-US" sz="2100"/>
              <a:t> is inserted in the wait-for graph. This edge is removed only when </a:t>
            </a:r>
            <a:r>
              <a:rPr lang="en-US" altLang="en-US" sz="2100" i="1"/>
              <a:t>T</a:t>
            </a:r>
            <a:r>
              <a:rPr lang="en-US" altLang="en-US" sz="2100" i="1" baseline="-25000"/>
              <a:t>j</a:t>
            </a:r>
            <a:r>
              <a:rPr lang="en-US" altLang="en-US" sz="2100"/>
              <a:t> is no longer holding a data item needed by </a:t>
            </a:r>
            <a:r>
              <a:rPr lang="en-US" altLang="en-US" sz="2100" i="1"/>
              <a:t>T</a:t>
            </a:r>
            <a:r>
              <a:rPr lang="en-US" altLang="en-US" sz="2100" i="1" baseline="-25000"/>
              <a:t>i</a:t>
            </a:r>
            <a:r>
              <a:rPr lang="en-US" altLang="en-US" sz="210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sz="2100"/>
              <a:t>The system is in a deadlock state if and only if the wait-for graph has a cycle.  Must invoke a deadlock-detection algorithm periodically to look for cycles.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100"/>
          </a:p>
          <a:p>
            <a:pPr>
              <a:lnSpc>
                <a:spcPct val="80000"/>
              </a:lnSpc>
            </a:pPr>
            <a:endParaRPr lang="en-US" altLang="en-US"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F61DFBC9-0291-4FEC-A436-76B1FEC11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 …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8E35A84F-972D-43E1-AE87-1820488A81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500"/>
              <a:t>Need to provide </a:t>
            </a:r>
            <a:r>
              <a:rPr lang="en-US" altLang="en-US" sz="2500" i="1"/>
              <a:t>protocol</a:t>
            </a:r>
            <a:r>
              <a:rPr lang="en-US" altLang="en-US" sz="2500"/>
              <a:t> (rules on how data item is accessed) to ensure conflict serializability</a:t>
            </a:r>
          </a:p>
          <a:p>
            <a:pPr>
              <a:lnSpc>
                <a:spcPct val="80000"/>
              </a:lnSpc>
            </a:pPr>
            <a:r>
              <a:rPr lang="en-US" altLang="en-US" sz="2500"/>
              <a:t>Goal of protocol:</a:t>
            </a:r>
          </a:p>
          <a:p>
            <a:pPr lvl="1">
              <a:lnSpc>
                <a:spcPct val="80000"/>
              </a:lnSpc>
            </a:pPr>
            <a:r>
              <a:rPr lang="en-US" altLang="en-US" sz="2100"/>
              <a:t>To allow access for data items that are not required by multiple transactions</a:t>
            </a:r>
          </a:p>
          <a:p>
            <a:pPr lvl="1">
              <a:lnSpc>
                <a:spcPct val="80000"/>
              </a:lnSpc>
            </a:pPr>
            <a:r>
              <a:rPr lang="en-US" altLang="en-US" sz="2100"/>
              <a:t>For those data items required by multiple transaction, restrict access in some way, or limit it to exclusive access</a:t>
            </a:r>
          </a:p>
          <a:p>
            <a:pPr>
              <a:lnSpc>
                <a:spcPct val="80000"/>
              </a:lnSpc>
            </a:pPr>
            <a:r>
              <a:rPr lang="en-US" altLang="en-US" sz="2500"/>
              <a:t>Balance between safety and efficiency</a:t>
            </a:r>
          </a:p>
          <a:p>
            <a:pPr lvl="1">
              <a:lnSpc>
                <a:spcPct val="80000"/>
              </a:lnSpc>
            </a:pPr>
            <a:r>
              <a:rPr lang="en-US" altLang="en-US" sz="2100"/>
              <a:t>Too restrictive: little or no concurrency, ineffective</a:t>
            </a:r>
          </a:p>
          <a:p>
            <a:pPr lvl="1">
              <a:lnSpc>
                <a:spcPct val="80000"/>
              </a:lnSpc>
            </a:pPr>
            <a:r>
              <a:rPr lang="en-US" altLang="en-US" sz="2100"/>
              <a:t>Too lenient: leads to inconsistency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D20AA0A2-A628-44AD-89DD-B5C04A6105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Deadlocks -- Detection</a:t>
            </a: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04DD38DC-A7E7-4077-BF30-8DF94AC860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0013" y="1524000"/>
            <a:ext cx="7313612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500"/>
              <a:t>When deadlock is  detected :</a:t>
            </a:r>
          </a:p>
          <a:p>
            <a:pPr lvl="1">
              <a:lnSpc>
                <a:spcPct val="90000"/>
              </a:lnSpc>
            </a:pPr>
            <a:r>
              <a:rPr lang="en-US" altLang="en-US" sz="2100"/>
              <a:t>Some transaction will have to rolled back (made a victim) to break deadlock.  Select that transaction as victim that will incur minimum cost.</a:t>
            </a:r>
          </a:p>
          <a:p>
            <a:pPr lvl="1">
              <a:lnSpc>
                <a:spcPct val="90000"/>
              </a:lnSpc>
            </a:pPr>
            <a:r>
              <a:rPr lang="en-US" altLang="en-US" sz="2100"/>
              <a:t>Rollback -- determine how far to roll back transaction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solidFill>
                  <a:schemeClr val="tx2"/>
                </a:solidFill>
              </a:rPr>
              <a:t>Total rollback</a:t>
            </a:r>
            <a:r>
              <a:rPr lang="en-US" altLang="en-US" sz="2000"/>
              <a:t>: Abort the transaction and then restart it.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More effective to roll back transaction only as far as necessary to break deadlock. (but tricky to implement)</a:t>
            </a:r>
          </a:p>
          <a:p>
            <a:pPr>
              <a:lnSpc>
                <a:spcPct val="90000"/>
              </a:lnSpc>
            </a:pPr>
            <a:r>
              <a:rPr lang="en-US" altLang="en-US" sz="2500"/>
              <a:t>Drawback: </a:t>
            </a:r>
          </a:p>
          <a:p>
            <a:pPr lvl="1">
              <a:lnSpc>
                <a:spcPct val="90000"/>
              </a:lnSpc>
            </a:pPr>
            <a:r>
              <a:rPr lang="en-US" altLang="en-US" sz="2100"/>
              <a:t>maintaining wait-for-graph is not cheap</a:t>
            </a:r>
          </a:p>
          <a:p>
            <a:pPr lvl="1">
              <a:lnSpc>
                <a:spcPct val="90000"/>
              </a:lnSpc>
            </a:pPr>
            <a:r>
              <a:rPr lang="en-US" altLang="en-US" sz="2100"/>
              <a:t>Detecting cycles is an overhead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EFCA0063-34C0-4B36-A06D-AD40875FE5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Deadlocks -- Starvation</a:t>
            </a:r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8E0B9153-BB9F-4B98-89D0-D85CAF214A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0013" y="1524000"/>
            <a:ext cx="7313612" cy="5029200"/>
          </a:xfrm>
        </p:spPr>
        <p:txBody>
          <a:bodyPr/>
          <a:lstStyle/>
          <a:p>
            <a:r>
              <a:rPr lang="en-US" altLang="en-US"/>
              <a:t>Sometimes the same transaction may keep being aborted</a:t>
            </a:r>
          </a:p>
          <a:p>
            <a:r>
              <a:rPr lang="en-US" altLang="en-US"/>
              <a:t>This leads to starvation (really no blocking, but one transaction never get progressed)</a:t>
            </a:r>
          </a:p>
          <a:p>
            <a:r>
              <a:rPr lang="en-US" altLang="en-US"/>
              <a:t>Solution: incorporate number of times being rolled-back as part of the cost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4F142C3D-E469-4634-AC88-BFBDDB94A3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Deadlocks -- Avoidance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E6BD252E-DD27-4DCD-ADD5-B02669A488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0013" y="1524000"/>
            <a:ext cx="7313612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Allow normal operation, but when there is a chance that deadlock will occur, then do something about it</a:t>
            </a:r>
          </a:p>
          <a:p>
            <a:pPr>
              <a:lnSpc>
                <a:spcPct val="90000"/>
              </a:lnSpc>
            </a:pPr>
            <a:r>
              <a:rPr lang="en-US" altLang="en-US"/>
              <a:t>Recall that deadlock cannot occur if the wait-for-graph have no cycles.</a:t>
            </a:r>
          </a:p>
          <a:p>
            <a:pPr>
              <a:lnSpc>
                <a:spcPct val="90000"/>
              </a:lnSpc>
            </a:pPr>
            <a:r>
              <a:rPr lang="en-US" altLang="en-US"/>
              <a:t>If we numbered each transaction (e.g. timestamp), then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If every edge in the wait-for graph points from T</a:t>
            </a:r>
            <a:r>
              <a:rPr lang="en-US" altLang="en-US" baseline="-25000"/>
              <a:t>i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 T</a:t>
            </a:r>
            <a:r>
              <a:rPr lang="en-US" altLang="en-US" baseline="-25000">
                <a:sym typeface="Symbol" panose="05050102010706020507" pitchFamily="18" charset="2"/>
              </a:rPr>
              <a:t>j</a:t>
            </a:r>
            <a:r>
              <a:rPr lang="en-US" altLang="en-US">
                <a:sym typeface="Symbol" panose="05050102010706020507" pitchFamily="18" charset="2"/>
              </a:rPr>
              <a:t> such that i &lt; j, then deadlock never occurs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Why?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Works also if for every edge, i &gt; j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274DE251-DCC8-4530-BBCE-ED5EA53B9C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Deadlocks -- Avoidance</a:t>
            </a:r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575D20D2-E1B2-4774-9635-970D51BBF3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0013" y="1524000"/>
            <a:ext cx="7313612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500"/>
              <a:t>When a transaction T</a:t>
            </a:r>
            <a:r>
              <a:rPr lang="en-US" altLang="en-US" sz="2000" baseline="-25000"/>
              <a:t>i</a:t>
            </a:r>
            <a:r>
              <a:rPr lang="en-US" altLang="en-US" sz="2500"/>
              <a:t> request a lock on an object, but T</a:t>
            </a:r>
            <a:r>
              <a:rPr lang="en-US" altLang="en-US" sz="2000" baseline="-25000"/>
              <a:t>j</a:t>
            </a:r>
            <a:r>
              <a:rPr lang="en-US" altLang="en-US" sz="2500"/>
              <a:t> currently have the lock </a:t>
            </a:r>
          </a:p>
          <a:p>
            <a:pPr>
              <a:lnSpc>
                <a:spcPct val="80000"/>
              </a:lnSpc>
            </a:pPr>
            <a:r>
              <a:rPr lang="en-US" altLang="en-US" sz="2500"/>
              <a:t>Two options:</a:t>
            </a:r>
          </a:p>
          <a:p>
            <a:pPr lvl="1">
              <a:lnSpc>
                <a:spcPct val="80000"/>
              </a:lnSpc>
            </a:pPr>
            <a:r>
              <a:rPr lang="en-US" altLang="en-US" sz="2100"/>
              <a:t>Wait-die (non pre-emptive)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If i &lt; j then wait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else T</a:t>
            </a:r>
            <a:r>
              <a:rPr lang="en-US" altLang="en-US" sz="2000" baseline="-25000"/>
              <a:t>i </a:t>
            </a:r>
            <a:r>
              <a:rPr lang="en-US" altLang="en-US" sz="2000"/>
              <a:t>aborts</a:t>
            </a:r>
          </a:p>
          <a:p>
            <a:pPr lvl="1">
              <a:lnSpc>
                <a:spcPct val="80000"/>
              </a:lnSpc>
            </a:pPr>
            <a:r>
              <a:rPr lang="en-US" altLang="en-US" sz="2100"/>
              <a:t>Wound-wait (pre-emptive)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If i &gt; j then wait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Else T</a:t>
            </a:r>
            <a:r>
              <a:rPr lang="en-US" altLang="en-US" sz="2000" baseline="-25000"/>
              <a:t>j</a:t>
            </a:r>
            <a:r>
              <a:rPr lang="en-US" altLang="en-US" sz="2000"/>
              <a:t> aborts</a:t>
            </a:r>
          </a:p>
          <a:p>
            <a:pPr>
              <a:lnSpc>
                <a:spcPct val="80000"/>
              </a:lnSpc>
            </a:pPr>
            <a:r>
              <a:rPr lang="en-US" altLang="en-US" sz="2500"/>
              <a:t>If i and j represent time (i.e. small number = older transactions)</a:t>
            </a:r>
          </a:p>
          <a:p>
            <a:pPr lvl="1">
              <a:lnSpc>
                <a:spcPct val="80000"/>
              </a:lnSpc>
            </a:pPr>
            <a:r>
              <a:rPr lang="en-US" altLang="en-US" sz="2100"/>
              <a:t>Wait-die: older transactions wait for younger transactions;</a:t>
            </a:r>
          </a:p>
          <a:p>
            <a:pPr lvl="1">
              <a:lnSpc>
                <a:spcPct val="80000"/>
              </a:lnSpc>
            </a:pPr>
            <a:r>
              <a:rPr lang="en-US" altLang="en-US" sz="2100"/>
              <a:t>Wound-wait: younger transaction wait for older transactions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912022E5-A18A-4A42-AD7C-06F2539AE6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Deadlocks -- Avoidance</a:t>
            </a: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DEA7831A-08AD-4D5A-B5AE-462EE3ACA1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0013" y="1524000"/>
            <a:ext cx="7313612" cy="5029200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/>
              <a:t>How to avoid starvation?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/>
              <a:t>Note that in both scheme, at any given time, at least one transaction is never going to be aborted</a:t>
            </a: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/>
              <a:t>The one with the smallest i 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/>
              <a:t>Thus, to avoid starvation, ensure that when a transaction is aborted, it is restarted with the SAME i</a:t>
            </a: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/>
              <a:t>Eventually it will becomes the one with the smallest i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427307C5-5A87-4366-9E7C-F21EEA3D7D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-- prevention</a:t>
            </a:r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D80A1DF7-4EBB-4864-8578-AAB6A121CE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500"/>
              <a:t>Select a scheme such that deadlock will never occurs</a:t>
            </a:r>
          </a:p>
          <a:p>
            <a:r>
              <a:rPr lang="en-US" altLang="en-US" sz="2500"/>
              <a:t>Conservative 2PL</a:t>
            </a:r>
          </a:p>
          <a:p>
            <a:pPr lvl="1"/>
            <a:r>
              <a:rPr lang="en-US" altLang="en-US" sz="2100"/>
              <a:t>2 phase locking</a:t>
            </a:r>
          </a:p>
          <a:p>
            <a:pPr lvl="1"/>
            <a:r>
              <a:rPr lang="en-US" altLang="en-US" sz="2100"/>
              <a:t>A transaction must request ALL the locks in the beginning, and either all the locks or none of the locks are granted</a:t>
            </a:r>
          </a:p>
          <a:p>
            <a:r>
              <a:rPr lang="en-US" altLang="en-US" sz="2500"/>
              <a:t>Labelling database objects</a:t>
            </a:r>
          </a:p>
          <a:p>
            <a:pPr lvl="1"/>
            <a:r>
              <a:rPr lang="en-US" altLang="en-US" sz="2100"/>
              <a:t>Transaction can only request locks in order of the database objects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16F0768B-DABC-4EE3-8423-9560544D3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Locks -- implementation</a:t>
            </a:r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800E1F44-03FA-47BA-B5A6-84E559FD01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Various support need to implement locking</a:t>
            </a:r>
          </a:p>
          <a:p>
            <a:pPr lvl="1"/>
            <a:r>
              <a:rPr lang="en-US" altLang="en-US"/>
              <a:t>OS support – lock(X) must be an atomic operation in the OS level </a:t>
            </a:r>
          </a:p>
          <a:p>
            <a:pPr lvl="2"/>
            <a:r>
              <a:rPr lang="en-US" altLang="en-US"/>
              <a:t>i.e. support for critical sections</a:t>
            </a:r>
          </a:p>
          <a:p>
            <a:pPr lvl="1"/>
            <a:r>
              <a:rPr lang="en-US" altLang="en-US"/>
              <a:t>Implementation of read(X)/write(X) – automatically add code for locking</a:t>
            </a:r>
          </a:p>
          <a:p>
            <a:pPr lvl="1"/>
            <a:r>
              <a:rPr lang="en-US" altLang="en-US"/>
              <a:t>Lock manager – module to handle and keep track of locks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id="{7E684042-9B75-431F-9D7A-7F32F5F08B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Locks -- implementation</a:t>
            </a:r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CE774588-5C54-469C-90BB-F761B66706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1700"/>
              <a:t>A transaction </a:t>
            </a:r>
            <a:r>
              <a:rPr lang="en-US" altLang="en-US" sz="1700" i="1"/>
              <a:t>T</a:t>
            </a:r>
            <a:r>
              <a:rPr lang="en-US" altLang="en-US" sz="1700" baseline="-25000"/>
              <a:t>i</a:t>
            </a:r>
            <a:r>
              <a:rPr lang="en-US" altLang="en-US" sz="1700"/>
              <a:t> issues the standard read/write instruction, without explicit locking calls.</a:t>
            </a:r>
          </a:p>
          <a:p>
            <a:pPr>
              <a:lnSpc>
                <a:spcPct val="80000"/>
              </a:lnSpc>
            </a:pPr>
            <a:r>
              <a:rPr lang="en-US" altLang="en-US" sz="1700"/>
              <a:t>The operation </a:t>
            </a:r>
            <a:r>
              <a:rPr lang="en-US" altLang="en-US" sz="1700" b="1"/>
              <a:t>read</a:t>
            </a:r>
            <a:r>
              <a:rPr lang="en-US" altLang="en-US" sz="1700"/>
              <a:t>(</a:t>
            </a:r>
            <a:r>
              <a:rPr lang="en-US" altLang="en-US" sz="1700" i="1"/>
              <a:t>D</a:t>
            </a:r>
            <a:r>
              <a:rPr lang="en-US" altLang="en-US" sz="1700"/>
              <a:t>) is processed as: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7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/>
              <a:t>                 if </a:t>
            </a:r>
            <a:r>
              <a:rPr lang="en-US" altLang="en-US" sz="1700" i="1"/>
              <a:t>T</a:t>
            </a:r>
            <a:r>
              <a:rPr lang="en-US" altLang="en-US" sz="1700" i="1" baseline="-25000"/>
              <a:t>i</a:t>
            </a:r>
            <a:r>
              <a:rPr lang="en-US" altLang="en-US" sz="1700"/>
              <a:t> has a lock on </a:t>
            </a:r>
            <a:r>
              <a:rPr lang="en-US" altLang="en-US" sz="1700" i="1"/>
              <a:t>D</a:t>
            </a:r>
            <a:endParaRPr lang="en-US" altLang="en-US" sz="17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/>
              <a:t>                       </a:t>
            </a:r>
            <a:r>
              <a:rPr lang="en-US" altLang="en-US" sz="1700" b="1"/>
              <a:t>then</a:t>
            </a:r>
            <a:endParaRPr lang="en-US" altLang="en-US" sz="17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/>
              <a:t>                              read(</a:t>
            </a:r>
            <a:r>
              <a:rPr lang="en-US" altLang="en-US" sz="1700" i="1"/>
              <a:t>D</a:t>
            </a:r>
            <a:r>
              <a:rPr lang="en-US" altLang="en-US" sz="1700"/>
              <a:t>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b="1"/>
              <a:t>                        else</a:t>
            </a:r>
            <a:endParaRPr lang="en-US" altLang="en-US" sz="17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b="1"/>
              <a:t>                              begin</a:t>
            </a:r>
            <a:r>
              <a:rPr lang="en-US" altLang="en-US" sz="1700"/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/>
              <a:t>                                 if necessary wait until no other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/>
              <a:t>                                    transaction has a </a:t>
            </a:r>
            <a:r>
              <a:rPr lang="en-US" altLang="en-US" sz="1700" b="1"/>
              <a:t>X-lock</a:t>
            </a:r>
            <a:r>
              <a:rPr lang="en-US" altLang="en-US" sz="1700"/>
              <a:t> on </a:t>
            </a:r>
            <a:r>
              <a:rPr lang="en-US" altLang="en-US" sz="1700" i="1"/>
              <a:t>D </a:t>
            </a:r>
            <a:r>
              <a:rPr lang="en-US" altLang="en-US" sz="1700"/>
              <a:t>				(or apply any deadlock avoidance rules)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/>
              <a:t>                                 grant </a:t>
            </a:r>
            <a:r>
              <a:rPr lang="en-US" altLang="en-US" sz="1700" i="1"/>
              <a:t>T</a:t>
            </a:r>
            <a:r>
              <a:rPr lang="en-US" altLang="en-US" sz="1700" i="1" baseline="-25000"/>
              <a:t>i</a:t>
            </a:r>
            <a:r>
              <a:rPr lang="en-US" altLang="en-US" sz="1700"/>
              <a:t> a </a:t>
            </a:r>
            <a:r>
              <a:rPr lang="en-US" altLang="en-US" sz="1700" b="1"/>
              <a:t> S-lock</a:t>
            </a:r>
            <a:r>
              <a:rPr lang="en-US" altLang="en-US" sz="1700"/>
              <a:t> on </a:t>
            </a:r>
            <a:r>
              <a:rPr lang="en-US" altLang="en-US" sz="1700" i="1"/>
              <a:t>D</a:t>
            </a:r>
            <a:r>
              <a:rPr lang="en-US" altLang="en-US" sz="170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/>
              <a:t>                                 read(</a:t>
            </a:r>
            <a:r>
              <a:rPr lang="en-US" altLang="en-US" sz="1700" i="1"/>
              <a:t>D</a:t>
            </a:r>
            <a:r>
              <a:rPr lang="en-US" altLang="en-US" sz="1700"/>
              <a:t>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700" b="1"/>
              <a:t>                                end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B1B7CBC5-0254-4DAA-9500-8DDC3E1C2E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Locks -- implementation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04CBCE8F-1FA9-4EDA-96EE-A256F0D71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sz="1900" b="1"/>
              <a:t>write</a:t>
            </a:r>
            <a:r>
              <a:rPr lang="en-US" altLang="en-US" sz="1900" i="1"/>
              <a:t>(D)</a:t>
            </a:r>
            <a:r>
              <a:rPr lang="en-US" altLang="en-US" sz="1900"/>
              <a:t> is processed as: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     if </a:t>
            </a:r>
            <a:r>
              <a:rPr lang="en-US" altLang="en-US" sz="1900" i="1"/>
              <a:t>T</a:t>
            </a:r>
            <a:r>
              <a:rPr lang="en-US" altLang="en-US" sz="1900" i="1" baseline="-25000"/>
              <a:t>i</a:t>
            </a:r>
            <a:r>
              <a:rPr lang="en-US" altLang="en-US" sz="1900"/>
              <a:t> has a </a:t>
            </a:r>
            <a:r>
              <a:rPr lang="en-US" altLang="en-US" sz="1900" b="1"/>
              <a:t>X-lock</a:t>
            </a:r>
            <a:r>
              <a:rPr lang="en-US" altLang="en-US" sz="1900"/>
              <a:t> on </a:t>
            </a:r>
            <a:r>
              <a:rPr lang="en-US" altLang="en-US" sz="1900" i="1"/>
              <a:t>D</a:t>
            </a:r>
            <a:r>
              <a:rPr lang="en-US" altLang="en-US" sz="1900"/>
              <a:t> 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900" b="1"/>
              <a:t>        then</a:t>
            </a:r>
            <a:r>
              <a:rPr lang="en-US" altLang="en-US" sz="1900"/>
              <a:t> 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          write(</a:t>
            </a:r>
            <a:r>
              <a:rPr lang="en-US" altLang="en-US" sz="1900" i="1"/>
              <a:t>D</a:t>
            </a:r>
            <a:r>
              <a:rPr lang="en-US" altLang="en-US" sz="1900"/>
              <a:t>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       else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900" b="1"/>
              <a:t>         begin</a:t>
            </a:r>
            <a:endParaRPr lang="en-US" altLang="en-US" sz="19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            if necessary wait until no other trans. has any lock on </a:t>
            </a:r>
            <a:r>
              <a:rPr lang="en-US" altLang="en-US" sz="1900" i="1"/>
              <a:t>D </a:t>
            </a:r>
            <a:r>
              <a:rPr lang="en-US" altLang="en-US" sz="1900"/>
              <a:t>(or apply any deadlock avoidance rules),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            if </a:t>
            </a:r>
            <a:r>
              <a:rPr lang="en-US" altLang="en-US" sz="1900" i="1"/>
              <a:t>T</a:t>
            </a:r>
            <a:r>
              <a:rPr lang="en-US" altLang="en-US" sz="1900" i="1" baseline="-25000"/>
              <a:t>i</a:t>
            </a:r>
            <a:r>
              <a:rPr lang="en-US" altLang="en-US" sz="1900"/>
              <a:t> has a </a:t>
            </a:r>
            <a:r>
              <a:rPr lang="en-US" altLang="en-US" sz="1900" b="1"/>
              <a:t>S-lock</a:t>
            </a:r>
            <a:r>
              <a:rPr lang="en-US" altLang="en-US" sz="1900"/>
              <a:t> on </a:t>
            </a:r>
            <a:r>
              <a:rPr lang="en-US" altLang="en-US" sz="1900" i="1"/>
              <a:t>D</a:t>
            </a:r>
            <a:endParaRPr lang="en-US" altLang="en-US" sz="190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900" b="1"/>
              <a:t>                 then</a:t>
            </a:r>
            <a:endParaRPr lang="en-US" altLang="en-US" sz="190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900" b="1"/>
              <a:t>                    upgrade</a:t>
            </a:r>
            <a:r>
              <a:rPr lang="en-US" altLang="en-US" sz="1900"/>
              <a:t> lock on </a:t>
            </a:r>
            <a:r>
              <a:rPr lang="en-US" altLang="en-US" sz="1900" i="1"/>
              <a:t>D</a:t>
            </a:r>
            <a:r>
              <a:rPr lang="en-US" altLang="en-US" sz="1900"/>
              <a:t>  to </a:t>
            </a:r>
            <a:r>
              <a:rPr lang="en-US" altLang="en-US" sz="1900" b="1"/>
              <a:t>X-lock</a:t>
            </a:r>
            <a:endParaRPr lang="en-US" altLang="en-US" sz="190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900" b="1"/>
              <a:t>                else</a:t>
            </a:r>
            <a:endParaRPr lang="en-US" altLang="en-US" sz="190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                    grant </a:t>
            </a:r>
            <a:r>
              <a:rPr lang="en-US" altLang="en-US" sz="1900" i="1"/>
              <a:t>T</a:t>
            </a:r>
            <a:r>
              <a:rPr lang="en-US" altLang="en-US" sz="1900" i="1" baseline="-25000"/>
              <a:t>i</a:t>
            </a:r>
            <a:r>
              <a:rPr lang="en-US" altLang="en-US" sz="1900"/>
              <a:t> a </a:t>
            </a:r>
            <a:r>
              <a:rPr lang="en-US" altLang="en-US" sz="1900" b="1"/>
              <a:t>X-lock</a:t>
            </a:r>
            <a:r>
              <a:rPr lang="en-US" altLang="en-US" sz="1900"/>
              <a:t> on </a:t>
            </a:r>
            <a:r>
              <a:rPr lang="en-US" altLang="en-US" sz="1900" i="1"/>
              <a:t>D</a:t>
            </a:r>
            <a:endParaRPr lang="en-US" altLang="en-US" sz="19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                write(</a:t>
            </a:r>
            <a:r>
              <a:rPr lang="en-US" altLang="en-US" sz="1900" i="1"/>
              <a:t>D</a:t>
            </a:r>
            <a:r>
              <a:rPr lang="en-US" altLang="en-US" sz="1900"/>
              <a:t>)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en-US" sz="1900" b="1"/>
              <a:t>         end</a:t>
            </a:r>
            <a:r>
              <a:rPr lang="en-US" altLang="en-US" sz="1900"/>
              <a:t>;</a:t>
            </a:r>
          </a:p>
          <a:p>
            <a:pPr>
              <a:lnSpc>
                <a:spcPct val="80000"/>
              </a:lnSpc>
            </a:pPr>
            <a:r>
              <a:rPr lang="en-US" altLang="en-US" sz="1900"/>
              <a:t>All locks are released after commit or abort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BC911ADB-3DA1-4B2F-8467-46C6A6CE02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Locks – Lock manager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E52A4AC4-C231-4BA3-B2B6-076014F41C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100"/>
              <a:t>A</a:t>
            </a:r>
            <a:r>
              <a:rPr lang="en-US" altLang="en-US" sz="2100" b="1">
                <a:solidFill>
                  <a:schemeClr val="tx2"/>
                </a:solidFill>
              </a:rPr>
              <a:t> Lock manager </a:t>
            </a:r>
            <a:r>
              <a:rPr lang="en-US" altLang="en-US" sz="2100"/>
              <a:t>can be implemented as a separate process to which transactions send lock and unlock requests</a:t>
            </a:r>
          </a:p>
          <a:p>
            <a:pPr>
              <a:lnSpc>
                <a:spcPct val="80000"/>
              </a:lnSpc>
            </a:pPr>
            <a:r>
              <a:rPr lang="en-US" altLang="en-US" sz="2100"/>
              <a:t>The lock manager replies to a lock request by sending a lock grant messages (or a message asking the transaction to roll back, in case of  a deadlock)</a:t>
            </a:r>
          </a:p>
          <a:p>
            <a:pPr>
              <a:lnSpc>
                <a:spcPct val="80000"/>
              </a:lnSpc>
            </a:pPr>
            <a:r>
              <a:rPr lang="en-US" altLang="en-US" sz="2100"/>
              <a:t>The requesting transaction waits until its request is answered</a:t>
            </a:r>
          </a:p>
          <a:p>
            <a:pPr>
              <a:lnSpc>
                <a:spcPct val="80000"/>
              </a:lnSpc>
            </a:pPr>
            <a:r>
              <a:rPr lang="en-US" altLang="en-US" sz="2100"/>
              <a:t>The lock manager maintains a data structure called a </a:t>
            </a:r>
            <a:r>
              <a:rPr lang="en-US" altLang="en-US" sz="2100" b="1">
                <a:solidFill>
                  <a:schemeClr val="tx2"/>
                </a:solidFill>
              </a:rPr>
              <a:t>lock table </a:t>
            </a:r>
            <a:r>
              <a:rPr lang="en-US" altLang="en-US" sz="2100"/>
              <a:t>to record granted locks and pending requests</a:t>
            </a:r>
          </a:p>
          <a:p>
            <a:pPr>
              <a:lnSpc>
                <a:spcPct val="80000"/>
              </a:lnSpc>
            </a:pPr>
            <a:r>
              <a:rPr lang="en-US" altLang="en-US" sz="2100"/>
              <a:t>The lock table is usually implemented as an in-memory hash table indexed on the name of the data item being locked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C5213A5A-F0EA-4770-AFAD-0273D69148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Lock-based protocols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8092E6DA-1BE5-4430-A088-20727D914B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“Exclusive” access </a:t>
            </a:r>
            <a:r>
              <a:rPr lang="en-US" altLang="en-US">
                <a:sym typeface="Symbol" panose="05050102010706020507" pitchFamily="18" charset="2"/>
              </a:rPr>
              <a:t> locks</a:t>
            </a:r>
          </a:p>
          <a:p>
            <a:r>
              <a:rPr lang="en-US" altLang="en-US">
                <a:sym typeface="Symbol" panose="05050102010706020507" pitchFamily="18" charset="2"/>
              </a:rPr>
              <a:t>Each database item is associated with locks</a:t>
            </a:r>
          </a:p>
          <a:p>
            <a:r>
              <a:rPr lang="en-US" altLang="en-US">
                <a:sym typeface="Symbol" panose="05050102010706020507" pitchFamily="18" charset="2"/>
              </a:rPr>
              <a:t>Transaction must obtain locks before accessing the object</a:t>
            </a:r>
          </a:p>
          <a:p>
            <a:r>
              <a:rPr lang="en-US" altLang="en-US">
                <a:sym typeface="Symbol" panose="05050102010706020507" pitchFamily="18" charset="2"/>
              </a:rPr>
              <a:t>Transaction must release lock when it finishes.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>
              <a:sym typeface="Symbol" panose="05050102010706020507" pitchFamily="18" charset="2"/>
            </a:endParaRPr>
          </a:p>
          <a:p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4" name="Rectangle 4">
            <a:extLst>
              <a:ext uri="{FF2B5EF4-FFF2-40B4-BE49-F238E27FC236}">
                <a16:creationId xmlns:a16="http://schemas.microsoft.com/office/drawing/2014/main" id="{DB17C709-4086-4DDD-9AC9-A89DCDBF3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Locks – lock manager</a:t>
            </a:r>
          </a:p>
        </p:txBody>
      </p:sp>
      <p:sp>
        <p:nvSpPr>
          <p:cNvPr id="189446" name="Rectangle 6">
            <a:extLst>
              <a:ext uri="{FF2B5EF4-FFF2-40B4-BE49-F238E27FC236}">
                <a16:creationId xmlns:a16="http://schemas.microsoft.com/office/drawing/2014/main" id="{0949D8F1-64CE-4F94-BEB6-5D8F2D64CEB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524000"/>
            <a:ext cx="42672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/>
              <a:t>Black rectangles indicate granted locks, white ones indicate waiting requests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Lock table also records the type of lock granted or requested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New request is added to the end of the queue of requests for the data item, and granted if it is compatible with all earlier locks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Unlock requests result in the request being deleted, and later requests are checked to see if they can now be granted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If transaction aborts, all waiting or granted requests of the transaction are deleted 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lock manager may keep a list of locks held by each transaction, to implement this efficiently</a:t>
            </a:r>
          </a:p>
          <a:p>
            <a:pPr>
              <a:lnSpc>
                <a:spcPct val="80000"/>
              </a:lnSpc>
            </a:pPr>
            <a:endParaRPr lang="en-US" altLang="en-US" sz="1600"/>
          </a:p>
        </p:txBody>
      </p:sp>
      <p:pic>
        <p:nvPicPr>
          <p:cNvPr id="189447" name="Picture 7">
            <a:extLst>
              <a:ext uri="{FF2B5EF4-FFF2-40B4-BE49-F238E27FC236}">
                <a16:creationId xmlns:a16="http://schemas.microsoft.com/office/drawing/2014/main" id="{0B191E16-37E4-4136-B9D7-3A52FC058B80}"/>
              </a:ext>
            </a:extLst>
          </p:cNvPr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7" t="1344" r="20766" b="2420"/>
          <a:stretch>
            <a:fillRect/>
          </a:stretch>
        </p:blipFill>
        <p:spPr>
          <a:xfrm>
            <a:off x="1066800" y="1600200"/>
            <a:ext cx="3579813" cy="4572000"/>
          </a:xfr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C4B7CC71-D003-47B9-8872-EB872AE5D8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 &amp; Deletion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4B487CFC-EDAE-40EC-8B13-EA82497C3B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Does delete(X) conflict with read(X)/write(X)?</a:t>
            </a:r>
          </a:p>
          <a:p>
            <a:pPr lvl="1"/>
            <a:r>
              <a:rPr lang="en-US" altLang="en-US"/>
              <a:t>Yes. Wrong order leads to errors</a:t>
            </a:r>
          </a:p>
          <a:p>
            <a:r>
              <a:rPr lang="en-US" altLang="en-US"/>
              <a:t>Thus delete(X) should be treated like a write operation</a:t>
            </a:r>
          </a:p>
          <a:p>
            <a:pPr lvl="1"/>
            <a:r>
              <a:rPr lang="en-US" altLang="en-US"/>
              <a:t>Request X-locks</a:t>
            </a:r>
          </a:p>
          <a:p>
            <a:r>
              <a:rPr lang="en-US" altLang="en-US"/>
              <a:t>Similar to insert(X) operation. </a:t>
            </a:r>
          </a:p>
          <a:p>
            <a:pPr lvl="1"/>
            <a:r>
              <a:rPr lang="en-US" altLang="en-US"/>
              <a:t>X-lock is given to the newly created tuple.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188651A4-61A9-4510-8BE5-66102D0C2A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phantom menace</a:t>
            </a:r>
          </a:p>
        </p:txBody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179815DB-AEB7-40C1-8E32-9EA3D8621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524000"/>
            <a:ext cx="7313613" cy="502761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1900"/>
              <a:t>Consider the following 2 transactions</a:t>
            </a:r>
          </a:p>
          <a:p>
            <a:pPr>
              <a:lnSpc>
                <a:spcPct val="80000"/>
              </a:lnSpc>
            </a:pPr>
            <a:endParaRPr lang="en-US" altLang="en-US" sz="1900"/>
          </a:p>
          <a:p>
            <a:pPr>
              <a:lnSpc>
                <a:spcPct val="80000"/>
              </a:lnSpc>
            </a:pPr>
            <a:endParaRPr lang="en-US" altLang="en-US" sz="1900"/>
          </a:p>
          <a:p>
            <a:pPr>
              <a:lnSpc>
                <a:spcPct val="80000"/>
              </a:lnSpc>
            </a:pPr>
            <a:endParaRPr lang="en-US" altLang="en-US" sz="1900"/>
          </a:p>
          <a:p>
            <a:pPr>
              <a:lnSpc>
                <a:spcPct val="80000"/>
              </a:lnSpc>
            </a:pPr>
            <a:endParaRPr lang="en-US" altLang="en-US" sz="1900"/>
          </a:p>
          <a:p>
            <a:pPr>
              <a:lnSpc>
                <a:spcPct val="80000"/>
              </a:lnSpc>
            </a:pPr>
            <a:endParaRPr lang="en-US" altLang="en-US" sz="1900"/>
          </a:p>
          <a:p>
            <a:pPr>
              <a:lnSpc>
                <a:spcPct val="80000"/>
              </a:lnSpc>
            </a:pPr>
            <a:endParaRPr lang="en-US" altLang="en-US" sz="1900"/>
          </a:p>
          <a:p>
            <a:pPr>
              <a:lnSpc>
                <a:spcPct val="80000"/>
              </a:lnSpc>
            </a:pPr>
            <a:endParaRPr lang="en-US" altLang="en-US" sz="1900"/>
          </a:p>
          <a:p>
            <a:pPr>
              <a:lnSpc>
                <a:spcPct val="80000"/>
              </a:lnSpc>
            </a:pPr>
            <a:endParaRPr lang="en-US" altLang="en-US" sz="1900"/>
          </a:p>
          <a:p>
            <a:pPr>
              <a:lnSpc>
                <a:spcPct val="80000"/>
              </a:lnSpc>
            </a:pPr>
            <a:r>
              <a:rPr lang="en-US" altLang="en-US" sz="1900"/>
              <a:t>There does not seems to be a conflict (in terms of tuple)</a:t>
            </a:r>
          </a:p>
          <a:p>
            <a:pPr>
              <a:lnSpc>
                <a:spcPct val="80000"/>
              </a:lnSpc>
            </a:pPr>
            <a:r>
              <a:rPr lang="en-US" altLang="en-US" sz="1900"/>
              <a:t>Assume initially CS faculty have total salary 1,000,000 and Math faculty have total salary 2,000,000</a:t>
            </a:r>
          </a:p>
          <a:p>
            <a:pPr>
              <a:lnSpc>
                <a:spcPct val="80000"/>
              </a:lnSpc>
            </a:pPr>
            <a:r>
              <a:rPr lang="en-US" altLang="en-US" sz="1900"/>
              <a:t>Then T1 -&gt; T2 will imply the select statements return 1,000,000 and 2,000,000</a:t>
            </a:r>
          </a:p>
          <a:p>
            <a:pPr>
              <a:lnSpc>
                <a:spcPct val="80000"/>
              </a:lnSpc>
            </a:pPr>
            <a:r>
              <a:rPr lang="en-US" altLang="en-US" sz="1900"/>
              <a:t>T2 -&gt; T1 will imply the select statements return 1,001,000 and 2,005,000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9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900"/>
          </a:p>
        </p:txBody>
      </p:sp>
      <p:sp>
        <p:nvSpPr>
          <p:cNvPr id="192516" name="Text Box 4">
            <a:extLst>
              <a:ext uri="{FF2B5EF4-FFF2-40B4-BE49-F238E27FC236}">
                <a16:creationId xmlns:a16="http://schemas.microsoft.com/office/drawing/2014/main" id="{7B9581C3-02AA-423D-8806-ED612C4C7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057400"/>
            <a:ext cx="2963863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Select sum(salary)</a:t>
            </a:r>
          </a:p>
          <a:p>
            <a:r>
              <a:rPr lang="en-US" altLang="en-US">
                <a:latin typeface="Verdana" panose="020B0604030504040204" pitchFamily="34" charset="0"/>
              </a:rPr>
              <a:t>    From faculty</a:t>
            </a:r>
          </a:p>
          <a:p>
            <a:r>
              <a:rPr lang="en-US" altLang="en-US">
                <a:latin typeface="Verdana" panose="020B0604030504040204" pitchFamily="34" charset="0"/>
              </a:rPr>
              <a:t>    Where dept = “CS”</a:t>
            </a:r>
          </a:p>
          <a:p>
            <a:r>
              <a:rPr lang="en-US" altLang="en-US">
                <a:latin typeface="Verdana" panose="020B0604030504040204" pitchFamily="34" charset="0"/>
              </a:rPr>
              <a:t>2. Select sum(salary)</a:t>
            </a:r>
          </a:p>
          <a:p>
            <a:r>
              <a:rPr lang="en-US" altLang="en-US">
                <a:latin typeface="Verdana" panose="020B0604030504040204" pitchFamily="34" charset="0"/>
              </a:rPr>
              <a:t>    From faculty</a:t>
            </a:r>
          </a:p>
          <a:p>
            <a:r>
              <a:rPr lang="en-US" altLang="en-US">
                <a:latin typeface="Verdana" panose="020B0604030504040204" pitchFamily="34" charset="0"/>
              </a:rPr>
              <a:t>    Where dept = “Math”</a:t>
            </a:r>
          </a:p>
        </p:txBody>
      </p:sp>
      <p:sp>
        <p:nvSpPr>
          <p:cNvPr id="192517" name="Text Box 5">
            <a:extLst>
              <a:ext uri="{FF2B5EF4-FFF2-40B4-BE49-F238E27FC236}">
                <a16:creationId xmlns:a16="http://schemas.microsoft.com/office/drawing/2014/main" id="{6DB4DD02-AD7A-48C7-B356-8FA76CC3C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362200"/>
            <a:ext cx="38290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a. Insert into faculty</a:t>
            </a:r>
          </a:p>
          <a:p>
            <a:r>
              <a:rPr lang="en-US" altLang="en-US"/>
              <a:t>   values (“Lin”, “CS”, 1000)</a:t>
            </a:r>
          </a:p>
          <a:p>
            <a:r>
              <a:rPr lang="en-US" altLang="en-US"/>
              <a:t>b. Insert into faculty</a:t>
            </a:r>
          </a:p>
          <a:p>
            <a:r>
              <a:rPr lang="en-US" altLang="en-US"/>
              <a:t>   values (“Lam”, “Math”, 5000)</a:t>
            </a:r>
          </a:p>
        </p:txBody>
      </p:sp>
      <p:sp>
        <p:nvSpPr>
          <p:cNvPr id="192518" name="Text Box 6">
            <a:extLst>
              <a:ext uri="{FF2B5EF4-FFF2-40B4-BE49-F238E27FC236}">
                <a16:creationId xmlns:a16="http://schemas.microsoft.com/office/drawing/2014/main" id="{EF24EED1-5D9E-4879-8916-A48E490E3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733800"/>
            <a:ext cx="471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T1</a:t>
            </a:r>
          </a:p>
        </p:txBody>
      </p:sp>
      <p:sp>
        <p:nvSpPr>
          <p:cNvPr id="192519" name="Text Box 7">
            <a:extLst>
              <a:ext uri="{FF2B5EF4-FFF2-40B4-BE49-F238E27FC236}">
                <a16:creationId xmlns:a16="http://schemas.microsoft.com/office/drawing/2014/main" id="{EA5E510C-3CC1-484E-BC5D-387C34C96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581400"/>
            <a:ext cx="471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T2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D303765F-6D77-4ED5-A0F9-AC539102B2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phantom menace</a:t>
            </a:r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78B114FC-7D36-4C70-896B-63A7F2BEA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524000"/>
            <a:ext cx="7313613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But consider the following schedule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The output will be 1,000,100 and 2,000,000</a:t>
            </a:r>
          </a:p>
          <a:p>
            <a:pPr>
              <a:lnSpc>
                <a:spcPct val="90000"/>
              </a:lnSpc>
            </a:pPr>
            <a:r>
              <a:rPr lang="en-US" altLang="en-US"/>
              <a:t>Not conflict serializable!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193540" name="Text Box 4">
            <a:extLst>
              <a:ext uri="{FF2B5EF4-FFF2-40B4-BE49-F238E27FC236}">
                <a16:creationId xmlns:a16="http://schemas.microsoft.com/office/drawing/2014/main" id="{BD9B8515-B534-4ED7-9DDC-B657422C0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362200"/>
            <a:ext cx="2963863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Select sum(salary)</a:t>
            </a:r>
          </a:p>
          <a:p>
            <a:r>
              <a:rPr lang="en-US" altLang="en-US">
                <a:latin typeface="Verdana" panose="020B0604030504040204" pitchFamily="34" charset="0"/>
              </a:rPr>
              <a:t>    From faculty</a:t>
            </a:r>
          </a:p>
          <a:p>
            <a:r>
              <a:rPr lang="en-US" altLang="en-US">
                <a:latin typeface="Verdana" panose="020B0604030504040204" pitchFamily="34" charset="0"/>
              </a:rPr>
              <a:t>    Where dept = “CS”</a:t>
            </a:r>
          </a:p>
          <a:p>
            <a:r>
              <a:rPr lang="en-US" altLang="en-US">
                <a:latin typeface="Verdana" panose="020B0604030504040204" pitchFamily="34" charset="0"/>
              </a:rPr>
              <a:t>2. Select sum(salary)</a:t>
            </a:r>
          </a:p>
          <a:p>
            <a:r>
              <a:rPr lang="en-US" altLang="en-US">
                <a:latin typeface="Verdana" panose="020B0604030504040204" pitchFamily="34" charset="0"/>
              </a:rPr>
              <a:t>    From faculty</a:t>
            </a:r>
          </a:p>
          <a:p>
            <a:r>
              <a:rPr lang="en-US" altLang="en-US">
                <a:latin typeface="Verdana" panose="020B0604030504040204" pitchFamily="34" charset="0"/>
              </a:rPr>
              <a:t>    Where dept = “Math”</a:t>
            </a:r>
          </a:p>
        </p:txBody>
      </p:sp>
      <p:sp>
        <p:nvSpPr>
          <p:cNvPr id="193541" name="Text Box 5">
            <a:extLst>
              <a:ext uri="{FF2B5EF4-FFF2-40B4-BE49-F238E27FC236}">
                <a16:creationId xmlns:a16="http://schemas.microsoft.com/office/drawing/2014/main" id="{136ECC9B-9182-4028-81DB-5F8D59A97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905000"/>
            <a:ext cx="38290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a. Insert into faculty</a:t>
            </a:r>
          </a:p>
          <a:p>
            <a:r>
              <a:rPr lang="en-US" altLang="en-US"/>
              <a:t>   values (“Lin”, “CS”, 1000)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b. Insert into faculty</a:t>
            </a:r>
          </a:p>
          <a:p>
            <a:r>
              <a:rPr lang="en-US" altLang="en-US"/>
              <a:t>   values (“Lam”, “Math”, 5000)</a:t>
            </a:r>
          </a:p>
        </p:txBody>
      </p:sp>
      <p:sp>
        <p:nvSpPr>
          <p:cNvPr id="193542" name="Text Box 6">
            <a:extLst>
              <a:ext uri="{FF2B5EF4-FFF2-40B4-BE49-F238E27FC236}">
                <a16:creationId xmlns:a16="http://schemas.microsoft.com/office/drawing/2014/main" id="{5219182C-5D39-4DB2-A2B3-152BB458C18F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2514600" y="4572000"/>
            <a:ext cx="471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T1</a:t>
            </a:r>
          </a:p>
        </p:txBody>
      </p:sp>
      <p:sp>
        <p:nvSpPr>
          <p:cNvPr id="193543" name="Text Box 7">
            <a:extLst>
              <a:ext uri="{FF2B5EF4-FFF2-40B4-BE49-F238E27FC236}">
                <a16:creationId xmlns:a16="http://schemas.microsoft.com/office/drawing/2014/main" id="{317F461A-5E0F-4928-9240-0B3E16971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724400"/>
            <a:ext cx="471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T2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8B281C33-40AB-499D-A72D-FE8FA7791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phantom problem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5FC22206-265D-4184-BADE-825888109A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500"/>
              <a:t>This is known as </a:t>
            </a:r>
            <a:r>
              <a:rPr lang="en-US" altLang="en-US" sz="2500" i="1"/>
              <a:t>the phantom problem</a:t>
            </a:r>
          </a:p>
          <a:p>
            <a:pPr>
              <a:lnSpc>
                <a:spcPct val="90000"/>
              </a:lnSpc>
            </a:pPr>
            <a:r>
              <a:rPr lang="en-US" altLang="en-US" sz="2500"/>
              <a:t>Why does it occur?</a:t>
            </a:r>
          </a:p>
          <a:p>
            <a:pPr lvl="1">
              <a:lnSpc>
                <a:spcPct val="90000"/>
              </a:lnSpc>
            </a:pPr>
            <a:r>
              <a:rPr lang="en-US" altLang="en-US" sz="2100"/>
              <a:t>No tuples are in conflict</a:t>
            </a:r>
          </a:p>
          <a:p>
            <a:pPr lvl="1">
              <a:lnSpc>
                <a:spcPct val="90000"/>
              </a:lnSpc>
            </a:pPr>
            <a:r>
              <a:rPr lang="en-US" altLang="en-US" sz="2100"/>
              <a:t>However, conflict occurs for tuples that satisfy a certain condition (dept = “CS”, dept = “Math”)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T1 require access for ALL tuples satisfying the condition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However, T2 changes the number of tuples satisfying the condition</a:t>
            </a:r>
          </a:p>
          <a:p>
            <a:pPr>
              <a:lnSpc>
                <a:spcPct val="90000"/>
              </a:lnSpc>
            </a:pPr>
            <a:r>
              <a:rPr lang="en-US" altLang="en-US" sz="2500"/>
              <a:t>No quick solution: index-locking as a possibility (next lecture)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3">
            <a:extLst>
              <a:ext uri="{FF2B5EF4-FFF2-40B4-BE49-F238E27FC236}">
                <a16:creationId xmlns:a16="http://schemas.microsoft.com/office/drawing/2014/main" id="{FAD06440-3D0E-4541-B790-2B197BD328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100"/>
              <a:t>Example:</a:t>
            </a:r>
          </a:p>
          <a:p>
            <a:pPr>
              <a:lnSpc>
                <a:spcPct val="80000"/>
              </a:lnSpc>
            </a:pPr>
            <a:endParaRPr lang="en-US" altLang="en-US" sz="2100"/>
          </a:p>
          <a:p>
            <a:pPr>
              <a:lnSpc>
                <a:spcPct val="80000"/>
              </a:lnSpc>
            </a:pPr>
            <a:endParaRPr lang="en-US" altLang="en-US" sz="2100"/>
          </a:p>
          <a:p>
            <a:pPr>
              <a:lnSpc>
                <a:spcPct val="80000"/>
              </a:lnSpc>
            </a:pPr>
            <a:endParaRPr lang="en-US" altLang="en-US" sz="2100"/>
          </a:p>
          <a:p>
            <a:pPr>
              <a:lnSpc>
                <a:spcPct val="80000"/>
              </a:lnSpc>
            </a:pPr>
            <a:endParaRPr lang="en-US" altLang="en-US" sz="2100"/>
          </a:p>
          <a:p>
            <a:pPr>
              <a:lnSpc>
                <a:spcPct val="80000"/>
              </a:lnSpc>
            </a:pPr>
            <a:r>
              <a:rPr lang="en-US" altLang="en-US" sz="2100"/>
              <a:t>Lock(X): check if object X is already locked</a:t>
            </a:r>
          </a:p>
          <a:p>
            <a:pPr lvl="1">
              <a:lnSpc>
                <a:spcPct val="80000"/>
              </a:lnSpc>
            </a:pPr>
            <a:r>
              <a:rPr lang="en-US" altLang="en-US" sz="1900"/>
              <a:t>If not, obtain the lock</a:t>
            </a:r>
          </a:p>
          <a:p>
            <a:pPr lvl="1">
              <a:lnSpc>
                <a:spcPct val="80000"/>
              </a:lnSpc>
            </a:pPr>
            <a:r>
              <a:rPr lang="en-US" altLang="en-US" sz="1900"/>
              <a:t>If so, wait or “do something” to handle the potential deadlock (like aborting)</a:t>
            </a:r>
          </a:p>
          <a:p>
            <a:pPr>
              <a:lnSpc>
                <a:spcPct val="80000"/>
              </a:lnSpc>
            </a:pPr>
            <a:r>
              <a:rPr lang="en-US" altLang="en-US" sz="2100"/>
              <a:t>One does not have to read immediately after locking</a:t>
            </a:r>
          </a:p>
          <a:p>
            <a:pPr>
              <a:lnSpc>
                <a:spcPct val="80000"/>
              </a:lnSpc>
            </a:pPr>
            <a:r>
              <a:rPr lang="en-US" altLang="en-US" sz="2100"/>
              <a:t>Unlock(X): release the lock on object X</a:t>
            </a:r>
          </a:p>
          <a:p>
            <a:pPr>
              <a:lnSpc>
                <a:spcPct val="80000"/>
              </a:lnSpc>
            </a:pPr>
            <a:r>
              <a:rPr lang="en-US" altLang="en-US" sz="2100"/>
              <a:t>The addition of Lock(X) and Unlock(X) commands are done by the DBMS</a:t>
            </a:r>
          </a:p>
          <a:p>
            <a:pPr>
              <a:lnSpc>
                <a:spcPct val="80000"/>
              </a:lnSpc>
            </a:pPr>
            <a:endParaRPr lang="en-US" altLang="en-US" sz="2100"/>
          </a:p>
        </p:txBody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B7B70CC3-7602-4696-9EF9-725E42DE13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Lock-based protocols</a:t>
            </a:r>
          </a:p>
        </p:txBody>
      </p:sp>
      <p:sp>
        <p:nvSpPr>
          <p:cNvPr id="135172" name="Text Box 4">
            <a:extLst>
              <a:ext uri="{FF2B5EF4-FFF2-40B4-BE49-F238E27FC236}">
                <a16:creationId xmlns:a16="http://schemas.microsoft.com/office/drawing/2014/main" id="{C548BE7C-8431-4B32-8DEC-712767B4A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362200"/>
            <a:ext cx="1122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Read(X)</a:t>
            </a:r>
          </a:p>
        </p:txBody>
      </p:sp>
      <p:sp>
        <p:nvSpPr>
          <p:cNvPr id="135173" name="Text Box 5">
            <a:extLst>
              <a:ext uri="{FF2B5EF4-FFF2-40B4-BE49-F238E27FC236}">
                <a16:creationId xmlns:a16="http://schemas.microsoft.com/office/drawing/2014/main" id="{4151DBA8-BBAC-4C64-857C-0D9D11C3A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057400"/>
            <a:ext cx="13144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Lock(X)</a:t>
            </a:r>
          </a:p>
          <a:p>
            <a:r>
              <a:rPr lang="en-US" altLang="en-US"/>
              <a:t>Read(X)</a:t>
            </a:r>
          </a:p>
          <a:p>
            <a:r>
              <a:rPr lang="en-US" altLang="en-US"/>
              <a:t>Unlock(X)</a:t>
            </a:r>
          </a:p>
        </p:txBody>
      </p:sp>
      <p:sp>
        <p:nvSpPr>
          <p:cNvPr id="135174" name="Line 6">
            <a:extLst>
              <a:ext uri="{FF2B5EF4-FFF2-40B4-BE49-F238E27FC236}">
                <a16:creationId xmlns:a16="http://schemas.microsoft.com/office/drawing/2014/main" id="{647D41D3-C26D-479D-8904-62481CA7E8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514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9323D4EF-E0A9-47D3-BD92-482513068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Lock-based protocols: S and X locks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7198FDEC-9647-443B-9CBB-B3DEAB4C99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500"/>
              <a:t>How many transaction can obtain the lock to an item?</a:t>
            </a:r>
          </a:p>
          <a:p>
            <a:pPr lvl="1">
              <a:lnSpc>
                <a:spcPct val="90000"/>
              </a:lnSpc>
            </a:pPr>
            <a:r>
              <a:rPr lang="en-US" altLang="en-US" sz="2100"/>
              <a:t>One </a:t>
            </a:r>
          </a:p>
          <a:p>
            <a:pPr>
              <a:lnSpc>
                <a:spcPct val="90000"/>
              </a:lnSpc>
            </a:pPr>
            <a:r>
              <a:rPr lang="en-US" altLang="en-US" sz="2500"/>
              <a:t>Too restrictive?</a:t>
            </a:r>
          </a:p>
          <a:p>
            <a:pPr>
              <a:lnSpc>
                <a:spcPct val="90000"/>
              </a:lnSpc>
            </a:pPr>
            <a:r>
              <a:rPr lang="en-US" altLang="en-US" sz="2500"/>
              <a:t>Consider the two transactions</a:t>
            </a:r>
          </a:p>
          <a:p>
            <a:pPr>
              <a:lnSpc>
                <a:spcPct val="90000"/>
              </a:lnSpc>
            </a:pPr>
            <a:endParaRPr lang="en-US" altLang="en-US" sz="2500"/>
          </a:p>
          <a:p>
            <a:pPr>
              <a:lnSpc>
                <a:spcPct val="90000"/>
              </a:lnSpc>
            </a:pPr>
            <a:endParaRPr lang="en-US" altLang="en-US" sz="2500"/>
          </a:p>
          <a:p>
            <a:pPr>
              <a:lnSpc>
                <a:spcPct val="90000"/>
              </a:lnSpc>
            </a:pPr>
            <a:endParaRPr lang="en-US" altLang="en-US" sz="2500"/>
          </a:p>
          <a:p>
            <a:pPr>
              <a:lnSpc>
                <a:spcPct val="90000"/>
              </a:lnSpc>
            </a:pPr>
            <a:endParaRPr lang="en-US" altLang="en-US" sz="2500"/>
          </a:p>
          <a:p>
            <a:pPr>
              <a:lnSpc>
                <a:spcPct val="90000"/>
              </a:lnSpc>
            </a:pPr>
            <a:r>
              <a:rPr lang="en-US" altLang="en-US" sz="2500"/>
              <a:t>There seems to be no reason for one transaction to wait for the other</a:t>
            </a:r>
          </a:p>
        </p:txBody>
      </p:sp>
      <p:sp>
        <p:nvSpPr>
          <p:cNvPr id="137220" name="Text Box 4">
            <a:extLst>
              <a:ext uri="{FF2B5EF4-FFF2-40B4-BE49-F238E27FC236}">
                <a16:creationId xmlns:a16="http://schemas.microsoft.com/office/drawing/2014/main" id="{B486ADD8-BE5A-4A47-A5E7-055185EF9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657600"/>
            <a:ext cx="1465263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Read(X)</a:t>
            </a:r>
          </a:p>
          <a:p>
            <a:pPr algn="ctr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Read(Y)</a:t>
            </a:r>
          </a:p>
          <a:p>
            <a:pPr algn="ctr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Read(Z)</a:t>
            </a:r>
          </a:p>
          <a:p>
            <a:pPr algn="ctr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T1</a:t>
            </a:r>
          </a:p>
        </p:txBody>
      </p:sp>
      <p:sp>
        <p:nvSpPr>
          <p:cNvPr id="137221" name="Text Box 5">
            <a:extLst>
              <a:ext uri="{FF2B5EF4-FFF2-40B4-BE49-F238E27FC236}">
                <a16:creationId xmlns:a16="http://schemas.microsoft.com/office/drawing/2014/main" id="{883BD64E-0020-400D-AB07-230305025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657600"/>
            <a:ext cx="1465263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Read(Y)</a:t>
            </a:r>
          </a:p>
          <a:p>
            <a:pPr algn="ctr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Read(X)</a:t>
            </a:r>
          </a:p>
          <a:p>
            <a:pPr algn="ctr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Read(Z)</a:t>
            </a:r>
          </a:p>
          <a:p>
            <a:pPr algn="ctr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T2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uiExpand="1" build="p"/>
      <p:bldP spid="137220" grpId="0"/>
      <p:bldP spid="1372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791491E1-4E61-4339-AF75-0EFCEE65F2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Lock-based protocols: S and X locks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10C269DA-5293-4B03-9003-5AC9CC4977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Two kinds of locks on each object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Shared locks (S-locks)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Requested before reading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Multiple transactions can hold a S-lock on an object simultaneously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Exclusive locks (X-locks)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Requested before writing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Only one transaction can hold an X-lock on an object at any given time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No other transaction can hold any lock (not even a S-lock) if some transaction has an X-lock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89" name="Text Box 25">
            <a:extLst>
              <a:ext uri="{FF2B5EF4-FFF2-40B4-BE49-F238E27FC236}">
                <a16:creationId xmlns:a16="http://schemas.microsoft.com/office/drawing/2014/main" id="{9B065EEA-17ED-46B9-AA9C-03538AD99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080000"/>
            <a:ext cx="1190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T1 Request</a:t>
            </a:r>
          </a:p>
        </p:txBody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BA76161E-ECB4-4785-829D-3481E1F0FF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Lock-based protocols: S and X locks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BFF12B32-77AA-44A6-BCF3-4C1A9A417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More on S and X locks</a:t>
            </a:r>
          </a:p>
          <a:p>
            <a:pPr lvl="1"/>
            <a:r>
              <a:rPr lang="en-US" altLang="en-US"/>
              <a:t>A transaction that holds an S-lock on an object can read the object</a:t>
            </a:r>
          </a:p>
          <a:p>
            <a:pPr lvl="1"/>
            <a:r>
              <a:rPr lang="en-US" altLang="en-US"/>
              <a:t>A transaction that holds an X-lock on an object can read and write the objects</a:t>
            </a:r>
          </a:p>
          <a:p>
            <a:r>
              <a:rPr lang="en-US" altLang="en-US"/>
              <a:t>Lock-compatibility table</a:t>
            </a:r>
          </a:p>
        </p:txBody>
      </p:sp>
      <p:graphicFrame>
        <p:nvGraphicFramePr>
          <p:cNvPr id="139286" name="Group 22">
            <a:extLst>
              <a:ext uri="{FF2B5EF4-FFF2-40B4-BE49-F238E27FC236}">
                <a16:creationId xmlns:a16="http://schemas.microsoft.com/office/drawing/2014/main" id="{F88731BB-308C-48E5-800E-1E0DD27E7C95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3124200" y="4724400"/>
          <a:ext cx="4953000" cy="19812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1233291551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94160793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017232571"/>
                    </a:ext>
                  </a:extLst>
                </a:gridCol>
              </a:tblGrid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S-lock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X-lock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865848"/>
                  </a:ext>
                </a:extLst>
              </a:tr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S-lock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624008"/>
                  </a:ext>
                </a:extLst>
              </a:tr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X-lock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245421"/>
                  </a:ext>
                </a:extLst>
              </a:tr>
            </a:tbl>
          </a:graphicData>
        </a:graphic>
      </p:graphicFrame>
      <p:sp>
        <p:nvSpPr>
          <p:cNvPr id="139288" name="Line 24">
            <a:extLst>
              <a:ext uri="{FF2B5EF4-FFF2-40B4-BE49-F238E27FC236}">
                <a16:creationId xmlns:a16="http://schemas.microsoft.com/office/drawing/2014/main" id="{CA44FAAD-CC56-4B29-B123-8F23016524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724400"/>
            <a:ext cx="1676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90" name="Text Box 26">
            <a:extLst>
              <a:ext uri="{FF2B5EF4-FFF2-40B4-BE49-F238E27FC236}">
                <a16:creationId xmlns:a16="http://schemas.microsoft.com/office/drawing/2014/main" id="{F526FEDB-6D1D-4307-A5F9-D049A010F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45275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39292" name="Text Box 28">
            <a:extLst>
              <a:ext uri="{FF2B5EF4-FFF2-40B4-BE49-F238E27FC236}">
                <a16:creationId xmlns:a16="http://schemas.microsoft.com/office/drawing/2014/main" id="{AD0BE073-6463-4B5F-A59C-503D12A48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800600"/>
            <a:ext cx="94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T2 holds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4194</Words>
  <Application>Microsoft Office PowerPoint</Application>
  <PresentationFormat>On-screen Show (4:3)</PresentationFormat>
  <Paragraphs>693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Calibri</vt:lpstr>
      <vt:lpstr>Calibri Light</vt:lpstr>
      <vt:lpstr>Symbol</vt:lpstr>
      <vt:lpstr>Times New Roman</vt:lpstr>
      <vt:lpstr>Verdana</vt:lpstr>
      <vt:lpstr>Wingdings</vt:lpstr>
      <vt:lpstr>Wingdings 3</vt:lpstr>
      <vt:lpstr>Office Theme</vt:lpstr>
      <vt:lpstr>CS 5330/7330</vt:lpstr>
      <vt:lpstr>Table of contents</vt:lpstr>
      <vt:lpstr>The story so far</vt:lpstr>
      <vt:lpstr>So …</vt:lpstr>
      <vt:lpstr>Lock-based protocols</vt:lpstr>
      <vt:lpstr>Lock-based protocols</vt:lpstr>
      <vt:lpstr>Lock-based protocols: S and X locks</vt:lpstr>
      <vt:lpstr>Lock-based protocols: S and X locks</vt:lpstr>
      <vt:lpstr>Lock-based protocols: S and X locks</vt:lpstr>
      <vt:lpstr>Lock-based protocol</vt:lpstr>
      <vt:lpstr>Lock-based protocol -- example</vt:lpstr>
      <vt:lpstr>Lock-based protocol -- example</vt:lpstr>
      <vt:lpstr>Lock-based protocol -- example</vt:lpstr>
      <vt:lpstr>Lock-based protocol -- example</vt:lpstr>
      <vt:lpstr>Lock based protocols -- questions</vt:lpstr>
      <vt:lpstr>Lock based protocols – need for a protocol</vt:lpstr>
      <vt:lpstr>Lock based protocol – need for a protocol</vt:lpstr>
      <vt:lpstr>Lock based protocol – need for a protocol</vt:lpstr>
      <vt:lpstr>Lock based protocol – need for a protocol</vt:lpstr>
      <vt:lpstr>Lock based protocol – need for a protocol</vt:lpstr>
      <vt:lpstr>Two-phase locking -- motivation</vt:lpstr>
      <vt:lpstr>Two-phase locking -- motivation</vt:lpstr>
      <vt:lpstr>Two phase locking – definition</vt:lpstr>
      <vt:lpstr>Two phase locking – Notations</vt:lpstr>
      <vt:lpstr>Two phase locking – Notations</vt:lpstr>
      <vt:lpstr>Two phase locking – Proof</vt:lpstr>
      <vt:lpstr>Two phase locking – Serializability</vt:lpstr>
      <vt:lpstr>2-phase locking -- example</vt:lpstr>
      <vt:lpstr>2 phase locking -- recoverability</vt:lpstr>
      <vt:lpstr>2 phase locking -- recoverability</vt:lpstr>
      <vt:lpstr>2 phase locking – recoverability </vt:lpstr>
      <vt:lpstr>2 phase locking – recoverability </vt:lpstr>
      <vt:lpstr>2 phase locking – recoverability </vt:lpstr>
      <vt:lpstr>Lock conversion (upgrades)</vt:lpstr>
      <vt:lpstr>Lock conversion (upgrades)</vt:lpstr>
      <vt:lpstr>Deadlocks </vt:lpstr>
      <vt:lpstr>Deadlocks</vt:lpstr>
      <vt:lpstr>Deadlocks -- timeout</vt:lpstr>
      <vt:lpstr>Deadlocks -- Detection</vt:lpstr>
      <vt:lpstr>Deadlocks -- Detection</vt:lpstr>
      <vt:lpstr>Deadlocks -- Starvation</vt:lpstr>
      <vt:lpstr>Deadlocks -- Avoidance</vt:lpstr>
      <vt:lpstr>Deadlocks -- Avoidance</vt:lpstr>
      <vt:lpstr>Deadlocks -- Avoidance</vt:lpstr>
      <vt:lpstr>Deadlock -- prevention</vt:lpstr>
      <vt:lpstr>Locks -- implementation</vt:lpstr>
      <vt:lpstr>Locks -- implementation</vt:lpstr>
      <vt:lpstr>Locks -- implementation</vt:lpstr>
      <vt:lpstr>Locks – Lock manager</vt:lpstr>
      <vt:lpstr>Locks – lock manager</vt:lpstr>
      <vt:lpstr>Insertion &amp; Deletion</vt:lpstr>
      <vt:lpstr>The phantom menace</vt:lpstr>
      <vt:lpstr>The phantom menace</vt:lpstr>
      <vt:lpstr>The phantom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5330/7330</dc:title>
  <dc:creator>Lin, King Ip</dc:creator>
  <cp:lastModifiedBy>Lin, King Ip</cp:lastModifiedBy>
  <cp:revision>3</cp:revision>
  <dcterms:created xsi:type="dcterms:W3CDTF">2020-10-19T15:06:25Z</dcterms:created>
  <dcterms:modified xsi:type="dcterms:W3CDTF">2020-10-19T15:40:25Z</dcterms:modified>
</cp:coreProperties>
</file>